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  <p:sldMasterId id="2147483713" r:id="rId3"/>
    <p:sldMasterId id="2147483726" r:id="rId4"/>
    <p:sldMasterId id="2147483739" r:id="rId5"/>
    <p:sldMasterId id="2147483752" r:id="rId6"/>
  </p:sldMasterIdLst>
  <p:notesMasterIdLst>
    <p:notesMasterId r:id="rId58"/>
  </p:notesMasterIdLst>
  <p:handoutMasterIdLst>
    <p:handoutMasterId r:id="rId59"/>
  </p:handoutMasterIdLst>
  <p:sldIdLst>
    <p:sldId id="256" r:id="rId7"/>
    <p:sldId id="258" r:id="rId8"/>
    <p:sldId id="378" r:id="rId9"/>
    <p:sldId id="441" r:id="rId10"/>
    <p:sldId id="464" r:id="rId11"/>
    <p:sldId id="465" r:id="rId12"/>
    <p:sldId id="409" r:id="rId13"/>
    <p:sldId id="263" r:id="rId14"/>
    <p:sldId id="414" r:id="rId15"/>
    <p:sldId id="468" r:id="rId16"/>
    <p:sldId id="408" r:id="rId17"/>
    <p:sldId id="470" r:id="rId18"/>
    <p:sldId id="471" r:id="rId19"/>
    <p:sldId id="462" r:id="rId20"/>
    <p:sldId id="473" r:id="rId21"/>
    <p:sldId id="415" r:id="rId22"/>
    <p:sldId id="380" r:id="rId23"/>
    <p:sldId id="474" r:id="rId24"/>
    <p:sldId id="272" r:id="rId25"/>
    <p:sldId id="412" r:id="rId26"/>
    <p:sldId id="442" r:id="rId27"/>
    <p:sldId id="443" r:id="rId28"/>
    <p:sldId id="444" r:id="rId29"/>
    <p:sldId id="445" r:id="rId30"/>
    <p:sldId id="446" r:id="rId31"/>
    <p:sldId id="447" r:id="rId32"/>
    <p:sldId id="448" r:id="rId33"/>
    <p:sldId id="449" r:id="rId34"/>
    <p:sldId id="450" r:id="rId35"/>
    <p:sldId id="451" r:id="rId36"/>
    <p:sldId id="452" r:id="rId37"/>
    <p:sldId id="421" r:id="rId38"/>
    <p:sldId id="423" r:id="rId39"/>
    <p:sldId id="422" r:id="rId40"/>
    <p:sldId id="424" r:id="rId41"/>
    <p:sldId id="419" r:id="rId42"/>
    <p:sldId id="475" r:id="rId43"/>
    <p:sldId id="476" r:id="rId44"/>
    <p:sldId id="477" r:id="rId45"/>
    <p:sldId id="478" r:id="rId46"/>
    <p:sldId id="479" r:id="rId47"/>
    <p:sldId id="480" r:id="rId48"/>
    <p:sldId id="481" r:id="rId49"/>
    <p:sldId id="482" r:id="rId50"/>
    <p:sldId id="483" r:id="rId51"/>
    <p:sldId id="484" r:id="rId52"/>
    <p:sldId id="485" r:id="rId53"/>
    <p:sldId id="486" r:id="rId54"/>
    <p:sldId id="487" r:id="rId55"/>
    <p:sldId id="488" r:id="rId56"/>
    <p:sldId id="489" r:id="rId57"/>
  </p:sldIdLst>
  <p:sldSz cx="9144000" cy="6858000" type="screen4x3"/>
  <p:notesSz cx="6669088" cy="9872663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94692" autoAdjust="0"/>
  </p:normalViewPr>
  <p:slideViewPr>
    <p:cSldViewPr>
      <p:cViewPr varScale="1">
        <p:scale>
          <a:sx n="65" d="100"/>
          <a:sy n="65" d="100"/>
        </p:scale>
        <p:origin x="132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31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pov20\data\E43\05_OVERLEG\extern\Regionale%20Comit&#233;s\Regionale%20comit&#233;s%202018\statistieken%20cijfers%20pov%20en%20rato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netapp01.povgrp.oost-vlaanderen.be\data\E43\06_VELDWERKING\16.%20registratie%20en%20veldgegevens\Rapportage%20en%20resulaten%20Provincie\cijfers%20per%20gemeente%202018%20na%20nazich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pov20\data\E43\06_VELDWERKING\16.%20registratie%20en%20veldgegevens\Rapportage%20en%20resulaten%20Provincie\cijfers%20per%20gemeente%202018%20na%20nazich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nl-BE" dirty="0"/>
              <a:t>Regio</a:t>
            </a:r>
            <a:r>
              <a:rPr lang="nl-BE" baseline="0" dirty="0"/>
              <a:t> Dendervallei: evolutie </a:t>
            </a:r>
            <a:r>
              <a:rPr lang="nl-BE" baseline="0" dirty="0" err="1"/>
              <a:t>rodenticiden</a:t>
            </a:r>
            <a:endParaRPr lang="nl-BE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4"/>
          <c:order val="0"/>
          <c:tx>
            <c:strRef>
              <c:f>dender!$G$5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'[cijfers per gemeente 2018 na nazicht.xlsx]Rodenticiden totalen '!$A$34:$A$48</c:f>
              <c:strCache>
                <c:ptCount val="15"/>
                <c:pt idx="0">
                  <c:v>Aalst </c:v>
                </c:pt>
                <c:pt idx="1">
                  <c:v>Berlare</c:v>
                </c:pt>
                <c:pt idx="2">
                  <c:v>Buggenhout</c:v>
                </c:pt>
                <c:pt idx="3">
                  <c:v>Denderleeuw</c:v>
                </c:pt>
                <c:pt idx="4">
                  <c:v>Erpe-Mere</c:v>
                </c:pt>
                <c:pt idx="5">
                  <c:v>Geraardsbergen </c:v>
                </c:pt>
                <c:pt idx="6">
                  <c:v>Haaltert</c:v>
                </c:pt>
                <c:pt idx="7">
                  <c:v>Herzele</c:v>
                </c:pt>
                <c:pt idx="8">
                  <c:v>Laarne</c:v>
                </c:pt>
                <c:pt idx="9">
                  <c:v>Lebbeke</c:v>
                </c:pt>
                <c:pt idx="10">
                  <c:v>Lede</c:v>
                </c:pt>
                <c:pt idx="11">
                  <c:v>Ninove </c:v>
                </c:pt>
                <c:pt idx="12">
                  <c:v>Sint-Lievens-Houtem</c:v>
                </c:pt>
                <c:pt idx="13">
                  <c:v>Wetteren</c:v>
                </c:pt>
                <c:pt idx="14">
                  <c:v>Wichelen</c:v>
                </c:pt>
              </c:strCache>
            </c:strRef>
          </c:cat>
          <c:val>
            <c:numRef>
              <c:f>dender!$G$6:$G$20</c:f>
              <c:numCache>
                <c:formatCode>General</c:formatCode>
                <c:ptCount val="15"/>
                <c:pt idx="0" formatCode="0">
                  <c:v>212.91200000000001</c:v>
                </c:pt>
                <c:pt idx="2" formatCode="0">
                  <c:v>147.88</c:v>
                </c:pt>
                <c:pt idx="3" formatCode="0">
                  <c:v>68.540000000000006</c:v>
                </c:pt>
                <c:pt idx="4" formatCode="0">
                  <c:v>46.46</c:v>
                </c:pt>
                <c:pt idx="5" formatCode="0">
                  <c:v>542.755</c:v>
                </c:pt>
                <c:pt idx="6" formatCode="0">
                  <c:v>503.46</c:v>
                </c:pt>
                <c:pt idx="7" formatCode="0">
                  <c:v>47.37</c:v>
                </c:pt>
                <c:pt idx="8" formatCode="0">
                  <c:v>114.828</c:v>
                </c:pt>
                <c:pt idx="9" formatCode="0">
                  <c:v>957.66</c:v>
                </c:pt>
                <c:pt idx="10" formatCode="0">
                  <c:v>83.4</c:v>
                </c:pt>
                <c:pt idx="11" formatCode="0">
                  <c:v>124.94800000000001</c:v>
                </c:pt>
                <c:pt idx="12" formatCode="0">
                  <c:v>80.216000000000008</c:v>
                </c:pt>
                <c:pt idx="13" formatCode="0">
                  <c:v>81.34</c:v>
                </c:pt>
                <c:pt idx="14" formatCode="0">
                  <c:v>137.66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20-482F-9D94-3F11791C275E}"/>
            </c:ext>
          </c:extLst>
        </c:ser>
        <c:ser>
          <c:idx val="5"/>
          <c:order val="1"/>
          <c:tx>
            <c:v>2017</c:v>
          </c:tx>
          <c:invertIfNegative val="0"/>
          <c:cat>
            <c:strRef>
              <c:f>'[cijfers per gemeente 2018 na nazicht.xlsx]Rodenticiden totalen '!$A$34:$A$48</c:f>
              <c:strCache>
                <c:ptCount val="15"/>
                <c:pt idx="0">
                  <c:v>Aalst </c:v>
                </c:pt>
                <c:pt idx="1">
                  <c:v>Berlare</c:v>
                </c:pt>
                <c:pt idx="2">
                  <c:v>Buggenhout</c:v>
                </c:pt>
                <c:pt idx="3">
                  <c:v>Denderleeuw</c:v>
                </c:pt>
                <c:pt idx="4">
                  <c:v>Erpe-Mere</c:v>
                </c:pt>
                <c:pt idx="5">
                  <c:v>Geraardsbergen </c:v>
                </c:pt>
                <c:pt idx="6">
                  <c:v>Haaltert</c:v>
                </c:pt>
                <c:pt idx="7">
                  <c:v>Herzele</c:v>
                </c:pt>
                <c:pt idx="8">
                  <c:v>Laarne</c:v>
                </c:pt>
                <c:pt idx="9">
                  <c:v>Lebbeke</c:v>
                </c:pt>
                <c:pt idx="10">
                  <c:v>Lede</c:v>
                </c:pt>
                <c:pt idx="11">
                  <c:v>Ninove </c:v>
                </c:pt>
                <c:pt idx="12">
                  <c:v>Sint-Lievens-Houtem</c:v>
                </c:pt>
                <c:pt idx="13">
                  <c:v>Wetteren</c:v>
                </c:pt>
                <c:pt idx="14">
                  <c:v>Wichelen</c:v>
                </c:pt>
              </c:strCache>
            </c:strRef>
          </c:cat>
          <c:val>
            <c:numRef>
              <c:f>dender!$H$6:$H$20</c:f>
              <c:numCache>
                <c:formatCode>0</c:formatCode>
                <c:ptCount val="15"/>
                <c:pt idx="0">
                  <c:v>169</c:v>
                </c:pt>
                <c:pt idx="1">
                  <c:v>116</c:v>
                </c:pt>
                <c:pt idx="2">
                  <c:v>160</c:v>
                </c:pt>
                <c:pt idx="3">
                  <c:v>105.92</c:v>
                </c:pt>
                <c:pt idx="4">
                  <c:v>35.700000000000003</c:v>
                </c:pt>
                <c:pt idx="5">
                  <c:v>498.7</c:v>
                </c:pt>
                <c:pt idx="6">
                  <c:v>24.3</c:v>
                </c:pt>
                <c:pt idx="7">
                  <c:v>237.58</c:v>
                </c:pt>
                <c:pt idx="8">
                  <c:v>76.64</c:v>
                </c:pt>
                <c:pt idx="9">
                  <c:v>406.58</c:v>
                </c:pt>
                <c:pt idx="10">
                  <c:v>107.58</c:v>
                </c:pt>
                <c:pt idx="11">
                  <c:v>123.47</c:v>
                </c:pt>
                <c:pt idx="12">
                  <c:v>62.1</c:v>
                </c:pt>
                <c:pt idx="13">
                  <c:v>16</c:v>
                </c:pt>
                <c:pt idx="14">
                  <c:v>105.5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20-482F-9D94-3F11791C275E}"/>
            </c:ext>
          </c:extLst>
        </c:ser>
        <c:ser>
          <c:idx val="0"/>
          <c:order val="2"/>
          <c:tx>
            <c:v>2018</c:v>
          </c:tx>
          <c:invertIfNegative val="0"/>
          <c:cat>
            <c:strRef>
              <c:f>'[cijfers per gemeente 2018 na nazicht.xlsx]Rodenticiden totalen '!$A$34:$A$48</c:f>
              <c:strCache>
                <c:ptCount val="15"/>
                <c:pt idx="0">
                  <c:v>Aalst </c:v>
                </c:pt>
                <c:pt idx="1">
                  <c:v>Berlare</c:v>
                </c:pt>
                <c:pt idx="2">
                  <c:v>Buggenhout</c:v>
                </c:pt>
                <c:pt idx="3">
                  <c:v>Denderleeuw</c:v>
                </c:pt>
                <c:pt idx="4">
                  <c:v>Erpe-Mere</c:v>
                </c:pt>
                <c:pt idx="5">
                  <c:v>Geraardsbergen </c:v>
                </c:pt>
                <c:pt idx="6">
                  <c:v>Haaltert</c:v>
                </c:pt>
                <c:pt idx="7">
                  <c:v>Herzele</c:v>
                </c:pt>
                <c:pt idx="8">
                  <c:v>Laarne</c:v>
                </c:pt>
                <c:pt idx="9">
                  <c:v>Lebbeke</c:v>
                </c:pt>
                <c:pt idx="10">
                  <c:v>Lede</c:v>
                </c:pt>
                <c:pt idx="11">
                  <c:v>Ninove </c:v>
                </c:pt>
                <c:pt idx="12">
                  <c:v>Sint-Lievens-Houtem</c:v>
                </c:pt>
                <c:pt idx="13">
                  <c:v>Wetteren</c:v>
                </c:pt>
                <c:pt idx="14">
                  <c:v>Wichelen</c:v>
                </c:pt>
              </c:strCache>
            </c:strRef>
          </c:cat>
          <c:val>
            <c:numRef>
              <c:f>'[cijfers per gemeente 2018 na nazicht.xlsx]Rodenticiden totalen '!$H$34:$H$48</c:f>
              <c:numCache>
                <c:formatCode>General</c:formatCode>
                <c:ptCount val="15"/>
                <c:pt idx="0" formatCode="0">
                  <c:v>235.64400000000001</c:v>
                </c:pt>
                <c:pt idx="1">
                  <c:v>84.14800000000001</c:v>
                </c:pt>
                <c:pt idx="2" formatCode="0">
                  <c:v>34.92</c:v>
                </c:pt>
                <c:pt idx="3" formatCode="0">
                  <c:v>177.94</c:v>
                </c:pt>
                <c:pt idx="4">
                  <c:v>116.23599999999999</c:v>
                </c:pt>
                <c:pt idx="5" formatCode="0">
                  <c:v>687.86</c:v>
                </c:pt>
                <c:pt idx="6" formatCode="0">
                  <c:v>776.44</c:v>
                </c:pt>
                <c:pt idx="7" formatCode="0">
                  <c:v>103.96000000000001</c:v>
                </c:pt>
                <c:pt idx="8" formatCode="0">
                  <c:v>81.644000000000005</c:v>
                </c:pt>
                <c:pt idx="9" formatCode="0">
                  <c:v>861.12</c:v>
                </c:pt>
                <c:pt idx="10" formatCode="0">
                  <c:v>12.64</c:v>
                </c:pt>
                <c:pt idx="11" formatCode="0">
                  <c:v>129.976</c:v>
                </c:pt>
                <c:pt idx="12" formatCode="0">
                  <c:v>60.451999999999998</c:v>
                </c:pt>
                <c:pt idx="13" formatCode="0">
                  <c:v>133.44</c:v>
                </c:pt>
                <c:pt idx="14" formatCode="0">
                  <c:v>69.2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20-482F-9D94-3F11791C27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303872"/>
        <c:axId val="108305408"/>
      </c:barChart>
      <c:catAx>
        <c:axId val="1083038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08305408"/>
        <c:crosses val="autoZero"/>
        <c:auto val="1"/>
        <c:lblAlgn val="ctr"/>
        <c:lblOffset val="100"/>
        <c:noMultiLvlLbl val="0"/>
      </c:catAx>
      <c:valAx>
        <c:axId val="108305408"/>
        <c:scaling>
          <c:orientation val="minMax"/>
          <c:max val="1000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crossAx val="1083038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Aantal kg rodenticiden POV</a:t>
            </a:r>
          </a:p>
        </c:rich>
      </c:tx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t"/>
      <c:overlay val="0"/>
      <c:txPr>
        <a:bodyPr/>
        <a:lstStyle/>
        <a:p>
          <a:pPr rtl="0">
            <a:defRPr/>
          </a:pPr>
          <a:endParaRPr lang="nl-B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v>Rodenticiden Dendervallei </c:v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'[Grafiek in Microsoft PowerPoint]Rodenticiden totalen '!$C$105:$D$105</c:f>
              <c:strCache>
                <c:ptCount val="2"/>
                <c:pt idx="0">
                  <c:v>aantal kg rodenticide op openbaar terrein</c:v>
                </c:pt>
                <c:pt idx="1">
                  <c:v>aantal kg rodenticide op privé terrein </c:v>
                </c:pt>
              </c:strCache>
            </c:strRef>
          </c:cat>
          <c:val>
            <c:numRef>
              <c:f>'[Grafiek in Microsoft PowerPoint]Rodenticiden totalen '!$C$107:$D$107</c:f>
              <c:numCache>
                <c:formatCode>0.00</c:formatCode>
                <c:ptCount val="2"/>
                <c:pt idx="0">
                  <c:v>1466.0000000000002</c:v>
                </c:pt>
                <c:pt idx="1">
                  <c:v>2099.62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F8-4483-8620-46C23E6C4F1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  <c:txPr>
        <a:bodyPr/>
        <a:lstStyle/>
        <a:p>
          <a:pPr rtl="0">
            <a:defRPr/>
          </a:pPr>
          <a:endParaRPr lang="nl-BE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Aantal kg rodenticiden POV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v>aantal kg rodenticiden POV</c:v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'Rodenticiden totalen '!$C$105:$D$105</c:f>
              <c:strCache>
                <c:ptCount val="2"/>
                <c:pt idx="0">
                  <c:v>aantal kg rodenticide op openbaar terrein</c:v>
                </c:pt>
                <c:pt idx="1">
                  <c:v>aantal kg rodenticide op privé terrein </c:v>
                </c:pt>
              </c:strCache>
            </c:strRef>
          </c:cat>
          <c:val>
            <c:numRef>
              <c:f>'Rodenticiden totalen '!$C$111:$D$111</c:f>
              <c:numCache>
                <c:formatCode>0.00</c:formatCode>
                <c:ptCount val="2"/>
                <c:pt idx="0">
                  <c:v>5444.4710000000005</c:v>
                </c:pt>
                <c:pt idx="1">
                  <c:v>4613.3240000000005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70-4D4A-92F6-668C8A09106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  <c:txPr>
        <a:bodyPr/>
        <a:lstStyle/>
        <a:p>
          <a:pPr rtl="0">
            <a:defRPr/>
          </a:pPr>
          <a:endParaRPr lang="nl-BE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v>Overige dierlijke overlastbezorgers</c:v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'totalen +mura '!$H$3:$M$3</c:f>
              <c:strCache>
                <c:ptCount val="6"/>
                <c:pt idx="0">
                  <c:v>vangsten katten</c:v>
                </c:pt>
                <c:pt idx="1">
                  <c:v>vangsten duiven </c:v>
                </c:pt>
                <c:pt idx="2">
                  <c:v>vangsten ganzen</c:v>
                </c:pt>
                <c:pt idx="3">
                  <c:v>vangsten kippen</c:v>
                </c:pt>
                <c:pt idx="4">
                  <c:v>eieren prikken </c:v>
                </c:pt>
                <c:pt idx="5">
                  <c:v>andere*</c:v>
                </c:pt>
              </c:strCache>
            </c:strRef>
          </c:cat>
          <c:val>
            <c:numRef>
              <c:f>'totalen +mura '!$H$9:$M$9</c:f>
              <c:numCache>
                <c:formatCode>0.00</c:formatCode>
                <c:ptCount val="6"/>
                <c:pt idx="0">
                  <c:v>2475</c:v>
                </c:pt>
                <c:pt idx="1">
                  <c:v>2863</c:v>
                </c:pt>
                <c:pt idx="2">
                  <c:v>1278</c:v>
                </c:pt>
                <c:pt idx="3">
                  <c:v>307</c:v>
                </c:pt>
                <c:pt idx="4">
                  <c:v>194</c:v>
                </c:pt>
                <c:pt idx="5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9D-430F-92B3-20562FA621A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  <c:txPr>
        <a:bodyPr/>
        <a:lstStyle/>
        <a:p>
          <a:pPr rtl="0">
            <a:defRPr/>
          </a:pPr>
          <a:endParaRPr lang="nl-BE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2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807D1-B119-41F2-81DF-39128378BDAF}" type="datetimeFigureOut">
              <a:rPr lang="nl-BE" smtClean="0"/>
              <a:t>10/04/2019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377318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7F2AC-5214-439F-9C84-F9937F02AC9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7897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2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DD4EC-8BC8-4DF2-B0F7-6B19BD23522F}" type="datetimeFigureOut">
              <a:rPr lang="nl-BE" smtClean="0"/>
              <a:t>10/04/2019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377318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FB1EF-103E-4F1C-B005-4576B6DC8F3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87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9033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>
                <a:solidFill>
                  <a:prstClr val="black"/>
                </a:solidFill>
              </a:rPr>
              <a:pPr/>
              <a:t>11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51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5108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3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>
                <a:solidFill>
                  <a:prstClr val="black"/>
                </a:solidFill>
              </a:rPr>
              <a:pPr/>
              <a:t>14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84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aseline="0" dirty="0"/>
              <a:t>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5990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>
                <a:solidFill>
                  <a:prstClr val="black"/>
                </a:solidFill>
              </a:rPr>
              <a:pPr/>
              <a:t>17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4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1024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7232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F1F3E2-9DD0-4524-8174-3DB98B35A173}" type="slidenum">
              <a:rPr lang="nl-NL"/>
              <a:pPr/>
              <a:t>21</a:t>
            </a:fld>
            <a:endParaRPr lang="nl-NL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739775"/>
            <a:ext cx="4935538" cy="3703638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358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999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>
                <a:solidFill>
                  <a:prstClr val="black"/>
                </a:solidFill>
              </a:rPr>
              <a:pPr/>
              <a:t>37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97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>
                <a:solidFill>
                  <a:prstClr val="black"/>
                </a:solidFill>
              </a:rPr>
              <a:pPr/>
              <a:t>38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9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8662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6707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6707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>
                <a:solidFill>
                  <a:prstClr val="black"/>
                </a:solidFill>
              </a:rPr>
              <a:pPr/>
              <a:t>49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338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>
                <a:solidFill>
                  <a:prstClr val="black"/>
                </a:solidFill>
              </a:rPr>
              <a:pPr/>
              <a:t>50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29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>
                <a:solidFill>
                  <a:prstClr val="black"/>
                </a:solidFill>
              </a:rPr>
              <a:pPr/>
              <a:t>51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3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nl-BE" dirty="0" err="1"/>
              <a:t>Doel:Informeren</a:t>
            </a:r>
            <a:r>
              <a:rPr lang="nl-BE" dirty="0"/>
              <a:t> toestand</a:t>
            </a:r>
          </a:p>
          <a:p>
            <a:pPr lvl="3"/>
            <a:r>
              <a:rPr lang="nl-BE" dirty="0"/>
              <a:t>Netwerken</a:t>
            </a:r>
          </a:p>
          <a:p>
            <a:pPr lvl="3"/>
            <a:r>
              <a:rPr lang="nl-BE" dirty="0"/>
              <a:t>Evoluties binnen werkgebied delen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>
                <a:solidFill>
                  <a:prstClr val="black"/>
                </a:solidFill>
              </a:rPr>
              <a:pPr/>
              <a:t>3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9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Voorstelling werking</a:t>
            </a:r>
            <a:r>
              <a:rPr lang="nl-BE" baseline="0" dirty="0"/>
              <a:t> RATO vzw: Wij werken samen met Oost-Vlaamse gemeenten, waar we rattenbestrijding opnemen en soms ook extra diensten verlenen. Daarnaast zijn wij verantwoordelijk voor de waterlopen 2</a:t>
            </a:r>
            <a:r>
              <a:rPr lang="nl-BE" baseline="30000" dirty="0"/>
              <a:t>de</a:t>
            </a:r>
            <a:r>
              <a:rPr lang="nl-BE" baseline="0" dirty="0"/>
              <a:t> categorie binnen de provincie Oost-Vlaanderen als ook prospectie in de polders en wateringen. In opdracht van de dienst waterlopen van de provincie Oost-Vlaanderen voeren wij ook beheer en bestrijding uit van een aantal uitheemse, invasieve plantensoorten. 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>
                <a:solidFill>
                  <a:prstClr val="black"/>
                </a:solidFill>
              </a:rPr>
              <a:pPr/>
              <a:t>4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97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852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De cijfers werden</a:t>
            </a:r>
            <a:r>
              <a:rPr lang="nl-BE" baseline="0" dirty="0"/>
              <a:t> </a:t>
            </a:r>
            <a:r>
              <a:rPr lang="nl-BE" baseline="0" dirty="0" err="1"/>
              <a:t>opgelijst</a:t>
            </a:r>
            <a:r>
              <a:rPr lang="nl-BE" baseline="0" dirty="0"/>
              <a:t> per gemeente </a:t>
            </a:r>
            <a:r>
              <a:rPr lang="nl-BE" baseline="0" dirty="0" err="1"/>
              <a:t>tov</a:t>
            </a:r>
            <a:r>
              <a:rPr lang="nl-BE" baseline="0" dirty="0"/>
              <a:t> 2016.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>
                <a:solidFill>
                  <a:prstClr val="black"/>
                </a:solidFill>
              </a:rPr>
              <a:pPr/>
              <a:t>6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18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Muskusratten</a:t>
            </a:r>
            <a:r>
              <a:rPr lang="nl-BE" baseline="0" dirty="0"/>
              <a:t> zorgen in Oost-Vlaanderen voor (economische) schade -&gt; een goede muskusrattenwerking is dus nog altijd belangrijk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>
                <a:solidFill>
                  <a:prstClr val="black"/>
                </a:solidFill>
              </a:rPr>
              <a:pPr/>
              <a:t>7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206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8206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FB1EF-103E-4F1C-B005-4576B6DC8F33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1458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/>
              <a:t>10/04/2019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81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/>
              <a:t>10/04/2019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0251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/>
              <a:t>10/04/2019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0863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01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68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48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10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30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81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88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6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/>
              <a:t>10/04/2019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8372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26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948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30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prstClr val="white">
                    <a:lumMod val="50000"/>
                  </a:prstClr>
                </a:solidFill>
              </a:rPr>
              <a:pPr/>
              <a:t>10/04/2019</a:t>
            </a:fld>
            <a:r>
              <a:rPr lang="nl-BE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nl-BE" b="1" dirty="0">
                <a:solidFill>
                  <a:prstClr val="white">
                    <a:lumMod val="50000"/>
                  </a:prst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prstClr val="white">
                    <a:lumMod val="50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37485" y="532263"/>
            <a:ext cx="8096612" cy="929834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7486" y="1481959"/>
            <a:ext cx="8096612" cy="4105241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09525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14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32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3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96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19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1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/>
              <a:t>10/04/2019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9047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140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99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85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81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70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prstClr val="white">
                    <a:lumMod val="50000"/>
                  </a:prstClr>
                </a:solidFill>
              </a:rPr>
              <a:pPr/>
              <a:t>10/04/2019</a:t>
            </a:fld>
            <a:r>
              <a:rPr lang="nl-BE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nl-BE" b="1" dirty="0">
                <a:solidFill>
                  <a:prstClr val="white">
                    <a:lumMod val="50000"/>
                  </a:prst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prstClr val="white">
                    <a:lumMod val="50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37485" y="532263"/>
            <a:ext cx="8096612" cy="929834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7486" y="1481959"/>
            <a:ext cx="8096612" cy="4105241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09820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74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82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23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14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/>
              <a:t>10/04/2019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45215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804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554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639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0161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92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836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09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prstClr val="white">
                    <a:lumMod val="50000"/>
                  </a:prstClr>
                </a:solidFill>
              </a:rPr>
              <a:pPr/>
              <a:t>10/04/2019</a:t>
            </a:fld>
            <a:r>
              <a:rPr lang="nl-BE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nl-BE" b="1" dirty="0">
                <a:solidFill>
                  <a:prstClr val="white">
                    <a:lumMod val="50000"/>
                  </a:prst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prstClr val="white">
                    <a:lumMod val="50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37485" y="532263"/>
            <a:ext cx="8096612" cy="929834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7486" y="1481959"/>
            <a:ext cx="8096612" cy="4105241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025440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689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558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/>
              <a:t>10/04/2019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82175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88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949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943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262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19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89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070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540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75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prstClr val="white">
                    <a:lumMod val="50000"/>
                  </a:prstClr>
                </a:solidFill>
              </a:rPr>
              <a:pPr/>
              <a:t>10/04/2019</a:t>
            </a:fld>
            <a:r>
              <a:rPr lang="nl-BE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nl-BE" b="1" dirty="0">
                <a:solidFill>
                  <a:prstClr val="white">
                    <a:lumMod val="50000"/>
                  </a:prst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prstClr val="white">
                    <a:lumMod val="50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37485" y="532263"/>
            <a:ext cx="8096612" cy="929834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7486" y="1481959"/>
            <a:ext cx="8096612" cy="4105241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4091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/>
              <a:t>10/04/2019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36561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334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987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088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308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61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973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716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4540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28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91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/>
              <a:t>10/04/2019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64236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942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prstClr val="white">
                    <a:lumMod val="50000"/>
                  </a:prstClr>
                </a:solidFill>
              </a:rPr>
              <a:pPr/>
              <a:t>10/04/2019</a:t>
            </a:fld>
            <a:r>
              <a:rPr lang="nl-BE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nl-BE" b="1" dirty="0">
                <a:solidFill>
                  <a:prstClr val="white">
                    <a:lumMod val="50000"/>
                  </a:prst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prstClr val="white">
                    <a:lumMod val="50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37485" y="532263"/>
            <a:ext cx="8096612" cy="929834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7486" y="1481959"/>
            <a:ext cx="8096612" cy="4105241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3629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/>
              <a:t>10/04/2019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31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C3AA-DAB9-4AB2-ADB7-346F54B002FF}" type="datetimeFigureOut">
              <a:rPr lang="nl-BE" smtClean="0"/>
              <a:t>10/04/2019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2DF1-0ABD-4400-8D37-4D54CE9F8C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1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gi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gi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E2DF1-0ABD-4400-8D37-4D54CE9F8C3D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  <p:pic>
        <p:nvPicPr>
          <p:cNvPr id="1027" name="Picture 3" descr="L:\E02\KENNIS&amp;IMAGO\communicatie\1-logos\PROVINCIE\nieuw logo zonder baseline\digitaal\pov-logo-neg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165304"/>
            <a:ext cx="2972902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44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  <p:pic>
        <p:nvPicPr>
          <p:cNvPr id="1027" name="Picture 3" descr="L:\E02\KENNIS&amp;IMAGO\communicatie\1-logos\PROVINCIE\nieuw logo zonder baseline\digitaal\pov-logo-neg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165304"/>
            <a:ext cx="2972902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00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  <p:pic>
        <p:nvPicPr>
          <p:cNvPr id="1027" name="Picture 3" descr="L:\E02\KENNIS&amp;IMAGO\communicatie\1-logos\PROVINCIE\nieuw logo zonder baseline\digitaal\pov-logo-neg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165304"/>
            <a:ext cx="2972902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32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  <p:pic>
        <p:nvPicPr>
          <p:cNvPr id="1027" name="Picture 3" descr="L:\E02\KENNIS&amp;IMAGO\communicatie\1-logos\PROVINCIE\nieuw logo zonder baseline\digitaal\pov-logo-neg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165304"/>
            <a:ext cx="2972902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1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  <p:pic>
        <p:nvPicPr>
          <p:cNvPr id="1027" name="Picture 3" descr="L:\E02\KENNIS&amp;IMAGO\communicatie\1-logos\PROVINCIE\nieuw logo zonder baseline\digitaal\pov-logo-neg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165304"/>
            <a:ext cx="2972902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E2DF1-0ABD-4400-8D37-4D54CE9F8C3D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  <p:pic>
        <p:nvPicPr>
          <p:cNvPr id="1027" name="Picture 3" descr="L:\E02\KENNIS&amp;IMAGO\communicatie\1-logos\PROVINCIE\nieuw logo zonder baseline\digitaal\pov-logo-neg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165304"/>
            <a:ext cx="2972902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81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gif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gif"/><Relationship Id="rId7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hyperlink" Target="http://www.health.belgium.be/nl/lijst-van-toegelaten-biociden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gif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ealth.belgium.be/nl/gesloten-circu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ealth.belgium.be/nl/gesloten-circuit" TargetMode="External"/><Relationship Id="rId5" Type="http://schemas.openxmlformats.org/officeDocument/2006/relationships/hyperlink" Target="http://www.zonderisgezonder.be/" TargetMode="External"/><Relationship Id="rId4" Type="http://schemas.openxmlformats.org/officeDocument/2006/relationships/hyperlink" Target="http://www.biociden.be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dot_QjyER4cWag56fEKGUTTOidl8JwzH/view?usp=sharing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pedia.be/pagina/exotennet-23-november-2018#uitbreidingeuropeselijs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18" Type="http://schemas.openxmlformats.org/officeDocument/2006/relationships/image" Target="../media/image45.jpeg"/><Relationship Id="rId3" Type="http://schemas.openxmlformats.org/officeDocument/2006/relationships/image" Target="../media/image30.png"/><Relationship Id="rId21" Type="http://schemas.openxmlformats.org/officeDocument/2006/relationships/image" Target="../media/image48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5" Type="http://schemas.openxmlformats.org/officeDocument/2006/relationships/image" Target="../media/image42.png"/><Relationship Id="rId10" Type="http://schemas.openxmlformats.org/officeDocument/2006/relationships/image" Target="../media/image37.jpeg"/><Relationship Id="rId19" Type="http://schemas.openxmlformats.org/officeDocument/2006/relationships/image" Target="../media/image46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8.jpe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ecopedia.be/dieren/chinese-wolhandkrab" TargetMode="External"/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vespawatch.be/" TargetMode="External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copedia.be/planten/waterwaaier" TargetMode="External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Exoten@oost-vlaanderen.b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9.xml"/><Relationship Id="rId4" Type="http://schemas.openxmlformats.org/officeDocument/2006/relationships/hyperlink" Target="https://inverde.us12.list-manage.com/subscribe?u=48310c16f43fcb9c688b3eece&amp;id=2084bdf90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rde.be/opleidingen/aanpak-van-japanse-duizendknoop-op-het-terrein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rato@oost-vlaanderen.b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470025"/>
          </a:xfrm>
        </p:spPr>
        <p:txBody>
          <a:bodyPr>
            <a:normAutofit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Regionaal Comité Ratten- en exotenbestrijding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1640" y="3501008"/>
            <a:ext cx="6400800" cy="1752600"/>
          </a:xfrm>
        </p:spPr>
        <p:txBody>
          <a:bodyPr>
            <a:normAutofit/>
          </a:bodyPr>
          <a:lstStyle/>
          <a:p>
            <a:r>
              <a:rPr lang="nl-BE" sz="4000" dirty="0"/>
              <a:t>Dendervallei</a:t>
            </a:r>
          </a:p>
          <a:p>
            <a:r>
              <a:rPr lang="nl-BE" sz="2800" dirty="0"/>
              <a:t>27 maart 2019 </a:t>
            </a:r>
          </a:p>
        </p:txBody>
      </p:sp>
    </p:spTree>
    <p:extLst>
      <p:ext uri="{BB962C8B-B14F-4D97-AF65-F5344CB8AC3E}">
        <p14:creationId xmlns:p14="http://schemas.microsoft.com/office/powerpoint/2010/main" val="3298709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/>
          <p:cNvSpPr txBox="1">
            <a:spLocks/>
          </p:cNvSpPr>
          <p:nvPr/>
        </p:nvSpPr>
        <p:spPr>
          <a:xfrm>
            <a:off x="323528" y="116632"/>
            <a:ext cx="8229600" cy="49580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nl-BE" sz="4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4. Rattenbestrijding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nl-BE" sz="28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4.2 Meldingen bruine rat Dendervallei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514582"/>
              </p:ext>
            </p:extLst>
          </p:nvPr>
        </p:nvGraphicFramePr>
        <p:xfrm>
          <a:off x="1" y="1196752"/>
          <a:ext cx="9143998" cy="56612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9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4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4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4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5174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u="none" strike="noStrike" dirty="0">
                          <a:effectLst/>
                        </a:rPr>
                        <a:t>Gemeente </a:t>
                      </a:r>
                      <a:endParaRPr lang="nl-B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u="none" strike="noStrike" dirty="0">
                          <a:effectLst/>
                        </a:rPr>
                        <a:t>aantal meldingen ratten</a:t>
                      </a:r>
                      <a:endParaRPr lang="nl-B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u="none" strike="noStrike" dirty="0">
                          <a:effectLst/>
                        </a:rPr>
                        <a:t>vangsten bruine rat </a:t>
                      </a:r>
                      <a:endParaRPr lang="nl-B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u="none" strike="noStrike" dirty="0">
                          <a:effectLst/>
                        </a:rPr>
                        <a:t>aantal meldingen/ 1000 inwoners</a:t>
                      </a:r>
                      <a:endParaRPr lang="nl-B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818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Aalst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818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Berlare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818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Buggenhout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GG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818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Denderleeuw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818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Erpe-Mere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818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Geraardsbergen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818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Haaltert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818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Herzele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818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Laarne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818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Lebbeke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818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818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Ninove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818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Sint-Lievens-Houtem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8818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Wetteren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0,04 ?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8818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Wichelen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?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?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3809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u="none" strike="noStrike" dirty="0">
                          <a:effectLst/>
                        </a:rPr>
                        <a:t>Totalen</a:t>
                      </a:r>
                      <a:endParaRPr lang="nl-B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1 415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600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4. Rattenbestrijding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BE" sz="3100" b="1" dirty="0">
                <a:solidFill>
                  <a:schemeClr val="accent3">
                    <a:lumMod val="50000"/>
                  </a:schemeClr>
                </a:solidFill>
              </a:rPr>
              <a:t>4.2 Meldingen bruine rat POV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2B8F6AF-3564-4D9B-9F34-4892237E8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11993"/>
              </p:ext>
            </p:extLst>
          </p:nvPr>
        </p:nvGraphicFramePr>
        <p:xfrm>
          <a:off x="251520" y="1484784"/>
          <a:ext cx="8424936" cy="4176465"/>
        </p:xfrm>
        <a:graphic>
          <a:graphicData uri="http://schemas.openxmlformats.org/drawingml/2006/table">
            <a:tbl>
              <a:tblPr/>
              <a:tblGrid>
                <a:gridCol w="1310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85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85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85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21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89188"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Vlaamse Ardennen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Dender-vallei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Bovenschel</a:t>
                      </a:r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-de-Leie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Meetjesland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Waasland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7089"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Aantal Meldingen ratten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l-BE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7231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089"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vangsten Bruine Rat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l-BE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3099"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aantal meldingen/ 1000 inwoners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l-BE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582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4. Rattenbestrijding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BE" sz="3100" b="1" dirty="0">
                <a:solidFill>
                  <a:schemeClr val="accent3">
                    <a:lumMod val="50000"/>
                  </a:schemeClr>
                </a:solidFill>
              </a:rPr>
              <a:t>4.3 </a:t>
            </a:r>
            <a:r>
              <a:rPr lang="nl-BE" sz="3100" b="1" dirty="0" err="1">
                <a:solidFill>
                  <a:schemeClr val="accent3">
                    <a:lumMod val="50000"/>
                  </a:schemeClr>
                </a:solidFill>
              </a:rPr>
              <a:t>Rodenticiden</a:t>
            </a:r>
            <a:r>
              <a:rPr lang="nl-BE" sz="3100" b="1" dirty="0">
                <a:solidFill>
                  <a:schemeClr val="accent3">
                    <a:lumMod val="50000"/>
                  </a:schemeClr>
                </a:solidFill>
              </a:rPr>
              <a:t> in kg Dendervallei</a:t>
            </a:r>
            <a:br>
              <a:rPr lang="nl-BE" sz="31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nl-BE" sz="3100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331462"/>
              </p:ext>
            </p:extLst>
          </p:nvPr>
        </p:nvGraphicFramePr>
        <p:xfrm>
          <a:off x="1115616" y="1359507"/>
          <a:ext cx="6768751" cy="4309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1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2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22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350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u="none" strike="noStrike" dirty="0">
                          <a:effectLst/>
                        </a:rPr>
                        <a:t>Gemeente 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u="none" strike="noStrike" dirty="0">
                          <a:effectLst/>
                        </a:rPr>
                        <a:t>2016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50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Aalst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50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Berlare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500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Buggenhout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500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Denderleeuw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500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Erpe-Mere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500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Geraardsbergen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50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Haaltert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500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Herzele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50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Laarne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50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Lebbeke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50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50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Ninove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3500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Sint-Lievens-Houtem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3500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Wetteren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9948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Wichelen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350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Totaal:</a:t>
                      </a:r>
                      <a:r>
                        <a:rPr lang="nl-BE" sz="16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nl-BE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3149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2245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3728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4669909" y="566124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         * </a:t>
            </a:r>
            <a:r>
              <a:rPr lang="nl-BE" sz="1600" dirty="0"/>
              <a:t>Absolute cijfers (openbaar + privé) in Kg </a:t>
            </a:r>
          </a:p>
        </p:txBody>
      </p:sp>
    </p:spTree>
    <p:extLst>
      <p:ext uri="{BB962C8B-B14F-4D97-AF65-F5344CB8AC3E}">
        <p14:creationId xmlns:p14="http://schemas.microsoft.com/office/powerpoint/2010/main" val="3089033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4. Rattenbestrijding</a:t>
            </a:r>
            <a:r>
              <a:rPr lang="nl-BE" sz="31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nl-BE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5" name="Grafie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6977945"/>
              </p:ext>
            </p:extLst>
          </p:nvPr>
        </p:nvGraphicFramePr>
        <p:xfrm>
          <a:off x="179512" y="1196752"/>
          <a:ext cx="878497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59450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4. Rattenbestrijding 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sz="3100" b="1" dirty="0">
                <a:solidFill>
                  <a:schemeClr val="accent3">
                    <a:lumMod val="50000"/>
                  </a:schemeClr>
                </a:solidFill>
              </a:rPr>
              <a:t>4.3 </a:t>
            </a:r>
            <a:r>
              <a:rPr lang="nl-BE" sz="3100" b="1" dirty="0" err="1">
                <a:solidFill>
                  <a:schemeClr val="accent3">
                    <a:lumMod val="50000"/>
                  </a:schemeClr>
                </a:solidFill>
              </a:rPr>
              <a:t>Rodenticiden</a:t>
            </a:r>
            <a:r>
              <a:rPr lang="nl-BE" sz="3100" b="1" dirty="0">
                <a:solidFill>
                  <a:schemeClr val="accent3">
                    <a:lumMod val="50000"/>
                  </a:schemeClr>
                </a:solidFill>
              </a:rPr>
              <a:t> POV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979712" y="530120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prstClr val="black"/>
                </a:solidFill>
              </a:rPr>
              <a:t>* Absolute cijfers (openbaar + </a:t>
            </a:r>
            <a:r>
              <a:rPr lang="nl-BE" dirty="0" err="1">
                <a:solidFill>
                  <a:prstClr val="black"/>
                </a:solidFill>
              </a:rPr>
              <a:t>prive</a:t>
            </a:r>
            <a:r>
              <a:rPr lang="nl-BE" dirty="0">
                <a:solidFill>
                  <a:prstClr val="black"/>
                </a:solidFill>
              </a:rPr>
              <a:t>) in Kg 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DB62CE95-F21C-480A-9860-D14E12A70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070925"/>
              </p:ext>
            </p:extLst>
          </p:nvPr>
        </p:nvGraphicFramePr>
        <p:xfrm>
          <a:off x="755576" y="1484784"/>
          <a:ext cx="7704856" cy="3744416"/>
        </p:xfrm>
        <a:graphic>
          <a:graphicData uri="http://schemas.openxmlformats.org/drawingml/2006/table">
            <a:tbl>
              <a:tblPr/>
              <a:tblGrid>
                <a:gridCol w="257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58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8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8876"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Regio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59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Meetjesland 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1771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1382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2765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1636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1384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59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Waasland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1097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1007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2372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1707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59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Dendervallei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1523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1074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3149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2245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3728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59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Bovenschelde</a:t>
                      </a:r>
                      <a:r>
                        <a:rPr lang="nl-BE" sz="1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-L</a:t>
                      </a:r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eie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1032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761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1555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1323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59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Vlaamse Ardennen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924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748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1648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2399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259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Totaal: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6346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4972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11489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9310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10041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2560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br>
              <a:rPr lang="nl-BE" sz="4000" dirty="0"/>
            </a:br>
            <a:endParaRPr lang="nl-BE" dirty="0"/>
          </a:p>
        </p:txBody>
      </p:sp>
      <p:graphicFrame>
        <p:nvGraphicFramePr>
          <p:cNvPr id="7" name="Tijdelijke aanduiding voor inhou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1292504"/>
              </p:ext>
            </p:extLst>
          </p:nvPr>
        </p:nvGraphicFramePr>
        <p:xfrm>
          <a:off x="0" y="-27383"/>
          <a:ext cx="9180514" cy="69127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039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gegevens </a:t>
                      </a:r>
                      <a:r>
                        <a:rPr lang="nl-BE" sz="14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rodenticiden</a:t>
                      </a:r>
                      <a:endParaRPr lang="nl-B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u="none" strike="noStrike" dirty="0">
                          <a:effectLst/>
                          <a:latin typeface="+mn-lt"/>
                        </a:rPr>
                        <a:t>Gemeente </a:t>
                      </a:r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90" marR="4990" marT="499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u="none" strike="noStrike" dirty="0">
                          <a:effectLst/>
                          <a:latin typeface="+mn-lt"/>
                        </a:rPr>
                        <a:t>aantal buizen gemeente en/of RATO 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90" marR="4990" marT="499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u="none" strike="noStrike" dirty="0">
                          <a:effectLst/>
                          <a:latin typeface="+mn-lt"/>
                        </a:rPr>
                        <a:t>aantal bakken en buizen per km²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90" marR="4990" marT="499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effectLst/>
                          <a:latin typeface="+mn-lt"/>
                        </a:rPr>
                        <a:t>aantal kg </a:t>
                      </a:r>
                      <a:r>
                        <a:rPr lang="nl-BE" sz="1400" u="none" strike="noStrike" dirty="0" err="1">
                          <a:effectLst/>
                          <a:latin typeface="+mn-lt"/>
                        </a:rPr>
                        <a:t>rodenticide</a:t>
                      </a:r>
                      <a:r>
                        <a:rPr lang="nl-BE" sz="1400" u="none" strike="noStrike" dirty="0">
                          <a:effectLst/>
                          <a:latin typeface="+mn-lt"/>
                        </a:rPr>
                        <a:t> (totaal)</a:t>
                      </a:r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90" marR="4990" marT="499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u="none" strike="noStrike" dirty="0">
                          <a:effectLst/>
                          <a:latin typeface="+mn-lt"/>
                        </a:rPr>
                        <a:t>aantal kg </a:t>
                      </a:r>
                      <a:r>
                        <a:rPr lang="nl-NL" sz="1400" u="none" strike="noStrike" dirty="0" err="1">
                          <a:effectLst/>
                          <a:latin typeface="+mn-lt"/>
                        </a:rPr>
                        <a:t>rodenticide</a:t>
                      </a:r>
                      <a:r>
                        <a:rPr lang="nl-NL" sz="1400" u="none" strike="noStrike" dirty="0">
                          <a:effectLst/>
                          <a:latin typeface="+mn-lt"/>
                        </a:rPr>
                        <a:t> op openbaar terrein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90" marR="4990" marT="499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u="none" strike="noStrike" dirty="0">
                          <a:effectLst/>
                          <a:latin typeface="+mn-lt"/>
                        </a:rPr>
                        <a:t>aantal kg </a:t>
                      </a:r>
                      <a:r>
                        <a:rPr lang="nl-NL" sz="1400" u="none" strike="noStrike" dirty="0" err="1">
                          <a:effectLst/>
                          <a:latin typeface="+mn-lt"/>
                        </a:rPr>
                        <a:t>rodenticide</a:t>
                      </a:r>
                      <a:r>
                        <a:rPr lang="nl-NL" sz="1400" u="none" strike="noStrike" dirty="0">
                          <a:effectLst/>
                          <a:latin typeface="+mn-lt"/>
                        </a:rPr>
                        <a:t> op privé terrein 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90" marR="4990" marT="499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u="none" strike="noStrike" dirty="0">
                          <a:effectLst/>
                          <a:latin typeface="+mn-lt"/>
                        </a:rPr>
                        <a:t>Aantal kg </a:t>
                      </a:r>
                      <a:r>
                        <a:rPr lang="nl-NL" sz="1400" u="none" strike="noStrike" dirty="0" err="1">
                          <a:effectLst/>
                          <a:latin typeface="+mn-lt"/>
                        </a:rPr>
                        <a:t>rodenticide</a:t>
                      </a:r>
                      <a:r>
                        <a:rPr lang="nl-NL" sz="1400" u="none" strike="noStrike" dirty="0">
                          <a:effectLst/>
                          <a:latin typeface="+mn-lt"/>
                        </a:rPr>
                        <a:t> per km²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90" marR="4990" marT="499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429"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Aalst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429"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Berlare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429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Buggenhout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GG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429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Denderleeuw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429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Erpe-Mere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429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Geraardsbergen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429"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Haaltert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429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Herzele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429"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Laarne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429"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Lebbeke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8118"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Lede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429"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Ninove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0429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Sint-Lievens-Houtem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0429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Wetteren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 ?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0429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Wichelen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GG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2460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u="none" strike="noStrike" dirty="0">
                          <a:effectLst/>
                          <a:latin typeface="+mn-lt"/>
                        </a:rPr>
                        <a:t>Totalen</a:t>
                      </a:r>
                      <a:endParaRPr lang="nl-BE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3728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253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ek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0370858"/>
              </p:ext>
            </p:extLst>
          </p:nvPr>
        </p:nvGraphicFramePr>
        <p:xfrm>
          <a:off x="107504" y="116632"/>
          <a:ext cx="518457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fiek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0786841"/>
              </p:ext>
            </p:extLst>
          </p:nvPr>
        </p:nvGraphicFramePr>
        <p:xfrm>
          <a:off x="3923928" y="2636912"/>
          <a:ext cx="532859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E1459201-F0D2-49FF-ADA1-815B88EA99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878617"/>
              </p:ext>
            </p:extLst>
          </p:nvPr>
        </p:nvGraphicFramePr>
        <p:xfrm>
          <a:off x="107504" y="404664"/>
          <a:ext cx="568863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04218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6462"/>
            <a:ext cx="8291264" cy="1152128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accent3">
                    <a:lumMod val="50000"/>
                  </a:schemeClr>
                </a:solidFill>
              </a:rPr>
              <a:t>5. Overlastbezorgers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2348880"/>
            <a:ext cx="8291264" cy="3777283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	</a:t>
            </a:r>
          </a:p>
        </p:txBody>
      </p:sp>
      <p:pic>
        <p:nvPicPr>
          <p:cNvPr id="2050" name="Picture 2" descr="\\Netapp03\grafdata\E02\Nog te sorteren\07_RATTENB\kippen-konijnen\DSCN13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 t="18941" r="15608" b="11651"/>
          <a:stretch/>
        </p:blipFill>
        <p:spPr bwMode="auto">
          <a:xfrm>
            <a:off x="1239139" y="1124745"/>
            <a:ext cx="646753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2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accent3">
                    <a:lumMod val="50000"/>
                  </a:schemeClr>
                </a:solidFill>
              </a:rPr>
              <a:t>5. Overlastbezorgers </a:t>
            </a:r>
            <a:br>
              <a:rPr lang="nl-NL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NL" sz="3100" b="1" dirty="0">
                <a:solidFill>
                  <a:schemeClr val="accent3">
                    <a:lumMod val="50000"/>
                  </a:schemeClr>
                </a:solidFill>
              </a:rPr>
              <a:t>5.1 Dierlijke overlastbezorgers Dendervallei</a:t>
            </a:r>
            <a:endParaRPr lang="nl-BE" sz="31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048446"/>
              </p:ext>
            </p:extLst>
          </p:nvPr>
        </p:nvGraphicFramePr>
        <p:xfrm>
          <a:off x="0" y="1412776"/>
          <a:ext cx="9144002" cy="54452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3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0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0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0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01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01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7258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nl-BE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Gemeente 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4506" marR="245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nl-BE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melding katten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4506" marR="245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nl-BE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vangsten katten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4506" marR="245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nl-BE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vangsten duiven 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4506" marR="245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nl-BE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vangsten kippen</a:t>
                      </a:r>
                      <a:endParaRPr lang="nl-BE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4506" marR="245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nl-BE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Vangsten ganzen</a:t>
                      </a:r>
                    </a:p>
                  </a:txBody>
                  <a:tcPr marL="24506" marR="245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986"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Aalst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986"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Berlare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986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Buggenhout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986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Denderleeuw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986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Erpe-Mere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986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Geraardsbergen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98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l-B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Haaltert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986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Herzele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986"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Laarne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986"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Lebbeke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986"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Lede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986"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Ninove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9986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Sint-Lievens-Houtem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9986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Wetteren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9986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Wichelen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8174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nl-BE" sz="1200" b="1" dirty="0">
                          <a:solidFill>
                            <a:schemeClr val="tx1"/>
                          </a:solidFill>
                          <a:effectLst/>
                        </a:rPr>
                        <a:t>Totalen</a:t>
                      </a:r>
                      <a:endParaRPr lang="nl-BE" sz="12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4506" marR="245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11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accent3">
                    <a:lumMod val="50000"/>
                  </a:schemeClr>
                </a:solidFill>
              </a:rPr>
              <a:t>5. Overlastbezorgers</a:t>
            </a:r>
            <a:br>
              <a:rPr lang="nl-NL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NL" sz="3100" b="1" dirty="0">
                <a:solidFill>
                  <a:schemeClr val="accent3">
                    <a:lumMod val="50000"/>
                  </a:schemeClr>
                </a:solidFill>
              </a:rPr>
              <a:t>5.1 Dierlijke overlastbezorgers POV</a:t>
            </a:r>
            <a:endParaRPr lang="nl-BE" sz="3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/>
          </p:nvPr>
        </p:nvGraphicFramePr>
        <p:xfrm>
          <a:off x="827584" y="1484784"/>
          <a:ext cx="7207458" cy="4457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0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5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5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92669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1" u="none" strike="noStrike" dirty="0">
                          <a:effectLst/>
                        </a:rPr>
                        <a:t>Regio 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u="none" strike="noStrike" dirty="0">
                          <a:effectLst/>
                        </a:rPr>
                        <a:t>aantal meldingen katten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u="none" strike="noStrike" dirty="0">
                          <a:effectLst/>
                        </a:rPr>
                        <a:t>vangsten katten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u="none" strike="noStrike" dirty="0">
                          <a:effectLst/>
                        </a:rPr>
                        <a:t>vangsten duiven 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u="none" strike="noStrike" dirty="0">
                          <a:effectLst/>
                        </a:rPr>
                        <a:t>vangsten kippen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Vangsten</a:t>
                      </a:r>
                    </a:p>
                    <a:p>
                      <a:pPr algn="ctr" fontAlgn="b"/>
                      <a:r>
                        <a:rPr lang="nl-BE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Ganzen</a:t>
                      </a: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756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u="none" strike="noStrike" dirty="0" err="1">
                          <a:effectLst/>
                        </a:rPr>
                        <a:t>Bovenschelde</a:t>
                      </a:r>
                      <a:r>
                        <a:rPr lang="nl-BE" sz="1600" u="none" strike="noStrike" dirty="0">
                          <a:effectLst/>
                        </a:rPr>
                        <a:t>-Leie 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677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756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u="none" strike="noStrike" dirty="0">
                          <a:effectLst/>
                        </a:rPr>
                        <a:t>Dendervallei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294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594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756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u="none" strike="noStrike" dirty="0">
                          <a:effectLst/>
                        </a:rPr>
                        <a:t>Meetjesland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756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u="none" strike="noStrike" dirty="0">
                          <a:effectLst/>
                        </a:rPr>
                        <a:t>Vlaamse</a:t>
                      </a:r>
                      <a:r>
                        <a:rPr lang="nl-BE" sz="1600" u="none" strike="noStrike" baseline="0" dirty="0">
                          <a:effectLst/>
                        </a:rPr>
                        <a:t> Ardennen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756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u="none" strike="noStrike" dirty="0">
                          <a:effectLst/>
                        </a:rPr>
                        <a:t>Waasland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6419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u="none" strike="noStrike" dirty="0">
                          <a:effectLst/>
                        </a:rPr>
                        <a:t>Totalen 2018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2475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2863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auto" latinLnBrk="0" hangingPunct="1"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nl-BE" sz="1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1278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085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Agenda</a:t>
            </a:r>
            <a:r>
              <a:rPr lang="nl-BE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 lnSpcReduction="10000"/>
          </a:bodyPr>
          <a:lstStyle/>
          <a:p>
            <a:pPr marL="514350" lvl="0" indent="-514350" hangingPunct="0">
              <a:buAutoNum type="arabicPeriod"/>
            </a:pPr>
            <a:r>
              <a:rPr lang="nl-NL" sz="2800" dirty="0"/>
              <a:t>Verwelkoming</a:t>
            </a:r>
            <a:endParaRPr lang="nl-BE" sz="2800" dirty="0"/>
          </a:p>
          <a:p>
            <a:pPr marL="514350" indent="-514350" hangingPunct="0">
              <a:buFont typeface="Arial" panose="020B0604020202020204" pitchFamily="34" charset="0"/>
              <a:buAutoNum type="arabicPeriod"/>
            </a:pPr>
            <a:r>
              <a:rPr lang="nl-NL" sz="2800" dirty="0"/>
              <a:t>Voorstelling </a:t>
            </a:r>
          </a:p>
          <a:p>
            <a:pPr marL="514350" indent="-514350" hangingPunct="0">
              <a:buFont typeface="Arial" panose="020B0604020202020204" pitchFamily="34" charset="0"/>
              <a:buAutoNum type="arabicPeriod"/>
            </a:pPr>
            <a:r>
              <a:rPr lang="nl-NL" sz="2800" dirty="0"/>
              <a:t>Goedkeuring verslag (21/02/18)</a:t>
            </a:r>
            <a:endParaRPr lang="nl-BE" sz="2800" dirty="0"/>
          </a:p>
          <a:p>
            <a:pPr marL="514350" lvl="0" indent="-514350" hangingPunct="0">
              <a:buAutoNum type="arabicPeriod"/>
            </a:pPr>
            <a:r>
              <a:rPr lang="nl-NL" sz="2800" dirty="0"/>
              <a:t>Rattenbestrijding </a:t>
            </a:r>
          </a:p>
          <a:p>
            <a:pPr marL="514350" lvl="0" indent="-514350" hangingPunct="0">
              <a:buAutoNum type="arabicPeriod"/>
            </a:pPr>
            <a:r>
              <a:rPr lang="nl-NL" sz="2800" dirty="0"/>
              <a:t>Overlastbezorgers</a:t>
            </a:r>
          </a:p>
          <a:p>
            <a:pPr marL="514350" lvl="0" indent="-514350" hangingPunct="0">
              <a:buAutoNum type="arabicPeriod"/>
            </a:pPr>
            <a:r>
              <a:rPr lang="nl-NL" sz="2800" dirty="0" err="1"/>
              <a:t>Biocidenwetgeving</a:t>
            </a:r>
            <a:endParaRPr lang="nl-NL" sz="2800" dirty="0"/>
          </a:p>
          <a:p>
            <a:pPr marL="514350" lvl="0" indent="-514350" hangingPunct="0">
              <a:buAutoNum type="arabicPeriod"/>
            </a:pPr>
            <a:r>
              <a:rPr lang="nl-NL" sz="2800" dirty="0"/>
              <a:t>Omzendbrief zwerfkatten in praktijk</a:t>
            </a:r>
          </a:p>
          <a:p>
            <a:pPr marL="514350" lvl="0" indent="-514350" hangingPunct="0">
              <a:buAutoNum type="arabicPeriod"/>
            </a:pPr>
            <a:r>
              <a:rPr lang="nl-NL" sz="2800" dirty="0"/>
              <a:t>Lokale besturen en exotenbeheer</a:t>
            </a:r>
          </a:p>
          <a:p>
            <a:pPr marL="514350" lvl="0" indent="-514350" hangingPunct="0">
              <a:buAutoNum type="arabicPeriod"/>
            </a:pPr>
            <a:r>
              <a:rPr lang="nl-NL" sz="2800" dirty="0"/>
              <a:t>Kalender en varia </a:t>
            </a:r>
            <a:endParaRPr lang="nl-BE" sz="2800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55979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chemeClr val="accent3">
                    <a:lumMod val="50000"/>
                  </a:schemeClr>
                </a:solidFill>
              </a:rPr>
              <a:t>5. Overlastbezorgers</a:t>
            </a:r>
            <a:endParaRPr lang="nl-BE" dirty="0"/>
          </a:p>
        </p:txBody>
      </p:sp>
      <p:graphicFrame>
        <p:nvGraphicFramePr>
          <p:cNvPr id="7" name="Tijdelijke aanduiding voor inhoud 6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9490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98"/>
            <a:ext cx="9144000" cy="671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7452" y="184484"/>
            <a:ext cx="8549197" cy="108502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accent3">
                    <a:lumMod val="50000"/>
                  </a:schemeClr>
                </a:solidFill>
              </a:rPr>
              <a:t>6. </a:t>
            </a:r>
            <a:r>
              <a:rPr lang="nl-NL" b="1" dirty="0" err="1">
                <a:solidFill>
                  <a:schemeClr val="accent3">
                    <a:lumMod val="50000"/>
                  </a:schemeClr>
                </a:solidFill>
              </a:rPr>
              <a:t>Biocidenwetgeving</a:t>
            </a:r>
            <a:r>
              <a:rPr lang="nl-NL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055" name="Picture 7" descr="Rato-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6237288"/>
            <a:ext cx="2108200" cy="434975"/>
          </a:xfrm>
          <a:prstGeom prst="rect">
            <a:avLst/>
          </a:prstGeom>
          <a:noFill/>
        </p:spPr>
      </p:pic>
      <p:pic>
        <p:nvPicPr>
          <p:cNvPr id="4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0762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158" y="1500174"/>
            <a:ext cx="8229600" cy="4525963"/>
          </a:xfrm>
        </p:spPr>
        <p:txBody>
          <a:bodyPr>
            <a:normAutofit/>
          </a:bodyPr>
          <a:lstStyle/>
          <a:p>
            <a:pPr lvl="1"/>
            <a:endParaRPr lang="nl-BE" sz="2000" dirty="0"/>
          </a:p>
        </p:txBody>
      </p:sp>
      <p:pic>
        <p:nvPicPr>
          <p:cNvPr id="4" name="Picture 7" descr="Rato-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6237288"/>
            <a:ext cx="2108200" cy="434975"/>
          </a:xfrm>
          <a:prstGeom prst="rect">
            <a:avLst/>
          </a:prstGeom>
          <a:noFill/>
        </p:spPr>
      </p:pic>
      <p:pic>
        <p:nvPicPr>
          <p:cNvPr id="6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AA610E6-E44F-4A98-8C31-C4614786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36" y="260648"/>
            <a:ext cx="7416000" cy="1116000"/>
          </a:xfrm>
        </p:spPr>
        <p:txBody>
          <a:bodyPr>
            <a:noAutofit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6. </a:t>
            </a:r>
            <a:r>
              <a:rPr lang="nl-BE" b="1" dirty="0" err="1">
                <a:solidFill>
                  <a:schemeClr val="accent3">
                    <a:lumMod val="50000"/>
                  </a:schemeClr>
                </a:solidFill>
              </a:rPr>
              <a:t>Biocidenwetgeving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sz="2800" b="1" dirty="0">
                <a:solidFill>
                  <a:schemeClr val="accent3">
                    <a:lumMod val="50000"/>
                  </a:schemeClr>
                </a:solidFill>
              </a:rPr>
              <a:t>6.1 Bevoegdheden</a:t>
            </a:r>
            <a:endParaRPr lang="nl-BE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7556C44E-5D27-46A6-9E4F-42362B466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844576"/>
              </p:ext>
            </p:extLst>
          </p:nvPr>
        </p:nvGraphicFramePr>
        <p:xfrm>
          <a:off x="450760" y="1403671"/>
          <a:ext cx="8283519" cy="4189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173">
                  <a:extLst>
                    <a:ext uri="{9D8B030D-6E8A-4147-A177-3AD203B41FA5}">
                      <a16:colId xmlns:a16="http://schemas.microsoft.com/office/drawing/2014/main" val="2688771713"/>
                    </a:ext>
                  </a:extLst>
                </a:gridCol>
                <a:gridCol w="2761173">
                  <a:extLst>
                    <a:ext uri="{9D8B030D-6E8A-4147-A177-3AD203B41FA5}">
                      <a16:colId xmlns:a16="http://schemas.microsoft.com/office/drawing/2014/main" val="1593507322"/>
                    </a:ext>
                  </a:extLst>
                </a:gridCol>
                <a:gridCol w="2761173">
                  <a:extLst>
                    <a:ext uri="{9D8B030D-6E8A-4147-A177-3AD203B41FA5}">
                      <a16:colId xmlns:a16="http://schemas.microsoft.com/office/drawing/2014/main" val="1004843501"/>
                    </a:ext>
                  </a:extLst>
                </a:gridCol>
              </a:tblGrid>
              <a:tr h="1550968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337642"/>
                  </a:ext>
                </a:extLst>
              </a:tr>
              <a:tr h="404113">
                <a:tc>
                  <a:txBody>
                    <a:bodyPr/>
                    <a:lstStyle/>
                    <a:p>
                      <a:r>
                        <a:rPr lang="nl-BE" dirty="0"/>
                        <a:t>Werkzame stof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Producten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Gebruik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187702"/>
                  </a:ext>
                </a:extLst>
              </a:tr>
              <a:tr h="2234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098235"/>
                  </a:ext>
                </a:extLst>
              </a:tr>
            </a:tbl>
          </a:graphicData>
        </a:graphic>
      </p:graphicFrame>
      <p:pic>
        <p:nvPicPr>
          <p:cNvPr id="9" name="Picture 2" descr="https://encrypted-tbn2.gstatic.com/images?q=tbn:ANd9GcQI9CDpMPsBrFZyr81AW_LSgYp5KSYfFqaT35s96-d7J6hm2pBMkolNneM4">
            <a:extLst>
              <a:ext uri="{FF2B5EF4-FFF2-40B4-BE49-F238E27FC236}">
                <a16:creationId xmlns:a16="http://schemas.microsoft.com/office/drawing/2014/main" id="{629BA603-A201-4517-BAE8-5969830A6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705" y="1666062"/>
            <a:ext cx="1512168" cy="106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encrypted-tbn0.gstatic.com/images?q=tbn:ANd9GcTsyN8PAeuU4pEwHxtB4zQaawJ_cvBeDZc5s3G7SgyFA1DDvCAoWQNilXmT">
            <a:extLst>
              <a:ext uri="{FF2B5EF4-FFF2-40B4-BE49-F238E27FC236}">
                <a16:creationId xmlns:a16="http://schemas.microsoft.com/office/drawing/2014/main" id="{F2EF3946-E6D3-49B5-A68D-34675552C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5860" y="1666062"/>
            <a:ext cx="1565585" cy="106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AC1580E3-5A96-44DD-A776-FA4564D37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6451" y="1666062"/>
            <a:ext cx="1514184" cy="105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2DA5CCD-BF49-47CD-A567-B1F8EF6F3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779" y="3499102"/>
            <a:ext cx="2436019" cy="134401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34A7E58-A5FF-4B67-9311-BA01D5627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0933" y="3403215"/>
            <a:ext cx="2108406" cy="2348362"/>
          </a:xfrm>
          <a:prstGeom prst="rect">
            <a:avLst/>
          </a:prstGeom>
        </p:spPr>
      </p:pic>
      <p:pic>
        <p:nvPicPr>
          <p:cNvPr id="4098" name="Picture 2" descr="\\Netapp03\grafdata\E02\Nog te sorteren\07_RATTENB\ratten\bestrijding bruine rat zwarte rat uitvoering\Chemische bestrijding\181010 Buizen eeklo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84" y="3569952"/>
            <a:ext cx="2686517" cy="201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22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158" y="1500174"/>
            <a:ext cx="8229600" cy="4525963"/>
          </a:xfrm>
        </p:spPr>
        <p:txBody>
          <a:bodyPr>
            <a:normAutofit/>
          </a:bodyPr>
          <a:lstStyle/>
          <a:p>
            <a:pPr lvl="1"/>
            <a:endParaRPr lang="nl-BE" sz="2000" dirty="0"/>
          </a:p>
        </p:txBody>
      </p:sp>
      <p:pic>
        <p:nvPicPr>
          <p:cNvPr id="4" name="Picture 7" descr="Rato-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6237288"/>
            <a:ext cx="2108200" cy="434975"/>
          </a:xfrm>
          <a:prstGeom prst="rect">
            <a:avLst/>
          </a:prstGeom>
          <a:noFill/>
        </p:spPr>
      </p:pic>
      <p:pic>
        <p:nvPicPr>
          <p:cNvPr id="6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AA610E6-E44F-4A98-8C31-C4614786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705" y="260648"/>
            <a:ext cx="7416000" cy="1116000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6. </a:t>
            </a:r>
            <a:r>
              <a:rPr lang="nl-BE" b="1" dirty="0" err="1">
                <a:solidFill>
                  <a:schemeClr val="accent3">
                    <a:lumMod val="50000"/>
                  </a:schemeClr>
                </a:solidFill>
              </a:rPr>
              <a:t>Biocidenwetgeving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sz="2800" b="1" dirty="0">
                <a:solidFill>
                  <a:schemeClr val="accent3">
                    <a:lumMod val="50000"/>
                  </a:schemeClr>
                </a:solidFill>
              </a:rPr>
              <a:t>6.1 Bevoegdheden</a:t>
            </a:r>
            <a:endParaRPr lang="nl-BE" dirty="0"/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7556C44E-5D27-46A6-9E4F-42362B466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654149"/>
              </p:ext>
            </p:extLst>
          </p:nvPr>
        </p:nvGraphicFramePr>
        <p:xfrm>
          <a:off x="450760" y="1403671"/>
          <a:ext cx="8283519" cy="4189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173">
                  <a:extLst>
                    <a:ext uri="{9D8B030D-6E8A-4147-A177-3AD203B41FA5}">
                      <a16:colId xmlns:a16="http://schemas.microsoft.com/office/drawing/2014/main" val="2688771713"/>
                    </a:ext>
                  </a:extLst>
                </a:gridCol>
                <a:gridCol w="2761173">
                  <a:extLst>
                    <a:ext uri="{9D8B030D-6E8A-4147-A177-3AD203B41FA5}">
                      <a16:colId xmlns:a16="http://schemas.microsoft.com/office/drawing/2014/main" val="1593507322"/>
                    </a:ext>
                  </a:extLst>
                </a:gridCol>
                <a:gridCol w="2761173">
                  <a:extLst>
                    <a:ext uri="{9D8B030D-6E8A-4147-A177-3AD203B41FA5}">
                      <a16:colId xmlns:a16="http://schemas.microsoft.com/office/drawing/2014/main" val="1004843501"/>
                    </a:ext>
                  </a:extLst>
                </a:gridCol>
              </a:tblGrid>
              <a:tr h="1550968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337642"/>
                  </a:ext>
                </a:extLst>
              </a:tr>
              <a:tr h="404113">
                <a:tc>
                  <a:txBody>
                    <a:bodyPr/>
                    <a:lstStyle/>
                    <a:p>
                      <a:r>
                        <a:rPr lang="nl-BE" dirty="0"/>
                        <a:t>Werkzame stof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Producten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Gebruik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187702"/>
                  </a:ext>
                </a:extLst>
              </a:tr>
              <a:tr h="2234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Europese </a:t>
                      </a:r>
                      <a:r>
                        <a:rPr lang="nl-BE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biocidenverordening</a:t>
                      </a:r>
                      <a:r>
                        <a:rPr lang="nl-BE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(EU) nr. 528/2012 (BPR)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b="1" dirty="0"/>
                        <a:t>Koninklijk besluit betreffende het op de markt aanbieden en het gebruiken van biociden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b="1" dirty="0"/>
                        <a:t>Decreet en besluit duurzaam gebruik van pesticiden (2013)</a:t>
                      </a:r>
                    </a:p>
                    <a:p>
                      <a:endParaRPr lang="nl-BE" b="1" dirty="0"/>
                    </a:p>
                    <a:p>
                      <a:r>
                        <a:rPr lang="nl-BE" b="1" dirty="0"/>
                        <a:t>MB generieke afwijkingen (jaarlijks)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098235"/>
                  </a:ext>
                </a:extLst>
              </a:tr>
            </a:tbl>
          </a:graphicData>
        </a:graphic>
      </p:graphicFrame>
      <p:pic>
        <p:nvPicPr>
          <p:cNvPr id="9" name="Picture 2" descr="https://encrypted-tbn2.gstatic.com/images?q=tbn:ANd9GcQI9CDpMPsBrFZyr81AW_LSgYp5KSYfFqaT35s96-d7J6hm2pBMkolNneM4">
            <a:extLst>
              <a:ext uri="{FF2B5EF4-FFF2-40B4-BE49-F238E27FC236}">
                <a16:creationId xmlns:a16="http://schemas.microsoft.com/office/drawing/2014/main" id="{629BA603-A201-4517-BAE8-5969830A6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705" y="1666062"/>
            <a:ext cx="1512168" cy="106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encrypted-tbn0.gstatic.com/images?q=tbn:ANd9GcTsyN8PAeuU4pEwHxtB4zQaawJ_cvBeDZc5s3G7SgyFA1DDvCAoWQNilXmT">
            <a:extLst>
              <a:ext uri="{FF2B5EF4-FFF2-40B4-BE49-F238E27FC236}">
                <a16:creationId xmlns:a16="http://schemas.microsoft.com/office/drawing/2014/main" id="{F2EF3946-E6D3-49B5-A68D-34675552C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5860" y="1666062"/>
            <a:ext cx="1565585" cy="106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AC1580E3-5A96-44DD-A776-FA4564D37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6451" y="1666062"/>
            <a:ext cx="1514184" cy="105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790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to-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6237288"/>
            <a:ext cx="2108200" cy="434975"/>
          </a:xfrm>
          <a:prstGeom prst="rect">
            <a:avLst/>
          </a:prstGeom>
          <a:noFill/>
        </p:spPr>
      </p:pic>
      <p:pic>
        <p:nvPicPr>
          <p:cNvPr id="6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BE2B627-991B-4D71-8D09-65C371666BCA}"/>
              </a:ext>
            </a:extLst>
          </p:cNvPr>
          <p:cNvSpPr txBox="1">
            <a:spLocks/>
          </p:cNvSpPr>
          <p:nvPr/>
        </p:nvSpPr>
        <p:spPr>
          <a:xfrm>
            <a:off x="409466" y="260648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700" b="1" i="0" kern="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BE" dirty="0">
                <a:solidFill>
                  <a:schemeClr val="accent3">
                    <a:lumMod val="50000"/>
                  </a:schemeClr>
                </a:solidFill>
              </a:rPr>
              <a:t>6. </a:t>
            </a:r>
            <a:r>
              <a:rPr lang="nl-BE" dirty="0" err="1">
                <a:solidFill>
                  <a:schemeClr val="accent3">
                    <a:lumMod val="50000"/>
                  </a:schemeClr>
                </a:solidFill>
              </a:rPr>
              <a:t>Biocidenwetgeving</a:t>
            </a:r>
            <a:endParaRPr lang="nl-BE" dirty="0"/>
          </a:p>
          <a:p>
            <a:pPr algn="ctr"/>
            <a:r>
              <a:rPr lang="nl-BE" sz="3600" i="1" dirty="0">
                <a:solidFill>
                  <a:schemeClr val="accent3">
                    <a:lumMod val="50000"/>
                  </a:schemeClr>
                </a:solidFill>
              </a:rPr>
              <a:t>Gesloten circuit</a:t>
            </a:r>
          </a:p>
        </p:txBody>
      </p:sp>
      <p:pic>
        <p:nvPicPr>
          <p:cNvPr id="16" name="Picture 2" descr="https://www.killgerm.nl/onlinecatalogus/media/catalog/product/cache/1/image/650x/040ec09b1e35df139433887a97daa66f/b/r/bromabo_blok_be.png">
            <a:extLst>
              <a:ext uri="{FF2B5EF4-FFF2-40B4-BE49-F238E27FC236}">
                <a16:creationId xmlns:a16="http://schemas.microsoft.com/office/drawing/2014/main" id="{70476190-C607-49BA-940E-1DDF36CFB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0" t="18293" b="19510"/>
          <a:stretch/>
        </p:blipFill>
        <p:spPr bwMode="auto">
          <a:xfrm>
            <a:off x="476518" y="2270129"/>
            <a:ext cx="2853228" cy="296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Afbeeldingsresultaat voor corrosief">
            <a:extLst>
              <a:ext uri="{FF2B5EF4-FFF2-40B4-BE49-F238E27FC236}">
                <a16:creationId xmlns:a16="http://schemas.microsoft.com/office/drawing/2014/main" id="{9C0CF0ED-F66F-44E7-83F3-C78474BC2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64" y="1501040"/>
            <a:ext cx="2450932" cy="245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Afbeeldingsresultaat voor kankerverwekkend">
            <a:extLst>
              <a:ext uri="{FF2B5EF4-FFF2-40B4-BE49-F238E27FC236}">
                <a16:creationId xmlns:a16="http://schemas.microsoft.com/office/drawing/2014/main" id="{9965B9B3-63E4-41B8-AB9A-EB470F164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16" y="4328172"/>
            <a:ext cx="2371428" cy="237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7200505D-2918-4FA6-B92E-D7287F66CF28}"/>
              </a:ext>
            </a:extLst>
          </p:cNvPr>
          <p:cNvGrpSpPr/>
          <p:nvPr/>
        </p:nvGrpSpPr>
        <p:grpSpPr>
          <a:xfrm>
            <a:off x="6200545" y="2919600"/>
            <a:ext cx="2575207" cy="2372401"/>
            <a:chOff x="5761337" y="2754229"/>
            <a:chExt cx="3619892" cy="3128931"/>
          </a:xfrm>
        </p:grpSpPr>
        <p:pic>
          <p:nvPicPr>
            <p:cNvPr id="20" name="Picture 8" descr="Gerelateerde afbeelding">
              <a:extLst>
                <a:ext uri="{FF2B5EF4-FFF2-40B4-BE49-F238E27FC236}">
                  <a16:creationId xmlns:a16="http://schemas.microsoft.com/office/drawing/2014/main" id="{5C6B170E-D0B4-4BD2-9743-CB66091E40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89" t="48893"/>
            <a:stretch/>
          </p:blipFill>
          <p:spPr bwMode="auto">
            <a:xfrm>
              <a:off x="5844240" y="2754229"/>
              <a:ext cx="3536989" cy="158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Gerelateerde afbeelding">
              <a:extLst>
                <a:ext uri="{FF2B5EF4-FFF2-40B4-BE49-F238E27FC236}">
                  <a16:creationId xmlns:a16="http://schemas.microsoft.com/office/drawing/2014/main" id="{3E4935F7-E4B7-4E2F-9118-FF10A096FE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893" r="49629"/>
            <a:stretch/>
          </p:blipFill>
          <p:spPr bwMode="auto">
            <a:xfrm>
              <a:off x="5761337" y="4301084"/>
              <a:ext cx="3569562" cy="158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4B0F9C2C-CA6F-4D94-85AA-9F89CA7ABF9D}"/>
              </a:ext>
            </a:extLst>
          </p:cNvPr>
          <p:cNvCxnSpPr/>
          <p:nvPr/>
        </p:nvCxnSpPr>
        <p:spPr>
          <a:xfrm flipV="1">
            <a:off x="3487316" y="3438659"/>
            <a:ext cx="466498" cy="5133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449FD820-64BE-45B1-84FA-24A4F0C90CDA}"/>
              </a:ext>
            </a:extLst>
          </p:cNvPr>
          <p:cNvCxnSpPr>
            <a:cxnSpLocks/>
          </p:cNvCxnSpPr>
          <p:nvPr/>
        </p:nvCxnSpPr>
        <p:spPr>
          <a:xfrm>
            <a:off x="3506771" y="4288429"/>
            <a:ext cx="562067" cy="5153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BB199C22-BF99-4B29-A8E4-CAF23C8A0057}"/>
              </a:ext>
            </a:extLst>
          </p:cNvPr>
          <p:cNvCxnSpPr>
            <a:cxnSpLocks/>
          </p:cNvCxnSpPr>
          <p:nvPr/>
        </p:nvCxnSpPr>
        <p:spPr>
          <a:xfrm>
            <a:off x="5420279" y="3385751"/>
            <a:ext cx="811297" cy="6639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EE7C7F9C-E691-42BC-B185-83485D9817C6}"/>
              </a:ext>
            </a:extLst>
          </p:cNvPr>
          <p:cNvCxnSpPr>
            <a:cxnSpLocks/>
          </p:cNvCxnSpPr>
          <p:nvPr/>
        </p:nvCxnSpPr>
        <p:spPr>
          <a:xfrm flipV="1">
            <a:off x="5431998" y="4425868"/>
            <a:ext cx="811065" cy="5230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4" descr="https://encrypted-tbn0.gstatic.com/images?q=tbn:ANd9GcTsyN8PAeuU4pEwHxtB4zQaawJ_cvBeDZc5s3G7SgyFA1DDvCAoWQNilXmT">
            <a:extLst>
              <a:ext uri="{FF2B5EF4-FFF2-40B4-BE49-F238E27FC236}">
                <a16:creationId xmlns:a16="http://schemas.microsoft.com/office/drawing/2014/main" id="{BD7F6F83-672C-4941-BCA7-A5F6377FF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9" y="1149110"/>
            <a:ext cx="1718742" cy="116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19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to-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6237288"/>
            <a:ext cx="2108200" cy="434975"/>
          </a:xfrm>
          <a:prstGeom prst="rect">
            <a:avLst/>
          </a:prstGeom>
          <a:noFill/>
        </p:spPr>
      </p:pic>
      <p:pic>
        <p:nvPicPr>
          <p:cNvPr id="6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BE2B627-991B-4D71-8D09-65C37166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332656"/>
            <a:ext cx="7416000" cy="1116000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6. </a:t>
            </a:r>
            <a:r>
              <a:rPr lang="nl-BE" b="1" dirty="0" err="1">
                <a:solidFill>
                  <a:schemeClr val="accent3">
                    <a:lumMod val="50000"/>
                  </a:schemeClr>
                </a:solidFill>
              </a:rPr>
              <a:t>Biocidenwetgeving</a:t>
            </a:r>
            <a:br>
              <a:rPr lang="nl-BE" dirty="0"/>
            </a:br>
            <a:r>
              <a:rPr lang="nl-BE" sz="4000" b="1" i="1" dirty="0">
                <a:solidFill>
                  <a:schemeClr val="accent3">
                    <a:lumMod val="50000"/>
                  </a:schemeClr>
                </a:solidFill>
              </a:rPr>
              <a:t>Gesloten circuit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3050AB8-327B-464E-8BF3-33D56FA8BA5C}"/>
              </a:ext>
            </a:extLst>
          </p:cNvPr>
          <p:cNvSpPr/>
          <p:nvPr/>
        </p:nvSpPr>
        <p:spPr>
          <a:xfrm>
            <a:off x="684151" y="1409284"/>
            <a:ext cx="7416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buFont typeface="Arial" panose="020B0604020202020204" pitchFamily="34" charset="0"/>
              <a:buChar char="•"/>
            </a:pPr>
            <a:r>
              <a:rPr lang="nl-BE" b="1" dirty="0">
                <a:latin typeface="Calibri" panose="020F0502020204030204" pitchFamily="34" charset="0"/>
                <a:cs typeface="Calibri" panose="020F0502020204030204" pitchFamily="34" charset="0"/>
              </a:rPr>
              <a:t>Europese </a:t>
            </a:r>
            <a:r>
              <a:rPr lang="nl-BE" b="1" dirty="0" err="1">
                <a:latin typeface="Calibri" panose="020F0502020204030204" pitchFamily="34" charset="0"/>
                <a:cs typeface="Calibri" panose="020F0502020204030204" pitchFamily="34" charset="0"/>
              </a:rPr>
              <a:t>biocidenverordening</a:t>
            </a:r>
            <a:r>
              <a:rPr lang="nl-BE" b="1" dirty="0">
                <a:latin typeface="Calibri" panose="020F0502020204030204" pitchFamily="34" charset="0"/>
                <a:cs typeface="Calibri" panose="020F0502020204030204" pitchFamily="34" charset="0"/>
              </a:rPr>
              <a:t> (EU) nr. 528/2012 (BPR), art. 19 (4) </a:t>
            </a:r>
          </a:p>
          <a:p>
            <a:pPr fontAlgn="auto"/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Geen toelating voor verkoop aan het publiek van gevaarlijke biociden</a:t>
            </a:r>
          </a:p>
          <a:p>
            <a:pPr fontAlgn="auto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>
                <a:latin typeface="Calibri" panose="020F0502020204030204" pitchFamily="34" charset="0"/>
                <a:cs typeface="Calibri" panose="020F0502020204030204" pitchFamily="34" charset="0"/>
              </a:rPr>
              <a:t>KB van </a:t>
            </a:r>
            <a:r>
              <a:rPr lang="nl-BE" b="1" dirty="0">
                <a:latin typeface="Calibri" panose="020F0502020204030204" pitchFamily="34" charset="0"/>
                <a:cs typeface="Calibri" panose="020F0502020204030204" pitchFamily="34" charset="0"/>
              </a:rPr>
              <a:t>8/05/2014, art. 41 - 48</a:t>
            </a:r>
          </a:p>
          <a:p>
            <a:pPr fontAlgn="auto"/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Bepaalt de algemene voorwaarden voor het op de markt brengen en gebruik van biociden op de Belgische markt.</a:t>
            </a:r>
          </a:p>
          <a:p>
            <a:pPr fontAlgn="auto"/>
            <a:endParaRPr lang="nl-BE" dirty="0">
              <a:latin typeface="Calibri" panose="020F0502020204030204" pitchFamily="34" charset="0"/>
            </a:endParaRPr>
          </a:p>
          <a:p>
            <a:pPr marL="285750" indent="-285750" fontAlgn="auto">
              <a:buFont typeface="Arial" panose="020B0604020202020204" pitchFamily="34" charset="0"/>
              <a:buChar char="•"/>
            </a:pPr>
            <a:r>
              <a:rPr lang="nl-BE" b="1" dirty="0">
                <a:latin typeface="Calibri" panose="020F0502020204030204" pitchFamily="34" charset="0"/>
                <a:cs typeface="Calibri" panose="020F0502020204030204" pitchFamily="34" charset="0"/>
              </a:rPr>
              <a:t>Concreet</a:t>
            </a:r>
          </a:p>
          <a:p>
            <a:r>
              <a:rPr lang="nl-BE" dirty="0"/>
              <a:t>Alle </a:t>
            </a:r>
            <a:r>
              <a:rPr lang="nl-BE" dirty="0" err="1"/>
              <a:t>rodenticiden</a:t>
            </a:r>
            <a:r>
              <a:rPr lang="nl-BE" dirty="0"/>
              <a:t> met actieve stof  &gt; 0,003% houden gezondheidsrisico in </a:t>
            </a:r>
          </a:p>
          <a:p>
            <a:pPr marL="285750" indent="-285750">
              <a:buFont typeface="Wingdings"/>
              <a:buChar char="à"/>
            </a:pPr>
            <a:r>
              <a:rPr lang="nl-BE" sz="1600" dirty="0" err="1"/>
              <a:t>Bromadiolone</a:t>
            </a:r>
            <a:r>
              <a:rPr lang="nl-BE" sz="1600" dirty="0"/>
              <a:t> = 0,005% </a:t>
            </a:r>
            <a:r>
              <a:rPr lang="nl-BE" sz="1600" dirty="0" err="1"/>
              <a:t>Difenacoum</a:t>
            </a:r>
            <a:r>
              <a:rPr lang="nl-BE" sz="1600" dirty="0"/>
              <a:t> = 0,005%</a:t>
            </a:r>
          </a:p>
          <a:p>
            <a:pPr marL="285750" indent="-285750">
              <a:buFont typeface="Wingdings"/>
              <a:buChar char="à"/>
            </a:pPr>
            <a:r>
              <a:rPr lang="nl-BE" sz="1600" dirty="0"/>
              <a:t>Dus (bijna alle) gangbare producten strenger gereguleerd</a:t>
            </a:r>
          </a:p>
          <a:p>
            <a:pPr marL="285750" indent="-285750">
              <a:buFont typeface="Wingdings"/>
              <a:buChar char="à"/>
            </a:pPr>
            <a:endParaRPr lang="nl-B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b="1" dirty="0">
                <a:latin typeface="Calibri" panose="020F0502020204030204" pitchFamily="34" charset="0"/>
                <a:cs typeface="Calibri" panose="020F0502020204030204" pitchFamily="34" charset="0"/>
              </a:rPr>
              <a:t>Gemeente </a:t>
            </a:r>
          </a:p>
          <a:p>
            <a:pPr marL="285750" indent="-285750">
              <a:buFont typeface="Wingdings"/>
              <a:buChar char="à"/>
            </a:pPr>
            <a:r>
              <a:rPr lang="nl-BE" dirty="0"/>
              <a:t>Registratie bij FOD </a:t>
            </a:r>
            <a:r>
              <a:rPr lang="nl-BE" dirty="0" err="1"/>
              <a:t>obv</a:t>
            </a:r>
            <a:r>
              <a:rPr lang="nl-BE" dirty="0"/>
              <a:t> ondernemingsnummer</a:t>
            </a:r>
          </a:p>
          <a:p>
            <a:pPr marL="285750" indent="-285750">
              <a:buFont typeface="Wingdings"/>
              <a:buChar char="à"/>
            </a:pPr>
            <a:r>
              <a:rPr lang="nl-BE" dirty="0"/>
              <a:t>Op de hoogte zijn van de gebruiksvoorwaarden</a:t>
            </a:r>
          </a:p>
          <a:p>
            <a:pPr marL="285750" indent="-285750">
              <a:buFont typeface="Wingdings"/>
              <a:buChar char="à"/>
            </a:pPr>
            <a:r>
              <a:rPr lang="nl-NL" u="sng" dirty="0">
                <a:hlinkClick r:id="rId4"/>
              </a:rPr>
              <a:t>http://www.health.belgium.be/nl/lijst-van-toegelaten-biociden</a:t>
            </a:r>
            <a:endParaRPr lang="nl-BE" dirty="0"/>
          </a:p>
          <a:p>
            <a:pPr fontAlgn="auto"/>
            <a:endParaRPr lang="nl-BE" dirty="0"/>
          </a:p>
        </p:txBody>
      </p:sp>
      <p:pic>
        <p:nvPicPr>
          <p:cNvPr id="8" name="Picture 2" descr="https://encrypted-tbn2.gstatic.com/images?q=tbn:ANd9GcQI9CDpMPsBrFZyr81AW_LSgYp5KSYfFqaT35s96-d7J6hm2pBMkolNneM4">
            <a:extLst>
              <a:ext uri="{FF2B5EF4-FFF2-40B4-BE49-F238E27FC236}">
                <a16:creationId xmlns:a16="http://schemas.microsoft.com/office/drawing/2014/main" id="{629BA603-A201-4517-BAE8-5969830A6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512168" cy="106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encrypted-tbn0.gstatic.com/images?q=tbn:ANd9GcTsyN8PAeuU4pEwHxtB4zQaawJ_cvBeDZc5s3G7SgyFA1DDvCAoWQNilXmT">
            <a:extLst>
              <a:ext uri="{FF2B5EF4-FFF2-40B4-BE49-F238E27FC236}">
                <a16:creationId xmlns:a16="http://schemas.microsoft.com/office/drawing/2014/main" id="{BD7F6F83-672C-4941-BCA7-A5F6377FF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296974"/>
            <a:ext cx="1512167" cy="102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170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5D6F7F3C-30D4-4009-BDAB-6782AC097A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18" b="7559"/>
          <a:stretch/>
        </p:blipFill>
        <p:spPr>
          <a:xfrm>
            <a:off x="3923928" y="1556792"/>
            <a:ext cx="3209925" cy="1120462"/>
          </a:xfrm>
          <a:prstGeom prst="rect">
            <a:avLst/>
          </a:prstGeom>
        </p:spPr>
      </p:pic>
      <p:pic>
        <p:nvPicPr>
          <p:cNvPr id="4" name="Picture 7" descr="Rato-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6237288"/>
            <a:ext cx="2108200" cy="434975"/>
          </a:xfrm>
          <a:prstGeom prst="rect">
            <a:avLst/>
          </a:prstGeom>
          <a:noFill/>
        </p:spPr>
      </p:pic>
      <p:pic>
        <p:nvPicPr>
          <p:cNvPr id="6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BA6F2E8E-8A3E-4925-9A7E-01BA093C91D9}"/>
              </a:ext>
            </a:extLst>
          </p:cNvPr>
          <p:cNvSpPr txBox="1">
            <a:spLocks/>
          </p:cNvSpPr>
          <p:nvPr/>
        </p:nvSpPr>
        <p:spPr>
          <a:xfrm>
            <a:off x="1048281" y="1916832"/>
            <a:ext cx="7416000" cy="36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5"/>
              </a:buBlip>
              <a:tabLst/>
              <a:defRPr sz="2200" b="1" i="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6"/>
              </a:buBlip>
              <a:tabLst/>
              <a:defRPr sz="2200" kern="1200" spc="0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7"/>
              </a:buBlip>
              <a:tabLst/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8"/>
              </a:buBlip>
              <a:tabLst/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5"/>
              </a:buBlip>
              <a:tabLst/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Gewasbescherming </a:t>
            </a:r>
            <a:r>
              <a:rPr lang="nl-BE" dirty="0">
                <a:sym typeface="Wingdings" panose="05000000000000000000" pitchFamily="2" charset="2"/>
              </a:rPr>
              <a:t> </a:t>
            </a:r>
          </a:p>
          <a:p>
            <a:pPr>
              <a:buNone/>
            </a:pPr>
            <a:endParaRPr lang="nl-BE" sz="1100" dirty="0">
              <a:sym typeface="Wingdings" panose="05000000000000000000" pitchFamily="2" charset="2"/>
            </a:endParaRPr>
          </a:p>
          <a:p>
            <a:r>
              <a:rPr lang="nl-BE" dirty="0">
                <a:sym typeface="Wingdings" panose="05000000000000000000" pitchFamily="2" charset="2"/>
              </a:rPr>
              <a:t>Biocide  zelfde idee</a:t>
            </a:r>
          </a:p>
          <a:p>
            <a:pPr lvl="1"/>
            <a:r>
              <a:rPr lang="nl-BE" dirty="0"/>
              <a:t>Insecticiden en </a:t>
            </a:r>
            <a:r>
              <a:rPr lang="nl-BE" dirty="0" err="1"/>
              <a:t>rodenticiden</a:t>
            </a:r>
            <a:endParaRPr lang="nl-BE" dirty="0"/>
          </a:p>
          <a:p>
            <a:pPr lvl="1"/>
            <a:r>
              <a:rPr lang="nl-BE" dirty="0"/>
              <a:t>Gebruiker/verkoper/voorlichter</a:t>
            </a:r>
          </a:p>
          <a:p>
            <a:pPr lvl="1"/>
            <a:r>
              <a:rPr lang="nl-BE" dirty="0"/>
              <a:t>‘rijbewijs’ voor biociden</a:t>
            </a:r>
          </a:p>
          <a:p>
            <a:pPr marL="288000" lvl="1" indent="0">
              <a:buNone/>
            </a:pPr>
            <a:endParaRPr lang="nl-BE" sz="1100" dirty="0"/>
          </a:p>
          <a:p>
            <a:r>
              <a:rPr lang="nl-BE" dirty="0"/>
              <a:t>Punten</a:t>
            </a:r>
          </a:p>
          <a:p>
            <a:pPr lvl="1"/>
            <a:r>
              <a:rPr lang="nl-BE" dirty="0"/>
              <a:t>Wetgevend kader biociden en veiligheid</a:t>
            </a:r>
          </a:p>
          <a:p>
            <a:pPr lvl="1"/>
            <a:r>
              <a:rPr lang="nl-BE" dirty="0" err="1"/>
              <a:t>Integrated</a:t>
            </a:r>
            <a:r>
              <a:rPr lang="nl-BE" dirty="0"/>
              <a:t> Pest Management (IPM)</a:t>
            </a:r>
          </a:p>
          <a:p>
            <a:pPr lvl="1"/>
            <a:r>
              <a:rPr lang="nl-BE" dirty="0"/>
              <a:t>Toxicologie</a:t>
            </a:r>
          </a:p>
          <a:p>
            <a:pPr lvl="1"/>
            <a:r>
              <a:rPr lang="nl-BE" dirty="0"/>
              <a:t>‘schadelijke soorten’-kennis</a:t>
            </a:r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</p:txBody>
      </p:sp>
      <p:pic>
        <p:nvPicPr>
          <p:cNvPr id="11" name="Picture 4" descr="https://encrypted-tbn0.gstatic.com/images?q=tbn:ANd9GcTsyN8PAeuU4pEwHxtB4zQaawJ_cvBeDZc5s3G7SgyFA1DDvCAoWQNilXmT">
            <a:extLst>
              <a:ext uri="{FF2B5EF4-FFF2-40B4-BE49-F238E27FC236}">
                <a16:creationId xmlns:a16="http://schemas.microsoft.com/office/drawing/2014/main" id="{D95FD437-399A-49EE-8E0E-280C63BD9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6640" y="188640"/>
            <a:ext cx="1565585" cy="106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BE2B627-991B-4D71-8D09-65C37166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332656"/>
            <a:ext cx="7416000" cy="1116000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6. </a:t>
            </a:r>
            <a:r>
              <a:rPr lang="nl-BE" b="1" dirty="0" err="1">
                <a:solidFill>
                  <a:schemeClr val="accent3">
                    <a:lumMod val="50000"/>
                  </a:schemeClr>
                </a:solidFill>
              </a:rPr>
              <a:t>Biocidenwetgeving</a:t>
            </a:r>
            <a:br>
              <a:rPr lang="nl-BE" dirty="0"/>
            </a:br>
            <a:r>
              <a:rPr lang="nl-BE" sz="4000" b="1" i="1" dirty="0">
                <a:solidFill>
                  <a:schemeClr val="accent3">
                    <a:lumMod val="50000"/>
                  </a:schemeClr>
                </a:solidFill>
              </a:rPr>
              <a:t>Gesloten circuit</a:t>
            </a:r>
          </a:p>
        </p:txBody>
      </p:sp>
    </p:spTree>
    <p:extLst>
      <p:ext uri="{BB962C8B-B14F-4D97-AF65-F5344CB8AC3E}">
        <p14:creationId xmlns:p14="http://schemas.microsoft.com/office/powerpoint/2010/main" val="231152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to-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6237288"/>
            <a:ext cx="2108200" cy="434975"/>
          </a:xfrm>
          <a:prstGeom prst="rect">
            <a:avLst/>
          </a:prstGeom>
          <a:noFill/>
        </p:spPr>
      </p:pic>
      <p:pic>
        <p:nvPicPr>
          <p:cNvPr id="6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D8F4A46A-846E-4A33-983B-D0ED39FA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25" y="332656"/>
            <a:ext cx="7416000" cy="1116000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6. </a:t>
            </a:r>
            <a:r>
              <a:rPr lang="nl-BE" b="1" dirty="0" err="1">
                <a:solidFill>
                  <a:schemeClr val="accent3">
                    <a:lumMod val="50000"/>
                  </a:schemeClr>
                </a:solidFill>
              </a:rPr>
              <a:t>Biocidenwetgeving</a:t>
            </a:r>
            <a:br>
              <a:rPr lang="nl-BE" dirty="0"/>
            </a:br>
            <a:r>
              <a:rPr lang="nl-BE" sz="3600" b="1" dirty="0">
                <a:solidFill>
                  <a:schemeClr val="accent3">
                    <a:lumMod val="50000"/>
                  </a:schemeClr>
                </a:solidFill>
              </a:rPr>
              <a:t>Decreet en besluit Duurzaam gebruik</a:t>
            </a:r>
            <a:endParaRPr lang="nl-BE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8C69BE9E-C515-4019-B02C-358FA92323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9133" y="1844824"/>
            <a:ext cx="7416000" cy="3672000"/>
          </a:xfrm>
        </p:spPr>
        <p:txBody>
          <a:bodyPr>
            <a:normAutofit fontScale="70000" lnSpcReduction="20000"/>
          </a:bodyPr>
          <a:lstStyle/>
          <a:p>
            <a:r>
              <a:rPr lang="nl-BE" sz="3100" dirty="0"/>
              <a:t>Pesticidegebruik verboden voor openbare diensten</a:t>
            </a:r>
          </a:p>
          <a:p>
            <a:pPr marL="0" indent="0">
              <a:buNone/>
            </a:pPr>
            <a:endParaRPr lang="nl-BE" sz="1900" dirty="0"/>
          </a:p>
          <a:p>
            <a:r>
              <a:rPr lang="nl-BE" sz="3100" dirty="0"/>
              <a:t>Afwijking mogelijk </a:t>
            </a:r>
          </a:p>
          <a:p>
            <a:pPr lvl="1"/>
            <a:r>
              <a:rPr lang="nl-BE" dirty="0"/>
              <a:t>Reden = volksgezondheid en hygiëne</a:t>
            </a:r>
          </a:p>
          <a:p>
            <a:pPr lvl="1"/>
            <a:r>
              <a:rPr lang="nl-BE" dirty="0"/>
              <a:t>Generieke afwijking voor </a:t>
            </a:r>
            <a:r>
              <a:rPr lang="nl-BE" dirty="0" err="1"/>
              <a:t>rodenticiden</a:t>
            </a:r>
            <a:r>
              <a:rPr lang="nl-BE" dirty="0"/>
              <a:t> onder voorwaarden</a:t>
            </a:r>
          </a:p>
          <a:p>
            <a:pPr lvl="1"/>
            <a:endParaRPr lang="nl-BE" sz="2200" dirty="0"/>
          </a:p>
          <a:p>
            <a:r>
              <a:rPr lang="nl-BE" sz="3100" dirty="0"/>
              <a:t>Concreet</a:t>
            </a:r>
          </a:p>
          <a:p>
            <a:pPr lvl="1"/>
            <a:r>
              <a:rPr lang="nl-BE" sz="2600" dirty="0"/>
              <a:t>Generieke afwijking voor bestrijding van bruine rat en zwarte rat</a:t>
            </a:r>
          </a:p>
          <a:p>
            <a:pPr lvl="1"/>
            <a:r>
              <a:rPr lang="nl-BE" sz="2600" dirty="0"/>
              <a:t>Buitengebruik enkel </a:t>
            </a:r>
            <a:r>
              <a:rPr lang="nl-BE" sz="2600" b="1" dirty="0" err="1"/>
              <a:t>bromadialone</a:t>
            </a:r>
            <a:r>
              <a:rPr lang="nl-BE" sz="2600" b="1" dirty="0"/>
              <a:t> en </a:t>
            </a:r>
            <a:r>
              <a:rPr lang="nl-BE" sz="2600" b="1" dirty="0" err="1"/>
              <a:t>difenacoum</a:t>
            </a:r>
            <a:r>
              <a:rPr lang="nl-BE" sz="2600" b="1" dirty="0"/>
              <a:t> aan 0,005% </a:t>
            </a:r>
          </a:p>
          <a:p>
            <a:pPr lvl="1"/>
            <a:r>
              <a:rPr lang="nl-BE" sz="2600" dirty="0"/>
              <a:t>In en rondom gebouwen ook voor andere </a:t>
            </a:r>
            <a:r>
              <a:rPr lang="nl-BE" sz="2600" dirty="0" err="1"/>
              <a:t>rodenticiden</a:t>
            </a:r>
            <a:r>
              <a:rPr lang="nl-BE" sz="2600" dirty="0"/>
              <a:t> zoals </a:t>
            </a:r>
            <a:r>
              <a:rPr lang="nl-BE" sz="2600" dirty="0" err="1"/>
              <a:t>brodifacoum</a:t>
            </a:r>
            <a:r>
              <a:rPr lang="nl-BE" sz="2600" dirty="0"/>
              <a:t> en </a:t>
            </a:r>
            <a:r>
              <a:rPr lang="nl-BE" sz="2600" dirty="0" err="1"/>
              <a:t>flocoumafen</a:t>
            </a:r>
            <a:r>
              <a:rPr lang="nl-BE" sz="2600" dirty="0"/>
              <a:t> 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304FFF70-C5F1-45E4-A019-C69695594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8041" y="260648"/>
            <a:ext cx="1514184" cy="105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614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to-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6237288"/>
            <a:ext cx="2108200" cy="434975"/>
          </a:xfrm>
          <a:prstGeom prst="rect">
            <a:avLst/>
          </a:prstGeom>
          <a:noFill/>
        </p:spPr>
      </p:pic>
      <p:pic>
        <p:nvPicPr>
          <p:cNvPr id="6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DE6C5337-2C2D-4B8B-8EBF-ADAE67F5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84" y="73816"/>
            <a:ext cx="7416000" cy="1116000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6. </a:t>
            </a:r>
            <a:r>
              <a:rPr lang="nl-BE" b="1" dirty="0" err="1">
                <a:solidFill>
                  <a:schemeClr val="accent3">
                    <a:lumMod val="50000"/>
                  </a:schemeClr>
                </a:solidFill>
              </a:rPr>
              <a:t>Biocidenwetgeving</a:t>
            </a:r>
            <a:br>
              <a:rPr lang="nl-BE" dirty="0"/>
            </a:br>
            <a:r>
              <a:rPr lang="nl-BE" sz="3600" b="1" dirty="0">
                <a:solidFill>
                  <a:schemeClr val="accent3">
                    <a:lumMod val="50000"/>
                  </a:schemeClr>
                </a:solidFill>
              </a:rPr>
              <a:t>Generieke afwijking 2019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BD89F44F-975B-4018-80B8-C85896546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8041" y="260648"/>
            <a:ext cx="1514184" cy="105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5472608" cy="265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6"/>
          <a:stretch/>
        </p:blipFill>
        <p:spPr bwMode="auto">
          <a:xfrm>
            <a:off x="1589504" y="3850138"/>
            <a:ext cx="5537994" cy="137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26"/>
          <a:stretch/>
        </p:blipFill>
        <p:spPr bwMode="auto">
          <a:xfrm>
            <a:off x="1586979" y="4999299"/>
            <a:ext cx="5540519" cy="102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158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to-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6237288"/>
            <a:ext cx="2108200" cy="434975"/>
          </a:xfrm>
          <a:prstGeom prst="rect">
            <a:avLst/>
          </a:prstGeom>
          <a:noFill/>
        </p:spPr>
      </p:pic>
      <p:pic>
        <p:nvPicPr>
          <p:cNvPr id="6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31F0ACAD-5619-446B-904D-60AEDD196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260648"/>
            <a:ext cx="7416000" cy="1116000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6. </a:t>
            </a:r>
            <a:r>
              <a:rPr lang="nl-BE" b="1" dirty="0" err="1">
                <a:solidFill>
                  <a:schemeClr val="accent3">
                    <a:lumMod val="50000"/>
                  </a:schemeClr>
                </a:solidFill>
              </a:rPr>
              <a:t>Biocidenwetgeving</a:t>
            </a:r>
            <a:br>
              <a:rPr lang="nl-BE" dirty="0"/>
            </a:br>
            <a:r>
              <a:rPr lang="nl-BE" sz="3600" b="1" dirty="0">
                <a:solidFill>
                  <a:schemeClr val="accent3">
                    <a:lumMod val="50000"/>
                  </a:schemeClr>
                </a:solidFill>
              </a:rPr>
              <a:t>6.2 Impact op rattenbestrijding</a:t>
            </a:r>
            <a:endParaRPr lang="nl-BE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E9A87192-02CC-4C31-A350-D31530063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576" y="1412776"/>
            <a:ext cx="7848872" cy="4176464"/>
          </a:xfrm>
        </p:spPr>
        <p:txBody>
          <a:bodyPr>
            <a:normAutofit fontScale="55000" lnSpcReduction="20000"/>
          </a:bodyPr>
          <a:lstStyle/>
          <a:p>
            <a:endParaRPr lang="nl-BE" dirty="0"/>
          </a:p>
          <a:p>
            <a:r>
              <a:rPr lang="nl-BE" dirty="0"/>
              <a:t>Openbaar terrein buiten </a:t>
            </a:r>
          </a:p>
          <a:p>
            <a:pPr marL="457200" lvl="1" indent="0">
              <a:buNone/>
            </a:pPr>
            <a:r>
              <a:rPr lang="nl-BE" dirty="0">
                <a:sym typeface="Wingdings" panose="05000000000000000000" pitchFamily="2" charset="2"/>
              </a:rPr>
              <a:t>	</a:t>
            </a:r>
            <a:r>
              <a:rPr lang="nl-BE" sz="3300" dirty="0">
                <a:sym typeface="Wingdings" panose="05000000000000000000" pitchFamily="2" charset="2"/>
              </a:rPr>
              <a:t></a:t>
            </a:r>
            <a:r>
              <a:rPr lang="nl-BE" sz="3300" dirty="0"/>
              <a:t> enkel </a:t>
            </a:r>
            <a:r>
              <a:rPr lang="nl-BE" sz="3300" dirty="0" err="1"/>
              <a:t>bromadialone</a:t>
            </a:r>
            <a:r>
              <a:rPr lang="nl-BE" sz="3300" dirty="0"/>
              <a:t> en </a:t>
            </a:r>
            <a:r>
              <a:rPr lang="nl-BE" sz="3300" dirty="0" err="1"/>
              <a:t>difenacoum</a:t>
            </a:r>
            <a:r>
              <a:rPr lang="nl-BE" sz="3300" dirty="0"/>
              <a:t> aan 0,005%</a:t>
            </a:r>
          </a:p>
          <a:p>
            <a:pPr marL="457200" lvl="1" indent="0">
              <a:buNone/>
            </a:pPr>
            <a:endParaRPr lang="nl-BE" dirty="0"/>
          </a:p>
          <a:p>
            <a:r>
              <a:rPr lang="nl-BE" dirty="0"/>
              <a:t>Binnen </a:t>
            </a:r>
            <a:r>
              <a:rPr lang="nl-BE" dirty="0">
                <a:sym typeface="Wingdings" panose="05000000000000000000" pitchFamily="2" charset="2"/>
              </a:rPr>
              <a:t>en langs gebouwen </a:t>
            </a:r>
          </a:p>
          <a:p>
            <a:pPr marL="0" indent="0">
              <a:buNone/>
            </a:pPr>
            <a:r>
              <a:rPr lang="nl-BE" dirty="0">
                <a:sym typeface="Wingdings" panose="05000000000000000000" pitchFamily="2" charset="2"/>
              </a:rPr>
              <a:t>	 ook andere </a:t>
            </a:r>
            <a:r>
              <a:rPr lang="nl-BE" dirty="0" err="1">
                <a:sym typeface="Wingdings" panose="05000000000000000000" pitchFamily="2" charset="2"/>
              </a:rPr>
              <a:t>rodenticiden</a:t>
            </a:r>
            <a:endParaRPr lang="nl-BE" dirty="0"/>
          </a:p>
          <a:p>
            <a:pPr marL="457200" lvl="1" indent="0">
              <a:buNone/>
            </a:pPr>
            <a:endParaRPr lang="nl-BE" dirty="0"/>
          </a:p>
          <a:p>
            <a:r>
              <a:rPr lang="nl-BE" dirty="0"/>
              <a:t>Altijd producten nodig uit ‘gesloten circuit’ </a:t>
            </a:r>
          </a:p>
          <a:p>
            <a:pPr marL="0" indent="0">
              <a:buNone/>
            </a:pPr>
            <a:r>
              <a:rPr lang="nl-BE" dirty="0">
                <a:sym typeface="Wingdings" panose="05000000000000000000" pitchFamily="2" charset="2"/>
              </a:rPr>
              <a:t>	 professioneel gebruiker</a:t>
            </a:r>
            <a:endParaRPr lang="nl-BE" dirty="0"/>
          </a:p>
          <a:p>
            <a:endParaRPr lang="nl-BE" dirty="0"/>
          </a:p>
          <a:p>
            <a:r>
              <a:rPr lang="nl-BE" dirty="0"/>
              <a:t>Registratie bij FOD is verplicht </a:t>
            </a:r>
          </a:p>
          <a:p>
            <a:pPr marL="0" indent="0">
              <a:buNone/>
            </a:pPr>
            <a:r>
              <a:rPr lang="nl-BE" dirty="0">
                <a:sym typeface="Wingdings" panose="05000000000000000000" pitchFamily="2" charset="2"/>
              </a:rPr>
              <a:t>	</a:t>
            </a:r>
            <a:r>
              <a:rPr lang="nl-BE" dirty="0">
                <a:hlinkClick r:id="rId4"/>
              </a:rPr>
              <a:t>https://www.health.belgium.be/nl/gesloten-circuit</a:t>
            </a:r>
            <a:r>
              <a:rPr lang="nl-BE" dirty="0"/>
              <a:t> </a:t>
            </a:r>
          </a:p>
          <a:p>
            <a:pPr marL="457200" lvl="1" indent="0">
              <a:buNone/>
            </a:pPr>
            <a:endParaRPr lang="nl-BE" dirty="0"/>
          </a:p>
          <a:p>
            <a:r>
              <a:rPr lang="nl-BE" dirty="0"/>
              <a:t>In de toekomst Licentie nodig </a:t>
            </a:r>
          </a:p>
          <a:p>
            <a:pPr marL="457200" lvl="1" indent="0">
              <a:buNone/>
            </a:pPr>
            <a:r>
              <a:rPr lang="nl-BE" sz="3300" dirty="0">
                <a:sym typeface="Wingdings" panose="05000000000000000000" pitchFamily="2" charset="2"/>
              </a:rPr>
              <a:t>	 Via opleiding </a:t>
            </a:r>
            <a:endParaRPr lang="nl-BE" sz="3300" dirty="0"/>
          </a:p>
        </p:txBody>
      </p:sp>
    </p:spTree>
    <p:extLst>
      <p:ext uri="{BB962C8B-B14F-4D97-AF65-F5344CB8AC3E}">
        <p14:creationId xmlns:p14="http://schemas.microsoft.com/office/powerpoint/2010/main" val="3791166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2000" dirty="0"/>
          </a:p>
          <a:p>
            <a:pPr marL="457200" lvl="1" indent="0">
              <a:buNone/>
            </a:pPr>
            <a:endParaRPr lang="nl-BE" dirty="0"/>
          </a:p>
          <a:p>
            <a:pPr marL="400050" lvl="1" indent="0">
              <a:buNone/>
            </a:pPr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" b="2420"/>
          <a:stretch/>
        </p:blipFill>
        <p:spPr bwMode="auto">
          <a:xfrm>
            <a:off x="971600" y="19548"/>
            <a:ext cx="7276678" cy="683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696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to-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6237288"/>
            <a:ext cx="2108200" cy="434975"/>
          </a:xfrm>
          <a:prstGeom prst="rect">
            <a:avLst/>
          </a:prstGeom>
          <a:noFill/>
        </p:spPr>
      </p:pic>
      <p:pic>
        <p:nvPicPr>
          <p:cNvPr id="6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1484C7B-1E7B-4A2D-8896-5DF4908D0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332656"/>
            <a:ext cx="7416000" cy="1116000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6. </a:t>
            </a:r>
            <a:r>
              <a:rPr lang="nl-BE" b="1" dirty="0" err="1">
                <a:solidFill>
                  <a:schemeClr val="accent3">
                    <a:lumMod val="50000"/>
                  </a:schemeClr>
                </a:solidFill>
              </a:rPr>
              <a:t>Biocidenwetgeving</a:t>
            </a:r>
            <a:br>
              <a:rPr lang="nl-BE" dirty="0"/>
            </a:br>
            <a:r>
              <a:rPr lang="nl-BE" sz="3600" b="1" dirty="0">
                <a:solidFill>
                  <a:schemeClr val="accent3">
                    <a:lumMod val="50000"/>
                  </a:schemeClr>
                </a:solidFill>
              </a:rPr>
              <a:t>6.3 Wat met de particulier?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310340EA-65A3-4DFE-8FB8-38A72E3308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576" y="1412776"/>
            <a:ext cx="7416000" cy="4630092"/>
          </a:xfrm>
        </p:spPr>
        <p:txBody>
          <a:bodyPr>
            <a:normAutofit fontScale="70000" lnSpcReduction="20000"/>
          </a:bodyPr>
          <a:lstStyle/>
          <a:p>
            <a:endParaRPr lang="nl-BE" dirty="0"/>
          </a:p>
          <a:p>
            <a:r>
              <a:rPr lang="nl-BE" dirty="0"/>
              <a:t>Geen producten uit het gesloten circuit</a:t>
            </a:r>
          </a:p>
          <a:p>
            <a:pPr lvl="1"/>
            <a:r>
              <a:rPr lang="nl-BE" dirty="0"/>
              <a:t>(</a:t>
            </a:r>
            <a:r>
              <a:rPr lang="fr-BE" b="1" dirty="0">
                <a:cs typeface="Calibri" panose="020F0502020204030204" pitchFamily="34" charset="0"/>
              </a:rPr>
              <a:t>KB van </a:t>
            </a:r>
            <a:r>
              <a:rPr lang="nl-BE" b="1" dirty="0">
                <a:cs typeface="Calibri" panose="020F0502020204030204" pitchFamily="34" charset="0"/>
              </a:rPr>
              <a:t>8/05/2014, </a:t>
            </a:r>
            <a:r>
              <a:rPr lang="nl-BE" b="1" u="sng" dirty="0">
                <a:cs typeface="Calibri" panose="020F0502020204030204" pitchFamily="34" charset="0"/>
              </a:rPr>
              <a:t>art. 41 – 48)</a:t>
            </a:r>
            <a:endParaRPr lang="nl-BE" dirty="0"/>
          </a:p>
          <a:p>
            <a:pPr marL="288000" lvl="1" indent="0">
              <a:buNone/>
            </a:pPr>
            <a:endParaRPr lang="nl-BE" dirty="0"/>
          </a:p>
          <a:p>
            <a:r>
              <a:rPr lang="nl-BE" dirty="0"/>
              <a:t>Uitdelen door gemeente mag</a:t>
            </a:r>
          </a:p>
          <a:p>
            <a:pPr lvl="1"/>
            <a:r>
              <a:rPr lang="nl-BE" dirty="0"/>
              <a:t>Geen </a:t>
            </a:r>
            <a:r>
              <a:rPr lang="nl-BE" dirty="0" err="1"/>
              <a:t>herverpakking</a:t>
            </a:r>
            <a:r>
              <a:rPr lang="nl-BE" dirty="0"/>
              <a:t> maar kant- en klaar</a:t>
            </a:r>
          </a:p>
          <a:p>
            <a:pPr lvl="1"/>
            <a:r>
              <a:rPr lang="nl-BE" dirty="0"/>
              <a:t>Geen producten uit het gesloten circuit</a:t>
            </a:r>
          </a:p>
          <a:p>
            <a:pPr lvl="1"/>
            <a:r>
              <a:rPr lang="nl-BE" dirty="0"/>
              <a:t>Anders: verkoper biociden volgens (</a:t>
            </a:r>
            <a:r>
              <a:rPr lang="fr-BE" b="1" dirty="0">
                <a:cs typeface="Calibri" panose="020F0502020204030204" pitchFamily="34" charset="0"/>
              </a:rPr>
              <a:t>KB van </a:t>
            </a:r>
            <a:r>
              <a:rPr lang="nl-BE" b="1" dirty="0">
                <a:cs typeface="Calibri" panose="020F0502020204030204" pitchFamily="34" charset="0"/>
              </a:rPr>
              <a:t>8/05/2014, </a:t>
            </a:r>
            <a:r>
              <a:rPr lang="nl-BE" b="1" u="sng" dirty="0">
                <a:cs typeface="Calibri" panose="020F0502020204030204" pitchFamily="34" charset="0"/>
              </a:rPr>
              <a:t>art. 45 – 47)</a:t>
            </a:r>
            <a:endParaRPr lang="nl-BE" b="1" dirty="0"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nl-BE" dirty="0"/>
          </a:p>
          <a:p>
            <a:r>
              <a:rPr lang="nl-BE" dirty="0"/>
              <a:t>Uitdelen door gemeente af te raden</a:t>
            </a:r>
          </a:p>
          <a:p>
            <a:pPr lvl="1"/>
            <a:r>
              <a:rPr lang="nl-BE" dirty="0"/>
              <a:t>Ondoordacht gebruik weinig efficiënt en verhoogt risico op</a:t>
            </a:r>
          </a:p>
          <a:p>
            <a:pPr lvl="2"/>
            <a:r>
              <a:rPr lang="nl-BE" dirty="0"/>
              <a:t>Resistentie</a:t>
            </a:r>
          </a:p>
          <a:p>
            <a:pPr lvl="2"/>
            <a:r>
              <a:rPr lang="nl-BE" dirty="0"/>
              <a:t>Doorvergiftiging</a:t>
            </a:r>
          </a:p>
        </p:txBody>
      </p:sp>
    </p:spTree>
    <p:extLst>
      <p:ext uri="{BB962C8B-B14F-4D97-AF65-F5344CB8AC3E}">
        <p14:creationId xmlns:p14="http://schemas.microsoft.com/office/powerpoint/2010/main" val="2844839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to-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6237288"/>
            <a:ext cx="2108200" cy="434975"/>
          </a:xfrm>
          <a:prstGeom prst="rect">
            <a:avLst/>
          </a:prstGeom>
          <a:noFill/>
        </p:spPr>
      </p:pic>
      <p:pic>
        <p:nvPicPr>
          <p:cNvPr id="6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9E2FF72C-F7B7-4E50-852D-9A4F34CA3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568" y="1808959"/>
            <a:ext cx="8010677" cy="3942617"/>
          </a:xfrm>
        </p:spPr>
        <p:txBody>
          <a:bodyPr>
            <a:normAutofit/>
          </a:bodyPr>
          <a:lstStyle/>
          <a:p>
            <a:r>
              <a:rPr lang="nl-BE" sz="2400" dirty="0">
                <a:hlinkClick r:id="rId4"/>
              </a:rPr>
              <a:t>www.biociden.be</a:t>
            </a:r>
            <a:endParaRPr lang="nl-BE" sz="2400" dirty="0"/>
          </a:p>
          <a:p>
            <a:pPr lvl="1"/>
            <a:r>
              <a:rPr lang="nl-BE" sz="2000" dirty="0"/>
              <a:t>merendeel besproken wetgeving</a:t>
            </a:r>
          </a:p>
          <a:p>
            <a:r>
              <a:rPr lang="nl-BE" sz="2400" dirty="0">
                <a:hlinkClick r:id="rId5"/>
              </a:rPr>
              <a:t>www.zonderisgezonder.be</a:t>
            </a:r>
            <a:endParaRPr lang="nl-BE" sz="2400" dirty="0"/>
          </a:p>
          <a:p>
            <a:pPr lvl="1"/>
            <a:r>
              <a:rPr lang="nl-BE" sz="2000" dirty="0"/>
              <a:t>Vlaamse wetgeving</a:t>
            </a:r>
          </a:p>
          <a:p>
            <a:r>
              <a:rPr lang="nl-BE" sz="2400" dirty="0">
                <a:hlinkClick r:id="rId6"/>
              </a:rPr>
              <a:t>https://www.health.belgium.be/nl/gesloten-circuit</a:t>
            </a:r>
            <a:r>
              <a:rPr lang="nl-BE" sz="2400" dirty="0"/>
              <a:t> </a:t>
            </a:r>
          </a:p>
          <a:p>
            <a:pPr lvl="1"/>
            <a:r>
              <a:rPr lang="nl-BE" sz="2000" dirty="0"/>
              <a:t>Federale wetgeving</a:t>
            </a:r>
          </a:p>
          <a:p>
            <a:r>
              <a:rPr lang="nl-BE" sz="2400" dirty="0"/>
              <a:t>Dank aan Dan Slootmaekers (VMM) voor input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1484C7B-1E7B-4A2D-8896-5DF4908D0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332656"/>
            <a:ext cx="7416000" cy="1116000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6. </a:t>
            </a:r>
            <a:r>
              <a:rPr lang="nl-BE" b="1" dirty="0" err="1">
                <a:solidFill>
                  <a:schemeClr val="accent3">
                    <a:lumMod val="50000"/>
                  </a:schemeClr>
                </a:solidFill>
              </a:rPr>
              <a:t>Biocidenwetgeving</a:t>
            </a:r>
            <a:br>
              <a:rPr lang="nl-BE" dirty="0"/>
            </a:br>
            <a:r>
              <a:rPr lang="nl-BE" sz="3600" b="1" dirty="0">
                <a:solidFill>
                  <a:schemeClr val="accent3">
                    <a:lumMod val="50000"/>
                  </a:schemeClr>
                </a:solidFill>
              </a:rPr>
              <a:t>Bronnen en info</a:t>
            </a:r>
            <a:endParaRPr lang="nl-BE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18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chemeClr val="accent3">
                    <a:lumMod val="50000"/>
                  </a:schemeClr>
                </a:solidFill>
              </a:rPr>
              <a:t>7. Omzendbrief zwerfkatten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2200" i="1" dirty="0"/>
              <a:t>25/01/2019: Omzendbrief betreft : Dierenwelzijn – Gids voor diervriendelijk zwerfkattenbeleid en de rol van de gemeenten in geval van gevonden gezelschapsdieren</a:t>
            </a:r>
          </a:p>
          <a:p>
            <a:pPr marL="0" indent="0">
              <a:buNone/>
            </a:pPr>
            <a:r>
              <a:rPr lang="nl-BE" sz="2400" b="1" u="sng" dirty="0"/>
              <a:t>Uitgangspunt</a:t>
            </a:r>
            <a:r>
              <a:rPr lang="nl-BE" sz="2400" dirty="0"/>
              <a:t>: Steden en gemeenten verplicht om in te staan voor opvang van zwervende en verloren gelopen dieren op hun grondgebied (</a:t>
            </a:r>
            <a:r>
              <a:rPr lang="nl-BE" sz="2400" i="1" dirty="0"/>
              <a:t>Dierenwelzijnswet</a:t>
            </a:r>
            <a:r>
              <a:rPr lang="nl-BE" sz="2400" dirty="0"/>
              <a:t>) =&gt; registratie, sterilisatie  en identificatie door de verantwoordelijke is cruciaal </a:t>
            </a:r>
          </a:p>
          <a:p>
            <a:r>
              <a:rPr lang="nl-BE" sz="2400" dirty="0"/>
              <a:t>Gemeentebesturen rol in herenigen van (levende en dode) dieren met eigenaar</a:t>
            </a:r>
          </a:p>
          <a:p>
            <a:r>
              <a:rPr lang="nl-BE" sz="2400" dirty="0"/>
              <a:t>Elke gemeente moet in het bezit zijn van Chiplezer</a:t>
            </a:r>
          </a:p>
        </p:txBody>
      </p:sp>
    </p:spTree>
    <p:extLst>
      <p:ext uri="{BB962C8B-B14F-4D97-AF65-F5344CB8AC3E}">
        <p14:creationId xmlns:p14="http://schemas.microsoft.com/office/powerpoint/2010/main" val="3855505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NL" b="1" dirty="0">
                <a:solidFill>
                  <a:schemeClr val="accent3">
                    <a:lumMod val="50000"/>
                  </a:schemeClr>
                </a:solidFill>
              </a:rPr>
              <a:t>7. Omzendbrief zwerfkatten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800" b="1" u="sng" dirty="0"/>
              <a:t>Verplichtingen sinds 1 april 2018 </a:t>
            </a:r>
            <a:endParaRPr lang="nl-BE" sz="2800" dirty="0"/>
          </a:p>
          <a:p>
            <a:r>
              <a:rPr lang="nl-BE" sz="2400" dirty="0"/>
              <a:t>Een diervriendelijk plan voor beheer zwerfkatten opstellen en uitvoeren</a:t>
            </a:r>
          </a:p>
          <a:p>
            <a:r>
              <a:rPr lang="nl-BE" sz="2400" dirty="0"/>
              <a:t>Een meldpunt zwerfkatten  oprichten </a:t>
            </a:r>
          </a:p>
          <a:p>
            <a:r>
              <a:rPr lang="nl-BE" sz="2400" dirty="0"/>
              <a:t>De inwoners verwittigen vooraleer een vangactie plaatsvindt </a:t>
            </a:r>
          </a:p>
          <a:p>
            <a:r>
              <a:rPr lang="nl-BE" sz="2400" dirty="0"/>
              <a:t>Vrijgelaten zwerfkatten gecontroleerd voederen en voor beschutting zorgen (desgevallend i.s.m. omwonenden)</a:t>
            </a:r>
          </a:p>
          <a:p>
            <a:pPr marL="0" indent="0">
              <a:buNone/>
            </a:pPr>
            <a:r>
              <a:rPr lang="nl-BE" sz="2400" dirty="0"/>
              <a:t>=&gt; Gids uit 2014 herwerkt als leidraad bij ontwikkelen of uitbreiden beheerplan </a:t>
            </a:r>
          </a:p>
          <a:p>
            <a:pPr marL="0" indent="0">
              <a:buNone/>
            </a:pP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4289317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chemeClr val="accent3">
                    <a:lumMod val="50000"/>
                  </a:schemeClr>
                </a:solidFill>
              </a:rPr>
              <a:t>7. Omzendbrief zwerfkatten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b="1" u="sng" dirty="0"/>
              <a:t>Wat zijn zwerfkatten?</a:t>
            </a:r>
            <a:endParaRPr lang="nl-B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zwervende katten die geen verantwoordelijke hebben en die voornamelijk op openbare plaatsen en in leegstaande gebouwen leven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sz="2800" dirty="0"/>
              <a:t>Ook katten die gevoederd worden door omwonenden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sz="2800" dirty="0"/>
              <a:t>Ook verwilderde katten (jachtwetgeving?)</a:t>
            </a:r>
          </a:p>
        </p:txBody>
      </p:sp>
    </p:spTree>
    <p:extLst>
      <p:ext uri="{BB962C8B-B14F-4D97-AF65-F5344CB8AC3E}">
        <p14:creationId xmlns:p14="http://schemas.microsoft.com/office/powerpoint/2010/main" val="393319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chemeClr val="accent3">
                    <a:lumMod val="50000"/>
                  </a:schemeClr>
                </a:solidFill>
              </a:rPr>
              <a:t>7. Omzendbrief zwerfkatten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800" b="1" u="sng" dirty="0"/>
              <a:t>Voorbeelden van zwerfkattenbeheer: </a:t>
            </a:r>
          </a:p>
          <a:p>
            <a:r>
              <a:rPr lang="nl-BE" sz="2400" dirty="0"/>
              <a:t>Samenwerking met een asiel </a:t>
            </a:r>
          </a:p>
          <a:p>
            <a:r>
              <a:rPr lang="nl-BE" sz="2400" dirty="0"/>
              <a:t>TNR-methode </a:t>
            </a:r>
          </a:p>
          <a:p>
            <a:r>
              <a:rPr lang="nl-BE" sz="2400" dirty="0"/>
              <a:t>Samenwerking met vrijwilligersorganisatie en omwonenden  </a:t>
            </a:r>
          </a:p>
          <a:p>
            <a:pPr marL="0" indent="0">
              <a:buNone/>
            </a:pPr>
            <a:r>
              <a:rPr lang="nl-BE" sz="1800" b="1" dirty="0">
                <a:solidFill>
                  <a:schemeClr val="tx2"/>
                </a:solidFill>
                <a:hlinkClick r:id="rId2"/>
              </a:rPr>
              <a:t>Filmpje Kattenwerking RATO vzw</a:t>
            </a:r>
            <a:r>
              <a:rPr lang="nl-BE" sz="1800" b="1" dirty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</a:pPr>
            <a:endParaRPr lang="nl-BE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l-BE" sz="2800" b="1" u="sng" dirty="0"/>
              <a:t>Geen praktijkgerichte oplossingen op maat van gemeenten</a:t>
            </a:r>
          </a:p>
          <a:p>
            <a:pPr marL="0" indent="0">
              <a:buNone/>
            </a:pPr>
            <a:r>
              <a:rPr lang="nl-BE" sz="1900" dirty="0"/>
              <a:t>                                                                       </a:t>
            </a:r>
          </a:p>
          <a:p>
            <a:endParaRPr lang="nl-BE" sz="2800" dirty="0"/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90463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chemeClr val="accent3">
                    <a:lumMod val="50000"/>
                  </a:schemeClr>
                </a:solidFill>
              </a:rPr>
              <a:t>7. Omzendbrief zwerfkatten</a:t>
            </a:r>
            <a:endParaRPr lang="nl-BE" sz="3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2800" b="1" u="sng" dirty="0"/>
              <a:t>Wat doet RATO in 2019</a:t>
            </a:r>
          </a:p>
          <a:p>
            <a:r>
              <a:rPr lang="nl-BE" dirty="0"/>
              <a:t>Bundelen van vragen en opmerkingen</a:t>
            </a:r>
          </a:p>
          <a:p>
            <a:r>
              <a:rPr lang="nl-BE" dirty="0"/>
              <a:t>Vragen en opmerkingen voorleggen aan dienst dierenwelzijn</a:t>
            </a:r>
          </a:p>
          <a:p>
            <a:r>
              <a:rPr lang="nl-BE" dirty="0"/>
              <a:t>Praktijkgerichte oplossingen zoeken </a:t>
            </a:r>
          </a:p>
          <a:p>
            <a:r>
              <a:rPr lang="nl-BE" dirty="0"/>
              <a:t>Een beheerplan voorstellen op maat van de Oost-Vlaamse gemeenten</a:t>
            </a:r>
          </a:p>
        </p:txBody>
      </p:sp>
    </p:spTree>
    <p:extLst>
      <p:ext uri="{BB962C8B-B14F-4D97-AF65-F5344CB8AC3E}">
        <p14:creationId xmlns:p14="http://schemas.microsoft.com/office/powerpoint/2010/main" val="1213391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600" b="1" dirty="0">
                <a:solidFill>
                  <a:schemeClr val="accent3">
                    <a:lumMod val="50000"/>
                  </a:schemeClr>
                </a:solidFill>
              </a:rPr>
              <a:t>8. Rol van lokale besturen bij Exotenbeheer</a:t>
            </a:r>
          </a:p>
        </p:txBody>
      </p:sp>
      <p:pic>
        <p:nvPicPr>
          <p:cNvPr id="5" name="Picture 2" descr="\\Netapp03\grafdata\E02\Nog te sorteren\07_RATTENB\exoten planten\Parelvederkruid\PVK Dendermonde Vlassenbroek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54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chemeClr val="accent3">
                    <a:lumMod val="50000"/>
                  </a:schemeClr>
                </a:solidFill>
              </a:rPr>
              <a:t>8. Exotenbeheer </a:t>
            </a:r>
            <a:br>
              <a:rPr lang="nl-BE" sz="4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sz="3100" b="1" dirty="0">
                <a:solidFill>
                  <a:srgbClr val="9BBB59">
                    <a:lumMod val="50000"/>
                  </a:srgbClr>
                </a:solidFill>
              </a:rPr>
              <a:t>8.1  Stand van zaken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l-NL" dirty="0"/>
              <a:t>Europese verordening </a:t>
            </a:r>
            <a:r>
              <a:rPr lang="nl-NL" dirty="0" err="1"/>
              <a:t>nr</a:t>
            </a:r>
            <a:r>
              <a:rPr lang="nl-NL" dirty="0"/>
              <a:t> </a:t>
            </a:r>
            <a:r>
              <a:rPr lang="nl-BE" dirty="0"/>
              <a:t>1143/2014, van kracht sinds 1 januari 2015 </a:t>
            </a:r>
          </a:p>
          <a:p>
            <a:pPr lvl="1">
              <a:lnSpc>
                <a:spcPct val="110000"/>
              </a:lnSpc>
            </a:pPr>
            <a:r>
              <a:rPr lang="nl-BE" dirty="0"/>
              <a:t>Lijst van soorten (44 soorten)</a:t>
            </a:r>
          </a:p>
          <a:p>
            <a:pPr lvl="1">
              <a:lnSpc>
                <a:spcPct val="110000"/>
              </a:lnSpc>
            </a:pPr>
            <a:r>
              <a:rPr lang="nl-BE" dirty="0"/>
              <a:t>3 </a:t>
            </a:r>
            <a:r>
              <a:rPr lang="nl-BE" dirty="0" err="1"/>
              <a:t>traps</a:t>
            </a:r>
            <a:r>
              <a:rPr lang="nl-BE" dirty="0"/>
              <a:t> aanpak</a:t>
            </a:r>
          </a:p>
          <a:p>
            <a:pPr marL="0" indent="0">
              <a:lnSpc>
                <a:spcPct val="110000"/>
              </a:lnSpc>
              <a:buNone/>
            </a:pPr>
            <a:endParaRPr lang="nl-NL" dirty="0"/>
          </a:p>
          <a:p>
            <a:pPr marL="0" indent="0">
              <a:lnSpc>
                <a:spcPct val="110000"/>
              </a:lnSpc>
              <a:buNone/>
            </a:pPr>
            <a:r>
              <a:rPr lang="nl-NL" sz="3000" dirty="0"/>
              <a:t>Uitbereiding van 20 soorten is voorgesteld, </a:t>
            </a:r>
            <a:r>
              <a:rPr lang="nl-BE" sz="3000" dirty="0"/>
              <a:t>Op 4 april 2019 wordt gestemd welke worden toegevoegd</a:t>
            </a:r>
            <a:r>
              <a:rPr lang="nl-BE" dirty="0"/>
              <a:t>. </a:t>
            </a:r>
          </a:p>
          <a:p>
            <a:pPr marL="0" indent="0">
              <a:lnSpc>
                <a:spcPct val="110000"/>
              </a:lnSpc>
              <a:buNone/>
            </a:pPr>
            <a:endParaRPr lang="nl-BE" sz="2300" i="1" dirty="0"/>
          </a:p>
          <a:p>
            <a:pPr marL="0" indent="0">
              <a:lnSpc>
                <a:spcPct val="110000"/>
              </a:lnSpc>
              <a:buNone/>
            </a:pPr>
            <a:r>
              <a:rPr lang="nl-BE" sz="2300" i="1" dirty="0"/>
              <a:t>Info</a:t>
            </a:r>
            <a:r>
              <a:rPr lang="nl-BE" sz="2300" dirty="0"/>
              <a:t>: </a:t>
            </a:r>
            <a:r>
              <a:rPr lang="nl-BE" sz="2300" dirty="0">
                <a:hlinkClick r:id="rId3"/>
              </a:rPr>
              <a:t>https://www.ecopedia.be/pagina/exotennet-23-november-2018#uitbreidingeuropeselijst</a:t>
            </a:r>
            <a:r>
              <a:rPr lang="nl-BE" sz="2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3185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63" y="917870"/>
            <a:ext cx="1494164" cy="112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54704" y="1912280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/>
              <a:t>Platworm</a:t>
            </a:r>
            <a:r>
              <a:rPr lang="nl-BE" dirty="0"/>
              <a:t>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/>
          <a:stretch/>
        </p:blipFill>
        <p:spPr bwMode="auto">
          <a:xfrm>
            <a:off x="1327858" y="934767"/>
            <a:ext cx="1665185" cy="110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1602969" y="198190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/>
              <a:t>Zonnebaars</a:t>
            </a:r>
          </a:p>
        </p:txBody>
      </p:sp>
      <p:pic>
        <p:nvPicPr>
          <p:cNvPr id="8197" name="Picture 5" descr="Plotosus lineat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52248"/>
            <a:ext cx="1500318" cy="107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2771800" y="1987599"/>
            <a:ext cx="1886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/>
              <a:t>Gestreepte Koraalmeerval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42" y="952248"/>
            <a:ext cx="1318716" cy="107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4662306" y="198190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err="1"/>
              <a:t>Treurmaina</a:t>
            </a:r>
            <a:r>
              <a:rPr lang="nl-BE" sz="12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66" y="952248"/>
            <a:ext cx="1826764" cy="106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934972" y="1976151"/>
            <a:ext cx="1385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Amerikaanse Nerts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952248"/>
            <a:ext cx="1420096" cy="106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7818914" y="195844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err="1"/>
              <a:t>Voskoesoe</a:t>
            </a:r>
            <a:endParaRPr lang="nl-BE" sz="1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b="8017"/>
          <a:stretch/>
        </p:blipFill>
        <p:spPr bwMode="auto">
          <a:xfrm>
            <a:off x="0" y="2244094"/>
            <a:ext cx="1767126" cy="133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391894" y="3470777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Watersla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01" y="2244093"/>
            <a:ext cx="1950771" cy="132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1742358" y="3485923"/>
            <a:ext cx="1268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/>
              <a:t>Grote Vlotvaren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767" y="2264598"/>
            <a:ext cx="2092069" cy="12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vak 10"/>
          <p:cNvSpPr txBox="1"/>
          <p:nvPr/>
        </p:nvSpPr>
        <p:spPr>
          <a:xfrm>
            <a:off x="3549892" y="3470777"/>
            <a:ext cx="1324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/>
              <a:t>Hemelboom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424" y="2284756"/>
            <a:ext cx="1876260" cy="126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5546500" y="3516368"/>
            <a:ext cx="1751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Amerikaans Bezemgras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683" y="2261119"/>
            <a:ext cx="1922317" cy="129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vak 12"/>
          <p:cNvSpPr txBox="1"/>
          <p:nvPr/>
        </p:nvSpPr>
        <p:spPr>
          <a:xfrm>
            <a:off x="7557972" y="3516369"/>
            <a:ext cx="1496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Ballonrank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997" y="5034854"/>
            <a:ext cx="1507003" cy="9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kstvak 13"/>
          <p:cNvSpPr txBox="1"/>
          <p:nvPr/>
        </p:nvSpPr>
        <p:spPr>
          <a:xfrm>
            <a:off x="7686844" y="5890898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/>
              <a:t>Hoog Pampagras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2884"/>
            <a:ext cx="1308086" cy="86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106775" y="4700977"/>
            <a:ext cx="1362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Roze Rimpelgras 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4" y="4983048"/>
            <a:ext cx="1338471" cy="8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kstvak 15"/>
          <p:cNvSpPr txBox="1"/>
          <p:nvPr/>
        </p:nvSpPr>
        <p:spPr>
          <a:xfrm>
            <a:off x="46115" y="5792687"/>
            <a:ext cx="1242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Oosterse Hop</a:t>
            </a: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92" y="3832884"/>
            <a:ext cx="1050918" cy="157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kstvak 16"/>
          <p:cNvSpPr txBox="1"/>
          <p:nvPr/>
        </p:nvSpPr>
        <p:spPr>
          <a:xfrm>
            <a:off x="3182492" y="534077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Chinese Struikklaver </a:t>
            </a: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800" y="3832884"/>
            <a:ext cx="1138303" cy="157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kstvak 17"/>
          <p:cNvSpPr txBox="1"/>
          <p:nvPr/>
        </p:nvSpPr>
        <p:spPr>
          <a:xfrm>
            <a:off x="4434895" y="5429233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Japanse Klimvaren </a:t>
            </a: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32" y="3832884"/>
            <a:ext cx="1465468" cy="87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kstvak 18"/>
          <p:cNvSpPr txBox="1"/>
          <p:nvPr/>
        </p:nvSpPr>
        <p:spPr>
          <a:xfrm>
            <a:off x="1306332" y="4700761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/>
              <a:t>Mesquite</a:t>
            </a: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33" y="4979441"/>
            <a:ext cx="1383890" cy="77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kstvak 19"/>
          <p:cNvSpPr txBox="1"/>
          <p:nvPr/>
        </p:nvSpPr>
        <p:spPr>
          <a:xfrm>
            <a:off x="1308086" y="5680398"/>
            <a:ext cx="140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Talgboom</a:t>
            </a:r>
          </a:p>
        </p:txBody>
      </p:sp>
      <p:pic>
        <p:nvPicPr>
          <p:cNvPr id="22" name="Picture 2" descr="Afbeeldingsresultaat voor Gymnocoronis spilanthoides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997" y="3793367"/>
            <a:ext cx="1507003" cy="10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vak 22"/>
          <p:cNvSpPr txBox="1"/>
          <p:nvPr/>
        </p:nvSpPr>
        <p:spPr>
          <a:xfrm>
            <a:off x="7712180" y="4723350"/>
            <a:ext cx="1414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defRPr sz="1200"/>
            </a:lvl1pPr>
          </a:lstStyle>
          <a:p>
            <a:r>
              <a:rPr lang="nl-BE" dirty="0"/>
              <a:t>Smalle theeplant</a:t>
            </a:r>
          </a:p>
        </p:txBody>
      </p:sp>
      <p:pic>
        <p:nvPicPr>
          <p:cNvPr id="24" name="Picture 4" descr="Afbeeldingsresultaat voor Acacia saligna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1478" r="37341" b="19332"/>
          <a:stretch/>
        </p:blipFill>
        <p:spPr bwMode="auto">
          <a:xfrm>
            <a:off x="5772682" y="3832884"/>
            <a:ext cx="1256912" cy="160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kstvak 24"/>
          <p:cNvSpPr txBox="1"/>
          <p:nvPr/>
        </p:nvSpPr>
        <p:spPr>
          <a:xfrm>
            <a:off x="5772682" y="5429233"/>
            <a:ext cx="1222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/>
              <a:t>Wilgacacia</a:t>
            </a:r>
          </a:p>
        </p:txBody>
      </p:sp>
      <p:sp>
        <p:nvSpPr>
          <p:cNvPr id="44" name="Titel 1"/>
          <p:cNvSpPr>
            <a:spLocks noGrp="1"/>
          </p:cNvSpPr>
          <p:nvPr>
            <p:ph type="title"/>
          </p:nvPr>
        </p:nvSpPr>
        <p:spPr>
          <a:xfrm>
            <a:off x="373342" y="-99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chemeClr val="accent3">
                    <a:lumMod val="50000"/>
                  </a:schemeClr>
                </a:solidFill>
              </a:rPr>
              <a:t>8. Exotenbeheer </a:t>
            </a:r>
            <a:br>
              <a:rPr lang="nl-BE" sz="4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sz="3100" b="1" dirty="0">
                <a:solidFill>
                  <a:srgbClr val="9BBB59">
                    <a:lumMod val="50000"/>
                  </a:srgbClr>
                </a:solidFill>
              </a:rPr>
              <a:t>8.1 Nieuwe soorten</a:t>
            </a:r>
          </a:p>
        </p:txBody>
      </p:sp>
    </p:spTree>
    <p:extLst>
      <p:ext uri="{BB962C8B-B14F-4D97-AF65-F5344CB8AC3E}">
        <p14:creationId xmlns:p14="http://schemas.microsoft.com/office/powerpoint/2010/main" val="4119230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2000" dirty="0"/>
          </a:p>
          <a:p>
            <a:pPr marL="457200" lvl="1" indent="0">
              <a:buNone/>
            </a:pPr>
            <a:endParaRPr lang="nl-BE" dirty="0"/>
          </a:p>
          <a:p>
            <a:pPr marL="400050" lvl="1" indent="0">
              <a:buNone/>
            </a:pPr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2224"/>
            <a:ext cx="8625858" cy="668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3563888" y="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RATO gemeenten</a:t>
            </a:r>
          </a:p>
        </p:txBody>
      </p:sp>
    </p:spTree>
    <p:extLst>
      <p:ext uri="{BB962C8B-B14F-4D97-AF65-F5344CB8AC3E}">
        <p14:creationId xmlns:p14="http://schemas.microsoft.com/office/powerpoint/2010/main" val="1600990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nl-BE" sz="3600" b="1" dirty="0">
                <a:solidFill>
                  <a:schemeClr val="accent3">
                    <a:lumMod val="50000"/>
                  </a:schemeClr>
                </a:solidFill>
              </a:rPr>
              <a:t>8. Exotenbeheer </a:t>
            </a:r>
            <a:br>
              <a:rPr lang="nl-BE" sz="36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sz="2800" b="1" dirty="0">
                <a:solidFill>
                  <a:schemeClr val="accent3">
                    <a:lumMod val="50000"/>
                  </a:schemeClr>
                </a:solidFill>
              </a:rPr>
              <a:t>8.2  Belangrijkste dieren </a:t>
            </a:r>
            <a:endParaRPr lang="nl-BE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7837" y="1249120"/>
            <a:ext cx="8229600" cy="4525963"/>
          </a:xfrm>
        </p:spPr>
        <p:txBody>
          <a:bodyPr>
            <a:noAutofit/>
          </a:bodyPr>
          <a:lstStyle/>
          <a:p>
            <a:r>
              <a:rPr lang="nl-BE" sz="2800" dirty="0"/>
              <a:t>Wasbeer</a:t>
            </a:r>
          </a:p>
          <a:p>
            <a:r>
              <a:rPr lang="nl-BE" sz="2800" dirty="0"/>
              <a:t>Chinese </a:t>
            </a:r>
            <a:r>
              <a:rPr lang="nl-BE" sz="2800" dirty="0" err="1"/>
              <a:t>Muntjak</a:t>
            </a:r>
            <a:endParaRPr lang="nl-BE" sz="2800" dirty="0"/>
          </a:p>
          <a:p>
            <a:r>
              <a:rPr lang="nl-BE" sz="2800" dirty="0"/>
              <a:t>Muskusrat</a:t>
            </a:r>
          </a:p>
          <a:p>
            <a:r>
              <a:rPr lang="nl-BE" sz="2800" dirty="0"/>
              <a:t>Rosse Stekelstaart</a:t>
            </a:r>
          </a:p>
          <a:p>
            <a:r>
              <a:rPr lang="nl-BE" sz="2800" dirty="0"/>
              <a:t>Nijlgans</a:t>
            </a:r>
          </a:p>
          <a:p>
            <a:r>
              <a:rPr lang="nl-BE" sz="2800" dirty="0"/>
              <a:t>Wolhandkrab</a:t>
            </a:r>
          </a:p>
          <a:p>
            <a:r>
              <a:rPr lang="nl-BE" sz="2800" dirty="0"/>
              <a:t>Aziatische Hoornaar</a:t>
            </a:r>
          </a:p>
          <a:p>
            <a:r>
              <a:rPr lang="nl-BE" sz="2800" dirty="0"/>
              <a:t>Letterschildpad</a:t>
            </a:r>
          </a:p>
          <a:p>
            <a:r>
              <a:rPr lang="nl-BE" sz="2800" dirty="0"/>
              <a:t>Rivierkreeften</a:t>
            </a:r>
          </a:p>
        </p:txBody>
      </p:sp>
      <p:pic>
        <p:nvPicPr>
          <p:cNvPr id="1027" name="Picture 3" descr="\\Netapp03\grafdata\E02\Nog te sorteren\07_RATTENB\ratten\afbeeldingen ratten en knaagdieren\muskusrat\DSC_4795_muskusra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2" r="9409"/>
          <a:stretch/>
        </p:blipFill>
        <p:spPr bwMode="auto">
          <a:xfrm>
            <a:off x="7376917" y="1249120"/>
            <a:ext cx="1767083" cy="178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alopochen aegyptia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r="8331"/>
          <a:stretch/>
        </p:blipFill>
        <p:spPr bwMode="auto">
          <a:xfrm>
            <a:off x="5610821" y="3020959"/>
            <a:ext cx="1780596" cy="185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Eriocheir sinensi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3" r="31433"/>
          <a:stretch/>
        </p:blipFill>
        <p:spPr bwMode="auto">
          <a:xfrm>
            <a:off x="7253938" y="3020959"/>
            <a:ext cx="1890062" cy="184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at voor oxyura jamaicensi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1" r="11047"/>
          <a:stretch/>
        </p:blipFill>
        <p:spPr bwMode="auto">
          <a:xfrm>
            <a:off x="3831888" y="3035719"/>
            <a:ext cx="1803162" cy="184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beeldingsresultaat voor Vespa velutin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7508" r="11020" b="7934"/>
          <a:stretch/>
        </p:blipFill>
        <p:spPr bwMode="auto">
          <a:xfrm>
            <a:off x="3824891" y="4859309"/>
            <a:ext cx="1810160" cy="19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oodwangschildpad Trachemys scripta elegans Jelger Herde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6" r="10256"/>
          <a:stretch/>
        </p:blipFill>
        <p:spPr bwMode="auto">
          <a:xfrm>
            <a:off x="5635050" y="4859308"/>
            <a:ext cx="1982625" cy="19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Procyon lo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r="11447"/>
          <a:stretch/>
        </p:blipFill>
        <p:spPr bwMode="auto">
          <a:xfrm>
            <a:off x="3831888" y="1262051"/>
            <a:ext cx="1803163" cy="180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Muntiacus reeves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r="18382"/>
          <a:stretch/>
        </p:blipFill>
        <p:spPr bwMode="auto">
          <a:xfrm>
            <a:off x="5610821" y="1262052"/>
            <a:ext cx="1766096" cy="180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rivierkreef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0" b="3913"/>
          <a:stretch/>
        </p:blipFill>
        <p:spPr bwMode="auto">
          <a:xfrm>
            <a:off x="7532003" y="4880811"/>
            <a:ext cx="1610584" cy="197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634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Netapp03\grafdata\E02\Nog te sorteren\07_RATTENB\exoten planten\0609-waternavel-langelede-wachtebeke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7"/>
          <a:stretch/>
        </p:blipFill>
        <p:spPr bwMode="auto">
          <a:xfrm>
            <a:off x="0" y="4478761"/>
            <a:ext cx="3816424" cy="237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9408" y="-67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8. </a:t>
            </a:r>
            <a:r>
              <a:rPr lang="nl-BE" sz="4000" b="1" dirty="0">
                <a:solidFill>
                  <a:schemeClr val="accent3">
                    <a:lumMod val="50000"/>
                  </a:schemeClr>
                </a:solidFill>
              </a:rPr>
              <a:t>Exotenbeheer 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sz="3100" b="1" dirty="0">
                <a:solidFill>
                  <a:schemeClr val="accent3">
                    <a:lumMod val="50000"/>
                  </a:schemeClr>
                </a:solidFill>
              </a:rPr>
              <a:t>8.2  Belangrijkste planten </a:t>
            </a:r>
            <a:endParaRPr lang="nl-BE" sz="4000" dirty="0"/>
          </a:p>
        </p:txBody>
      </p:sp>
      <p:pic>
        <p:nvPicPr>
          <p:cNvPr id="4" name="Picture 2" descr="Afbeeldingsresultaat voor reuzenberenklau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0" r="20890"/>
          <a:stretch/>
        </p:blipFill>
        <p:spPr bwMode="auto">
          <a:xfrm>
            <a:off x="5292080" y="1492124"/>
            <a:ext cx="3841664" cy="53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5292080" y="1052736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Reuzenberenklauw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1986"/>
            <a:ext cx="3816424" cy="254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0" y="407707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Waternavel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0" y="1124744"/>
            <a:ext cx="3816424" cy="367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Reuzenbalsemien</a:t>
            </a:r>
          </a:p>
        </p:txBody>
      </p:sp>
    </p:spTree>
    <p:extLst>
      <p:ext uri="{BB962C8B-B14F-4D97-AF65-F5344CB8AC3E}">
        <p14:creationId xmlns:p14="http://schemas.microsoft.com/office/powerpoint/2010/main" val="36415369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9408" y="-67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8. </a:t>
            </a:r>
            <a:r>
              <a:rPr lang="nl-BE" sz="4000" b="1" dirty="0">
                <a:solidFill>
                  <a:schemeClr val="accent3">
                    <a:lumMod val="50000"/>
                  </a:schemeClr>
                </a:solidFill>
              </a:rPr>
              <a:t>Exotenbeheer 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sz="3100" b="1" dirty="0">
                <a:solidFill>
                  <a:schemeClr val="accent3">
                    <a:lumMod val="50000"/>
                  </a:schemeClr>
                </a:solidFill>
              </a:rPr>
              <a:t>8.2  Belangrijkste planten </a:t>
            </a:r>
            <a:endParaRPr lang="nl-BE" sz="4000" dirty="0"/>
          </a:p>
        </p:txBody>
      </p:sp>
      <p:pic>
        <p:nvPicPr>
          <p:cNvPr id="2052" name="Picture 4" descr="Afbeeldingsresultaat voor Ailanthus altissi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6005"/>
            <a:ext cx="4268232" cy="258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0" r="9847"/>
          <a:stretch/>
        </p:blipFill>
        <p:spPr bwMode="auto">
          <a:xfrm>
            <a:off x="0" y="1320557"/>
            <a:ext cx="4268232" cy="263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0" y="951225"/>
            <a:ext cx="42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Waterteunisbloem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0" y="3957113"/>
            <a:ext cx="42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Hemelboom </a:t>
            </a:r>
          </a:p>
        </p:txBody>
      </p:sp>
      <p:pic>
        <p:nvPicPr>
          <p:cNvPr id="10" name="Picture 2" descr="\\Netapp03\grafdata\E02\Nog te sorteren\07_RATTENB\exoten planten\Parelvederkruid\PVK Dendermonde Vlassenbroek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7" y="2332539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4572000" y="198884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Parelvederkruid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40029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8. Exotenbeheer 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sz="4000" b="1" dirty="0">
                <a:solidFill>
                  <a:schemeClr val="accent3">
                    <a:lumMod val="50000"/>
                  </a:schemeClr>
                </a:solidFill>
              </a:rPr>
              <a:t>8.3 Uitvoering (fauna)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b="1" i="1" dirty="0"/>
              <a:t>Wasbeer:  </a:t>
            </a:r>
            <a:r>
              <a:rPr lang="nl-BE" sz="2400" dirty="0"/>
              <a:t>RATO vzw contacteren</a:t>
            </a:r>
          </a:p>
          <a:p>
            <a:pPr marL="0" indent="0">
              <a:buNone/>
            </a:pPr>
            <a:endParaRPr lang="nl-BE" sz="2400" b="1" i="1" dirty="0"/>
          </a:p>
          <a:p>
            <a:endParaRPr lang="nl-BE" b="1" i="1" dirty="0"/>
          </a:p>
          <a:p>
            <a:r>
              <a:rPr lang="nl-BE" b="1" i="1" dirty="0"/>
              <a:t>Muskusrat:</a:t>
            </a:r>
            <a:r>
              <a:rPr lang="nl-BE" dirty="0"/>
              <a:t> </a:t>
            </a:r>
            <a:r>
              <a:rPr lang="nl-BE" sz="2400" dirty="0"/>
              <a:t>bestrijding organiseren </a:t>
            </a:r>
            <a:endParaRPr lang="nl-BE" dirty="0"/>
          </a:p>
          <a:p>
            <a:pPr marL="0" indent="0">
              <a:buNone/>
            </a:pPr>
            <a:endParaRPr lang="nl-BE" sz="2400" b="1" i="1" dirty="0"/>
          </a:p>
          <a:p>
            <a:pPr marL="0" indent="0">
              <a:buNone/>
            </a:pPr>
            <a:endParaRPr lang="nl-BE" sz="2400" b="1" i="1" dirty="0"/>
          </a:p>
          <a:p>
            <a:r>
              <a:rPr lang="nl-BE" b="1" i="1" dirty="0"/>
              <a:t>Nijlgans: </a:t>
            </a:r>
            <a:r>
              <a:rPr lang="nl-BE" sz="2400" dirty="0"/>
              <a:t>groepen &gt; 30 individuen melden</a:t>
            </a:r>
          </a:p>
          <a:p>
            <a:pPr marL="0" indent="0">
              <a:buNone/>
            </a:pPr>
            <a:r>
              <a:rPr lang="nl-BE" sz="2400" dirty="0"/>
              <a:t>    aan RATO vzw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7" name="Picture 2" descr="Afbeeldingsresultaat voor Procyon lo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r="11447"/>
          <a:stretch/>
        </p:blipFill>
        <p:spPr bwMode="auto">
          <a:xfrm>
            <a:off x="7035181" y="764704"/>
            <a:ext cx="1803163" cy="180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Netapp03\grafdata\E02\Nog te sorteren\07_RATTENB\ratten\afbeeldingen ratten en knaagdieren\muskusrat\DSC_4795_muskusra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2" r="9409"/>
          <a:stretch/>
        </p:blipFill>
        <p:spPr bwMode="auto">
          <a:xfrm>
            <a:off x="7026454" y="2636912"/>
            <a:ext cx="1803163" cy="182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alopochen aegyptia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r="8331" b="9461"/>
          <a:stretch/>
        </p:blipFill>
        <p:spPr bwMode="auto">
          <a:xfrm>
            <a:off x="7027820" y="4509120"/>
            <a:ext cx="1817884" cy="171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627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Roodwangschildpad Trachemys scripta elegans Jelger Herd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6" r="10256"/>
          <a:stretch/>
        </p:blipFill>
        <p:spPr bwMode="auto">
          <a:xfrm>
            <a:off x="6018618" y="2924944"/>
            <a:ext cx="3062745" cy="306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8. Exotenbeheer 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sz="4000" b="1" dirty="0">
                <a:solidFill>
                  <a:schemeClr val="accent3">
                    <a:lumMod val="50000"/>
                  </a:schemeClr>
                </a:solidFill>
              </a:rPr>
              <a:t>8.3 Uitvoering 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b="1" i="1" dirty="0"/>
              <a:t>Rosse stekelstaart: </a:t>
            </a:r>
          </a:p>
          <a:p>
            <a:pPr lvl="1"/>
            <a:r>
              <a:rPr lang="nl-BE" sz="2400" dirty="0"/>
              <a:t>weinig voorkomend, </a:t>
            </a:r>
          </a:p>
          <a:p>
            <a:pPr lvl="1"/>
            <a:r>
              <a:rPr lang="nl-BE" sz="2400" dirty="0"/>
              <a:t>doorgeven aan ANB!</a:t>
            </a:r>
          </a:p>
          <a:p>
            <a:pPr marL="457200" lvl="1" indent="0">
              <a:buNone/>
            </a:pPr>
            <a:endParaRPr lang="nl-BE" sz="2400" dirty="0"/>
          </a:p>
          <a:p>
            <a:r>
              <a:rPr lang="nl-BE" b="1" i="1" dirty="0"/>
              <a:t>Waterschildpad: </a:t>
            </a:r>
            <a:endParaRPr lang="nl-BE" dirty="0"/>
          </a:p>
          <a:p>
            <a:pPr lvl="1"/>
            <a:r>
              <a:rPr lang="nl-BE" sz="2400" dirty="0"/>
              <a:t>In RATO gemeenten kan RATO beheren</a:t>
            </a:r>
          </a:p>
          <a:p>
            <a:pPr lvl="1"/>
            <a:r>
              <a:rPr lang="nl-BE" sz="2400" dirty="0"/>
              <a:t>Andere gemeenten RATO adviseert</a:t>
            </a:r>
          </a:p>
          <a:p>
            <a:endParaRPr lang="nl-BE" dirty="0"/>
          </a:p>
        </p:txBody>
      </p:sp>
      <p:pic>
        <p:nvPicPr>
          <p:cNvPr id="7" name="Picture 6" descr="Afbeeldingsresultaat voor oxyura jamaicensi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1" r="11047"/>
          <a:stretch/>
        </p:blipFill>
        <p:spPr bwMode="auto">
          <a:xfrm>
            <a:off x="6444208" y="606974"/>
            <a:ext cx="2520280" cy="25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3147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3756" y="191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8. Exotenbeheer 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sz="4000" b="1" dirty="0">
                <a:solidFill>
                  <a:schemeClr val="accent3">
                    <a:lumMod val="50000"/>
                  </a:schemeClr>
                </a:solidFill>
              </a:rPr>
              <a:t>8.3 Uitvoering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3756" y="1263284"/>
            <a:ext cx="8229600" cy="4525963"/>
          </a:xfrm>
        </p:spPr>
        <p:txBody>
          <a:bodyPr/>
          <a:lstStyle/>
          <a:p>
            <a:r>
              <a:rPr lang="nl-BE" b="1" i="1" dirty="0"/>
              <a:t>Wolhandkrab: </a:t>
            </a:r>
          </a:p>
          <a:p>
            <a:pPr lvl="1"/>
            <a:r>
              <a:rPr lang="nl-BE" sz="2400" dirty="0"/>
              <a:t>beheer in groter plan, </a:t>
            </a:r>
          </a:p>
          <a:p>
            <a:pPr lvl="1"/>
            <a:r>
              <a:rPr lang="nl-BE" sz="2400" dirty="0"/>
              <a:t>contacteer RATO vzw voor advies</a:t>
            </a:r>
          </a:p>
          <a:p>
            <a:pPr lvl="1"/>
            <a:r>
              <a:rPr lang="nl-BE" sz="2400" dirty="0"/>
              <a:t>Info: </a:t>
            </a:r>
            <a:r>
              <a:rPr lang="nl-BE" sz="2000" dirty="0">
                <a:hlinkClick r:id="rId2"/>
              </a:rPr>
              <a:t>https://www.ecopedia.be/dieren/chinese-wolhandkrab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04" y="3260519"/>
            <a:ext cx="3302505" cy="25287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076056" y="54199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791784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481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8. Exotenbeheer 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sz="4000" b="1" dirty="0">
                <a:solidFill>
                  <a:schemeClr val="accent3">
                    <a:lumMod val="50000"/>
                  </a:schemeClr>
                </a:solidFill>
              </a:rPr>
              <a:t>8.3 Uitvoering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886003"/>
          </a:xfrm>
        </p:spPr>
        <p:txBody>
          <a:bodyPr/>
          <a:lstStyle/>
          <a:p>
            <a:r>
              <a:rPr lang="nl-BE" b="1" i="1" dirty="0"/>
              <a:t>Aziatische Hoornaar: </a:t>
            </a:r>
          </a:p>
          <a:p>
            <a:pPr lvl="1"/>
            <a:r>
              <a:rPr lang="nl-BE" sz="2400" dirty="0"/>
              <a:t>waarnemingen doorgeven aan </a:t>
            </a:r>
            <a:r>
              <a:rPr lang="nl-BE" dirty="0">
                <a:hlinkClick r:id="rId2"/>
              </a:rPr>
              <a:t>https://vespawatch.be/</a:t>
            </a:r>
            <a:r>
              <a:rPr lang="nl-BE" dirty="0"/>
              <a:t>  </a:t>
            </a:r>
          </a:p>
          <a:p>
            <a:pPr marL="0" indent="0">
              <a:buNone/>
            </a:pPr>
            <a:endParaRPr lang="nl-BE" sz="2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3265"/>
            <a:ext cx="9144000" cy="35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82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8. Exotenbeheer 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sz="4000" b="1" dirty="0">
                <a:solidFill>
                  <a:schemeClr val="accent3">
                    <a:lumMod val="50000"/>
                  </a:schemeClr>
                </a:solidFill>
              </a:rPr>
              <a:t>8.3 Uitvoering (flora)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r>
              <a:rPr lang="nl-BE" sz="2800" b="1" i="1" dirty="0"/>
              <a:t>Reuzenberenklauw:</a:t>
            </a:r>
            <a:r>
              <a:rPr lang="nl-BE" sz="2800" dirty="0"/>
              <a:t> inventarisatie en uitvoeren van beheermaatregelen i.s.m. gemeenten</a:t>
            </a:r>
          </a:p>
          <a:p>
            <a:endParaRPr lang="nl-BE" sz="2800" b="1" i="1" dirty="0"/>
          </a:p>
          <a:p>
            <a:r>
              <a:rPr lang="nl-BE" sz="2800" b="1" i="1" dirty="0"/>
              <a:t>Waterwaaier </a:t>
            </a:r>
          </a:p>
          <a:p>
            <a:pPr marL="0" indent="0">
              <a:buNone/>
            </a:pPr>
            <a:r>
              <a:rPr lang="nl-BE" sz="2800" dirty="0">
                <a:hlinkClick r:id="rId2"/>
              </a:rPr>
              <a:t>https://www.ecopedia.be/planten/waterwaaier</a:t>
            </a:r>
            <a:r>
              <a:rPr lang="nl-BE" sz="2800" dirty="0"/>
              <a:t> </a:t>
            </a:r>
            <a:endParaRPr lang="nl-BE" sz="2800" b="1" i="1" dirty="0"/>
          </a:p>
          <a:p>
            <a:pPr marL="0" indent="0">
              <a:buNone/>
            </a:pPr>
            <a:endParaRPr lang="nl-BE" sz="2800" dirty="0"/>
          </a:p>
          <a:p>
            <a:r>
              <a:rPr lang="nl-BE" sz="2800" b="1" i="1" dirty="0"/>
              <a:t>Reuzenbalsemien:</a:t>
            </a:r>
            <a:r>
              <a:rPr lang="nl-BE" sz="2800" dirty="0"/>
              <a:t> geen verdere inventarisatie en beheer enkel in functie van natuurwaarde (Habitatrichtlijn)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223460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8. Exotenbeheer 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sz="4000" b="1" dirty="0">
                <a:solidFill>
                  <a:schemeClr val="accent3">
                    <a:lumMod val="50000"/>
                  </a:schemeClr>
                </a:solidFill>
              </a:rPr>
              <a:t>8.3 Uitvoering</a:t>
            </a:r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57"/>
            <a:ext cx="7956376" cy="6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778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8. Exotenbeheer </a:t>
            </a:r>
            <a:endParaRPr lang="nl-BE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 algn="ctr">
              <a:buNone/>
            </a:pPr>
            <a:endParaRPr lang="nl-BE" sz="2400" dirty="0"/>
          </a:p>
          <a:p>
            <a:pPr marL="0" lvl="1" indent="0" algn="ctr">
              <a:buNone/>
            </a:pPr>
            <a:r>
              <a:rPr lang="nl-BE" dirty="0"/>
              <a:t>Vragen? </a:t>
            </a:r>
            <a:r>
              <a:rPr lang="nl-BE" dirty="0">
                <a:hlinkClick r:id="rId3"/>
              </a:rPr>
              <a:t>Exoten@oost-vlaanderen.be</a:t>
            </a:r>
            <a:r>
              <a:rPr lang="nl-BE" dirty="0"/>
              <a:t> </a:t>
            </a:r>
          </a:p>
          <a:p>
            <a:pPr marL="0" lvl="1" indent="0" algn="ctr">
              <a:buNone/>
            </a:pPr>
            <a:endParaRPr lang="nl-BE" dirty="0"/>
          </a:p>
          <a:p>
            <a:pPr marL="0" lvl="1" indent="0" algn="ctr">
              <a:buNone/>
            </a:pPr>
            <a:r>
              <a:rPr lang="nl-BE" dirty="0"/>
              <a:t>Schrijf je in voor de Nieuwsflash van </a:t>
            </a:r>
            <a:r>
              <a:rPr lang="nl-BE" dirty="0" err="1"/>
              <a:t>Ecopedia</a:t>
            </a:r>
            <a:r>
              <a:rPr lang="nl-BE" dirty="0"/>
              <a:t>:</a:t>
            </a:r>
          </a:p>
          <a:p>
            <a:pPr marL="0" lvl="1" indent="0" algn="ctr">
              <a:buNone/>
            </a:pPr>
            <a:r>
              <a:rPr lang="nl-BE" dirty="0"/>
              <a:t>Via </a:t>
            </a:r>
            <a:r>
              <a:rPr lang="nl-BE" dirty="0">
                <a:hlinkClick r:id="rId4"/>
              </a:rPr>
              <a:t>inschrijving Nieuwsflash </a:t>
            </a:r>
            <a:r>
              <a:rPr lang="nl-BE" dirty="0" err="1">
                <a:hlinkClick r:id="rId4"/>
              </a:rPr>
              <a:t>ExotenNet</a:t>
            </a:r>
            <a:r>
              <a:rPr lang="nl-BE" dirty="0"/>
              <a:t> (volgende editie wordt verwacht begin april 2019)</a:t>
            </a:r>
          </a:p>
          <a:p>
            <a:pPr marL="0" indent="0" algn="ctr">
              <a:buNone/>
            </a:pPr>
            <a:endParaRPr lang="nl-BE" sz="2400" dirty="0"/>
          </a:p>
          <a:p>
            <a:pPr marL="0" indent="0" algn="ctr">
              <a:buNone/>
            </a:pP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630802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4. Rattenbestrijding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BE" sz="3100" b="1" dirty="0">
                <a:solidFill>
                  <a:schemeClr val="accent3">
                    <a:lumMod val="50000"/>
                  </a:schemeClr>
                </a:solidFill>
              </a:rPr>
              <a:t>4.1 Vangsten muskusrat Dendervallei</a:t>
            </a: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736084"/>
              </p:ext>
            </p:extLst>
          </p:nvPr>
        </p:nvGraphicFramePr>
        <p:xfrm>
          <a:off x="1259632" y="1484784"/>
          <a:ext cx="6502729" cy="46971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8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1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1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1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2617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u="none" strike="noStrike" dirty="0">
                          <a:effectLst/>
                        </a:rPr>
                        <a:t>Gemeente</a:t>
                      </a:r>
                      <a:r>
                        <a:rPr lang="nl-BE" sz="1600" b="1" u="none" strike="noStrike" baseline="0" dirty="0">
                          <a:effectLst/>
                        </a:rPr>
                        <a:t> +</a:t>
                      </a:r>
                      <a:r>
                        <a:rPr lang="nl-BE" sz="1600" b="1" u="none" strike="noStrike" dirty="0">
                          <a:effectLst/>
                        </a:rPr>
                        <a:t> Provincie</a:t>
                      </a:r>
                      <a:r>
                        <a:rPr lang="nl-BE" sz="1600" b="1" u="none" strike="noStrike" baseline="0" dirty="0">
                          <a:effectLst/>
                        </a:rPr>
                        <a:t> + </a:t>
                      </a:r>
                      <a:r>
                        <a:rPr lang="nl-BE" sz="1600" b="1" u="none" strike="noStrike" dirty="0">
                          <a:effectLst/>
                        </a:rPr>
                        <a:t>RATO *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u="none" strike="noStrike" dirty="0">
                          <a:effectLst/>
                        </a:rPr>
                        <a:t>2016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17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Aalst *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617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Berlare *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617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Buggenhout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GG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617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Denderleeuw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617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Erpe-Mere *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617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Geraardsbergen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617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Haaltert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617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Herzele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617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Laarne *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617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Lebbeke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617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617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Ninove *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617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Sint-Lievens-Houtem *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617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Wetteren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617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Wichelen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617"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u="none" strike="noStrike" dirty="0">
                          <a:effectLst/>
                          <a:latin typeface="+mn-lt"/>
                        </a:rPr>
                        <a:t>Totalen </a:t>
                      </a:r>
                      <a:endParaRPr lang="nl-BE" sz="16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2423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9. Kalender en varia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BE" dirty="0"/>
              <a:t>Ter herinnering: veldlijsten worden </a:t>
            </a:r>
            <a:r>
              <a:rPr lang="nl-BE" b="1" dirty="0"/>
              <a:t>niet</a:t>
            </a:r>
            <a:r>
              <a:rPr lang="nl-BE" dirty="0"/>
              <a:t> meer maandelijks opgevraagd.  Jaarlijkse opvraag via vragenlijst</a:t>
            </a:r>
          </a:p>
          <a:p>
            <a:r>
              <a:rPr lang="nl-BE" dirty="0"/>
              <a:t>Volgende Regionaal Comité: voorjaar 2020</a:t>
            </a:r>
          </a:p>
          <a:p>
            <a:r>
              <a:rPr lang="nl-BE" dirty="0"/>
              <a:t>Thema’s volgend Regionaal Comité? </a:t>
            </a:r>
          </a:p>
          <a:p>
            <a:r>
              <a:rPr lang="nl-NL" dirty="0"/>
              <a:t>0pleiding aanpak invasieve duizendknoop via </a:t>
            </a:r>
            <a:r>
              <a:rPr lang="nl-NL" dirty="0" err="1"/>
              <a:t>Inverde</a:t>
            </a:r>
            <a:r>
              <a:rPr lang="nl-NL" dirty="0"/>
              <a:t>, regio Olen op 9 mei 2019. Inschrijven kan via </a:t>
            </a:r>
            <a:r>
              <a:rPr lang="nl-NL" dirty="0">
                <a:hlinkClick r:id="rId3"/>
              </a:rPr>
              <a:t>https://www.inverde.be/opleidingen/aanpak-van-japanse-duizendknoop-op-het-terrein</a:t>
            </a:r>
            <a:r>
              <a:rPr lang="nl-NL" dirty="0"/>
              <a:t> </a:t>
            </a:r>
          </a:p>
          <a:p>
            <a:pPr marL="0" indent="0">
              <a:buNone/>
            </a:pPr>
            <a:br>
              <a:rPr lang="nl-NL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298125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nl-BE" sz="4900" b="1" dirty="0">
                <a:solidFill>
                  <a:schemeClr val="accent3">
                    <a:lumMod val="50000"/>
                  </a:schemeClr>
                </a:solidFill>
              </a:rPr>
              <a:t>Contact</a:t>
            </a:r>
            <a:endParaRPr lang="nl-BE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052736"/>
            <a:ext cx="8157592" cy="4608512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nl-BE" sz="2000" b="1" dirty="0"/>
              <a:t>RATO vzw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BE" sz="2000" dirty="0"/>
              <a:t>Sofie Standaert, coördinator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BE" sz="2000" dirty="0">
                <a:solidFill>
                  <a:schemeClr val="tx1"/>
                </a:solidFill>
              </a:rPr>
              <a:t>Karel Van Moer, technisch coördinator</a:t>
            </a:r>
          </a:p>
          <a:p>
            <a:pPr marL="0" indent="0" algn="l">
              <a:lnSpc>
                <a:spcPct val="80000"/>
              </a:lnSpc>
              <a:buNone/>
            </a:pPr>
            <a:r>
              <a:rPr lang="nl-BE" sz="2000" dirty="0">
                <a:solidFill>
                  <a:schemeClr val="tx1"/>
                </a:solidFill>
              </a:rPr>
              <a:t>Angela Géron, administratief medewerker</a:t>
            </a:r>
          </a:p>
          <a:p>
            <a:pPr marL="0" indent="0" algn="l">
              <a:lnSpc>
                <a:spcPct val="80000"/>
              </a:lnSpc>
              <a:buNone/>
            </a:pPr>
            <a:r>
              <a:rPr lang="nl-BE" sz="2000" dirty="0">
                <a:solidFill>
                  <a:schemeClr val="tx1"/>
                </a:solidFill>
              </a:rPr>
              <a:t>Anke Stefens, projectmedewerker</a:t>
            </a:r>
          </a:p>
          <a:p>
            <a:pPr marL="0" indent="0" algn="l">
              <a:lnSpc>
                <a:spcPct val="80000"/>
              </a:lnSpc>
              <a:buNone/>
            </a:pPr>
            <a:endParaRPr lang="nl-BE" sz="1200" dirty="0"/>
          </a:p>
          <a:p>
            <a:pPr marL="0" indent="0">
              <a:lnSpc>
                <a:spcPct val="80000"/>
              </a:lnSpc>
              <a:buNone/>
            </a:pPr>
            <a:r>
              <a:rPr lang="nl-BE" sz="2000" dirty="0"/>
              <a:t>Didier Huygens, directeur Landbouw en Platteland</a:t>
            </a:r>
          </a:p>
          <a:p>
            <a:pPr marL="0" indent="0">
              <a:lnSpc>
                <a:spcPct val="80000"/>
              </a:lnSpc>
              <a:buNone/>
            </a:pPr>
            <a:endParaRPr lang="nl-BE" sz="1200" dirty="0"/>
          </a:p>
          <a:p>
            <a:pPr marL="0" indent="0" algn="l">
              <a:lnSpc>
                <a:spcPct val="80000"/>
              </a:lnSpc>
              <a:buNone/>
            </a:pPr>
            <a:r>
              <a:rPr lang="nl-BE" sz="2000" dirty="0">
                <a:solidFill>
                  <a:schemeClr val="tx1"/>
                </a:solidFill>
              </a:rPr>
              <a:t>Provinciaal bestrijder: Daniël Acke</a:t>
            </a:r>
          </a:p>
          <a:p>
            <a:pPr marL="0" indent="0" algn="l">
              <a:lnSpc>
                <a:spcPct val="80000"/>
              </a:lnSpc>
              <a:buNone/>
            </a:pPr>
            <a:r>
              <a:rPr lang="nl-BE" sz="2000" dirty="0"/>
              <a:t>RATO bestrijders provinciale werking: Hendrik Dhoore, Jacky Serrarens, Yves Bruyneel en Robert De Cock</a:t>
            </a:r>
            <a:endParaRPr lang="nl-BE" sz="2000" dirty="0">
              <a:solidFill>
                <a:schemeClr val="tx1"/>
              </a:solidFill>
            </a:endParaRPr>
          </a:p>
          <a:p>
            <a:pPr marL="0" indent="0" algn="l">
              <a:lnSpc>
                <a:spcPct val="80000"/>
              </a:lnSpc>
              <a:buNone/>
            </a:pPr>
            <a:endParaRPr lang="nl-BE" sz="2000" dirty="0">
              <a:solidFill>
                <a:schemeClr val="tx1"/>
              </a:solidFill>
            </a:endParaRPr>
          </a:p>
          <a:p>
            <a:pPr marL="0" indent="0" algn="l">
              <a:lnSpc>
                <a:spcPct val="80000"/>
              </a:lnSpc>
              <a:buNone/>
            </a:pPr>
            <a:r>
              <a:rPr lang="nl-BE" sz="2000" dirty="0"/>
              <a:t>     </a:t>
            </a:r>
            <a:r>
              <a:rPr lang="nl-BE" sz="2000" dirty="0">
                <a:solidFill>
                  <a:schemeClr val="tx1"/>
                </a:solidFill>
              </a:rPr>
              <a:t>09 267 87 43  of  09 267 87 25</a:t>
            </a:r>
          </a:p>
          <a:p>
            <a:pPr marL="0" indent="0" algn="l">
              <a:lnSpc>
                <a:spcPct val="80000"/>
              </a:lnSpc>
              <a:buNone/>
            </a:pPr>
            <a:r>
              <a:rPr lang="nl-BE" sz="2000" dirty="0">
                <a:solidFill>
                  <a:schemeClr val="tx1"/>
                </a:solidFill>
                <a:hlinkClick r:id="rId3"/>
              </a:rPr>
              <a:t>rato@oost-vlaanderen.be</a:t>
            </a:r>
            <a:endParaRPr lang="nl-BE" sz="2000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E4306\AppData\Local\Microsoft\Windows\Temporary Internet Files\Content.IE5\3AMJSO6O\classic-telephone-silhouette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31" y="4457728"/>
            <a:ext cx="192634" cy="19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524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4. Rattenbestrijding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BE" sz="3100" b="1" dirty="0">
                <a:solidFill>
                  <a:schemeClr val="accent3">
                    <a:lumMod val="50000"/>
                  </a:schemeClr>
                </a:solidFill>
              </a:rPr>
              <a:t>4.1 Vangsten muskusrat VMM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0" lvl="5" indent="0" algn="just">
              <a:buNone/>
            </a:pPr>
            <a:r>
              <a:rPr lang="nl-BE" dirty="0"/>
              <a:t>Vlaamse Milieumaatschappij: </a:t>
            </a:r>
          </a:p>
          <a:p>
            <a:pPr marL="2286000" lvl="5" indent="0">
              <a:buNone/>
            </a:pPr>
            <a:r>
              <a:rPr lang="nl-BE" i="1" dirty="0"/>
              <a:t>         Regio Dendervallei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526081"/>
              </p:ext>
            </p:extLst>
          </p:nvPr>
        </p:nvGraphicFramePr>
        <p:xfrm>
          <a:off x="683569" y="2420888"/>
          <a:ext cx="7416824" cy="3080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4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55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Gemeente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Aalst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Denderleeuw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Geraardsbergen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Ninove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Totaal: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4426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Schadebeelden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endParaRPr lang="nl-BE" sz="3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" y="1556792"/>
            <a:ext cx="4629976" cy="349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\\Netapp03\grafdata\E02\07_RATTENB\ratten\schadebeeld en sporen\muskusrat\20180130_1316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15983" y="1634136"/>
            <a:ext cx="4651200" cy="348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836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accent3">
                    <a:lumMod val="50000"/>
                  </a:schemeClr>
                </a:solidFill>
              </a:rPr>
              <a:t>4. Rattenbestrijding </a:t>
            </a:r>
            <a:br>
              <a:rPr lang="nl-BE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BE" sz="3100" b="1" dirty="0">
                <a:solidFill>
                  <a:schemeClr val="accent3">
                    <a:lumMod val="50000"/>
                  </a:schemeClr>
                </a:solidFill>
              </a:rPr>
              <a:t>4.1 Vangsten muskusrat  POV</a:t>
            </a:r>
            <a:endParaRPr lang="nl-BE" sz="3100" dirty="0"/>
          </a:p>
        </p:txBody>
      </p:sp>
      <p:sp>
        <p:nvSpPr>
          <p:cNvPr id="3" name="Rechthoek 2"/>
          <p:cNvSpPr/>
          <p:nvPr/>
        </p:nvSpPr>
        <p:spPr>
          <a:xfrm>
            <a:off x="4788024" y="5517232"/>
            <a:ext cx="3840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* Vangstcijfers zonder gegevens VMM 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16E7E38F-9005-4279-B725-2C7450148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046644"/>
              </p:ext>
            </p:extLst>
          </p:nvPr>
        </p:nvGraphicFramePr>
        <p:xfrm>
          <a:off x="395536" y="1844824"/>
          <a:ext cx="8352928" cy="3524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48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4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48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48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48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40530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  <a:latin typeface="+mn-lt"/>
                        </a:rPr>
                        <a:t>Evolutie muskusratten Provincie Oost-Vlaanderen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53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Regio</a:t>
                      </a:r>
                      <a:r>
                        <a:rPr lang="nl-BE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  <a:latin typeface="+mn-lt"/>
                        </a:rPr>
                        <a:t>2012*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  <a:latin typeface="+mn-lt"/>
                        </a:rPr>
                        <a:t>2013*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  <a:latin typeface="+mn-lt"/>
                        </a:rPr>
                        <a:t>2014*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  <a:latin typeface="+mn-lt"/>
                        </a:rPr>
                        <a:t>2015*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  <a:latin typeface="+mn-lt"/>
                        </a:rPr>
                        <a:t>2016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53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Waasland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7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1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>
                          <a:effectLst/>
                          <a:latin typeface="+mn-lt"/>
                        </a:rPr>
                        <a:t>3</a:t>
                      </a:r>
                      <a:endParaRPr lang="nl-BE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3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Meetjesland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3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28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41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50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53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Dendervallei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>
                          <a:effectLst/>
                          <a:latin typeface="+mn-lt"/>
                        </a:rPr>
                        <a:t>45</a:t>
                      </a:r>
                      <a:endParaRPr lang="nl-BE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1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1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0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159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53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 err="1">
                          <a:effectLst/>
                          <a:latin typeface="+mn-lt"/>
                        </a:rPr>
                        <a:t>Bovenschelde</a:t>
                      </a:r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 Leie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>
                          <a:effectLst/>
                          <a:latin typeface="+mn-lt"/>
                        </a:rPr>
                        <a:t>5</a:t>
                      </a:r>
                      <a:endParaRPr lang="nl-BE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0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0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19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53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Vlaamse Ardennen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115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>
                          <a:effectLst/>
                          <a:latin typeface="+mn-lt"/>
                        </a:rPr>
                        <a:t>169</a:t>
                      </a:r>
                      <a:endParaRPr lang="nl-BE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412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248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u="none" strike="noStrike" dirty="0">
                          <a:effectLst/>
                          <a:latin typeface="+mn-lt"/>
                        </a:rPr>
                        <a:t>423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53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  <a:latin typeface="+mn-lt"/>
                        </a:rPr>
                        <a:t>Totalen</a:t>
                      </a:r>
                      <a:endParaRPr lang="nl-BE" sz="18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  <a:latin typeface="+mn-lt"/>
                        </a:rPr>
                        <a:t>175</a:t>
                      </a:r>
                      <a:endParaRPr lang="nl-BE" sz="18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  <a:latin typeface="+mn-lt"/>
                        </a:rPr>
                        <a:t>199</a:t>
                      </a:r>
                      <a:endParaRPr lang="nl-BE" sz="18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  <a:latin typeface="+mn-lt"/>
                        </a:rPr>
                        <a:t>456</a:t>
                      </a:r>
                      <a:endParaRPr lang="nl-BE" sz="18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u="none" strike="noStrike" dirty="0">
                          <a:effectLst/>
                          <a:latin typeface="+mn-lt"/>
                        </a:rPr>
                        <a:t>303</a:t>
                      </a:r>
                      <a:endParaRPr lang="nl-BE" sz="18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703</a:t>
                      </a:r>
                      <a:endParaRPr lang="nl-BE" sz="18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l-BE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1195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450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to-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6237288"/>
            <a:ext cx="2108200" cy="434975"/>
          </a:xfrm>
          <a:prstGeom prst="rect">
            <a:avLst/>
          </a:prstGeom>
          <a:noFill/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21167005-B306-4BC6-A2DD-B64B9D613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1" t="9673"/>
          <a:stretch/>
        </p:blipFill>
        <p:spPr>
          <a:xfrm>
            <a:off x="968309" y="24554"/>
            <a:ext cx="7207382" cy="5892057"/>
          </a:xfrm>
        </p:spPr>
      </p:pic>
      <p:pic>
        <p:nvPicPr>
          <p:cNvPr id="6" name="Picture 3" descr="C:\Documents and Settings\E4306\Mijn documenten\Mijn afbeeldingen\powerpoint-logo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51576"/>
            <a:ext cx="9144000" cy="110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9318924"/>
      </p:ext>
    </p:extLst>
  </p:cSld>
  <p:clrMapOvr>
    <a:masterClrMapping/>
  </p:clrMapOvr>
</p:sld>
</file>

<file path=ppt/theme/theme1.xml><?xml version="1.0" encoding="utf-8"?>
<a:theme xmlns:a="http://schemas.openxmlformats.org/drawingml/2006/main" name="RATO-POV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ATO-POV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RATO-POV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RATO-POV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RATO-POV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RATO-POV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5375</TotalTime>
  <Words>2022</Words>
  <Application>Microsoft Office PowerPoint</Application>
  <PresentationFormat>Diavoorstelling (4:3)</PresentationFormat>
  <Paragraphs>935</Paragraphs>
  <Slides>51</Slides>
  <Notes>27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6</vt:i4>
      </vt:variant>
      <vt:variant>
        <vt:lpstr>Diatitels</vt:lpstr>
      </vt:variant>
      <vt:variant>
        <vt:i4>51</vt:i4>
      </vt:variant>
    </vt:vector>
  </HeadingPairs>
  <TitlesOfParts>
    <vt:vector size="63" baseType="lpstr">
      <vt:lpstr>Arial</vt:lpstr>
      <vt:lpstr>Calibri</vt:lpstr>
      <vt:lpstr>FlandersArtSans-Bold</vt:lpstr>
      <vt:lpstr>FlandersArtSans-Regular</vt:lpstr>
      <vt:lpstr>Times New Roman</vt:lpstr>
      <vt:lpstr>Wingdings</vt:lpstr>
      <vt:lpstr>RATO-POV</vt:lpstr>
      <vt:lpstr>1_RATO-POV</vt:lpstr>
      <vt:lpstr>2_RATO-POV</vt:lpstr>
      <vt:lpstr>3_RATO-POV</vt:lpstr>
      <vt:lpstr>4_RATO-POV</vt:lpstr>
      <vt:lpstr>5_RATO-POV</vt:lpstr>
      <vt:lpstr>Regionaal Comité Ratten- en exotenbestrijding </vt:lpstr>
      <vt:lpstr>Agenda </vt:lpstr>
      <vt:lpstr>PowerPoint-presentatie</vt:lpstr>
      <vt:lpstr>PowerPoint-presentatie</vt:lpstr>
      <vt:lpstr>4. Rattenbestrijding  4.1 Vangsten muskusrat Dendervallei</vt:lpstr>
      <vt:lpstr>4. Rattenbestrijding  4.1 Vangsten muskusrat VMM</vt:lpstr>
      <vt:lpstr>Schadebeelden </vt:lpstr>
      <vt:lpstr>4. Rattenbestrijding  4.1 Vangsten muskusrat  POV</vt:lpstr>
      <vt:lpstr>PowerPoint-presentatie</vt:lpstr>
      <vt:lpstr>PowerPoint-presentatie</vt:lpstr>
      <vt:lpstr>4. Rattenbestrijding  4.2 Meldingen bruine rat POV</vt:lpstr>
      <vt:lpstr>4. Rattenbestrijding  4.3 Rodenticiden in kg Dendervallei </vt:lpstr>
      <vt:lpstr>4. Rattenbestrijding </vt:lpstr>
      <vt:lpstr>4. Rattenbestrijding  4.3 Rodenticiden POV</vt:lpstr>
      <vt:lpstr> </vt:lpstr>
      <vt:lpstr>PowerPoint-presentatie</vt:lpstr>
      <vt:lpstr>5. Overlastbezorgers</vt:lpstr>
      <vt:lpstr>5. Overlastbezorgers  5.1 Dierlijke overlastbezorgers Dendervallei</vt:lpstr>
      <vt:lpstr>5. Overlastbezorgers 5.1 Dierlijke overlastbezorgers POV</vt:lpstr>
      <vt:lpstr>5. Overlastbezorgers</vt:lpstr>
      <vt:lpstr>6. Biocidenwetgeving </vt:lpstr>
      <vt:lpstr>6. Biocidenwetgeving 6.1 Bevoegdheden</vt:lpstr>
      <vt:lpstr>6. Biocidenwetgeving 6.1 Bevoegdheden</vt:lpstr>
      <vt:lpstr>PowerPoint-presentatie</vt:lpstr>
      <vt:lpstr>6. Biocidenwetgeving Gesloten circuit</vt:lpstr>
      <vt:lpstr>6. Biocidenwetgeving Gesloten circuit</vt:lpstr>
      <vt:lpstr>6. Biocidenwetgeving Decreet en besluit Duurzaam gebruik</vt:lpstr>
      <vt:lpstr>6. Biocidenwetgeving Generieke afwijking 2019</vt:lpstr>
      <vt:lpstr>6. Biocidenwetgeving 6.2 Impact op rattenbestrijding</vt:lpstr>
      <vt:lpstr>6. Biocidenwetgeving 6.3 Wat met de particulier?</vt:lpstr>
      <vt:lpstr>6. Biocidenwetgeving Bronnen en info</vt:lpstr>
      <vt:lpstr>7. Omzendbrief zwerfkatten</vt:lpstr>
      <vt:lpstr> 7. Omzendbrief zwerfkatten </vt:lpstr>
      <vt:lpstr>7. Omzendbrief zwerfkatten</vt:lpstr>
      <vt:lpstr>7. Omzendbrief zwerfkatten</vt:lpstr>
      <vt:lpstr>7. Omzendbrief zwerfkatten</vt:lpstr>
      <vt:lpstr>8. Rol van lokale besturen bij Exotenbeheer</vt:lpstr>
      <vt:lpstr>8. Exotenbeheer  8.1  Stand van zaken</vt:lpstr>
      <vt:lpstr>8. Exotenbeheer  8.1 Nieuwe soorten</vt:lpstr>
      <vt:lpstr>8. Exotenbeheer  8.2  Belangrijkste dieren </vt:lpstr>
      <vt:lpstr>8. Exotenbeheer  8.2  Belangrijkste planten </vt:lpstr>
      <vt:lpstr>8. Exotenbeheer  8.2  Belangrijkste planten </vt:lpstr>
      <vt:lpstr>8. Exotenbeheer  8.3 Uitvoering (fauna)</vt:lpstr>
      <vt:lpstr>8. Exotenbeheer  8.3 Uitvoering </vt:lpstr>
      <vt:lpstr>8. Exotenbeheer  8.3 Uitvoering</vt:lpstr>
      <vt:lpstr>8. Exotenbeheer  8.3 Uitvoering</vt:lpstr>
      <vt:lpstr>8. Exotenbeheer  8.3 Uitvoering (flora)</vt:lpstr>
      <vt:lpstr>8. Exotenbeheer  8.3 Uitvoering</vt:lpstr>
      <vt:lpstr>8. Exotenbeheer </vt:lpstr>
      <vt:lpstr>9. Kalender en varia </vt:lpstr>
      <vt:lpstr>Contact</vt:lpstr>
    </vt:vector>
  </TitlesOfParts>
  <Company>Provincie Oost-Vlaanderen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Stefens Anke</dc:creator>
  <cp:lastModifiedBy>Stefens Anke</cp:lastModifiedBy>
  <cp:revision>362</cp:revision>
  <cp:lastPrinted>2019-03-27T12:07:33Z</cp:lastPrinted>
  <dcterms:created xsi:type="dcterms:W3CDTF">2017-03-15T14:54:02Z</dcterms:created>
  <dcterms:modified xsi:type="dcterms:W3CDTF">2019-04-10T09:27:42Z</dcterms:modified>
</cp:coreProperties>
</file>