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713" r:id="rId3"/>
    <p:sldMasterId id="2147483726" r:id="rId4"/>
    <p:sldMasterId id="2147483739" r:id="rId5"/>
    <p:sldMasterId id="2147483752" r:id="rId6"/>
  </p:sldMasterIdLst>
  <p:notesMasterIdLst>
    <p:notesMasterId r:id="rId54"/>
  </p:notesMasterIdLst>
  <p:handoutMasterIdLst>
    <p:handoutMasterId r:id="rId55"/>
  </p:handoutMasterIdLst>
  <p:sldIdLst>
    <p:sldId id="256" r:id="rId7"/>
    <p:sldId id="258" r:id="rId8"/>
    <p:sldId id="378" r:id="rId9"/>
    <p:sldId id="441" r:id="rId10"/>
    <p:sldId id="519" r:id="rId11"/>
    <p:sldId id="465" r:id="rId12"/>
    <p:sldId id="525" r:id="rId13"/>
    <p:sldId id="409" r:id="rId14"/>
    <p:sldId id="263" r:id="rId15"/>
    <p:sldId id="468" r:id="rId16"/>
    <p:sldId id="408" r:id="rId17"/>
    <p:sldId id="520" r:id="rId18"/>
    <p:sldId id="471" r:id="rId19"/>
    <p:sldId id="462" r:id="rId20"/>
    <p:sldId id="473" r:id="rId21"/>
    <p:sldId id="510" r:id="rId22"/>
    <p:sldId id="511" r:id="rId23"/>
    <p:sldId id="380" r:id="rId24"/>
    <p:sldId id="474" r:id="rId25"/>
    <p:sldId id="272" r:id="rId26"/>
    <p:sldId id="412" r:id="rId27"/>
    <p:sldId id="507" r:id="rId28"/>
    <p:sldId id="445" r:id="rId29"/>
    <p:sldId id="491" r:id="rId30"/>
    <p:sldId id="423" r:id="rId31"/>
    <p:sldId id="421" r:id="rId32"/>
    <p:sldId id="419" r:id="rId33"/>
    <p:sldId id="512" r:id="rId34"/>
    <p:sldId id="475" r:id="rId35"/>
    <p:sldId id="476" r:id="rId36"/>
    <p:sldId id="477" r:id="rId37"/>
    <p:sldId id="478" r:id="rId38"/>
    <p:sldId id="479" r:id="rId39"/>
    <p:sldId id="480" r:id="rId40"/>
    <p:sldId id="504" r:id="rId41"/>
    <p:sldId id="521" r:id="rId42"/>
    <p:sldId id="522" r:id="rId43"/>
    <p:sldId id="495" r:id="rId44"/>
    <p:sldId id="524" r:id="rId45"/>
    <p:sldId id="517" r:id="rId46"/>
    <p:sldId id="523" r:id="rId47"/>
    <p:sldId id="526" r:id="rId48"/>
    <p:sldId id="500" r:id="rId49"/>
    <p:sldId id="501" r:id="rId50"/>
    <p:sldId id="487" r:id="rId51"/>
    <p:sldId id="488" r:id="rId52"/>
    <p:sldId id="489" r:id="rId53"/>
  </p:sldIdLst>
  <p:sldSz cx="9144000" cy="6858000" type="screen4x3"/>
  <p:notesSz cx="6669088" cy="987266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94692" autoAdjust="0"/>
  </p:normalViewPr>
  <p:slideViewPr>
    <p:cSldViewPr>
      <p:cViewPr varScale="1">
        <p:scale>
          <a:sx n="64" d="100"/>
          <a:sy n="64" d="100"/>
        </p:scale>
        <p:origin x="1340" y="44"/>
      </p:cViewPr>
      <p:guideLst>
        <p:guide orient="horz" pos="2160"/>
        <p:guide pos="2880"/>
      </p:guideLst>
    </p:cSldViewPr>
  </p:slideViewPr>
  <p:outlineViewPr>
    <p:cViewPr>
      <p:scale>
        <a:sx n="33" d="100"/>
        <a:sy n="33" d="100"/>
      </p:scale>
      <p:origin x="0" y="2131"/>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netapp01.povgrp.oost-vlaanderen.be\data\E43\06_VELDWERKING\16.%20registratie%20en%20veldgegevens\Rapportage%20en%20resulaten%20Provincie\veldgegevens%20gemeenten%202019\cijfers%20per%20gemeente%2020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nl-BE"/>
              <a:t>Regio</a:t>
            </a:r>
            <a:r>
              <a:rPr lang="nl-BE" baseline="0"/>
              <a:t> Dendervallei: evolutie rodenticiden</a:t>
            </a:r>
            <a:endParaRPr lang="nl-BE"/>
          </a:p>
        </c:rich>
      </c:tx>
      <c:overlay val="0"/>
    </c:title>
    <c:autoTitleDeleted val="0"/>
    <c:plotArea>
      <c:layout/>
      <c:barChart>
        <c:barDir val="col"/>
        <c:grouping val="clustered"/>
        <c:varyColors val="0"/>
        <c:ser>
          <c:idx val="4"/>
          <c:order val="0"/>
          <c:tx>
            <c:strRef>
              <c:f>'L:\E43\05_OVERLEG\extern\Regionale Comités\Regionale comités 2018\[statistieken cijfers pov en rato.xlsx]dender'!$G$5</c:f>
              <c:strCache>
                <c:ptCount val="1"/>
                <c:pt idx="0">
                  <c:v>2016</c:v>
                </c:pt>
              </c:strCache>
            </c:strRef>
          </c:tx>
          <c:invertIfNegative val="0"/>
          <c:cat>
            <c:strRef>
              <c:f>'Rodenticiden totalen '!$A$31:$A$45</c:f>
              <c:strCache>
                <c:ptCount val="15"/>
                <c:pt idx="0">
                  <c:v>Aalst </c:v>
                </c:pt>
                <c:pt idx="1">
                  <c:v>Berlare</c:v>
                </c:pt>
                <c:pt idx="2">
                  <c:v>Buggenhout</c:v>
                </c:pt>
                <c:pt idx="3">
                  <c:v>Denderleeuw</c:v>
                </c:pt>
                <c:pt idx="4">
                  <c:v>Erpe-Mere</c:v>
                </c:pt>
                <c:pt idx="5">
                  <c:v>Geraardsbergen </c:v>
                </c:pt>
                <c:pt idx="6">
                  <c:v>Haaltert</c:v>
                </c:pt>
                <c:pt idx="7">
                  <c:v>Herzele</c:v>
                </c:pt>
                <c:pt idx="8">
                  <c:v>Laarne</c:v>
                </c:pt>
                <c:pt idx="9">
                  <c:v>Lebbeke</c:v>
                </c:pt>
                <c:pt idx="10">
                  <c:v>Lede</c:v>
                </c:pt>
                <c:pt idx="11">
                  <c:v>Ninove </c:v>
                </c:pt>
                <c:pt idx="12">
                  <c:v>Sint-Lievens-Houtem</c:v>
                </c:pt>
                <c:pt idx="13">
                  <c:v>Wetteren</c:v>
                </c:pt>
                <c:pt idx="14">
                  <c:v>Wichelen</c:v>
                </c:pt>
              </c:strCache>
            </c:strRef>
          </c:cat>
          <c:val>
            <c:numRef>
              <c:f>[1]dender!$G$6:$G$20</c:f>
              <c:numCache>
                <c:formatCode>General</c:formatCode>
                <c:ptCount val="15"/>
                <c:pt idx="0">
                  <c:v>212.91200000000001</c:v>
                </c:pt>
                <c:pt idx="2">
                  <c:v>147.88</c:v>
                </c:pt>
                <c:pt idx="3">
                  <c:v>68.540000000000006</c:v>
                </c:pt>
                <c:pt idx="4">
                  <c:v>46.46</c:v>
                </c:pt>
                <c:pt idx="5">
                  <c:v>542.755</c:v>
                </c:pt>
                <c:pt idx="6">
                  <c:v>503.46</c:v>
                </c:pt>
                <c:pt idx="7">
                  <c:v>47.37</c:v>
                </c:pt>
                <c:pt idx="8">
                  <c:v>114.828</c:v>
                </c:pt>
                <c:pt idx="9">
                  <c:v>957.66</c:v>
                </c:pt>
                <c:pt idx="10">
                  <c:v>83.4</c:v>
                </c:pt>
                <c:pt idx="11">
                  <c:v>124.94800000000001</c:v>
                </c:pt>
                <c:pt idx="12">
                  <c:v>80.216000000000008</c:v>
                </c:pt>
                <c:pt idx="13">
                  <c:v>81.34</c:v>
                </c:pt>
                <c:pt idx="14">
                  <c:v>137.66</c:v>
                </c:pt>
              </c:numCache>
            </c:numRef>
          </c:val>
          <c:extLst>
            <c:ext xmlns:c16="http://schemas.microsoft.com/office/drawing/2014/chart" uri="{C3380CC4-5D6E-409C-BE32-E72D297353CC}">
              <c16:uniqueId val="{00000000-312A-49B1-8D28-6CE516244CAB}"/>
            </c:ext>
          </c:extLst>
        </c:ser>
        <c:ser>
          <c:idx val="5"/>
          <c:order val="1"/>
          <c:tx>
            <c:v>2017</c:v>
          </c:tx>
          <c:invertIfNegative val="0"/>
          <c:cat>
            <c:strRef>
              <c:f>'Rodenticiden totalen '!$A$31:$A$45</c:f>
              <c:strCache>
                <c:ptCount val="15"/>
                <c:pt idx="0">
                  <c:v>Aalst </c:v>
                </c:pt>
                <c:pt idx="1">
                  <c:v>Berlare</c:v>
                </c:pt>
                <c:pt idx="2">
                  <c:v>Buggenhout</c:v>
                </c:pt>
                <c:pt idx="3">
                  <c:v>Denderleeuw</c:v>
                </c:pt>
                <c:pt idx="4">
                  <c:v>Erpe-Mere</c:v>
                </c:pt>
                <c:pt idx="5">
                  <c:v>Geraardsbergen </c:v>
                </c:pt>
                <c:pt idx="6">
                  <c:v>Haaltert</c:v>
                </c:pt>
                <c:pt idx="7">
                  <c:v>Herzele</c:v>
                </c:pt>
                <c:pt idx="8">
                  <c:v>Laarne</c:v>
                </c:pt>
                <c:pt idx="9">
                  <c:v>Lebbeke</c:v>
                </c:pt>
                <c:pt idx="10">
                  <c:v>Lede</c:v>
                </c:pt>
                <c:pt idx="11">
                  <c:v>Ninove </c:v>
                </c:pt>
                <c:pt idx="12">
                  <c:v>Sint-Lievens-Houtem</c:v>
                </c:pt>
                <c:pt idx="13">
                  <c:v>Wetteren</c:v>
                </c:pt>
                <c:pt idx="14">
                  <c:v>Wichelen</c:v>
                </c:pt>
              </c:strCache>
            </c:strRef>
          </c:cat>
          <c:val>
            <c:numRef>
              <c:f>[1]dender!$H$6:$H$20</c:f>
              <c:numCache>
                <c:formatCode>General</c:formatCode>
                <c:ptCount val="15"/>
                <c:pt idx="0">
                  <c:v>169</c:v>
                </c:pt>
                <c:pt idx="1">
                  <c:v>116</c:v>
                </c:pt>
                <c:pt idx="2">
                  <c:v>160</c:v>
                </c:pt>
                <c:pt idx="3">
                  <c:v>105.92</c:v>
                </c:pt>
                <c:pt idx="4">
                  <c:v>35.700000000000003</c:v>
                </c:pt>
                <c:pt idx="5">
                  <c:v>498.7</c:v>
                </c:pt>
                <c:pt idx="6">
                  <c:v>24.3</c:v>
                </c:pt>
                <c:pt idx="7">
                  <c:v>237.58</c:v>
                </c:pt>
                <c:pt idx="8">
                  <c:v>76.64</c:v>
                </c:pt>
                <c:pt idx="9">
                  <c:v>406.58</c:v>
                </c:pt>
                <c:pt idx="10">
                  <c:v>107.58</c:v>
                </c:pt>
                <c:pt idx="11">
                  <c:v>123.47</c:v>
                </c:pt>
                <c:pt idx="12">
                  <c:v>62.1</c:v>
                </c:pt>
                <c:pt idx="13">
                  <c:v>16</c:v>
                </c:pt>
                <c:pt idx="14">
                  <c:v>105.5</c:v>
                </c:pt>
              </c:numCache>
            </c:numRef>
          </c:val>
          <c:extLst>
            <c:ext xmlns:c16="http://schemas.microsoft.com/office/drawing/2014/chart" uri="{C3380CC4-5D6E-409C-BE32-E72D297353CC}">
              <c16:uniqueId val="{00000001-312A-49B1-8D28-6CE516244CAB}"/>
            </c:ext>
          </c:extLst>
        </c:ser>
        <c:ser>
          <c:idx val="6"/>
          <c:order val="2"/>
          <c:tx>
            <c:v>2018</c:v>
          </c:tx>
          <c:invertIfNegative val="0"/>
          <c:cat>
            <c:strRef>
              <c:f>'Rodenticiden totalen '!$A$31:$A$45</c:f>
              <c:strCache>
                <c:ptCount val="15"/>
                <c:pt idx="0">
                  <c:v>Aalst </c:v>
                </c:pt>
                <c:pt idx="1">
                  <c:v>Berlare</c:v>
                </c:pt>
                <c:pt idx="2">
                  <c:v>Buggenhout</c:v>
                </c:pt>
                <c:pt idx="3">
                  <c:v>Denderleeuw</c:v>
                </c:pt>
                <c:pt idx="4">
                  <c:v>Erpe-Mere</c:v>
                </c:pt>
                <c:pt idx="5">
                  <c:v>Geraardsbergen </c:v>
                </c:pt>
                <c:pt idx="6">
                  <c:v>Haaltert</c:v>
                </c:pt>
                <c:pt idx="7">
                  <c:v>Herzele</c:v>
                </c:pt>
                <c:pt idx="8">
                  <c:v>Laarne</c:v>
                </c:pt>
                <c:pt idx="9">
                  <c:v>Lebbeke</c:v>
                </c:pt>
                <c:pt idx="10">
                  <c:v>Lede</c:v>
                </c:pt>
                <c:pt idx="11">
                  <c:v>Ninove </c:v>
                </c:pt>
                <c:pt idx="12">
                  <c:v>Sint-Lievens-Houtem</c:v>
                </c:pt>
                <c:pt idx="13">
                  <c:v>Wetteren</c:v>
                </c:pt>
                <c:pt idx="14">
                  <c:v>Wichelen</c:v>
                </c:pt>
              </c:strCache>
            </c:strRef>
          </c:cat>
          <c:val>
            <c:numRef>
              <c:f>'Rodenticiden totalen '!$H$31:$H$45</c:f>
              <c:numCache>
                <c:formatCode>General</c:formatCode>
                <c:ptCount val="15"/>
                <c:pt idx="0" formatCode="0">
                  <c:v>235.64400000000001</c:v>
                </c:pt>
                <c:pt idx="1">
                  <c:v>84.14800000000001</c:v>
                </c:pt>
                <c:pt idx="2" formatCode="0">
                  <c:v>34.92</c:v>
                </c:pt>
                <c:pt idx="3" formatCode="0">
                  <c:v>177.94</c:v>
                </c:pt>
                <c:pt idx="4">
                  <c:v>116.23599999999999</c:v>
                </c:pt>
                <c:pt idx="5" formatCode="0">
                  <c:v>687.86</c:v>
                </c:pt>
                <c:pt idx="6" formatCode="0">
                  <c:v>776.44</c:v>
                </c:pt>
                <c:pt idx="7" formatCode="0">
                  <c:v>103.96000000000001</c:v>
                </c:pt>
                <c:pt idx="8" formatCode="0">
                  <c:v>81.644000000000005</c:v>
                </c:pt>
                <c:pt idx="9" formatCode="0">
                  <c:v>861.12</c:v>
                </c:pt>
                <c:pt idx="10" formatCode="0">
                  <c:v>12.64</c:v>
                </c:pt>
                <c:pt idx="11" formatCode="0">
                  <c:v>129.976</c:v>
                </c:pt>
                <c:pt idx="12" formatCode="0">
                  <c:v>60.451999999999998</c:v>
                </c:pt>
                <c:pt idx="13" formatCode="0">
                  <c:v>133.44</c:v>
                </c:pt>
                <c:pt idx="14" formatCode="0">
                  <c:v>69.2</c:v>
                </c:pt>
              </c:numCache>
            </c:numRef>
          </c:val>
          <c:extLst>
            <c:ext xmlns:c16="http://schemas.microsoft.com/office/drawing/2014/chart" uri="{C3380CC4-5D6E-409C-BE32-E72D297353CC}">
              <c16:uniqueId val="{00000002-312A-49B1-8D28-6CE516244CAB}"/>
            </c:ext>
          </c:extLst>
        </c:ser>
        <c:ser>
          <c:idx val="0"/>
          <c:order val="3"/>
          <c:tx>
            <c:v>2019</c:v>
          </c:tx>
          <c:invertIfNegative val="0"/>
          <c:cat>
            <c:strRef>
              <c:f>'Rodenticiden totalen '!$A$31:$A$45</c:f>
              <c:strCache>
                <c:ptCount val="15"/>
                <c:pt idx="0">
                  <c:v>Aalst </c:v>
                </c:pt>
                <c:pt idx="1">
                  <c:v>Berlare</c:v>
                </c:pt>
                <c:pt idx="2">
                  <c:v>Buggenhout</c:v>
                </c:pt>
                <c:pt idx="3">
                  <c:v>Denderleeuw</c:v>
                </c:pt>
                <c:pt idx="4">
                  <c:v>Erpe-Mere</c:v>
                </c:pt>
                <c:pt idx="5">
                  <c:v>Geraardsbergen </c:v>
                </c:pt>
                <c:pt idx="6">
                  <c:v>Haaltert</c:v>
                </c:pt>
                <c:pt idx="7">
                  <c:v>Herzele</c:v>
                </c:pt>
                <c:pt idx="8">
                  <c:v>Laarne</c:v>
                </c:pt>
                <c:pt idx="9">
                  <c:v>Lebbeke</c:v>
                </c:pt>
                <c:pt idx="10">
                  <c:v>Lede</c:v>
                </c:pt>
                <c:pt idx="11">
                  <c:v>Ninove </c:v>
                </c:pt>
                <c:pt idx="12">
                  <c:v>Sint-Lievens-Houtem</c:v>
                </c:pt>
                <c:pt idx="13">
                  <c:v>Wetteren</c:v>
                </c:pt>
                <c:pt idx="14">
                  <c:v>Wichelen</c:v>
                </c:pt>
              </c:strCache>
            </c:strRef>
          </c:cat>
          <c:val>
            <c:numRef>
              <c:f>'Rodenticiden totalen '!$I$31:$I$45</c:f>
              <c:numCache>
                <c:formatCode>0</c:formatCode>
                <c:ptCount val="15"/>
                <c:pt idx="0">
                  <c:v>310.12800000000004</c:v>
                </c:pt>
                <c:pt idx="1">
                  <c:v>104.476</c:v>
                </c:pt>
                <c:pt idx="2">
                  <c:v>2.88</c:v>
                </c:pt>
                <c:pt idx="3">
                  <c:v>77.16</c:v>
                </c:pt>
                <c:pt idx="4">
                  <c:v>146.93599999999998</c:v>
                </c:pt>
                <c:pt idx="5">
                  <c:v>392.24</c:v>
                </c:pt>
                <c:pt idx="6">
                  <c:v>19.399999999999999</c:v>
                </c:pt>
                <c:pt idx="7">
                  <c:v>82.16</c:v>
                </c:pt>
                <c:pt idx="8">
                  <c:v>76.995999999999995</c:v>
                </c:pt>
                <c:pt idx="9">
                  <c:v>380.4</c:v>
                </c:pt>
                <c:pt idx="10">
                  <c:v>10.32</c:v>
                </c:pt>
                <c:pt idx="11">
                  <c:v>158.63200000000001</c:v>
                </c:pt>
                <c:pt idx="12">
                  <c:v>76.192000000000007</c:v>
                </c:pt>
                <c:pt idx="13">
                  <c:v>112.64</c:v>
                </c:pt>
                <c:pt idx="14">
                  <c:v>58</c:v>
                </c:pt>
              </c:numCache>
            </c:numRef>
          </c:val>
          <c:extLst>
            <c:ext xmlns:c16="http://schemas.microsoft.com/office/drawing/2014/chart" uri="{C3380CC4-5D6E-409C-BE32-E72D297353CC}">
              <c16:uniqueId val="{00000003-312A-49B1-8D28-6CE516244CAB}"/>
            </c:ext>
          </c:extLst>
        </c:ser>
        <c:dLbls>
          <c:showLegendKey val="0"/>
          <c:showVal val="0"/>
          <c:showCatName val="0"/>
          <c:showSerName val="0"/>
          <c:showPercent val="0"/>
          <c:showBubbleSize val="0"/>
        </c:dLbls>
        <c:gapWidth val="150"/>
        <c:axId val="139984256"/>
        <c:axId val="139990144"/>
      </c:barChart>
      <c:catAx>
        <c:axId val="139984256"/>
        <c:scaling>
          <c:orientation val="minMax"/>
        </c:scaling>
        <c:delete val="0"/>
        <c:axPos val="b"/>
        <c:numFmt formatCode="General" sourceLinked="0"/>
        <c:majorTickMark val="none"/>
        <c:minorTickMark val="none"/>
        <c:tickLblPos val="nextTo"/>
        <c:crossAx val="139990144"/>
        <c:crosses val="autoZero"/>
        <c:auto val="1"/>
        <c:lblAlgn val="ctr"/>
        <c:lblOffset val="100"/>
        <c:noMultiLvlLbl val="0"/>
      </c:catAx>
      <c:valAx>
        <c:axId val="139990144"/>
        <c:scaling>
          <c:orientation val="minMax"/>
          <c:max val="1000"/>
        </c:scaling>
        <c:delete val="0"/>
        <c:axPos val="l"/>
        <c:majorGridlines/>
        <c:numFmt formatCode="General" sourceLinked="1"/>
        <c:majorTickMark val="none"/>
        <c:minorTickMark val="none"/>
        <c:tickLblPos val="nextTo"/>
        <c:crossAx val="139984256"/>
        <c:crosses val="autoZero"/>
        <c:crossBetween val="between"/>
      </c:valAx>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v>Overige dierlijke overlastbezorgers</c:v>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'totalen +mura '!$K$3:$P$3</c:f>
              <c:strCache>
                <c:ptCount val="6"/>
                <c:pt idx="0">
                  <c:v>vangsten katten</c:v>
                </c:pt>
                <c:pt idx="1">
                  <c:v>vangsten duiven </c:v>
                </c:pt>
                <c:pt idx="2">
                  <c:v>vangsten ganzen</c:v>
                </c:pt>
                <c:pt idx="3">
                  <c:v>vangsten kippen</c:v>
                </c:pt>
                <c:pt idx="4">
                  <c:v>eieren prikken </c:v>
                </c:pt>
                <c:pt idx="5">
                  <c:v>andere*</c:v>
                </c:pt>
              </c:strCache>
            </c:strRef>
          </c:cat>
          <c:val>
            <c:numRef>
              <c:f>'totalen +mura '!$K$9:$P$9</c:f>
              <c:numCache>
                <c:formatCode>0</c:formatCode>
                <c:ptCount val="6"/>
                <c:pt idx="0">
                  <c:v>2704</c:v>
                </c:pt>
                <c:pt idx="1">
                  <c:v>4533</c:v>
                </c:pt>
                <c:pt idx="2">
                  <c:v>654</c:v>
                </c:pt>
                <c:pt idx="3">
                  <c:v>198</c:v>
                </c:pt>
                <c:pt idx="4">
                  <c:v>261</c:v>
                </c:pt>
                <c:pt idx="5">
                  <c:v>0</c:v>
                </c:pt>
              </c:numCache>
            </c:numRef>
          </c:val>
          <c:extLst>
            <c:ext xmlns:c16="http://schemas.microsoft.com/office/drawing/2014/chart" uri="{C3380CC4-5D6E-409C-BE32-E72D297353CC}">
              <c16:uniqueId val="{00000000-9F01-4050-9C8F-D15919381D50}"/>
            </c:ext>
          </c:extLst>
        </c:ser>
        <c:dLbls>
          <c:showLegendKey val="0"/>
          <c:showVal val="0"/>
          <c:showCatName val="0"/>
          <c:showSerName val="0"/>
          <c:showPercent val="1"/>
          <c:showBubbleSize val="0"/>
          <c:showLeaderLines val="1"/>
        </c:dLbls>
        <c:firstSliceAng val="0"/>
      </c:pieChart>
    </c:plotArea>
    <c:legend>
      <c:legendPos val="t"/>
      <c:overlay val="0"/>
      <c:txPr>
        <a:bodyPr/>
        <a:lstStyle/>
        <a:p>
          <a:pPr rtl="0">
            <a:defRPr/>
          </a:pPr>
          <a:endParaRPr lang="nl-BE"/>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2"/>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777607" y="2"/>
            <a:ext cx="2889938" cy="493633"/>
          </a:xfrm>
          <a:prstGeom prst="rect">
            <a:avLst/>
          </a:prstGeom>
        </p:spPr>
        <p:txBody>
          <a:bodyPr vert="horz" lIns="91440" tIns="45720" rIns="91440" bIns="45720" rtlCol="0"/>
          <a:lstStyle>
            <a:lvl1pPr algn="r">
              <a:defRPr sz="1200"/>
            </a:lvl1pPr>
          </a:lstStyle>
          <a:p>
            <a:fld id="{407807D1-B119-41F2-81DF-39128378BDAF}" type="datetimeFigureOut">
              <a:rPr lang="nl-BE" smtClean="0"/>
              <a:t>7/05/2020</a:t>
            </a:fld>
            <a:endParaRPr lang="nl-BE"/>
          </a:p>
        </p:txBody>
      </p:sp>
      <p:sp>
        <p:nvSpPr>
          <p:cNvPr id="4" name="Tijdelijke aanduiding voor voettekst 3"/>
          <p:cNvSpPr>
            <a:spLocks noGrp="1"/>
          </p:cNvSpPr>
          <p:nvPr>
            <p:ph type="ftr" sz="quarter" idx="2"/>
          </p:nvPr>
        </p:nvSpPr>
        <p:spPr>
          <a:xfrm>
            <a:off x="0" y="9377318"/>
            <a:ext cx="2889938" cy="493633"/>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777607" y="9377318"/>
            <a:ext cx="2889938" cy="493633"/>
          </a:xfrm>
          <a:prstGeom prst="rect">
            <a:avLst/>
          </a:prstGeom>
        </p:spPr>
        <p:txBody>
          <a:bodyPr vert="horz" lIns="91440" tIns="45720" rIns="91440" bIns="45720" rtlCol="0" anchor="b"/>
          <a:lstStyle>
            <a:lvl1pPr algn="r">
              <a:defRPr sz="1200"/>
            </a:lvl1pPr>
          </a:lstStyle>
          <a:p>
            <a:fld id="{4537F2AC-5214-439F-9C84-F9937F02AC95}" type="slidenum">
              <a:rPr lang="nl-BE" smtClean="0"/>
              <a:t>‹nr.›</a:t>
            </a:fld>
            <a:endParaRPr lang="nl-BE"/>
          </a:p>
        </p:txBody>
      </p:sp>
    </p:spTree>
    <p:extLst>
      <p:ext uri="{BB962C8B-B14F-4D97-AF65-F5344CB8AC3E}">
        <p14:creationId xmlns:p14="http://schemas.microsoft.com/office/powerpoint/2010/main" val="2917897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2"/>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777607" y="2"/>
            <a:ext cx="2889938" cy="493633"/>
          </a:xfrm>
          <a:prstGeom prst="rect">
            <a:avLst/>
          </a:prstGeom>
        </p:spPr>
        <p:txBody>
          <a:bodyPr vert="horz" lIns="91440" tIns="45720" rIns="91440" bIns="45720" rtlCol="0"/>
          <a:lstStyle>
            <a:lvl1pPr algn="r">
              <a:defRPr sz="1200"/>
            </a:lvl1pPr>
          </a:lstStyle>
          <a:p>
            <a:fld id="{ECBDD4EC-8BC8-4DF2-B0F7-6B19BD23522F}" type="datetimeFigureOut">
              <a:rPr lang="nl-BE" smtClean="0"/>
              <a:t>7/05/2020</a:t>
            </a:fld>
            <a:endParaRPr lang="nl-BE"/>
          </a:p>
        </p:txBody>
      </p:sp>
      <p:sp>
        <p:nvSpPr>
          <p:cNvPr id="4" name="Tijdelijke aanduiding voor dia-afbeelding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377318"/>
            <a:ext cx="2889938" cy="493633"/>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777607" y="9377318"/>
            <a:ext cx="2889938" cy="493633"/>
          </a:xfrm>
          <a:prstGeom prst="rect">
            <a:avLst/>
          </a:prstGeom>
        </p:spPr>
        <p:txBody>
          <a:bodyPr vert="horz" lIns="91440" tIns="45720" rIns="91440" bIns="45720" rtlCol="0" anchor="b"/>
          <a:lstStyle>
            <a:lvl1pPr algn="r">
              <a:defRPr sz="1200"/>
            </a:lvl1pPr>
          </a:lstStyle>
          <a:p>
            <a:fld id="{E84FB1EF-103E-4F1C-B005-4576B6DC8F33}" type="slidenum">
              <a:rPr lang="nl-BE" smtClean="0"/>
              <a:t>‹nr.›</a:t>
            </a:fld>
            <a:endParaRPr lang="nl-BE"/>
          </a:p>
        </p:txBody>
      </p:sp>
    </p:spTree>
    <p:extLst>
      <p:ext uri="{BB962C8B-B14F-4D97-AF65-F5344CB8AC3E}">
        <p14:creationId xmlns:p14="http://schemas.microsoft.com/office/powerpoint/2010/main" val="4787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a:t>
            </a:fld>
            <a:endParaRPr lang="nl-BE"/>
          </a:p>
        </p:txBody>
      </p:sp>
    </p:spTree>
    <p:extLst>
      <p:ext uri="{BB962C8B-B14F-4D97-AF65-F5344CB8AC3E}">
        <p14:creationId xmlns:p14="http://schemas.microsoft.com/office/powerpoint/2010/main" val="549033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11</a:t>
            </a:fld>
            <a:endParaRPr lang="nl-BE">
              <a:solidFill>
                <a:prstClr val="black"/>
              </a:solidFill>
            </a:endParaRPr>
          </a:p>
        </p:txBody>
      </p:sp>
    </p:spTree>
    <p:extLst>
      <p:ext uri="{BB962C8B-B14F-4D97-AF65-F5344CB8AC3E}">
        <p14:creationId xmlns:p14="http://schemas.microsoft.com/office/powerpoint/2010/main" val="103185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12</a:t>
            </a:fld>
            <a:endParaRPr lang="nl-BE">
              <a:solidFill>
                <a:prstClr val="black"/>
              </a:solidFill>
            </a:endParaRPr>
          </a:p>
        </p:txBody>
      </p:sp>
    </p:spTree>
    <p:extLst>
      <p:ext uri="{BB962C8B-B14F-4D97-AF65-F5344CB8AC3E}">
        <p14:creationId xmlns:p14="http://schemas.microsoft.com/office/powerpoint/2010/main" val="89364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13</a:t>
            </a:fld>
            <a:endParaRPr lang="nl-BE"/>
          </a:p>
        </p:txBody>
      </p:sp>
    </p:spTree>
    <p:extLst>
      <p:ext uri="{BB962C8B-B14F-4D97-AF65-F5344CB8AC3E}">
        <p14:creationId xmlns:p14="http://schemas.microsoft.com/office/powerpoint/2010/main" val="156339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14</a:t>
            </a:fld>
            <a:endParaRPr lang="nl-BE">
              <a:solidFill>
                <a:prstClr val="black"/>
              </a:solidFill>
            </a:endParaRPr>
          </a:p>
        </p:txBody>
      </p:sp>
    </p:spTree>
    <p:extLst>
      <p:ext uri="{BB962C8B-B14F-4D97-AF65-F5344CB8AC3E}">
        <p14:creationId xmlns:p14="http://schemas.microsoft.com/office/powerpoint/2010/main" val="993784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a:t>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15</a:t>
            </a:fld>
            <a:endParaRPr lang="nl-BE"/>
          </a:p>
        </p:txBody>
      </p:sp>
    </p:spTree>
    <p:extLst>
      <p:ext uri="{BB962C8B-B14F-4D97-AF65-F5344CB8AC3E}">
        <p14:creationId xmlns:p14="http://schemas.microsoft.com/office/powerpoint/2010/main" val="2035990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18</a:t>
            </a:fld>
            <a:endParaRPr lang="nl-BE">
              <a:solidFill>
                <a:prstClr val="black"/>
              </a:solidFill>
            </a:endParaRPr>
          </a:p>
        </p:txBody>
      </p:sp>
    </p:spTree>
    <p:extLst>
      <p:ext uri="{BB962C8B-B14F-4D97-AF65-F5344CB8AC3E}">
        <p14:creationId xmlns:p14="http://schemas.microsoft.com/office/powerpoint/2010/main" val="261504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19</a:t>
            </a:fld>
            <a:endParaRPr lang="nl-BE"/>
          </a:p>
        </p:txBody>
      </p:sp>
    </p:spTree>
    <p:extLst>
      <p:ext uri="{BB962C8B-B14F-4D97-AF65-F5344CB8AC3E}">
        <p14:creationId xmlns:p14="http://schemas.microsoft.com/office/powerpoint/2010/main" val="631024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20</a:t>
            </a:fld>
            <a:endParaRPr lang="nl-BE"/>
          </a:p>
        </p:txBody>
      </p:sp>
    </p:spTree>
    <p:extLst>
      <p:ext uri="{BB962C8B-B14F-4D97-AF65-F5344CB8AC3E}">
        <p14:creationId xmlns:p14="http://schemas.microsoft.com/office/powerpoint/2010/main" val="817232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27</a:t>
            </a:fld>
            <a:endParaRPr lang="nl-BE"/>
          </a:p>
        </p:txBody>
      </p:sp>
    </p:spTree>
    <p:extLst>
      <p:ext uri="{BB962C8B-B14F-4D97-AF65-F5344CB8AC3E}">
        <p14:creationId xmlns:p14="http://schemas.microsoft.com/office/powerpoint/2010/main" val="2823581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29</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a:t>
            </a:fld>
            <a:endParaRPr lang="nl-BE"/>
          </a:p>
        </p:txBody>
      </p:sp>
    </p:spTree>
    <p:extLst>
      <p:ext uri="{BB962C8B-B14F-4D97-AF65-F5344CB8AC3E}">
        <p14:creationId xmlns:p14="http://schemas.microsoft.com/office/powerpoint/2010/main" val="255999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30</a:t>
            </a:fld>
            <a:endParaRPr lang="nl-BE">
              <a:solidFill>
                <a:prstClr val="black"/>
              </a:solidFill>
            </a:endParaRPr>
          </a:p>
        </p:txBody>
      </p:sp>
    </p:spTree>
    <p:extLst>
      <p:ext uri="{BB962C8B-B14F-4D97-AF65-F5344CB8AC3E}">
        <p14:creationId xmlns:p14="http://schemas.microsoft.com/office/powerpoint/2010/main" val="73479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32</a:t>
            </a:fld>
            <a:endParaRPr lang="nl-BE"/>
          </a:p>
        </p:txBody>
      </p:sp>
    </p:spTree>
    <p:extLst>
      <p:ext uri="{BB962C8B-B14F-4D97-AF65-F5344CB8AC3E}">
        <p14:creationId xmlns:p14="http://schemas.microsoft.com/office/powerpoint/2010/main" val="3008662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33</a:t>
            </a:fld>
            <a:endParaRPr lang="nl-BE"/>
          </a:p>
        </p:txBody>
      </p:sp>
    </p:spTree>
    <p:extLst>
      <p:ext uri="{BB962C8B-B14F-4D97-AF65-F5344CB8AC3E}">
        <p14:creationId xmlns:p14="http://schemas.microsoft.com/office/powerpoint/2010/main" val="2746707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34</a:t>
            </a:fld>
            <a:endParaRPr lang="nl-BE"/>
          </a:p>
        </p:txBody>
      </p:sp>
    </p:spTree>
    <p:extLst>
      <p:ext uri="{BB962C8B-B14F-4D97-AF65-F5344CB8AC3E}">
        <p14:creationId xmlns:p14="http://schemas.microsoft.com/office/powerpoint/2010/main" val="2746707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err="1"/>
              <a:t>Doel:Informeren</a:t>
            </a:r>
            <a:r>
              <a:rPr lang="nl-BE" dirty="0"/>
              <a:t> toestand</a:t>
            </a:r>
          </a:p>
          <a:p>
            <a:pPr lvl="3"/>
            <a:r>
              <a:rPr lang="nl-BE" dirty="0"/>
              <a:t>Netwerken</a:t>
            </a:r>
          </a:p>
          <a:p>
            <a:pPr lvl="3"/>
            <a:r>
              <a:rPr lang="nl-BE" dirty="0"/>
              <a:t>Evoluties binnen werkgebied delen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36</a:t>
            </a:fld>
            <a:endParaRPr lang="nl-BE">
              <a:solidFill>
                <a:prstClr val="black"/>
              </a:solidFill>
            </a:endParaRPr>
          </a:p>
        </p:txBody>
      </p:sp>
    </p:spTree>
    <p:extLst>
      <p:ext uri="{BB962C8B-B14F-4D97-AF65-F5344CB8AC3E}">
        <p14:creationId xmlns:p14="http://schemas.microsoft.com/office/powerpoint/2010/main" val="4025876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err="1"/>
              <a:t>Doel:Informeren</a:t>
            </a:r>
            <a:r>
              <a:rPr lang="nl-BE" dirty="0"/>
              <a:t> toestand</a:t>
            </a:r>
          </a:p>
          <a:p>
            <a:pPr lvl="3"/>
            <a:r>
              <a:rPr lang="nl-BE" dirty="0"/>
              <a:t>Netwerken</a:t>
            </a:r>
          </a:p>
          <a:p>
            <a:pPr lvl="3"/>
            <a:r>
              <a:rPr lang="nl-BE" dirty="0"/>
              <a:t>Evoluties binnen werkgebied delen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37</a:t>
            </a:fld>
            <a:endParaRPr lang="nl-BE">
              <a:solidFill>
                <a:prstClr val="black"/>
              </a:solidFill>
            </a:endParaRPr>
          </a:p>
        </p:txBody>
      </p:sp>
    </p:spTree>
    <p:extLst>
      <p:ext uri="{BB962C8B-B14F-4D97-AF65-F5344CB8AC3E}">
        <p14:creationId xmlns:p14="http://schemas.microsoft.com/office/powerpoint/2010/main" val="1256147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39</a:t>
            </a:fld>
            <a:endParaRPr lang="nl-BE">
              <a:solidFill>
                <a:prstClr val="black"/>
              </a:solidFill>
            </a:endParaRPr>
          </a:p>
        </p:txBody>
      </p:sp>
    </p:spTree>
    <p:extLst>
      <p:ext uri="{BB962C8B-B14F-4D97-AF65-F5344CB8AC3E}">
        <p14:creationId xmlns:p14="http://schemas.microsoft.com/office/powerpoint/2010/main" val="1784233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41</a:t>
            </a:fld>
            <a:endParaRPr lang="nl-BE">
              <a:solidFill>
                <a:prstClr val="black"/>
              </a:solidFill>
            </a:endParaRPr>
          </a:p>
        </p:txBody>
      </p:sp>
    </p:spTree>
    <p:extLst>
      <p:ext uri="{BB962C8B-B14F-4D97-AF65-F5344CB8AC3E}">
        <p14:creationId xmlns:p14="http://schemas.microsoft.com/office/powerpoint/2010/main" val="3598043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45</a:t>
            </a:fld>
            <a:endParaRPr lang="nl-BE">
              <a:solidFill>
                <a:prstClr val="black"/>
              </a:solidFill>
            </a:endParaRPr>
          </a:p>
        </p:txBody>
      </p:sp>
    </p:spTree>
    <p:extLst>
      <p:ext uri="{BB962C8B-B14F-4D97-AF65-F5344CB8AC3E}">
        <p14:creationId xmlns:p14="http://schemas.microsoft.com/office/powerpoint/2010/main" val="1269733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46</a:t>
            </a:fld>
            <a:endParaRPr lang="nl-BE">
              <a:solidFill>
                <a:prstClr val="black"/>
              </a:solidFill>
            </a:endParaRPr>
          </a:p>
        </p:txBody>
      </p:sp>
    </p:spTree>
    <p:extLst>
      <p:ext uri="{BB962C8B-B14F-4D97-AF65-F5344CB8AC3E}">
        <p14:creationId xmlns:p14="http://schemas.microsoft.com/office/powerpoint/2010/main" val="187302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err="1"/>
              <a:t>Doel:Informeren</a:t>
            </a:r>
            <a:r>
              <a:rPr lang="nl-BE" dirty="0"/>
              <a:t> toestand</a:t>
            </a:r>
          </a:p>
          <a:p>
            <a:pPr lvl="3"/>
            <a:r>
              <a:rPr lang="nl-BE" dirty="0"/>
              <a:t>Netwerken</a:t>
            </a:r>
          </a:p>
          <a:p>
            <a:pPr lvl="3"/>
            <a:r>
              <a:rPr lang="nl-BE" dirty="0"/>
              <a:t>Evoluties binnen werkgebied delen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47</a:t>
            </a:fld>
            <a:endParaRPr lang="nl-BE">
              <a:solidFill>
                <a:prstClr val="black"/>
              </a:solidFill>
            </a:endParaRPr>
          </a:p>
        </p:txBody>
      </p:sp>
    </p:spTree>
    <p:extLst>
      <p:ext uri="{BB962C8B-B14F-4D97-AF65-F5344CB8AC3E}">
        <p14:creationId xmlns:p14="http://schemas.microsoft.com/office/powerpoint/2010/main" val="114923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a:t>Voorstelling werking</a:t>
            </a:r>
            <a:r>
              <a:rPr lang="nl-BE" baseline="0" dirty="0"/>
              <a:t> RATO vzw: Wij werken samen met Oost-Vlaamse gemeenten, waar we rattenbestrijding opnemen en soms ook extra diensten verlenen. Daarnaast zijn wij verantwoordelijk voor de waterlopen 2</a:t>
            </a:r>
            <a:r>
              <a:rPr lang="nl-BE" baseline="30000" dirty="0"/>
              <a:t>de</a:t>
            </a:r>
            <a:r>
              <a:rPr lang="nl-BE" baseline="0" dirty="0"/>
              <a:t> categorie binnen de provincie Oost-Vlaanderen als ook prospectie in de polders en wateringen. In opdracht van de dienst waterlopen van de provincie Oost-Vlaanderen voeren wij ook beheer en bestrijding uit van een aantal uitheemse, invasieve plantensoorten. </a:t>
            </a:r>
            <a:endParaRPr lang="nl-BE" dirty="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5</a:t>
            </a:fld>
            <a:endParaRPr lang="nl-BE">
              <a:solidFill>
                <a:prstClr val="black"/>
              </a:solidFill>
            </a:endParaRPr>
          </a:p>
        </p:txBody>
      </p:sp>
    </p:spTree>
    <p:extLst>
      <p:ext uri="{BB962C8B-B14F-4D97-AF65-F5344CB8AC3E}">
        <p14:creationId xmlns:p14="http://schemas.microsoft.com/office/powerpoint/2010/main" val="1019013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cijfers werden</a:t>
            </a:r>
            <a:r>
              <a:rPr lang="nl-BE" baseline="0" dirty="0"/>
              <a:t> </a:t>
            </a:r>
            <a:r>
              <a:rPr lang="nl-BE" baseline="0" dirty="0" err="1"/>
              <a:t>opgelijst</a:t>
            </a:r>
            <a:r>
              <a:rPr lang="nl-BE" baseline="0" dirty="0"/>
              <a:t> per gemeente </a:t>
            </a:r>
            <a:r>
              <a:rPr lang="nl-BE" baseline="0" dirty="0" err="1"/>
              <a:t>tov</a:t>
            </a:r>
            <a:r>
              <a:rPr lang="nl-BE" baseline="0" dirty="0"/>
              <a:t> 2016.</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6</a:t>
            </a:fld>
            <a:endParaRPr lang="nl-BE">
              <a:solidFill>
                <a:prstClr val="black"/>
              </a:solidFill>
            </a:endParaRPr>
          </a:p>
        </p:txBody>
      </p:sp>
    </p:spTree>
    <p:extLst>
      <p:ext uri="{BB962C8B-B14F-4D97-AF65-F5344CB8AC3E}">
        <p14:creationId xmlns:p14="http://schemas.microsoft.com/office/powerpoint/2010/main" val="2852318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Muskusratten</a:t>
            </a:r>
            <a:r>
              <a:rPr lang="nl-BE" baseline="0" dirty="0"/>
              <a:t> zorgen in Oost-Vlaanderen voor (economische) schade -&gt; een goede muskusrattenwerking is dus nog altijd belangrijk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8</a:t>
            </a:fld>
            <a:endParaRPr lang="nl-BE">
              <a:solidFill>
                <a:prstClr val="black"/>
              </a:solidFill>
            </a:endParaRPr>
          </a:p>
        </p:txBody>
      </p:sp>
    </p:spTree>
    <p:extLst>
      <p:ext uri="{BB962C8B-B14F-4D97-AF65-F5344CB8AC3E}">
        <p14:creationId xmlns:p14="http://schemas.microsoft.com/office/powerpoint/2010/main" val="1508206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9</a:t>
            </a:fld>
            <a:endParaRPr lang="nl-BE"/>
          </a:p>
        </p:txBody>
      </p:sp>
    </p:spTree>
    <p:extLst>
      <p:ext uri="{BB962C8B-B14F-4D97-AF65-F5344CB8AC3E}">
        <p14:creationId xmlns:p14="http://schemas.microsoft.com/office/powerpoint/2010/main" val="1508206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10</a:t>
            </a:fld>
            <a:endParaRPr lang="nl-BE"/>
          </a:p>
        </p:txBody>
      </p:sp>
    </p:spTree>
    <p:extLst>
      <p:ext uri="{BB962C8B-B14F-4D97-AF65-F5344CB8AC3E}">
        <p14:creationId xmlns:p14="http://schemas.microsoft.com/office/powerpoint/2010/main" val="3141458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7381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330251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10863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562001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74368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69548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40410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00130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40081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020388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5336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298372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040526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71948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99630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7/05/2020</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609525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37914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05132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2093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894796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72719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02614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749047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07140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88099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57785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13881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969970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7/05/2020</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609820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31174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50182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22423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7191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t>7/05/2020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914521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08804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861755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202663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79016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853921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068363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69609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7/05/2020</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0025440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601668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288558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t>7/05/2020</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538217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12888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95394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233494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342262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25519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52589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8166070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437540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942757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7/05/2020</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4040919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t>7/05/2020</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943656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27334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88498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523088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04230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07161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881973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388716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864540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24028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07491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t>7/05/2020</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7464236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949942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7/05/2020</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363629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7/05/2020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493173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7/05/2020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21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2.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t>‹nr.›</a:t>
            </a:fld>
            <a:endParaRPr lang="nl-BE"/>
          </a:p>
        </p:txBody>
      </p:sp>
      <p:pic>
        <p:nvPicPr>
          <p:cNvPr id="7" name="Picture 3" descr="C:\Documents and Settings\E4306\Mijn documenten\Mijn afbeeldingen\powerpoint-logo2.gif"/>
          <p:cNvPicPr>
            <a:picLocks noChangeAspect="1" noChangeArrowheads="1"/>
          </p:cNvPicPr>
          <p:nvPr/>
        </p:nvPicPr>
        <p:blipFill>
          <a:blip r:embed="rId13"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448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0432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32176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1294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5343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266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zonderisgezonder.be/pesticiden-gebruiken/afwijking-van-verbod/procedure-1-generieke-afwijkingen"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www.health.belgium.be/nl/milieu/chemische-stoffen/biociden"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odex.vlaanderen.be/PrintDocument.ashx?id=1029120&amp;geannoteerd=false" TargetMode="External"/><Relationship Id="rId2" Type="http://schemas.openxmlformats.org/officeDocument/2006/relationships/hyperlink" Target="http://www.ejustice.just.fgov.be/mopdf/2018/03/15_1.pdf#Page10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dierenwelzijn.vlaanderen.be/gemeentelijk-zwerfkattenplan"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natuurenbos.be/beleid-wetgeving/natuurgebruik/jacht/wetgevin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hyperlink" Target="https://www.ecopedia.be/pagina/een-uitbreiding-van-de-europese-lijst-van-invasieve-uitheemse-soorte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png"/><Relationship Id="rId17" Type="http://schemas.openxmlformats.org/officeDocument/2006/relationships/image" Target="../media/image28.jpe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hyperlink" Target="mailto:exoten@oost-vlaanderen.be" TargetMode="External"/><Relationship Id="rId2" Type="http://schemas.openxmlformats.org/officeDocument/2006/relationships/hyperlink" Target="https://oost-vlaanderen.be/wonen-en-leven/natuur-en-milieu/overlastsoorten.html" TargetMode="External"/><Relationship Id="rId1" Type="http://schemas.openxmlformats.org/officeDocument/2006/relationships/slideLayout" Target="../slideLayouts/slideLayout25.xml"/><Relationship Id="rId4" Type="http://schemas.openxmlformats.org/officeDocument/2006/relationships/hyperlink" Target="https://www.ecopedia.be/pagina/exotennet-mei-2019"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ecopedia.be/pagina/exotennet-mei-2019" TargetMode="External"/><Relationship Id="rId2" Type="http://schemas.openxmlformats.org/officeDocument/2006/relationships/hyperlink" Target="https://vimeo.com/319078596" TargetMode="Externa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hyperlink" Target="mailto:Exoten@oost-vlaanderen.b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inverde.us12.list-manage.com/subscribe?u=48310c16f43fcb9c688b3eece&amp;id=2084bdf90e"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rato@oost-vlaanderen.b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1700808"/>
            <a:ext cx="7772400" cy="1470025"/>
          </a:xfrm>
        </p:spPr>
        <p:txBody>
          <a:bodyPr>
            <a:normAutofit/>
          </a:bodyPr>
          <a:lstStyle/>
          <a:p>
            <a:r>
              <a:rPr lang="nl-BE" b="1" dirty="0">
                <a:solidFill>
                  <a:schemeClr val="accent3">
                    <a:lumMod val="50000"/>
                  </a:schemeClr>
                </a:solidFill>
              </a:rPr>
              <a:t>Regionaal Comité Ratten- en exotenbestrijding </a:t>
            </a:r>
          </a:p>
        </p:txBody>
      </p:sp>
      <p:sp>
        <p:nvSpPr>
          <p:cNvPr id="3" name="Ondertitel 2"/>
          <p:cNvSpPr>
            <a:spLocks noGrp="1"/>
          </p:cNvSpPr>
          <p:nvPr>
            <p:ph type="subTitle" idx="1"/>
          </p:nvPr>
        </p:nvSpPr>
        <p:spPr>
          <a:xfrm>
            <a:off x="1331640" y="3501008"/>
            <a:ext cx="6400800" cy="1752600"/>
          </a:xfrm>
        </p:spPr>
        <p:txBody>
          <a:bodyPr>
            <a:normAutofit/>
          </a:bodyPr>
          <a:lstStyle/>
          <a:p>
            <a:r>
              <a:rPr lang="nl-BE" sz="4000" dirty="0"/>
              <a:t>Dendervallei</a:t>
            </a:r>
          </a:p>
          <a:p>
            <a:r>
              <a:rPr lang="nl-BE" sz="2800" dirty="0"/>
              <a:t>10 maart 2020</a:t>
            </a:r>
          </a:p>
        </p:txBody>
      </p:sp>
    </p:spTree>
    <p:extLst>
      <p:ext uri="{BB962C8B-B14F-4D97-AF65-F5344CB8AC3E}">
        <p14:creationId xmlns:p14="http://schemas.microsoft.com/office/powerpoint/2010/main" val="3298709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2"/>
          <p:cNvSpPr txBox="1">
            <a:spLocks/>
          </p:cNvSpPr>
          <p:nvPr/>
        </p:nvSpPr>
        <p:spPr>
          <a:xfrm>
            <a:off x="323528" y="116632"/>
            <a:ext cx="8229600" cy="495801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buNone/>
            </a:pPr>
            <a:r>
              <a:rPr lang="nl-BE" sz="4000" b="1" dirty="0">
                <a:solidFill>
                  <a:schemeClr val="accent3">
                    <a:lumMod val="50000"/>
                  </a:schemeClr>
                </a:solidFill>
                <a:latin typeface="+mj-lt"/>
                <a:ea typeface="+mj-ea"/>
                <a:cs typeface="+mj-cs"/>
              </a:rPr>
              <a:t>2. Rattenbestrijding </a:t>
            </a:r>
          </a:p>
          <a:p>
            <a:pPr marL="0" indent="0" algn="ctr">
              <a:spcBef>
                <a:spcPct val="0"/>
              </a:spcBef>
              <a:buNone/>
            </a:pPr>
            <a:r>
              <a:rPr lang="nl-BE" sz="2800" b="1" dirty="0">
                <a:solidFill>
                  <a:schemeClr val="accent3">
                    <a:lumMod val="50000"/>
                  </a:schemeClr>
                </a:solidFill>
                <a:latin typeface="+mj-lt"/>
                <a:ea typeface="+mj-ea"/>
                <a:cs typeface="+mj-cs"/>
              </a:rPr>
              <a:t>2.2 Meldingen bruine rat Dendervallei</a:t>
            </a:r>
          </a:p>
        </p:txBody>
      </p:sp>
      <p:graphicFrame>
        <p:nvGraphicFramePr>
          <p:cNvPr id="3" name="Tabel 2"/>
          <p:cNvGraphicFramePr>
            <a:graphicFrameLocks noGrp="1"/>
          </p:cNvGraphicFramePr>
          <p:nvPr>
            <p:extLst>
              <p:ext uri="{D42A27DB-BD31-4B8C-83A1-F6EECF244321}">
                <p14:modId xmlns:p14="http://schemas.microsoft.com/office/powerpoint/2010/main" val="499203685"/>
              </p:ext>
            </p:extLst>
          </p:nvPr>
        </p:nvGraphicFramePr>
        <p:xfrm>
          <a:off x="1" y="1196752"/>
          <a:ext cx="9143998" cy="5661253"/>
        </p:xfrm>
        <a:graphic>
          <a:graphicData uri="http://schemas.openxmlformats.org/drawingml/2006/table">
            <a:tbl>
              <a:tblPr>
                <a:tableStyleId>{5C22544A-7EE6-4342-B048-85BDC9FD1C3A}</a:tableStyleId>
              </a:tblPr>
              <a:tblGrid>
                <a:gridCol w="3429001">
                  <a:extLst>
                    <a:ext uri="{9D8B030D-6E8A-4147-A177-3AD203B41FA5}">
                      <a16:colId xmlns:a16="http://schemas.microsoft.com/office/drawing/2014/main" val="20000"/>
                    </a:ext>
                  </a:extLst>
                </a:gridCol>
                <a:gridCol w="1904999">
                  <a:extLst>
                    <a:ext uri="{9D8B030D-6E8A-4147-A177-3AD203B41FA5}">
                      <a16:colId xmlns:a16="http://schemas.microsoft.com/office/drawing/2014/main" val="20001"/>
                    </a:ext>
                  </a:extLst>
                </a:gridCol>
                <a:gridCol w="1904999">
                  <a:extLst>
                    <a:ext uri="{9D8B030D-6E8A-4147-A177-3AD203B41FA5}">
                      <a16:colId xmlns:a16="http://schemas.microsoft.com/office/drawing/2014/main" val="20002"/>
                    </a:ext>
                  </a:extLst>
                </a:gridCol>
                <a:gridCol w="1904999">
                  <a:extLst>
                    <a:ext uri="{9D8B030D-6E8A-4147-A177-3AD203B41FA5}">
                      <a16:colId xmlns:a16="http://schemas.microsoft.com/office/drawing/2014/main" val="20003"/>
                    </a:ext>
                  </a:extLst>
                </a:gridCol>
              </a:tblGrid>
              <a:tr h="1075174">
                <a:tc>
                  <a:txBody>
                    <a:bodyPr/>
                    <a:lstStyle/>
                    <a:p>
                      <a:pPr algn="ctr" fontAlgn="ctr"/>
                      <a:r>
                        <a:rPr lang="nl-BE" sz="1400" b="1" u="none" strike="noStrike" dirty="0">
                          <a:effectLst/>
                        </a:rPr>
                        <a:t>Gemeente </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aantal meldingen ratten</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vangsten bruine rat </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aantal meldingen/ 1000 inwoners</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88818">
                <a:tc>
                  <a:txBody>
                    <a:bodyPr/>
                    <a:lstStyle/>
                    <a:p>
                      <a:pPr algn="ctr" fontAlgn="b"/>
                      <a:r>
                        <a:rPr lang="nl-BE" sz="1600" b="0" i="0" u="none" strike="noStrike">
                          <a:solidFill>
                            <a:srgbClr val="000000"/>
                          </a:solidFill>
                          <a:effectLst/>
                          <a:latin typeface="+mn-lt"/>
                        </a:rPr>
                        <a:t>Aalst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510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288818">
                <a:tc>
                  <a:txBody>
                    <a:bodyPr/>
                    <a:lstStyle/>
                    <a:p>
                      <a:pPr algn="ctr" fontAlgn="b"/>
                      <a:r>
                        <a:rPr lang="nl-BE" sz="1600" b="0" i="0" u="none" strike="noStrike">
                          <a:solidFill>
                            <a:srgbClr val="000000"/>
                          </a:solidFill>
                          <a:effectLst/>
                          <a:latin typeface="+mn-lt"/>
                        </a:rPr>
                        <a:t>Berlare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175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288818">
                <a:tc>
                  <a:txBody>
                    <a:bodyPr/>
                    <a:lstStyle/>
                    <a:p>
                      <a:pPr algn="ctr" fontAlgn="ctr"/>
                      <a:r>
                        <a:rPr lang="nl-BE" sz="1600" b="0" i="0" u="none" strike="noStrike">
                          <a:solidFill>
                            <a:srgbClr val="000000"/>
                          </a:solidFill>
                          <a:effectLst/>
                          <a:latin typeface="+mn-lt"/>
                        </a:rPr>
                        <a:t>Buggenhout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 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 GG</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GG</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288818">
                <a:tc>
                  <a:txBody>
                    <a:bodyPr/>
                    <a:lstStyle/>
                    <a:p>
                      <a:pPr algn="ctr" fontAlgn="ctr"/>
                      <a:r>
                        <a:rPr lang="nl-BE" sz="1600" b="0" i="0" u="none" strike="noStrike" dirty="0">
                          <a:solidFill>
                            <a:srgbClr val="000000"/>
                          </a:solidFill>
                          <a:effectLst/>
                          <a:latin typeface="+mn-lt"/>
                        </a:rPr>
                        <a:t>Denderleeuw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170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288818">
                <a:tc>
                  <a:txBody>
                    <a:bodyPr/>
                    <a:lstStyle/>
                    <a:p>
                      <a:pPr algn="ctr" fontAlgn="ctr"/>
                      <a:r>
                        <a:rPr lang="nl-BE" sz="1600" b="0" i="0" u="none" strike="noStrike">
                          <a:solidFill>
                            <a:srgbClr val="000000"/>
                          </a:solidFill>
                          <a:effectLst/>
                          <a:latin typeface="+mn-lt"/>
                        </a:rPr>
                        <a:t>Erpe-Mere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169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r h="288818">
                <a:tc>
                  <a:txBody>
                    <a:bodyPr/>
                    <a:lstStyle/>
                    <a:p>
                      <a:pPr algn="ctr" fontAlgn="ctr"/>
                      <a:r>
                        <a:rPr lang="nl-BE" sz="1600" b="0" i="0" u="none" strike="noStrike" dirty="0">
                          <a:solidFill>
                            <a:srgbClr val="000000"/>
                          </a:solidFill>
                          <a:effectLst/>
                          <a:latin typeface="+mn-lt"/>
                        </a:rPr>
                        <a:t>Geraardsbergen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6"/>
                  </a:ext>
                </a:extLst>
              </a:tr>
              <a:tr h="288818">
                <a:tc>
                  <a:txBody>
                    <a:bodyPr/>
                    <a:lstStyle/>
                    <a:p>
                      <a:pPr algn="ctr" fontAlgn="b"/>
                      <a:r>
                        <a:rPr lang="nl-BE" sz="1600" b="0" i="0" u="none" strike="noStrike" dirty="0">
                          <a:solidFill>
                            <a:srgbClr val="000000"/>
                          </a:solidFill>
                          <a:effectLst/>
                          <a:latin typeface="+mn-lt"/>
                        </a:rPr>
                        <a:t>Haaltert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56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27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7"/>
                  </a:ext>
                </a:extLst>
              </a:tr>
              <a:tr h="288818">
                <a:tc>
                  <a:txBody>
                    <a:bodyPr/>
                    <a:lstStyle/>
                    <a:p>
                      <a:pPr algn="ctr" fontAlgn="ctr"/>
                      <a:r>
                        <a:rPr lang="nl-BE" sz="1600" b="0" i="0" u="none" strike="noStrike">
                          <a:solidFill>
                            <a:srgbClr val="000000"/>
                          </a:solidFill>
                          <a:effectLst/>
                          <a:latin typeface="+mn-lt"/>
                        </a:rPr>
                        <a:t>Herzele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48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GG</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8"/>
                  </a:ext>
                </a:extLst>
              </a:tr>
              <a:tr h="288818">
                <a:tc>
                  <a:txBody>
                    <a:bodyPr/>
                    <a:lstStyle/>
                    <a:p>
                      <a:pPr algn="ctr" fontAlgn="b"/>
                      <a:r>
                        <a:rPr lang="nl-BE" sz="1600" b="0" i="0" u="none" strike="noStrike" dirty="0">
                          <a:solidFill>
                            <a:srgbClr val="000000"/>
                          </a:solidFill>
                          <a:effectLst/>
                          <a:latin typeface="+mn-lt"/>
                        </a:rPr>
                        <a:t>Laarne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82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9"/>
                  </a:ext>
                </a:extLst>
              </a:tr>
              <a:tr h="288818">
                <a:tc>
                  <a:txBody>
                    <a:bodyPr/>
                    <a:lstStyle/>
                    <a:p>
                      <a:pPr algn="ctr" fontAlgn="b"/>
                      <a:r>
                        <a:rPr lang="nl-BE" sz="1600" b="0" i="0" u="none" strike="noStrike">
                          <a:solidFill>
                            <a:srgbClr val="000000"/>
                          </a:solidFill>
                          <a:effectLst/>
                          <a:latin typeface="+mn-lt"/>
                        </a:rPr>
                        <a:t>Lebbeke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48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10"/>
                  </a:ext>
                </a:extLst>
              </a:tr>
              <a:tr h="288818">
                <a:tc>
                  <a:txBody>
                    <a:bodyPr/>
                    <a:lstStyle/>
                    <a:p>
                      <a:pPr algn="ctr" fontAlgn="b"/>
                      <a:r>
                        <a:rPr lang="nl-BE" sz="1600" b="0" i="0" u="none" strike="noStrike">
                          <a:solidFill>
                            <a:srgbClr val="000000"/>
                          </a:solidFill>
                          <a:effectLst/>
                          <a:latin typeface="+mn-lt"/>
                        </a:rPr>
                        <a:t>Lede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 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 GG</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GG</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11"/>
                  </a:ext>
                </a:extLst>
              </a:tr>
              <a:tr h="288818">
                <a:tc>
                  <a:txBody>
                    <a:bodyPr/>
                    <a:lstStyle/>
                    <a:p>
                      <a:pPr algn="ctr" fontAlgn="b"/>
                      <a:r>
                        <a:rPr lang="nl-BE" sz="1600" b="0" i="0" u="none" strike="noStrike" dirty="0">
                          <a:solidFill>
                            <a:srgbClr val="000000"/>
                          </a:solidFill>
                          <a:effectLst/>
                          <a:latin typeface="+mn-lt"/>
                        </a:rPr>
                        <a:t>Ninove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222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12"/>
                  </a:ext>
                </a:extLst>
              </a:tr>
              <a:tr h="288818">
                <a:tc>
                  <a:txBody>
                    <a:bodyPr/>
                    <a:lstStyle/>
                    <a:p>
                      <a:pPr algn="ctr" fontAlgn="ctr"/>
                      <a:r>
                        <a:rPr lang="nl-BE" sz="1600" b="0" i="0" u="none" strike="noStrike">
                          <a:solidFill>
                            <a:srgbClr val="000000"/>
                          </a:solidFill>
                          <a:effectLst/>
                          <a:latin typeface="+mn-lt"/>
                        </a:rPr>
                        <a:t>Sint-Lievens-Houtem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69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13"/>
                  </a:ext>
                </a:extLst>
              </a:tr>
              <a:tr h="288818">
                <a:tc>
                  <a:txBody>
                    <a:bodyPr/>
                    <a:lstStyle/>
                    <a:p>
                      <a:pPr algn="ctr" fontAlgn="ctr"/>
                      <a:r>
                        <a:rPr lang="nl-BE" sz="1600" b="0" i="0" u="none" strike="noStrike">
                          <a:solidFill>
                            <a:srgbClr val="000000"/>
                          </a:solidFill>
                          <a:effectLst/>
                          <a:latin typeface="+mn-lt"/>
                        </a:rPr>
                        <a:t>Wetteren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GG</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GG</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14"/>
                  </a:ext>
                </a:extLst>
              </a:tr>
              <a:tr h="288818">
                <a:tc>
                  <a:txBody>
                    <a:bodyPr/>
                    <a:lstStyle/>
                    <a:p>
                      <a:pPr algn="ctr" fontAlgn="ctr"/>
                      <a:r>
                        <a:rPr lang="nl-BE" sz="1600" b="0" i="0" u="none" strike="noStrike" dirty="0">
                          <a:solidFill>
                            <a:srgbClr val="000000"/>
                          </a:solidFill>
                          <a:effectLst/>
                          <a:latin typeface="+mn-lt"/>
                        </a:rPr>
                        <a:t>Wichelen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15"/>
                  </a:ext>
                </a:extLst>
              </a:tr>
              <a:tr h="253809">
                <a:tc>
                  <a:txBody>
                    <a:bodyPr/>
                    <a:lstStyle/>
                    <a:p>
                      <a:pPr algn="ctr" fontAlgn="ctr"/>
                      <a:r>
                        <a:rPr lang="nl-BE" sz="1400" b="1" u="none" strike="noStrike" dirty="0">
                          <a:effectLst/>
                        </a:rPr>
                        <a:t>Totalen</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a:solidFill>
                            <a:srgbClr val="000000"/>
                          </a:solidFill>
                          <a:effectLst/>
                          <a:latin typeface="Arial"/>
                        </a:rPr>
                        <a:t>1577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a:solidFill>
                            <a:srgbClr val="000000"/>
                          </a:solidFill>
                          <a:effectLst/>
                          <a:latin typeface="Arial"/>
                        </a:rPr>
                        <a:t>38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a:solidFill>
                            <a:srgbClr val="000000"/>
                          </a:solidFill>
                          <a:effectLst/>
                          <a:latin typeface="+mn-lt"/>
                        </a:rPr>
                        <a:t>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400600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922114"/>
          </a:xfrm>
        </p:spPr>
        <p:txBody>
          <a:bodyPr>
            <a:normAutofit fontScale="90000"/>
          </a:bodyPr>
          <a:lstStyle/>
          <a:p>
            <a:r>
              <a:rPr lang="nl-BE" b="1" dirty="0">
                <a:solidFill>
                  <a:schemeClr val="accent3">
                    <a:lumMod val="50000"/>
                  </a:schemeClr>
                </a:solidFill>
              </a:rPr>
              <a:t>2. Rattenbestrijding</a:t>
            </a:r>
            <a:br>
              <a:rPr lang="nl-BE" b="1" dirty="0">
                <a:solidFill>
                  <a:schemeClr val="accent3">
                    <a:lumMod val="50000"/>
                  </a:schemeClr>
                </a:solidFill>
              </a:rPr>
            </a:br>
            <a:r>
              <a:rPr lang="nl-BE" b="1" dirty="0">
                <a:solidFill>
                  <a:schemeClr val="accent3">
                    <a:lumMod val="50000"/>
                  </a:schemeClr>
                </a:solidFill>
              </a:rPr>
              <a:t> </a:t>
            </a:r>
            <a:r>
              <a:rPr lang="nl-BE" sz="3100" b="1" dirty="0">
                <a:solidFill>
                  <a:schemeClr val="accent3">
                    <a:lumMod val="50000"/>
                  </a:schemeClr>
                </a:solidFill>
              </a:rPr>
              <a:t>2.2 Meldingen bruine rat POV</a:t>
            </a:r>
          </a:p>
        </p:txBody>
      </p:sp>
      <p:graphicFrame>
        <p:nvGraphicFramePr>
          <p:cNvPr id="4" name="Tabel 3">
            <a:extLst>
              <a:ext uri="{FF2B5EF4-FFF2-40B4-BE49-F238E27FC236}">
                <a16:creationId xmlns:a16="http://schemas.microsoft.com/office/drawing/2014/main" id="{42B8F6AF-3564-4D9B-9F34-4892237E8317}"/>
              </a:ext>
            </a:extLst>
          </p:cNvPr>
          <p:cNvGraphicFramePr>
            <a:graphicFrameLocks noGrp="1"/>
          </p:cNvGraphicFramePr>
          <p:nvPr>
            <p:extLst>
              <p:ext uri="{D42A27DB-BD31-4B8C-83A1-F6EECF244321}">
                <p14:modId xmlns:p14="http://schemas.microsoft.com/office/powerpoint/2010/main" val="3664335317"/>
              </p:ext>
            </p:extLst>
          </p:nvPr>
        </p:nvGraphicFramePr>
        <p:xfrm>
          <a:off x="251520" y="1484784"/>
          <a:ext cx="8424936" cy="4176465"/>
        </p:xfrm>
        <a:graphic>
          <a:graphicData uri="http://schemas.openxmlformats.org/drawingml/2006/table">
            <a:tbl>
              <a:tblPr/>
              <a:tblGrid>
                <a:gridCol w="1310174">
                  <a:extLst>
                    <a:ext uri="{9D8B030D-6E8A-4147-A177-3AD203B41FA5}">
                      <a16:colId xmlns:a16="http://schemas.microsoft.com/office/drawing/2014/main" val="20000"/>
                    </a:ext>
                  </a:extLst>
                </a:gridCol>
                <a:gridCol w="1208523">
                  <a:extLst>
                    <a:ext uri="{9D8B030D-6E8A-4147-A177-3AD203B41FA5}">
                      <a16:colId xmlns:a16="http://schemas.microsoft.com/office/drawing/2014/main" val="20001"/>
                    </a:ext>
                  </a:extLst>
                </a:gridCol>
                <a:gridCol w="1208523">
                  <a:extLst>
                    <a:ext uri="{9D8B030D-6E8A-4147-A177-3AD203B41FA5}">
                      <a16:colId xmlns:a16="http://schemas.microsoft.com/office/drawing/2014/main" val="20002"/>
                    </a:ext>
                  </a:extLst>
                </a:gridCol>
                <a:gridCol w="1208523">
                  <a:extLst>
                    <a:ext uri="{9D8B030D-6E8A-4147-A177-3AD203B41FA5}">
                      <a16:colId xmlns:a16="http://schemas.microsoft.com/office/drawing/2014/main" val="20003"/>
                    </a:ext>
                  </a:extLst>
                </a:gridCol>
                <a:gridCol w="1208523">
                  <a:extLst>
                    <a:ext uri="{9D8B030D-6E8A-4147-A177-3AD203B41FA5}">
                      <a16:colId xmlns:a16="http://schemas.microsoft.com/office/drawing/2014/main" val="20004"/>
                    </a:ext>
                  </a:extLst>
                </a:gridCol>
                <a:gridCol w="1208523">
                  <a:extLst>
                    <a:ext uri="{9D8B030D-6E8A-4147-A177-3AD203B41FA5}">
                      <a16:colId xmlns:a16="http://schemas.microsoft.com/office/drawing/2014/main" val="20005"/>
                    </a:ext>
                  </a:extLst>
                </a:gridCol>
                <a:gridCol w="1072147">
                  <a:extLst>
                    <a:ext uri="{9D8B030D-6E8A-4147-A177-3AD203B41FA5}">
                      <a16:colId xmlns:a16="http://schemas.microsoft.com/office/drawing/2014/main" val="20006"/>
                    </a:ext>
                  </a:extLst>
                </a:gridCol>
              </a:tblGrid>
              <a:tr h="889188">
                <a:tc>
                  <a:txBody>
                    <a:bodyPr/>
                    <a:lstStyle/>
                    <a:p>
                      <a:pPr algn="ctr" fontAlgn="b"/>
                      <a:r>
                        <a:rPr lang="nl-BE" sz="2400" b="0" i="0" u="none" strike="noStrike" dirty="0">
                          <a:solidFill>
                            <a:srgbClr val="000000"/>
                          </a:solidFill>
                          <a:effectLst/>
                          <a:latin typeface="+mn-lt"/>
                        </a:rPr>
                        <a:t>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a:solidFill>
                            <a:srgbClr val="000000"/>
                          </a:solidFill>
                          <a:effectLst/>
                          <a:latin typeface="+mn-lt"/>
                        </a:rPr>
                        <a:t>Vlaamse Ardennen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a:solidFill>
                            <a:srgbClr val="000000"/>
                          </a:solidFill>
                          <a:effectLst/>
                          <a:latin typeface="+mn-lt"/>
                        </a:rPr>
                        <a:t>Dender-vallei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err="1">
                          <a:solidFill>
                            <a:srgbClr val="000000"/>
                          </a:solidFill>
                          <a:effectLst/>
                          <a:latin typeface="+mn-lt"/>
                        </a:rPr>
                        <a:t>Bovenschel</a:t>
                      </a:r>
                      <a:r>
                        <a:rPr lang="nl-BE" sz="1800" b="0" i="0" u="none" strike="noStrike" dirty="0">
                          <a:solidFill>
                            <a:srgbClr val="000000"/>
                          </a:solidFill>
                          <a:effectLst/>
                          <a:latin typeface="+mn-lt"/>
                        </a:rPr>
                        <a:t>-de-Leie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a:solidFill>
                            <a:srgbClr val="000000"/>
                          </a:solidFill>
                          <a:effectLst/>
                          <a:latin typeface="+mn-lt"/>
                        </a:rPr>
                        <a:t>Meetjesland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a:solidFill>
                            <a:srgbClr val="000000"/>
                          </a:solidFill>
                          <a:effectLst/>
                          <a:latin typeface="+mn-lt"/>
                        </a:rPr>
                        <a:t>Waasland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a:solidFill>
                            <a:srgbClr val="000000"/>
                          </a:solidFill>
                          <a:effectLst/>
                          <a:latin typeface="+mn-lt"/>
                        </a:rPr>
                        <a:t>POV</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987089">
                <a:tc>
                  <a:txBody>
                    <a:bodyPr/>
                    <a:lstStyle/>
                    <a:p>
                      <a:pPr algn="ctr" fontAlgn="b"/>
                      <a:r>
                        <a:rPr lang="nl-BE" sz="1800" b="0" i="0" u="none" strike="noStrike" dirty="0">
                          <a:solidFill>
                            <a:srgbClr val="000000"/>
                          </a:solidFill>
                          <a:effectLst/>
                          <a:latin typeface="+mn-lt"/>
                        </a:rPr>
                        <a:t>Aantal Meldingen ratten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1102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1577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1396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1107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2214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7396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987089">
                <a:tc>
                  <a:txBody>
                    <a:bodyPr/>
                    <a:lstStyle/>
                    <a:p>
                      <a:pPr algn="ctr" fontAlgn="b"/>
                      <a:r>
                        <a:rPr lang="nl-BE" sz="1800" b="0" i="0" u="none" strike="noStrike" dirty="0">
                          <a:solidFill>
                            <a:srgbClr val="000000"/>
                          </a:solidFill>
                          <a:effectLst/>
                          <a:latin typeface="+mn-lt"/>
                        </a:rPr>
                        <a:t>vangsten Bruine Rat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a:solidFill>
                            <a:srgbClr val="000000"/>
                          </a:solidFill>
                          <a:effectLst/>
                          <a:latin typeface="+mn-lt"/>
                        </a:rPr>
                        <a:t>110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38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203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142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800" b="1" i="0" u="none" strike="noStrike" kern="1200" dirty="0">
                          <a:solidFill>
                            <a:srgbClr val="000000"/>
                          </a:solidFill>
                          <a:effectLst/>
                          <a:latin typeface="+mn-lt"/>
                          <a:ea typeface="+mn-ea"/>
                          <a:cs typeface="+mn-cs"/>
                        </a:rPr>
                        <a:t>538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1313099">
                <a:tc>
                  <a:txBody>
                    <a:bodyPr/>
                    <a:lstStyle/>
                    <a:p>
                      <a:pPr algn="ctr" fontAlgn="b"/>
                      <a:r>
                        <a:rPr lang="nl-BE" sz="1800" b="0" i="0" u="none" strike="noStrike" dirty="0">
                          <a:solidFill>
                            <a:srgbClr val="000000"/>
                          </a:solidFill>
                          <a:effectLst/>
                          <a:latin typeface="+mn-lt"/>
                        </a:rPr>
                        <a:t>aantal meldingen/ 1000 inwoners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a:solidFill>
                            <a:srgbClr val="000000"/>
                          </a:solidFill>
                          <a:effectLst/>
                          <a:latin typeface="+mn-lt"/>
                        </a:rPr>
                        <a:t>7,85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5,24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4,57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10,50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6,48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800" b="1" i="0" u="none" strike="noStrike" kern="1200" dirty="0">
                          <a:solidFill>
                            <a:srgbClr val="000000"/>
                          </a:solidFill>
                          <a:effectLst/>
                          <a:latin typeface="+mn-lt"/>
                          <a:ea typeface="+mn-ea"/>
                          <a:cs typeface="+mn-cs"/>
                        </a:rPr>
                        <a:t>6,93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48582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7" name="Titel 1">
            <a:extLst>
              <a:ext uri="{FF2B5EF4-FFF2-40B4-BE49-F238E27FC236}">
                <a16:creationId xmlns:a16="http://schemas.microsoft.com/office/drawing/2014/main" id="{813FE5E0-24E4-4142-95FE-AD26E70FBAEC}"/>
              </a:ext>
            </a:extLst>
          </p:cNvPr>
          <p:cNvSpPr txBox="1">
            <a:spLocks/>
          </p:cNvSpPr>
          <p:nvPr/>
        </p:nvSpPr>
        <p:spPr>
          <a:xfrm>
            <a:off x="457200" y="116632"/>
            <a:ext cx="8382000" cy="1453406"/>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5300" b="1" dirty="0">
                <a:solidFill>
                  <a:schemeClr val="accent3">
                    <a:lumMod val="50000"/>
                  </a:schemeClr>
                </a:solidFill>
              </a:rPr>
              <a:t>2. Rattenbestrijding</a:t>
            </a:r>
            <a:br>
              <a:rPr lang="nl-BE" sz="5300" b="1" dirty="0">
                <a:solidFill>
                  <a:schemeClr val="accent3">
                    <a:lumMod val="50000"/>
                  </a:schemeClr>
                </a:solidFill>
              </a:rPr>
            </a:br>
            <a:r>
              <a:rPr lang="nl-BE" sz="5300" b="1" dirty="0">
                <a:solidFill>
                  <a:schemeClr val="accent3">
                    <a:lumMod val="50000"/>
                  </a:schemeClr>
                </a:solidFill>
              </a:rPr>
              <a:t> </a:t>
            </a:r>
            <a:r>
              <a:rPr lang="nl-BE" sz="4100" b="1" dirty="0">
                <a:solidFill>
                  <a:schemeClr val="accent3">
                    <a:lumMod val="50000"/>
                  </a:schemeClr>
                </a:solidFill>
              </a:rPr>
              <a:t>2.3 </a:t>
            </a:r>
            <a:r>
              <a:rPr lang="nl-BE" sz="4100" b="1" dirty="0" err="1">
                <a:solidFill>
                  <a:schemeClr val="accent3">
                    <a:lumMod val="50000"/>
                  </a:schemeClr>
                </a:solidFill>
              </a:rPr>
              <a:t>Rodenticiden</a:t>
            </a:r>
            <a:r>
              <a:rPr lang="nl-BE" sz="4100" b="1" dirty="0">
                <a:solidFill>
                  <a:schemeClr val="accent3">
                    <a:lumMod val="50000"/>
                  </a:schemeClr>
                </a:solidFill>
              </a:rPr>
              <a:t> in kg Dendervallei</a:t>
            </a:r>
            <a:br>
              <a:rPr lang="nl-BE" sz="3100" b="1" dirty="0">
                <a:solidFill>
                  <a:schemeClr val="accent3">
                    <a:lumMod val="50000"/>
                  </a:schemeClr>
                </a:solidFill>
              </a:rPr>
            </a:br>
            <a:endParaRPr lang="nl-BE" sz="3100" dirty="0"/>
          </a:p>
        </p:txBody>
      </p:sp>
      <p:graphicFrame>
        <p:nvGraphicFramePr>
          <p:cNvPr id="8" name="Tabel 7">
            <a:extLst>
              <a:ext uri="{FF2B5EF4-FFF2-40B4-BE49-F238E27FC236}">
                <a16:creationId xmlns:a16="http://schemas.microsoft.com/office/drawing/2014/main" id="{06918F0C-360D-4087-93A8-26B711EAF222}"/>
              </a:ext>
            </a:extLst>
          </p:cNvPr>
          <p:cNvGraphicFramePr>
            <a:graphicFrameLocks noGrp="1"/>
          </p:cNvGraphicFramePr>
          <p:nvPr>
            <p:extLst>
              <p:ext uri="{D42A27DB-BD31-4B8C-83A1-F6EECF244321}">
                <p14:modId xmlns:p14="http://schemas.microsoft.com/office/powerpoint/2010/main" val="2468283620"/>
              </p:ext>
            </p:extLst>
          </p:nvPr>
        </p:nvGraphicFramePr>
        <p:xfrm>
          <a:off x="63762" y="1566085"/>
          <a:ext cx="9044743" cy="4667281"/>
        </p:xfrm>
        <a:graphic>
          <a:graphicData uri="http://schemas.openxmlformats.org/drawingml/2006/table">
            <a:tbl>
              <a:tblPr>
                <a:tableStyleId>{5C22544A-7EE6-4342-B048-85BDC9FD1C3A}</a:tableStyleId>
              </a:tblPr>
              <a:tblGrid>
                <a:gridCol w="2653599">
                  <a:extLst>
                    <a:ext uri="{9D8B030D-6E8A-4147-A177-3AD203B41FA5}">
                      <a16:colId xmlns:a16="http://schemas.microsoft.com/office/drawing/2014/main" val="20000"/>
                    </a:ext>
                  </a:extLst>
                </a:gridCol>
                <a:gridCol w="1597786">
                  <a:extLst>
                    <a:ext uri="{9D8B030D-6E8A-4147-A177-3AD203B41FA5}">
                      <a16:colId xmlns:a16="http://schemas.microsoft.com/office/drawing/2014/main" val="20001"/>
                    </a:ext>
                  </a:extLst>
                </a:gridCol>
                <a:gridCol w="1597786">
                  <a:extLst>
                    <a:ext uri="{9D8B030D-6E8A-4147-A177-3AD203B41FA5}">
                      <a16:colId xmlns:a16="http://schemas.microsoft.com/office/drawing/2014/main" val="20002"/>
                    </a:ext>
                  </a:extLst>
                </a:gridCol>
                <a:gridCol w="1597786">
                  <a:extLst>
                    <a:ext uri="{9D8B030D-6E8A-4147-A177-3AD203B41FA5}">
                      <a16:colId xmlns:a16="http://schemas.microsoft.com/office/drawing/2014/main" val="20003"/>
                    </a:ext>
                  </a:extLst>
                </a:gridCol>
                <a:gridCol w="1597786">
                  <a:extLst>
                    <a:ext uri="{9D8B030D-6E8A-4147-A177-3AD203B41FA5}">
                      <a16:colId xmlns:a16="http://schemas.microsoft.com/office/drawing/2014/main" val="4139407104"/>
                    </a:ext>
                  </a:extLst>
                </a:gridCol>
              </a:tblGrid>
              <a:tr h="272723">
                <a:tc>
                  <a:txBody>
                    <a:bodyPr/>
                    <a:lstStyle/>
                    <a:p>
                      <a:pPr algn="ctr" fontAlgn="b"/>
                      <a:r>
                        <a:rPr lang="nl-BE" sz="1600" b="1" u="none" strike="noStrike" dirty="0">
                          <a:effectLst/>
                        </a:rPr>
                        <a:t>Gemeente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74789">
                <a:tc>
                  <a:txBody>
                    <a:bodyPr/>
                    <a:lstStyle/>
                    <a:p>
                      <a:pPr algn="ctr" fontAlgn="b"/>
                      <a:r>
                        <a:rPr lang="nl-BE" sz="1600" b="0" i="0" u="none" strike="noStrike">
                          <a:solidFill>
                            <a:srgbClr val="000000"/>
                          </a:solidFill>
                          <a:effectLst/>
                          <a:latin typeface="+mn-lt"/>
                        </a:rPr>
                        <a:t>Aalst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213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169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kern="1200" dirty="0">
                          <a:solidFill>
                            <a:srgbClr val="000000"/>
                          </a:solidFill>
                          <a:effectLst/>
                          <a:latin typeface="+mn-lt"/>
                          <a:ea typeface="+mn-ea"/>
                          <a:cs typeface="+mn-cs"/>
                        </a:rPr>
                        <a:t>236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310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274789">
                <a:tc>
                  <a:txBody>
                    <a:bodyPr/>
                    <a:lstStyle/>
                    <a:p>
                      <a:pPr algn="ctr" fontAlgn="b"/>
                      <a:r>
                        <a:rPr lang="nl-BE" sz="1600" b="0" i="0" u="none" strike="noStrike">
                          <a:solidFill>
                            <a:srgbClr val="000000"/>
                          </a:solidFill>
                          <a:effectLst/>
                          <a:latin typeface="+mn-lt"/>
                        </a:rPr>
                        <a:t>Berlare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GG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kern="1200" dirty="0">
                          <a:solidFill>
                            <a:srgbClr val="000000"/>
                          </a:solidFill>
                          <a:effectLst/>
                          <a:latin typeface="+mn-lt"/>
                          <a:ea typeface="+mn-ea"/>
                          <a:cs typeface="+mn-cs"/>
                        </a:rPr>
                        <a:t>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104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274789">
                <a:tc>
                  <a:txBody>
                    <a:bodyPr/>
                    <a:lstStyle/>
                    <a:p>
                      <a:pPr algn="ctr" fontAlgn="ctr"/>
                      <a:r>
                        <a:rPr lang="nl-BE" sz="1600" b="0" i="0" u="none" strike="noStrike">
                          <a:solidFill>
                            <a:srgbClr val="000000"/>
                          </a:solidFill>
                          <a:effectLst/>
                          <a:latin typeface="+mn-lt"/>
                        </a:rPr>
                        <a:t>Buggenhout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148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160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kern="1200" dirty="0">
                          <a:solidFill>
                            <a:srgbClr val="000000"/>
                          </a:solidFill>
                          <a:effectLst/>
                          <a:latin typeface="+mn-lt"/>
                          <a:ea typeface="+mn-ea"/>
                          <a:cs typeface="+mn-cs"/>
                        </a:rPr>
                        <a:t>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274789">
                <a:tc>
                  <a:txBody>
                    <a:bodyPr/>
                    <a:lstStyle/>
                    <a:p>
                      <a:pPr algn="ctr" fontAlgn="ctr"/>
                      <a:r>
                        <a:rPr lang="nl-BE" sz="1600" b="0" i="0" u="none" strike="noStrike">
                          <a:solidFill>
                            <a:srgbClr val="000000"/>
                          </a:solidFill>
                          <a:effectLst/>
                          <a:latin typeface="+mn-lt"/>
                        </a:rPr>
                        <a:t>Denderleeuw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69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kern="1200" dirty="0">
                          <a:solidFill>
                            <a:srgbClr val="000000"/>
                          </a:solidFill>
                          <a:effectLst/>
                          <a:latin typeface="+mn-lt"/>
                          <a:ea typeface="+mn-ea"/>
                          <a:cs typeface="+mn-cs"/>
                        </a:rPr>
                        <a:t>178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77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274789">
                <a:tc>
                  <a:txBody>
                    <a:bodyPr/>
                    <a:lstStyle/>
                    <a:p>
                      <a:pPr algn="ctr" fontAlgn="ctr"/>
                      <a:r>
                        <a:rPr lang="nl-BE" sz="1600" b="0" i="0" u="none" strike="noStrike">
                          <a:solidFill>
                            <a:srgbClr val="000000"/>
                          </a:solidFill>
                          <a:effectLst/>
                          <a:latin typeface="+mn-lt"/>
                        </a:rPr>
                        <a:t>Erpe-Mere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kern="1200" dirty="0">
                          <a:solidFill>
                            <a:srgbClr val="000000"/>
                          </a:solidFill>
                          <a:effectLst/>
                          <a:latin typeface="+mn-lt"/>
                          <a:ea typeface="+mn-ea"/>
                          <a:cs typeface="+mn-cs"/>
                        </a:rPr>
                        <a:t>116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147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274789">
                <a:tc>
                  <a:txBody>
                    <a:bodyPr/>
                    <a:lstStyle/>
                    <a:p>
                      <a:pPr algn="ctr" fontAlgn="ctr"/>
                      <a:r>
                        <a:rPr lang="nl-BE" sz="1600" b="0" i="0" u="none" strike="noStrike">
                          <a:solidFill>
                            <a:srgbClr val="000000"/>
                          </a:solidFill>
                          <a:effectLst/>
                          <a:latin typeface="+mn-lt"/>
                        </a:rPr>
                        <a:t>Geraardsbergen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543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499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kern="1200" dirty="0">
                          <a:solidFill>
                            <a:srgbClr val="000000"/>
                          </a:solidFill>
                          <a:effectLst/>
                          <a:latin typeface="+mn-lt"/>
                          <a:ea typeface="+mn-ea"/>
                          <a:cs typeface="+mn-cs"/>
                        </a:rPr>
                        <a:t>688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392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274789">
                <a:tc>
                  <a:txBody>
                    <a:bodyPr/>
                    <a:lstStyle/>
                    <a:p>
                      <a:pPr algn="ctr" fontAlgn="b"/>
                      <a:r>
                        <a:rPr lang="nl-BE" sz="1600" b="0" i="0" u="none" strike="noStrike">
                          <a:solidFill>
                            <a:srgbClr val="000000"/>
                          </a:solidFill>
                          <a:effectLst/>
                          <a:latin typeface="+mn-lt"/>
                        </a:rPr>
                        <a:t>Haaltert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503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24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kern="1200" dirty="0">
                          <a:solidFill>
                            <a:srgbClr val="000000"/>
                          </a:solidFill>
                          <a:effectLst/>
                          <a:latin typeface="+mn-lt"/>
                          <a:ea typeface="+mn-ea"/>
                          <a:cs typeface="+mn-cs"/>
                        </a:rPr>
                        <a:t>776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274789">
                <a:tc>
                  <a:txBody>
                    <a:bodyPr/>
                    <a:lstStyle/>
                    <a:p>
                      <a:pPr algn="ctr" fontAlgn="ctr"/>
                      <a:r>
                        <a:rPr lang="nl-BE" sz="1600" b="0" i="0" u="none" strike="noStrike">
                          <a:solidFill>
                            <a:srgbClr val="000000"/>
                          </a:solidFill>
                          <a:effectLst/>
                          <a:latin typeface="+mn-lt"/>
                        </a:rPr>
                        <a:t>Herzele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238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kern="1200" dirty="0">
                          <a:solidFill>
                            <a:srgbClr val="000000"/>
                          </a:solidFill>
                          <a:effectLst/>
                          <a:latin typeface="+mn-lt"/>
                          <a:ea typeface="+mn-ea"/>
                          <a:cs typeface="+mn-cs"/>
                        </a:rPr>
                        <a:t>104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82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274789">
                <a:tc>
                  <a:txBody>
                    <a:bodyPr/>
                    <a:lstStyle/>
                    <a:p>
                      <a:pPr algn="ctr" fontAlgn="b"/>
                      <a:r>
                        <a:rPr lang="nl-BE" sz="1600" b="0" i="0" u="none" strike="noStrike">
                          <a:solidFill>
                            <a:srgbClr val="000000"/>
                          </a:solidFill>
                          <a:effectLst/>
                          <a:latin typeface="+mn-lt"/>
                        </a:rPr>
                        <a:t>Laarne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115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77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kern="1200" dirty="0">
                          <a:solidFill>
                            <a:srgbClr val="000000"/>
                          </a:solidFill>
                          <a:effectLst/>
                          <a:latin typeface="+mn-lt"/>
                          <a:ea typeface="+mn-ea"/>
                          <a:cs typeface="+mn-cs"/>
                        </a:rPr>
                        <a:t>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77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r h="274789">
                <a:tc>
                  <a:txBody>
                    <a:bodyPr/>
                    <a:lstStyle/>
                    <a:p>
                      <a:pPr algn="ctr" fontAlgn="b"/>
                      <a:r>
                        <a:rPr lang="nl-BE" sz="1600" b="0" i="0" u="none" strike="noStrike">
                          <a:solidFill>
                            <a:srgbClr val="000000"/>
                          </a:solidFill>
                          <a:effectLst/>
                          <a:latin typeface="+mn-lt"/>
                        </a:rPr>
                        <a:t>Lebbeke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958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407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kern="1200" dirty="0">
                          <a:solidFill>
                            <a:srgbClr val="000000"/>
                          </a:solidFill>
                          <a:effectLst/>
                          <a:latin typeface="+mn-lt"/>
                          <a:ea typeface="+mn-ea"/>
                          <a:cs typeface="+mn-cs"/>
                        </a:rPr>
                        <a:t>861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380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0"/>
                  </a:ext>
                </a:extLst>
              </a:tr>
              <a:tr h="274789">
                <a:tc>
                  <a:txBody>
                    <a:bodyPr/>
                    <a:lstStyle/>
                    <a:p>
                      <a:pPr algn="ctr" fontAlgn="b"/>
                      <a:r>
                        <a:rPr lang="nl-BE" sz="1600" b="0" i="0" u="none" strike="noStrike" dirty="0">
                          <a:solidFill>
                            <a:srgbClr val="000000"/>
                          </a:solidFill>
                          <a:effectLst/>
                          <a:latin typeface="+mn-lt"/>
                        </a:rPr>
                        <a:t>Lede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108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kern="1200" dirty="0">
                          <a:solidFill>
                            <a:srgbClr val="000000"/>
                          </a:solidFill>
                          <a:effectLst/>
                          <a:latin typeface="+mn-lt"/>
                          <a:ea typeface="+mn-ea"/>
                          <a:cs typeface="+mn-cs"/>
                        </a:rPr>
                        <a:t>175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1"/>
                  </a:ext>
                </a:extLst>
              </a:tr>
              <a:tr h="274789">
                <a:tc>
                  <a:txBody>
                    <a:bodyPr/>
                    <a:lstStyle/>
                    <a:p>
                      <a:pPr algn="ctr" fontAlgn="b"/>
                      <a:r>
                        <a:rPr lang="nl-BE" sz="1600" b="0" i="0" u="none" strike="noStrike">
                          <a:solidFill>
                            <a:srgbClr val="000000"/>
                          </a:solidFill>
                          <a:effectLst/>
                          <a:latin typeface="+mn-lt"/>
                        </a:rPr>
                        <a:t>Ninove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125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kern="1200" dirty="0">
                          <a:solidFill>
                            <a:srgbClr val="000000"/>
                          </a:solidFill>
                          <a:effectLst/>
                          <a:latin typeface="+mn-lt"/>
                          <a:ea typeface="+mn-ea"/>
                          <a:cs typeface="+mn-cs"/>
                        </a:rPr>
                        <a:t>130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2"/>
                  </a:ext>
                </a:extLst>
              </a:tr>
              <a:tr h="274789">
                <a:tc>
                  <a:txBody>
                    <a:bodyPr/>
                    <a:lstStyle/>
                    <a:p>
                      <a:pPr algn="ctr" fontAlgn="ctr"/>
                      <a:r>
                        <a:rPr lang="nl-BE" sz="1600" b="0" i="0" u="none" strike="noStrike">
                          <a:solidFill>
                            <a:srgbClr val="000000"/>
                          </a:solidFill>
                          <a:effectLst/>
                          <a:latin typeface="+mn-lt"/>
                        </a:rPr>
                        <a:t>Sint-Lievens-Houtem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62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kern="1200" dirty="0">
                          <a:solidFill>
                            <a:srgbClr val="000000"/>
                          </a:solidFill>
                          <a:effectLst/>
                          <a:latin typeface="+mn-lt"/>
                          <a:ea typeface="+mn-ea"/>
                          <a:cs typeface="+mn-cs"/>
                        </a:rPr>
                        <a:t>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76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3"/>
                  </a:ext>
                </a:extLst>
              </a:tr>
              <a:tr h="274789">
                <a:tc>
                  <a:txBody>
                    <a:bodyPr/>
                    <a:lstStyle/>
                    <a:p>
                      <a:pPr algn="ctr" fontAlgn="ctr"/>
                      <a:r>
                        <a:rPr lang="nl-BE" sz="1600" b="0" i="0" u="none" strike="noStrike" dirty="0">
                          <a:solidFill>
                            <a:srgbClr val="000000"/>
                          </a:solidFill>
                          <a:effectLst/>
                          <a:latin typeface="+mn-lt"/>
                        </a:rPr>
                        <a:t>Wetteren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kern="1200" dirty="0">
                          <a:solidFill>
                            <a:srgbClr val="000000"/>
                          </a:solidFill>
                          <a:effectLst/>
                          <a:latin typeface="+mn-lt"/>
                          <a:ea typeface="+mn-ea"/>
                          <a:cs typeface="+mn-cs"/>
                        </a:rPr>
                        <a:t>133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4"/>
                  </a:ext>
                </a:extLst>
              </a:tr>
              <a:tr h="274789">
                <a:tc>
                  <a:txBody>
                    <a:bodyPr/>
                    <a:lstStyle/>
                    <a:p>
                      <a:pPr algn="ctr" fontAlgn="ctr"/>
                      <a:r>
                        <a:rPr lang="nl-BE" sz="1600" b="0" i="0" u="none" strike="noStrike" dirty="0">
                          <a:solidFill>
                            <a:srgbClr val="000000"/>
                          </a:solidFill>
                          <a:effectLst/>
                          <a:latin typeface="+mn-lt"/>
                        </a:rPr>
                        <a:t>Wichelen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138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kern="1200" dirty="0">
                          <a:solidFill>
                            <a:srgbClr val="000000"/>
                          </a:solidFill>
                          <a:effectLst/>
                          <a:latin typeface="+mn-lt"/>
                          <a:ea typeface="+mn-ea"/>
                          <a:cs typeface="+mn-cs"/>
                        </a:rPr>
                        <a:t>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58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5"/>
                  </a:ext>
                </a:extLst>
              </a:tr>
              <a:tr h="272723">
                <a:tc>
                  <a:txBody>
                    <a:bodyPr/>
                    <a:lstStyle/>
                    <a:p>
                      <a:pPr algn="ctr" fontAlgn="b"/>
                      <a:r>
                        <a:rPr lang="nl-BE" sz="1600" b="1" u="none" strike="noStrike" dirty="0">
                          <a:solidFill>
                            <a:schemeClr val="tx1"/>
                          </a:solidFill>
                          <a:effectLst/>
                          <a:latin typeface="+mn-lt"/>
                        </a:rPr>
                        <a:t>Totaal:</a:t>
                      </a:r>
                      <a:r>
                        <a:rPr lang="nl-BE" sz="1600" b="1" u="none" strike="noStrike" baseline="0" dirty="0">
                          <a:solidFill>
                            <a:schemeClr val="tx1"/>
                          </a:solidFill>
                          <a:effectLst/>
                          <a:latin typeface="+mn-lt"/>
                        </a:rPr>
                        <a:t> </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1" i="0" u="none" strike="noStrike" kern="1200" dirty="0">
                          <a:solidFill>
                            <a:schemeClr val="tx1"/>
                          </a:solidFill>
                          <a:effectLst/>
                          <a:latin typeface="+mn-lt"/>
                          <a:ea typeface="+mn-ea"/>
                          <a:cs typeface="+mn-cs"/>
                        </a:rPr>
                        <a:t>   3149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1" i="0" u="none" strike="noStrike" kern="1200" dirty="0">
                          <a:solidFill>
                            <a:schemeClr val="tx1"/>
                          </a:solidFill>
                          <a:effectLst/>
                          <a:latin typeface="+mn-lt"/>
                          <a:ea typeface="+mn-ea"/>
                          <a:cs typeface="+mn-cs"/>
                        </a:rPr>
                        <a:t> 2245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1" i="0" u="none" strike="noStrike" kern="1200" dirty="0">
                          <a:solidFill>
                            <a:schemeClr val="tx1"/>
                          </a:solidFill>
                          <a:effectLst/>
                          <a:latin typeface="+mn-lt"/>
                          <a:ea typeface="+mn-ea"/>
                          <a:cs typeface="+mn-cs"/>
                        </a:rPr>
                        <a:t>3728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2009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6"/>
                  </a:ext>
                </a:extLst>
              </a:tr>
            </a:tbl>
          </a:graphicData>
        </a:graphic>
      </p:graphicFrame>
      <p:sp>
        <p:nvSpPr>
          <p:cNvPr id="9" name="Tekstvak 8">
            <a:extLst>
              <a:ext uri="{FF2B5EF4-FFF2-40B4-BE49-F238E27FC236}">
                <a16:creationId xmlns:a16="http://schemas.microsoft.com/office/drawing/2014/main" id="{71A45A83-4A75-4EBE-82FE-C9E40AAB00B7}"/>
              </a:ext>
            </a:extLst>
          </p:cNvPr>
          <p:cNvSpPr txBox="1"/>
          <p:nvPr/>
        </p:nvSpPr>
        <p:spPr>
          <a:xfrm>
            <a:off x="2411760" y="1196752"/>
            <a:ext cx="5328592" cy="369332"/>
          </a:xfrm>
          <a:prstGeom prst="rect">
            <a:avLst/>
          </a:prstGeom>
          <a:noFill/>
        </p:spPr>
        <p:txBody>
          <a:bodyPr wrap="square" rtlCol="0">
            <a:spAutoFit/>
          </a:bodyPr>
          <a:lstStyle/>
          <a:p>
            <a:r>
              <a:rPr lang="nl-BE" dirty="0"/>
              <a:t>Absolute cijfers (openbaar + privé) in Kg</a:t>
            </a:r>
          </a:p>
        </p:txBody>
      </p:sp>
      <p:sp>
        <p:nvSpPr>
          <p:cNvPr id="10" name="Tekstvak 9">
            <a:extLst>
              <a:ext uri="{FF2B5EF4-FFF2-40B4-BE49-F238E27FC236}">
                <a16:creationId xmlns:a16="http://schemas.microsoft.com/office/drawing/2014/main" id="{71352CEF-549F-43D4-91CC-506871F1D559}"/>
              </a:ext>
            </a:extLst>
          </p:cNvPr>
          <p:cNvSpPr txBox="1"/>
          <p:nvPr/>
        </p:nvSpPr>
        <p:spPr>
          <a:xfrm>
            <a:off x="323528" y="6237316"/>
            <a:ext cx="8496944" cy="584775"/>
          </a:xfrm>
          <a:prstGeom prst="rect">
            <a:avLst/>
          </a:prstGeom>
          <a:noFill/>
        </p:spPr>
        <p:txBody>
          <a:bodyPr wrap="square" rtlCol="0">
            <a:spAutoFit/>
          </a:bodyPr>
          <a:lstStyle/>
          <a:p>
            <a:r>
              <a:rPr lang="nl-BE" sz="1600" dirty="0"/>
              <a:t>* Dit zijn enkel de gegevens van </a:t>
            </a:r>
            <a:r>
              <a:rPr lang="nl-BE" sz="1600" dirty="0" err="1"/>
              <a:t>rodenticiden</a:t>
            </a:r>
            <a:r>
              <a:rPr lang="nl-BE" sz="1600" dirty="0"/>
              <a:t> die werden uitgelegd door de provincie. Van de gemeente zijn er geen gegevens</a:t>
            </a:r>
          </a:p>
        </p:txBody>
      </p:sp>
    </p:spTree>
    <p:extLst>
      <p:ext uri="{BB962C8B-B14F-4D97-AF65-F5344CB8AC3E}">
        <p14:creationId xmlns:p14="http://schemas.microsoft.com/office/powerpoint/2010/main" val="2799658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b="1" dirty="0">
                <a:solidFill>
                  <a:schemeClr val="accent3">
                    <a:lumMod val="50000"/>
                  </a:schemeClr>
                </a:solidFill>
              </a:rPr>
              <a:t>2. Rattenbestrijding</a:t>
            </a:r>
            <a:r>
              <a:rPr lang="nl-BE" sz="3100" b="1" dirty="0">
                <a:solidFill>
                  <a:schemeClr val="accent3">
                    <a:lumMod val="50000"/>
                  </a:schemeClr>
                </a:solidFill>
              </a:rPr>
              <a:t> </a:t>
            </a:r>
            <a:endParaRPr lang="nl-BE" b="1" dirty="0">
              <a:solidFill>
                <a:schemeClr val="accent3">
                  <a:lumMod val="50000"/>
                </a:schemeClr>
              </a:solidFill>
            </a:endParaRPr>
          </a:p>
        </p:txBody>
      </p:sp>
      <p:graphicFrame>
        <p:nvGraphicFramePr>
          <p:cNvPr id="6" name="Grafiek 5">
            <a:extLst>
              <a:ext uri="{FF2B5EF4-FFF2-40B4-BE49-F238E27FC236}">
                <a16:creationId xmlns:a16="http://schemas.microsoft.com/office/drawing/2014/main" id="{00000000-0008-0000-0800-000004000000}"/>
              </a:ext>
            </a:extLst>
          </p:cNvPr>
          <p:cNvGraphicFramePr>
            <a:graphicFrameLocks/>
          </p:cNvGraphicFramePr>
          <p:nvPr>
            <p:extLst>
              <p:ext uri="{D42A27DB-BD31-4B8C-83A1-F6EECF244321}">
                <p14:modId xmlns:p14="http://schemas.microsoft.com/office/powerpoint/2010/main" val="2799188709"/>
              </p:ext>
            </p:extLst>
          </p:nvPr>
        </p:nvGraphicFramePr>
        <p:xfrm>
          <a:off x="683568" y="1556792"/>
          <a:ext cx="7632848" cy="4320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9450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8229600" cy="1143000"/>
          </a:xfrm>
        </p:spPr>
        <p:txBody>
          <a:bodyPr>
            <a:normAutofit fontScale="90000"/>
          </a:bodyPr>
          <a:lstStyle/>
          <a:p>
            <a:r>
              <a:rPr lang="nl-BE" b="1" dirty="0">
                <a:solidFill>
                  <a:schemeClr val="accent3">
                    <a:lumMod val="50000"/>
                  </a:schemeClr>
                </a:solidFill>
              </a:rPr>
              <a:t>2. Rattenbestrijding </a:t>
            </a:r>
            <a:br>
              <a:rPr lang="nl-BE" b="1" dirty="0">
                <a:solidFill>
                  <a:schemeClr val="accent3">
                    <a:lumMod val="50000"/>
                  </a:schemeClr>
                </a:solidFill>
              </a:rPr>
            </a:br>
            <a:r>
              <a:rPr lang="nl-BE" sz="3100" b="1" dirty="0">
                <a:solidFill>
                  <a:schemeClr val="accent3">
                    <a:lumMod val="50000"/>
                  </a:schemeClr>
                </a:solidFill>
              </a:rPr>
              <a:t>2.3 </a:t>
            </a:r>
            <a:r>
              <a:rPr lang="nl-BE" sz="3100" b="1" dirty="0" err="1">
                <a:solidFill>
                  <a:schemeClr val="accent3">
                    <a:lumMod val="50000"/>
                  </a:schemeClr>
                </a:solidFill>
              </a:rPr>
              <a:t>Rodenticiden</a:t>
            </a:r>
            <a:r>
              <a:rPr lang="nl-BE" sz="3100" b="1" dirty="0">
                <a:solidFill>
                  <a:schemeClr val="accent3">
                    <a:lumMod val="50000"/>
                  </a:schemeClr>
                </a:solidFill>
              </a:rPr>
              <a:t> POV</a:t>
            </a:r>
          </a:p>
        </p:txBody>
      </p:sp>
      <p:sp>
        <p:nvSpPr>
          <p:cNvPr id="6" name="Tekstvak 5"/>
          <p:cNvSpPr txBox="1"/>
          <p:nvPr/>
        </p:nvSpPr>
        <p:spPr>
          <a:xfrm>
            <a:off x="1979712" y="5301208"/>
            <a:ext cx="4824536" cy="369332"/>
          </a:xfrm>
          <a:prstGeom prst="rect">
            <a:avLst/>
          </a:prstGeom>
          <a:noFill/>
        </p:spPr>
        <p:txBody>
          <a:bodyPr wrap="square" rtlCol="0">
            <a:spAutoFit/>
          </a:bodyPr>
          <a:lstStyle/>
          <a:p>
            <a:r>
              <a:rPr lang="nl-BE" dirty="0">
                <a:solidFill>
                  <a:prstClr val="black"/>
                </a:solidFill>
              </a:rPr>
              <a:t>* Absolute cijfers (openbaar + </a:t>
            </a:r>
            <a:r>
              <a:rPr lang="nl-BE" dirty="0" err="1">
                <a:solidFill>
                  <a:prstClr val="black"/>
                </a:solidFill>
              </a:rPr>
              <a:t>prive</a:t>
            </a:r>
            <a:r>
              <a:rPr lang="nl-BE" dirty="0">
                <a:solidFill>
                  <a:prstClr val="black"/>
                </a:solidFill>
              </a:rPr>
              <a:t>) in Kg </a:t>
            </a:r>
          </a:p>
        </p:txBody>
      </p:sp>
      <p:graphicFrame>
        <p:nvGraphicFramePr>
          <p:cNvPr id="5" name="Tabel 4">
            <a:extLst>
              <a:ext uri="{FF2B5EF4-FFF2-40B4-BE49-F238E27FC236}">
                <a16:creationId xmlns:a16="http://schemas.microsoft.com/office/drawing/2014/main" id="{DB62CE95-F21C-480A-9860-D14E12A706B1}"/>
              </a:ext>
            </a:extLst>
          </p:cNvPr>
          <p:cNvGraphicFramePr>
            <a:graphicFrameLocks noGrp="1"/>
          </p:cNvGraphicFramePr>
          <p:nvPr>
            <p:extLst>
              <p:ext uri="{D42A27DB-BD31-4B8C-83A1-F6EECF244321}">
                <p14:modId xmlns:p14="http://schemas.microsoft.com/office/powerpoint/2010/main" val="2900913639"/>
              </p:ext>
            </p:extLst>
          </p:nvPr>
        </p:nvGraphicFramePr>
        <p:xfrm>
          <a:off x="755576" y="1484784"/>
          <a:ext cx="7632849" cy="3816426"/>
        </p:xfrm>
        <a:graphic>
          <a:graphicData uri="http://schemas.openxmlformats.org/drawingml/2006/table">
            <a:tbl>
              <a:tblPr/>
              <a:tblGrid>
                <a:gridCol w="2943243">
                  <a:extLst>
                    <a:ext uri="{9D8B030D-6E8A-4147-A177-3AD203B41FA5}">
                      <a16:colId xmlns:a16="http://schemas.microsoft.com/office/drawing/2014/main" val="20000"/>
                    </a:ext>
                  </a:extLst>
                </a:gridCol>
                <a:gridCol w="1172401">
                  <a:extLst>
                    <a:ext uri="{9D8B030D-6E8A-4147-A177-3AD203B41FA5}">
                      <a16:colId xmlns:a16="http://schemas.microsoft.com/office/drawing/2014/main" val="20003"/>
                    </a:ext>
                  </a:extLst>
                </a:gridCol>
                <a:gridCol w="1172401">
                  <a:extLst>
                    <a:ext uri="{9D8B030D-6E8A-4147-A177-3AD203B41FA5}">
                      <a16:colId xmlns:a16="http://schemas.microsoft.com/office/drawing/2014/main" val="20004"/>
                    </a:ext>
                  </a:extLst>
                </a:gridCol>
                <a:gridCol w="1172402">
                  <a:extLst>
                    <a:ext uri="{9D8B030D-6E8A-4147-A177-3AD203B41FA5}">
                      <a16:colId xmlns:a16="http://schemas.microsoft.com/office/drawing/2014/main" val="20005"/>
                    </a:ext>
                  </a:extLst>
                </a:gridCol>
                <a:gridCol w="1172402">
                  <a:extLst>
                    <a:ext uri="{9D8B030D-6E8A-4147-A177-3AD203B41FA5}">
                      <a16:colId xmlns:a16="http://schemas.microsoft.com/office/drawing/2014/main" val="3165836987"/>
                    </a:ext>
                  </a:extLst>
                </a:gridCol>
              </a:tblGrid>
              <a:tr h="437124">
                <a:tc>
                  <a:txBody>
                    <a:bodyPr/>
                    <a:lstStyle/>
                    <a:p>
                      <a:pPr algn="ctr" fontAlgn="b"/>
                      <a:r>
                        <a:rPr lang="nl-BE" sz="1400" b="1" i="0" u="none" strike="noStrike" dirty="0">
                          <a:solidFill>
                            <a:schemeClr val="tx1"/>
                          </a:solidFill>
                          <a:effectLst/>
                          <a:latin typeface="+mn-lt"/>
                        </a:rPr>
                        <a:t> Regio</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63217">
                <a:tc>
                  <a:txBody>
                    <a:bodyPr/>
                    <a:lstStyle/>
                    <a:p>
                      <a:pPr algn="ctr" fontAlgn="b"/>
                      <a:r>
                        <a:rPr lang="nl-BE" sz="1400" b="0" i="0" u="none" strike="noStrike" dirty="0">
                          <a:solidFill>
                            <a:schemeClr val="tx1"/>
                          </a:solidFill>
                          <a:effectLst/>
                          <a:latin typeface="+mn-lt"/>
                        </a:rPr>
                        <a:t>Meetjesland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dirty="0">
                          <a:solidFill>
                            <a:srgbClr val="000000"/>
                          </a:solidFill>
                          <a:effectLst/>
                          <a:latin typeface="+mj-lt"/>
                        </a:rPr>
                        <a:t>       2765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1636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dirty="0">
                          <a:solidFill>
                            <a:schemeClr val="dk1"/>
                          </a:solidFill>
                          <a:effectLst/>
                          <a:latin typeface="+mn-lt"/>
                          <a:ea typeface="+mn-ea"/>
                          <a:cs typeface="+mn-cs"/>
                        </a:rPr>
                        <a:t>1384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dirty="0">
                          <a:solidFill>
                            <a:schemeClr val="dk1"/>
                          </a:solidFill>
                          <a:effectLst/>
                          <a:latin typeface="+mn-lt"/>
                          <a:ea typeface="+mn-ea"/>
                          <a:cs typeface="+mn-cs"/>
                        </a:rPr>
                        <a:t>1174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563217">
                <a:tc>
                  <a:txBody>
                    <a:bodyPr/>
                    <a:lstStyle/>
                    <a:p>
                      <a:pPr algn="ctr" fontAlgn="b"/>
                      <a:r>
                        <a:rPr lang="nl-BE" sz="1400" b="0" i="0" u="none" strike="noStrike" dirty="0">
                          <a:solidFill>
                            <a:schemeClr val="tx1"/>
                          </a:solidFill>
                          <a:effectLst/>
                          <a:latin typeface="+mn-lt"/>
                        </a:rPr>
                        <a:t>Waasland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dirty="0">
                          <a:solidFill>
                            <a:srgbClr val="000000"/>
                          </a:solidFill>
                          <a:effectLst/>
                          <a:latin typeface="+mj-lt"/>
                        </a:rPr>
                        <a:t>       2372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1707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dirty="0">
                          <a:solidFill>
                            <a:schemeClr val="dk1"/>
                          </a:solidFill>
                          <a:effectLst/>
                          <a:latin typeface="+mn-lt"/>
                          <a:ea typeface="+mn-ea"/>
                          <a:cs typeface="+mn-cs"/>
                        </a:rPr>
                        <a:t>1338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dirty="0">
                          <a:solidFill>
                            <a:schemeClr val="dk1"/>
                          </a:solidFill>
                          <a:effectLst/>
                          <a:latin typeface="+mn-lt"/>
                          <a:ea typeface="+mn-ea"/>
                          <a:cs typeface="+mn-cs"/>
                        </a:rPr>
                        <a:t>1518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563217">
                <a:tc>
                  <a:txBody>
                    <a:bodyPr/>
                    <a:lstStyle/>
                    <a:p>
                      <a:pPr algn="ctr" fontAlgn="b"/>
                      <a:r>
                        <a:rPr lang="nl-BE" sz="1400" b="1" i="0" u="none" strike="noStrike" dirty="0">
                          <a:solidFill>
                            <a:schemeClr val="tx1"/>
                          </a:solidFill>
                          <a:effectLst/>
                          <a:latin typeface="+mn-lt"/>
                        </a:rPr>
                        <a:t>Dendervallei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1" i="0" u="none" strike="noStrike" dirty="0">
                          <a:solidFill>
                            <a:srgbClr val="000000"/>
                          </a:solidFill>
                          <a:effectLst/>
                          <a:latin typeface="+mj-lt"/>
                        </a:rPr>
                        <a:t>       3149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1" i="0" u="none" strike="noStrike" dirty="0">
                          <a:solidFill>
                            <a:srgbClr val="000000"/>
                          </a:solidFill>
                          <a:effectLst/>
                          <a:latin typeface="+mj-lt"/>
                        </a:rPr>
                        <a:t>       2245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400" b="1" i="0" u="none" strike="noStrike" kern="1200" dirty="0">
                          <a:solidFill>
                            <a:srgbClr val="000000"/>
                          </a:solidFill>
                          <a:effectLst/>
                          <a:latin typeface="+mj-lt"/>
                          <a:ea typeface="+mn-ea"/>
                          <a:cs typeface="+mn-cs"/>
                        </a:rPr>
                        <a:t>3728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1" u="none" strike="noStrike" kern="1200" dirty="0">
                          <a:solidFill>
                            <a:schemeClr val="dk1"/>
                          </a:solidFill>
                          <a:effectLst/>
                          <a:latin typeface="+mn-lt"/>
                          <a:ea typeface="+mn-ea"/>
                          <a:cs typeface="+mn-cs"/>
                        </a:rPr>
                        <a:t>2009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563217">
                <a:tc>
                  <a:txBody>
                    <a:bodyPr/>
                    <a:lstStyle/>
                    <a:p>
                      <a:pPr algn="ctr" fontAlgn="b"/>
                      <a:r>
                        <a:rPr lang="nl-BE" sz="1400" b="0" i="0" u="none" strike="noStrike" dirty="0" err="1">
                          <a:solidFill>
                            <a:schemeClr val="tx1"/>
                          </a:solidFill>
                          <a:effectLst/>
                          <a:latin typeface="+mn-lt"/>
                        </a:rPr>
                        <a:t>Bovenschelde</a:t>
                      </a:r>
                      <a:r>
                        <a:rPr lang="nl-BE" sz="1400" b="0" i="0" u="none" strike="noStrike" baseline="0" dirty="0">
                          <a:solidFill>
                            <a:schemeClr val="tx1"/>
                          </a:solidFill>
                          <a:effectLst/>
                          <a:latin typeface="+mn-lt"/>
                        </a:rPr>
                        <a:t> -L</a:t>
                      </a:r>
                      <a:r>
                        <a:rPr lang="nl-BE" sz="1400" b="0" i="0" u="none" strike="noStrike" dirty="0">
                          <a:solidFill>
                            <a:schemeClr val="tx1"/>
                          </a:solidFill>
                          <a:effectLst/>
                          <a:latin typeface="+mn-lt"/>
                        </a:rPr>
                        <a:t>eie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dirty="0">
                          <a:solidFill>
                            <a:srgbClr val="000000"/>
                          </a:solidFill>
                          <a:effectLst/>
                          <a:latin typeface="+mj-lt"/>
                        </a:rPr>
                        <a:t>       1555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1323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400" b="0" i="0" u="none" strike="noStrike" kern="1200" dirty="0">
                          <a:solidFill>
                            <a:srgbClr val="000000"/>
                          </a:solidFill>
                          <a:effectLst/>
                          <a:latin typeface="+mj-lt"/>
                          <a:ea typeface="+mn-ea"/>
                          <a:cs typeface="+mn-cs"/>
                        </a:rPr>
                        <a:t>2231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dirty="0">
                          <a:solidFill>
                            <a:schemeClr val="dk1"/>
                          </a:solidFill>
                          <a:effectLst/>
                          <a:latin typeface="+mn-lt"/>
                          <a:ea typeface="+mn-ea"/>
                          <a:cs typeface="+mn-cs"/>
                        </a:rPr>
                        <a:t>  1949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563217">
                <a:tc>
                  <a:txBody>
                    <a:bodyPr/>
                    <a:lstStyle/>
                    <a:p>
                      <a:pPr algn="ctr" fontAlgn="b"/>
                      <a:r>
                        <a:rPr lang="nl-BE" sz="1400" b="0" i="0" u="none" strike="noStrike" dirty="0">
                          <a:solidFill>
                            <a:schemeClr val="tx1"/>
                          </a:solidFill>
                          <a:effectLst/>
                          <a:latin typeface="+mn-lt"/>
                        </a:rPr>
                        <a:t>Vlaamse Ardennen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ctr"/>
                      <a:r>
                        <a:rPr lang="nl-BE" sz="1400" b="0" i="0" u="none" strike="noStrike" dirty="0">
                          <a:solidFill>
                            <a:srgbClr val="000000"/>
                          </a:solidFill>
                          <a:effectLst/>
                          <a:latin typeface="+mj-lt"/>
                        </a:rPr>
                        <a:t>       1648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j-lt"/>
                        </a:rPr>
                        <a:t>    2399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400" b="0" i="0" u="none" strike="noStrike" kern="1200" dirty="0">
                          <a:solidFill>
                            <a:srgbClr val="000000"/>
                          </a:solidFill>
                          <a:effectLst/>
                          <a:latin typeface="+mj-lt"/>
                          <a:ea typeface="+mn-ea"/>
                          <a:cs typeface="+mn-cs"/>
                        </a:rPr>
                        <a:t>1359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dirty="0">
                          <a:solidFill>
                            <a:schemeClr val="dk1"/>
                          </a:solidFill>
                          <a:effectLst/>
                          <a:latin typeface="+mn-lt"/>
                          <a:ea typeface="+mn-ea"/>
                          <a:cs typeface="+mn-cs"/>
                        </a:rPr>
                        <a:t>1262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563217">
                <a:tc>
                  <a:txBody>
                    <a:bodyPr/>
                    <a:lstStyle/>
                    <a:p>
                      <a:pPr algn="ctr" fontAlgn="b"/>
                      <a:r>
                        <a:rPr lang="nl-BE" sz="1400" b="1" i="0" u="none" strike="noStrike" dirty="0">
                          <a:solidFill>
                            <a:schemeClr val="tx1"/>
                          </a:solidFill>
                          <a:effectLst/>
                          <a:latin typeface="+mn-lt"/>
                        </a:rPr>
                        <a:t>Totaal: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1" i="0" u="none" strike="noStrike" kern="1200" dirty="0">
                          <a:solidFill>
                            <a:srgbClr val="000000"/>
                          </a:solidFill>
                          <a:effectLst/>
                          <a:latin typeface="+mj-lt"/>
                          <a:ea typeface="+mn-ea"/>
                          <a:cs typeface="+mn-cs"/>
                        </a:rPr>
                        <a:t>11489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1" i="0" u="none" strike="noStrike" kern="1200" dirty="0">
                          <a:solidFill>
                            <a:srgbClr val="000000"/>
                          </a:solidFill>
                          <a:effectLst/>
                          <a:latin typeface="+mj-lt"/>
                          <a:ea typeface="+mn-ea"/>
                          <a:cs typeface="+mn-cs"/>
                        </a:rPr>
                        <a:t>9310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1" i="0" u="none" strike="noStrike" kern="1200" dirty="0">
                          <a:solidFill>
                            <a:srgbClr val="000000"/>
                          </a:solidFill>
                          <a:effectLst/>
                          <a:latin typeface="+mj-lt"/>
                          <a:ea typeface="+mn-ea"/>
                          <a:cs typeface="+mn-cs"/>
                        </a:rPr>
                        <a:t>10041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1" u="none" strike="noStrike" kern="1200" dirty="0">
                          <a:solidFill>
                            <a:schemeClr val="dk1"/>
                          </a:solidFill>
                          <a:effectLst/>
                          <a:latin typeface="+mn-lt"/>
                          <a:ea typeface="+mn-ea"/>
                          <a:cs typeface="+mn-cs"/>
                        </a:rPr>
                        <a:t>7912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72560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74638"/>
            <a:ext cx="8219256" cy="58018"/>
          </a:xfrm>
        </p:spPr>
        <p:txBody>
          <a:bodyPr>
            <a:normAutofit fontScale="90000"/>
          </a:bodyPr>
          <a:lstStyle/>
          <a:p>
            <a:br>
              <a:rPr lang="nl-BE" sz="4000" dirty="0"/>
            </a:br>
            <a:endParaRPr lang="nl-BE" dirty="0"/>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1764365312"/>
              </p:ext>
            </p:extLst>
          </p:nvPr>
        </p:nvGraphicFramePr>
        <p:xfrm>
          <a:off x="1" y="-27384"/>
          <a:ext cx="9144000" cy="6885387"/>
        </p:xfrm>
        <a:graphic>
          <a:graphicData uri="http://schemas.openxmlformats.org/drawingml/2006/table">
            <a:tbl>
              <a:tblPr>
                <a:tableStyleId>{5C22544A-7EE6-4342-B048-85BDC9FD1C3A}</a:tableStyleId>
              </a:tblPr>
              <a:tblGrid>
                <a:gridCol w="1483291">
                  <a:extLst>
                    <a:ext uri="{9D8B030D-6E8A-4147-A177-3AD203B41FA5}">
                      <a16:colId xmlns:a16="http://schemas.microsoft.com/office/drawing/2014/main" val="20000"/>
                    </a:ext>
                  </a:extLst>
                </a:gridCol>
                <a:gridCol w="1094387">
                  <a:extLst>
                    <a:ext uri="{9D8B030D-6E8A-4147-A177-3AD203B41FA5}">
                      <a16:colId xmlns:a16="http://schemas.microsoft.com/office/drawing/2014/main" val="20001"/>
                    </a:ext>
                  </a:extLst>
                </a:gridCol>
                <a:gridCol w="1094387">
                  <a:extLst>
                    <a:ext uri="{9D8B030D-6E8A-4147-A177-3AD203B41FA5}">
                      <a16:colId xmlns:a16="http://schemas.microsoft.com/office/drawing/2014/main" val="2401048542"/>
                    </a:ext>
                  </a:extLst>
                </a:gridCol>
                <a:gridCol w="1094387">
                  <a:extLst>
                    <a:ext uri="{9D8B030D-6E8A-4147-A177-3AD203B41FA5}">
                      <a16:colId xmlns:a16="http://schemas.microsoft.com/office/drawing/2014/main" val="20002"/>
                    </a:ext>
                  </a:extLst>
                </a:gridCol>
                <a:gridCol w="1094387">
                  <a:extLst>
                    <a:ext uri="{9D8B030D-6E8A-4147-A177-3AD203B41FA5}">
                      <a16:colId xmlns:a16="http://schemas.microsoft.com/office/drawing/2014/main" val="20003"/>
                    </a:ext>
                  </a:extLst>
                </a:gridCol>
                <a:gridCol w="1094387">
                  <a:extLst>
                    <a:ext uri="{9D8B030D-6E8A-4147-A177-3AD203B41FA5}">
                      <a16:colId xmlns:a16="http://schemas.microsoft.com/office/drawing/2014/main" val="20004"/>
                    </a:ext>
                  </a:extLst>
                </a:gridCol>
                <a:gridCol w="1094387">
                  <a:extLst>
                    <a:ext uri="{9D8B030D-6E8A-4147-A177-3AD203B41FA5}">
                      <a16:colId xmlns:a16="http://schemas.microsoft.com/office/drawing/2014/main" val="20005"/>
                    </a:ext>
                  </a:extLst>
                </a:gridCol>
                <a:gridCol w="1094387">
                  <a:extLst>
                    <a:ext uri="{9D8B030D-6E8A-4147-A177-3AD203B41FA5}">
                      <a16:colId xmlns:a16="http://schemas.microsoft.com/office/drawing/2014/main" val="20006"/>
                    </a:ext>
                  </a:extLst>
                </a:gridCol>
              </a:tblGrid>
              <a:tr h="352502">
                <a:tc gridSpan="8">
                  <a:txBody>
                    <a:bodyPr/>
                    <a:lstStyle/>
                    <a:p>
                      <a:pPr algn="ctr" fontAlgn="b"/>
                      <a:r>
                        <a:rPr lang="nl-BE" sz="1400" u="none" strike="noStrike" dirty="0">
                          <a:solidFill>
                            <a:schemeClr val="tx1"/>
                          </a:solidFill>
                          <a:effectLst/>
                          <a:latin typeface="+mn-lt"/>
                        </a:rPr>
                        <a:t>gegevens </a:t>
                      </a:r>
                      <a:r>
                        <a:rPr lang="nl-BE" sz="1400" u="none" strike="noStrike" dirty="0" err="1">
                          <a:solidFill>
                            <a:schemeClr val="tx1"/>
                          </a:solidFill>
                          <a:effectLst/>
                          <a:latin typeface="+mn-lt"/>
                        </a:rPr>
                        <a:t>rodenticiden</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endParaRPr lang="nl-BE"/>
                    </a:p>
                  </a:txBody>
                  <a:tcPr/>
                </a:tc>
                <a:tc hMerge="1">
                  <a:txBody>
                    <a:bodyPr/>
                    <a:lstStyle/>
                    <a:p>
                      <a:endParaRPr lang="nl-BE"/>
                    </a:p>
                  </a:txBody>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1269013">
                <a:tc>
                  <a:txBody>
                    <a:bodyPr/>
                    <a:lstStyle/>
                    <a:p>
                      <a:pPr algn="ctr" fontAlgn="ctr"/>
                      <a:r>
                        <a:rPr lang="nl-BE" sz="1400" u="none" strike="noStrike" dirty="0">
                          <a:effectLst/>
                          <a:latin typeface="+mn-lt"/>
                        </a:rPr>
                        <a:t>Gemeente </a:t>
                      </a:r>
                      <a:endParaRPr lang="nl-BE"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NL" sz="1400" u="none" strike="noStrike" dirty="0">
                          <a:effectLst/>
                          <a:latin typeface="+mn-lt"/>
                        </a:rPr>
                        <a:t>aantal buizen gemeente en/of RATO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NL" sz="1400" u="none" strike="noStrike" dirty="0">
                          <a:effectLst/>
                          <a:latin typeface="+mn-lt"/>
                        </a:rPr>
                        <a:t>aantal bakken en buizen POV  </a:t>
                      </a:r>
                      <a:endParaRPr lang="nl-NL" sz="1400" b="0" i="0" u="none" strike="noStrike" dirty="0">
                        <a:solidFill>
                          <a:srgbClr val="000000"/>
                        </a:solidFill>
                        <a:effectLst/>
                        <a:latin typeface="+mn-lt"/>
                      </a:endParaRPr>
                    </a:p>
                    <a:p>
                      <a:pPr algn="ctr" fontAlgn="b"/>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NL" sz="1400" u="none" strike="noStrike" dirty="0">
                          <a:effectLst/>
                          <a:latin typeface="+mn-lt"/>
                        </a:rPr>
                        <a:t>aantal bakken en buizen per km²</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u="none" strike="noStrike" dirty="0">
                          <a:effectLst/>
                          <a:latin typeface="+mn-lt"/>
                        </a:rPr>
                        <a:t>aantal kg </a:t>
                      </a:r>
                      <a:r>
                        <a:rPr lang="nl-BE" sz="1400" u="none" strike="noStrike" dirty="0" err="1">
                          <a:effectLst/>
                          <a:latin typeface="+mn-lt"/>
                        </a:rPr>
                        <a:t>rodenticide</a:t>
                      </a:r>
                      <a:r>
                        <a:rPr lang="nl-BE" sz="1400" u="none" strike="noStrike" dirty="0">
                          <a:effectLst/>
                          <a:latin typeface="+mn-lt"/>
                        </a:rPr>
                        <a:t> (totaal)</a:t>
                      </a:r>
                      <a:endParaRPr lang="nl-BE"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op openbaar terrein</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op privé terrein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per km²</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1"/>
                  </a:ext>
                </a:extLst>
              </a:tr>
              <a:tr h="323513">
                <a:tc>
                  <a:txBody>
                    <a:bodyPr/>
                    <a:lstStyle/>
                    <a:p>
                      <a:pPr algn="ctr" fontAlgn="b"/>
                      <a:r>
                        <a:rPr lang="nl-BE" sz="1400" b="0" i="0" u="none" strike="noStrike" dirty="0">
                          <a:solidFill>
                            <a:srgbClr val="000000"/>
                          </a:solidFill>
                          <a:effectLst/>
                          <a:latin typeface="+mn-lt"/>
                        </a:rPr>
                        <a:t>Aalst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149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0 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310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178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3,97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2"/>
                  </a:ext>
                </a:extLst>
              </a:tr>
              <a:tr h="323513">
                <a:tc>
                  <a:txBody>
                    <a:bodyPr/>
                    <a:lstStyle/>
                    <a:p>
                      <a:pPr algn="ctr" fontAlgn="b"/>
                      <a:r>
                        <a:rPr lang="nl-BE" sz="1400" b="0" i="0" u="none" strike="noStrike">
                          <a:solidFill>
                            <a:srgbClr val="000000"/>
                          </a:solidFill>
                          <a:effectLst/>
                          <a:latin typeface="+mn-lt"/>
                        </a:rPr>
                        <a:t>Berlare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104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2,76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3"/>
                  </a:ext>
                </a:extLst>
              </a:tr>
              <a:tr h="323513">
                <a:tc>
                  <a:txBody>
                    <a:bodyPr/>
                    <a:lstStyle/>
                    <a:p>
                      <a:pPr algn="ctr" fontAlgn="ctr"/>
                      <a:r>
                        <a:rPr lang="nl-BE" sz="1400" b="0" i="0" u="none" strike="noStrike" dirty="0">
                          <a:solidFill>
                            <a:srgbClr val="000000"/>
                          </a:solidFill>
                          <a:effectLst/>
                          <a:latin typeface="+mn-lt"/>
                        </a:rPr>
                        <a:t>Buggenhout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GG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0,11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4"/>
                  </a:ext>
                </a:extLst>
              </a:tr>
              <a:tr h="323513">
                <a:tc>
                  <a:txBody>
                    <a:bodyPr/>
                    <a:lstStyle/>
                    <a:p>
                      <a:pPr algn="ctr" fontAlgn="ctr"/>
                      <a:r>
                        <a:rPr lang="nl-BE" sz="1400" b="0" i="0" u="none" strike="noStrike">
                          <a:solidFill>
                            <a:srgbClr val="000000"/>
                          </a:solidFill>
                          <a:effectLst/>
                          <a:latin typeface="+mn-lt"/>
                        </a:rPr>
                        <a:t>Denderleeuw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23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a:solidFill>
                            <a:srgbClr val="000000"/>
                          </a:solidFill>
                          <a:effectLst/>
                          <a:latin typeface="+mn-lt"/>
                          <a:ea typeface="+mn-ea"/>
                          <a:cs typeface="+mn-cs"/>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77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38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5,60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5"/>
                  </a:ext>
                </a:extLst>
              </a:tr>
              <a:tr h="323513">
                <a:tc>
                  <a:txBody>
                    <a:bodyPr/>
                    <a:lstStyle/>
                    <a:p>
                      <a:pPr algn="ctr" fontAlgn="ctr"/>
                      <a:r>
                        <a:rPr lang="nl-BE" sz="1400" b="0" i="0" u="none" strike="noStrike">
                          <a:solidFill>
                            <a:srgbClr val="000000"/>
                          </a:solidFill>
                          <a:effectLst/>
                          <a:latin typeface="+mn-lt"/>
                        </a:rPr>
                        <a:t>Erpe-Mere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61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147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72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4,32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6"/>
                  </a:ext>
                </a:extLst>
              </a:tr>
              <a:tr h="323513">
                <a:tc>
                  <a:txBody>
                    <a:bodyPr/>
                    <a:lstStyle/>
                    <a:p>
                      <a:pPr algn="ctr" fontAlgn="ctr"/>
                      <a:r>
                        <a:rPr lang="nl-BE" sz="1400" b="0" i="0" u="none" strike="noStrike" dirty="0">
                          <a:solidFill>
                            <a:srgbClr val="000000"/>
                          </a:solidFill>
                          <a:effectLst/>
                          <a:latin typeface="+mn-lt"/>
                        </a:rPr>
                        <a:t>Geraardsbergen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209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a:solidFill>
                            <a:srgbClr val="000000"/>
                          </a:solidFill>
                          <a:effectLst/>
                          <a:latin typeface="+mn-lt"/>
                          <a:ea typeface="+mn-ea"/>
                          <a:cs typeface="+mn-cs"/>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392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202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a:solidFill>
                            <a:srgbClr val="000000"/>
                          </a:solidFill>
                          <a:effectLst/>
                          <a:latin typeface="+mn-lt"/>
                          <a:ea typeface="+mn-ea"/>
                          <a:cs typeface="+mn-cs"/>
                        </a:rPr>
                        <a:t>4,92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7"/>
                  </a:ext>
                </a:extLst>
              </a:tr>
              <a:tr h="323513">
                <a:tc>
                  <a:txBody>
                    <a:bodyPr/>
                    <a:lstStyle/>
                    <a:p>
                      <a:pPr algn="ctr" fontAlgn="b"/>
                      <a:r>
                        <a:rPr lang="nl-BE" sz="1400" b="0" i="0" u="none" strike="noStrike" dirty="0">
                          <a:solidFill>
                            <a:srgbClr val="000000"/>
                          </a:solidFill>
                          <a:effectLst/>
                          <a:latin typeface="+mn-lt"/>
                        </a:rPr>
                        <a:t>Haaltert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58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19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6</a:t>
                      </a:r>
                      <a:endParaRPr lang="nl-BE" sz="14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a:solidFill>
                            <a:srgbClr val="000000"/>
                          </a:solidFill>
                          <a:effectLst/>
                          <a:latin typeface="+mn-lt"/>
                          <a:ea typeface="+mn-ea"/>
                          <a:cs typeface="+mn-cs"/>
                        </a:rPr>
                        <a:t>0,64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8"/>
                  </a:ext>
                </a:extLst>
              </a:tr>
              <a:tr h="323513">
                <a:tc>
                  <a:txBody>
                    <a:bodyPr/>
                    <a:lstStyle/>
                    <a:p>
                      <a:pPr algn="ctr" fontAlgn="ctr"/>
                      <a:r>
                        <a:rPr lang="nl-BE" sz="1400" b="0" i="0" u="none" strike="noStrike" dirty="0">
                          <a:solidFill>
                            <a:srgbClr val="000000"/>
                          </a:solidFill>
                          <a:effectLst/>
                          <a:latin typeface="+mn-lt"/>
                        </a:rPr>
                        <a:t>Herzele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a:solidFill>
                            <a:srgbClr val="000000"/>
                          </a:solidFill>
                          <a:effectLst/>
                          <a:latin typeface="+mn-lt"/>
                          <a:ea typeface="+mn-ea"/>
                          <a:cs typeface="+mn-cs"/>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82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82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1,73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9"/>
                  </a:ext>
                </a:extLst>
              </a:tr>
              <a:tr h="323513">
                <a:tc>
                  <a:txBody>
                    <a:bodyPr/>
                    <a:lstStyle/>
                    <a:p>
                      <a:pPr algn="ctr" fontAlgn="b"/>
                      <a:r>
                        <a:rPr lang="nl-BE" sz="1400" b="0" i="0" u="none" strike="noStrike" dirty="0">
                          <a:solidFill>
                            <a:srgbClr val="000000"/>
                          </a:solidFill>
                          <a:effectLst/>
                          <a:latin typeface="+mn-lt"/>
                        </a:rPr>
                        <a:t>Laarne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55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1,72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77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61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a:solidFill>
                            <a:srgbClr val="000000"/>
                          </a:solidFill>
                          <a:effectLst/>
                          <a:latin typeface="+mn-lt"/>
                          <a:ea typeface="+mn-ea"/>
                          <a:cs typeface="+mn-cs"/>
                        </a:rPr>
                        <a:t>2,40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0"/>
                  </a:ext>
                </a:extLst>
              </a:tr>
              <a:tr h="323513">
                <a:tc>
                  <a:txBody>
                    <a:bodyPr/>
                    <a:lstStyle/>
                    <a:p>
                      <a:pPr algn="ctr" fontAlgn="b"/>
                      <a:r>
                        <a:rPr lang="nl-BE" sz="1400" b="0" i="0" u="none" strike="noStrike" dirty="0">
                          <a:solidFill>
                            <a:srgbClr val="000000"/>
                          </a:solidFill>
                          <a:effectLst/>
                          <a:latin typeface="+mn-lt"/>
                        </a:rPr>
                        <a:t>Lebbeke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380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164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14,13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1"/>
                  </a:ext>
                </a:extLst>
              </a:tr>
              <a:tr h="360413">
                <a:tc>
                  <a:txBody>
                    <a:bodyPr/>
                    <a:lstStyle/>
                    <a:p>
                      <a:pPr algn="ctr" fontAlgn="b"/>
                      <a:r>
                        <a:rPr lang="nl-BE" sz="1400" b="0" i="0" u="none" strike="noStrike" dirty="0">
                          <a:solidFill>
                            <a:srgbClr val="000000"/>
                          </a:solidFill>
                          <a:effectLst/>
                          <a:latin typeface="+mn-lt"/>
                        </a:rPr>
                        <a:t>Lede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GG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0,35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2"/>
                  </a:ext>
                </a:extLst>
              </a:tr>
              <a:tr h="323513">
                <a:tc>
                  <a:txBody>
                    <a:bodyPr/>
                    <a:lstStyle/>
                    <a:p>
                      <a:pPr algn="ctr" fontAlgn="b"/>
                      <a:r>
                        <a:rPr lang="nl-BE" sz="1400" b="0" i="0" u="none" strike="noStrike" dirty="0">
                          <a:solidFill>
                            <a:srgbClr val="000000"/>
                          </a:solidFill>
                          <a:effectLst/>
                          <a:latin typeface="+mn-lt"/>
                        </a:rPr>
                        <a:t>Ninove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94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1,29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92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2,19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3"/>
                  </a:ext>
                </a:extLst>
              </a:tr>
              <a:tr h="440824">
                <a:tc>
                  <a:txBody>
                    <a:bodyPr/>
                    <a:lstStyle/>
                    <a:p>
                      <a:pPr algn="ctr" fontAlgn="ctr"/>
                      <a:r>
                        <a:rPr lang="nl-BE" sz="1400" b="0" i="0" u="none" strike="noStrike" dirty="0">
                          <a:solidFill>
                            <a:srgbClr val="000000"/>
                          </a:solidFill>
                          <a:effectLst/>
                          <a:latin typeface="+mn-lt"/>
                        </a:rPr>
                        <a:t>Sint-Lievens-Houtem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48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1,81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76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2,86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4"/>
                  </a:ext>
                </a:extLst>
              </a:tr>
              <a:tr h="323513">
                <a:tc>
                  <a:txBody>
                    <a:bodyPr/>
                    <a:lstStyle/>
                    <a:p>
                      <a:pPr algn="ctr" fontAlgn="ctr"/>
                      <a:r>
                        <a:rPr lang="nl-BE" sz="1400" b="0" i="0" u="none" strike="noStrike" dirty="0">
                          <a:solidFill>
                            <a:srgbClr val="000000"/>
                          </a:solidFill>
                          <a:effectLst/>
                          <a:latin typeface="+mn-lt"/>
                        </a:rPr>
                        <a:t>Wetteren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150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3,07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5"/>
                  </a:ext>
                </a:extLst>
              </a:tr>
              <a:tr h="323513">
                <a:tc>
                  <a:txBody>
                    <a:bodyPr/>
                    <a:lstStyle/>
                    <a:p>
                      <a:pPr algn="ctr" fontAlgn="ctr"/>
                      <a:r>
                        <a:rPr lang="nl-BE" sz="1400" b="0" i="0" u="none" strike="noStrike" dirty="0">
                          <a:solidFill>
                            <a:srgbClr val="000000"/>
                          </a:solidFill>
                          <a:effectLst/>
                          <a:latin typeface="+mn-lt"/>
                        </a:rPr>
                        <a:t>Wichelen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35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58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54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2,54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6"/>
                  </a:ext>
                </a:extLst>
              </a:tr>
              <a:tr h="256966">
                <a:tc>
                  <a:txBody>
                    <a:bodyPr/>
                    <a:lstStyle/>
                    <a:p>
                      <a:pPr algn="ctr" fontAlgn="ctr"/>
                      <a:r>
                        <a:rPr lang="nl-BE" sz="1400" b="1" u="none" strike="noStrike" dirty="0">
                          <a:effectLst/>
                          <a:latin typeface="+mn-lt"/>
                        </a:rPr>
                        <a:t>Totalen</a:t>
                      </a:r>
                      <a:endParaRPr lang="nl-BE" sz="1400" b="1"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nl-BE" sz="1400" b="1" i="0" u="none" strike="noStrike" dirty="0">
                          <a:solidFill>
                            <a:srgbClr val="000000"/>
                          </a:solidFill>
                          <a:effectLst/>
                          <a:latin typeface="+mn-lt"/>
                        </a:rPr>
                        <a:t>923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a:solidFill>
                            <a:srgbClr val="000000"/>
                          </a:solidFill>
                          <a:effectLst/>
                          <a:latin typeface="+mn-lt"/>
                        </a:rPr>
                        <a:t>78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a:solidFill>
                            <a:srgbClr val="000000"/>
                          </a:solidFill>
                          <a:effectLst/>
                          <a:latin typeface="+mn-lt"/>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a:solidFill>
                            <a:srgbClr val="000000"/>
                          </a:solidFill>
                          <a:effectLst/>
                          <a:latin typeface="+mn-lt"/>
                        </a:rPr>
                        <a:t>2009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ctr"/>
                      <a:r>
                        <a:rPr lang="nl-BE" sz="1400" b="1" i="0" u="none" strike="noStrike" dirty="0">
                          <a:solidFill>
                            <a:srgbClr val="000000"/>
                          </a:solidFill>
                          <a:effectLst/>
                          <a:latin typeface="+mn-lt"/>
                        </a:rPr>
                        <a:t>1182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ctr"/>
                      <a:r>
                        <a:rPr lang="nl-BE" sz="1400" b="1" i="0" u="none" strike="noStrike" dirty="0">
                          <a:solidFill>
                            <a:srgbClr val="000000"/>
                          </a:solidFill>
                          <a:effectLst/>
                          <a:latin typeface="+mn-lt"/>
                        </a:rPr>
                        <a:t>827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ctr"/>
                      <a:r>
                        <a:rPr lang="nl-BE" sz="1400" b="1" i="0" u="none" strike="noStrike" dirty="0">
                          <a:solidFill>
                            <a:srgbClr val="000000"/>
                          </a:solidFill>
                          <a:effectLst/>
                          <a:latin typeface="+mn-lt"/>
                        </a:rPr>
                        <a:t>3,44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511253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9A460-5BB9-4F99-96A6-B47FFE0A71AD}"/>
              </a:ext>
            </a:extLst>
          </p:cNvPr>
          <p:cNvSpPr txBox="1">
            <a:spLocks/>
          </p:cNvSpPr>
          <p:nvPr/>
        </p:nvSpPr>
        <p:spPr>
          <a:xfrm>
            <a:off x="467544" y="260648"/>
            <a:ext cx="8229600" cy="1143000"/>
          </a:xfrm>
          <a:prstGeom prst="rect">
            <a:avLst/>
          </a:prstGeom>
        </p:spPr>
        <p:txBody>
          <a:bodyPr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b="1" dirty="0">
                <a:solidFill>
                  <a:schemeClr val="accent3">
                    <a:lumMod val="50000"/>
                  </a:schemeClr>
                </a:solidFill>
              </a:rPr>
              <a:t>2. </a:t>
            </a:r>
            <a:r>
              <a:rPr lang="nl-BE" sz="4100" b="1" dirty="0">
                <a:solidFill>
                  <a:schemeClr val="accent3">
                    <a:lumMod val="50000"/>
                  </a:schemeClr>
                </a:solidFill>
              </a:rPr>
              <a:t>Rattenbestrijding</a:t>
            </a:r>
            <a:r>
              <a:rPr lang="nl-BE" b="1" dirty="0">
                <a:solidFill>
                  <a:schemeClr val="accent3">
                    <a:lumMod val="50000"/>
                  </a:schemeClr>
                </a:solidFill>
              </a:rPr>
              <a:t> </a:t>
            </a:r>
            <a:br>
              <a:rPr lang="nl-BE" b="1" dirty="0">
                <a:solidFill>
                  <a:schemeClr val="accent3">
                    <a:lumMod val="50000"/>
                  </a:schemeClr>
                </a:solidFill>
              </a:rPr>
            </a:br>
            <a:r>
              <a:rPr lang="nl-BE" sz="3100" b="1" dirty="0">
                <a:solidFill>
                  <a:schemeClr val="accent3">
                    <a:lumMod val="50000"/>
                  </a:schemeClr>
                </a:solidFill>
              </a:rPr>
              <a:t>2.3 regelgeving</a:t>
            </a:r>
          </a:p>
        </p:txBody>
      </p:sp>
      <p:sp>
        <p:nvSpPr>
          <p:cNvPr id="3" name="Tijdelijke aanduiding voor inhoud 2">
            <a:extLst>
              <a:ext uri="{FF2B5EF4-FFF2-40B4-BE49-F238E27FC236}">
                <a16:creationId xmlns:a16="http://schemas.microsoft.com/office/drawing/2014/main" id="{8A0360CF-715D-4CDE-ABA0-7EB029281BC1}"/>
              </a:ext>
            </a:extLst>
          </p:cNvPr>
          <p:cNvSpPr txBox="1">
            <a:spLocks/>
          </p:cNvSpPr>
          <p:nvPr/>
        </p:nvSpPr>
        <p:spPr>
          <a:xfrm>
            <a:off x="446856" y="1403648"/>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BE" sz="2000" b="1" u="sng" dirty="0"/>
              <a:t>Rapportage</a:t>
            </a:r>
            <a:r>
              <a:rPr lang="nl-BE" sz="2400" b="1" u="sng" dirty="0"/>
              <a:t> </a:t>
            </a:r>
            <a:r>
              <a:rPr lang="nl-BE" sz="2000" b="1" u="sng" dirty="0"/>
              <a:t>gebruikte </a:t>
            </a:r>
            <a:r>
              <a:rPr lang="nl-BE" sz="2000" b="1" u="sng" dirty="0" err="1"/>
              <a:t>rodenticiden</a:t>
            </a:r>
            <a:r>
              <a:rPr lang="nl-BE" sz="2400" b="1" u="sng" dirty="0"/>
              <a:t>:</a:t>
            </a:r>
          </a:p>
          <a:p>
            <a:pPr>
              <a:buFontTx/>
              <a:buChar char="-"/>
            </a:pPr>
            <a:r>
              <a:rPr lang="nl-BE" sz="1800" dirty="0"/>
              <a:t>Gebruik </a:t>
            </a:r>
            <a:r>
              <a:rPr lang="nl-BE" sz="1800" dirty="0" err="1"/>
              <a:t>rodenticiden</a:t>
            </a:r>
            <a:r>
              <a:rPr lang="nl-BE" sz="1800" dirty="0"/>
              <a:t> die voldoen aan de voorwaarden van de generieke afwijking:</a:t>
            </a:r>
          </a:p>
          <a:p>
            <a:pPr lvl="1">
              <a:buFontTx/>
              <a:buChar char="-"/>
            </a:pPr>
            <a:r>
              <a:rPr lang="nl-BE" sz="1400" dirty="0"/>
              <a:t>Voor buitengebruik, enkel producten op basis van </a:t>
            </a:r>
            <a:r>
              <a:rPr lang="nl-BE" sz="1400" dirty="0" err="1"/>
              <a:t>bromadialone</a:t>
            </a:r>
            <a:r>
              <a:rPr lang="nl-BE" sz="1400" dirty="0"/>
              <a:t> en </a:t>
            </a:r>
            <a:r>
              <a:rPr lang="nl-BE" sz="1400" dirty="0" err="1"/>
              <a:t>difenacoum</a:t>
            </a:r>
            <a:r>
              <a:rPr lang="nl-BE" sz="1400" dirty="0"/>
              <a:t> aan 0,005% actieve stof.</a:t>
            </a:r>
          </a:p>
          <a:p>
            <a:pPr lvl="1">
              <a:buFontTx/>
              <a:buChar char="-"/>
            </a:pPr>
            <a:r>
              <a:rPr lang="nl-BE" sz="1400" dirty="0"/>
              <a:t>Enkel </a:t>
            </a:r>
            <a:r>
              <a:rPr lang="nl-BE" sz="1400" b="1" dirty="0"/>
              <a:t>curatief</a:t>
            </a:r>
            <a:r>
              <a:rPr lang="nl-BE" sz="1400" dirty="0"/>
              <a:t> dus na vaststelling van bruine ratten</a:t>
            </a:r>
          </a:p>
          <a:p>
            <a:pPr lvl="1">
              <a:buFontTx/>
              <a:buChar char="-"/>
            </a:pPr>
            <a:r>
              <a:rPr lang="nl-BE" sz="1400" dirty="0"/>
              <a:t>afgeschermd uitleggen van producten </a:t>
            </a:r>
          </a:p>
          <a:p>
            <a:pPr lvl="1">
              <a:buFontTx/>
              <a:buChar char="-"/>
            </a:pPr>
            <a:r>
              <a:rPr lang="nl-BE" sz="1400" dirty="0"/>
              <a:t>Afwijkingsnummer: </a:t>
            </a:r>
            <a:r>
              <a:rPr lang="nl-BE" sz="1400" b="1" dirty="0"/>
              <a:t>GL2020-01</a:t>
            </a:r>
          </a:p>
          <a:p>
            <a:pPr lvl="1">
              <a:buFontTx/>
              <a:buChar char="-"/>
            </a:pPr>
            <a:r>
              <a:rPr lang="nl-BE" sz="1600" dirty="0">
                <a:hlinkClick r:id="rId2"/>
              </a:rPr>
              <a:t>https://www.zonderisgezonder.be/pesticiden-gebruiken/afwijking-van-verbod/procedure-1-generieke-afwijkingen</a:t>
            </a:r>
            <a:r>
              <a:rPr lang="nl-BE" sz="1600" dirty="0"/>
              <a:t> --&gt; bruine rat</a:t>
            </a:r>
          </a:p>
          <a:p>
            <a:pPr lvl="1">
              <a:buFontTx/>
              <a:buChar char="-"/>
            </a:pPr>
            <a:endParaRPr lang="nl-BE" sz="1000" dirty="0"/>
          </a:p>
          <a:p>
            <a:pPr>
              <a:buFontTx/>
              <a:buChar char="-"/>
            </a:pPr>
            <a:r>
              <a:rPr lang="nl-BE" sz="1800" dirty="0" err="1"/>
              <a:t>Rodenticiden</a:t>
            </a:r>
            <a:r>
              <a:rPr lang="nl-BE" sz="1800" dirty="0"/>
              <a:t> opnemen in de rapportage van uw gemeente aan de VMM, ten laatste tegen 1 april. </a:t>
            </a:r>
          </a:p>
          <a:p>
            <a:pPr>
              <a:buFontTx/>
              <a:buChar char="-"/>
            </a:pPr>
            <a:endParaRPr lang="nl-BE" sz="1100" dirty="0"/>
          </a:p>
          <a:p>
            <a:pPr>
              <a:buFontTx/>
              <a:buChar char="-"/>
            </a:pPr>
            <a:r>
              <a:rPr lang="nl-BE" sz="1800" dirty="0"/>
              <a:t>RATO geeft het gebruik in de gemeenten waar we werkzaam zijn rechtstreeks door aan VMM. Onze gebruiksgegevens van 2019 moet niet opnieuw gemeld worden.</a:t>
            </a:r>
          </a:p>
          <a:p>
            <a:pPr marL="457200" lvl="1" indent="0">
              <a:buNone/>
            </a:pPr>
            <a:endParaRPr lang="nl-BE" sz="1800" dirty="0"/>
          </a:p>
        </p:txBody>
      </p:sp>
    </p:spTree>
    <p:extLst>
      <p:ext uri="{BB962C8B-B14F-4D97-AF65-F5344CB8AC3E}">
        <p14:creationId xmlns:p14="http://schemas.microsoft.com/office/powerpoint/2010/main" val="1899128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9A460-5BB9-4F99-96A6-B47FFE0A71AD}"/>
              </a:ext>
            </a:extLst>
          </p:cNvPr>
          <p:cNvSpPr txBox="1">
            <a:spLocks/>
          </p:cNvSpPr>
          <p:nvPr/>
        </p:nvSpPr>
        <p:spPr>
          <a:xfrm>
            <a:off x="467544" y="260648"/>
            <a:ext cx="8229600" cy="1143000"/>
          </a:xfrm>
          <a:prstGeom prst="rect">
            <a:avLst/>
          </a:prstGeom>
        </p:spPr>
        <p:txBody>
          <a:bodyPr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b="1" dirty="0">
                <a:solidFill>
                  <a:schemeClr val="accent3">
                    <a:lumMod val="50000"/>
                  </a:schemeClr>
                </a:solidFill>
              </a:rPr>
              <a:t>2. </a:t>
            </a:r>
            <a:r>
              <a:rPr lang="nl-BE" sz="4100" b="1" dirty="0">
                <a:solidFill>
                  <a:schemeClr val="accent3">
                    <a:lumMod val="50000"/>
                  </a:schemeClr>
                </a:solidFill>
              </a:rPr>
              <a:t>Rattenbestrijding</a:t>
            </a:r>
            <a:r>
              <a:rPr lang="nl-BE" b="1" dirty="0">
                <a:solidFill>
                  <a:schemeClr val="accent3">
                    <a:lumMod val="50000"/>
                  </a:schemeClr>
                </a:solidFill>
              </a:rPr>
              <a:t> </a:t>
            </a:r>
            <a:br>
              <a:rPr lang="nl-BE" b="1" dirty="0">
                <a:solidFill>
                  <a:schemeClr val="accent3">
                    <a:lumMod val="50000"/>
                  </a:schemeClr>
                </a:solidFill>
              </a:rPr>
            </a:br>
            <a:r>
              <a:rPr lang="nl-BE" sz="3100" b="1" dirty="0">
                <a:solidFill>
                  <a:schemeClr val="accent3">
                    <a:lumMod val="50000"/>
                  </a:schemeClr>
                </a:solidFill>
              </a:rPr>
              <a:t>2.3 regelgeving</a:t>
            </a:r>
          </a:p>
        </p:txBody>
      </p:sp>
      <p:sp>
        <p:nvSpPr>
          <p:cNvPr id="3" name="Tijdelijke aanduiding voor inhoud 2">
            <a:extLst>
              <a:ext uri="{FF2B5EF4-FFF2-40B4-BE49-F238E27FC236}">
                <a16:creationId xmlns:a16="http://schemas.microsoft.com/office/drawing/2014/main" id="{8A0360CF-715D-4CDE-ABA0-7EB029281BC1}"/>
              </a:ext>
            </a:extLst>
          </p:cNvPr>
          <p:cNvSpPr txBox="1">
            <a:spLocks/>
          </p:cNvSpPr>
          <p:nvPr/>
        </p:nvSpPr>
        <p:spPr>
          <a:xfrm>
            <a:off x="395536" y="1556792"/>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BE" sz="2400" b="1" u="sng" dirty="0"/>
              <a:t>Registreren als professioneel gebruiker:</a:t>
            </a:r>
            <a:endParaRPr lang="nl-BE" sz="2800" b="1" u="sng" dirty="0"/>
          </a:p>
          <a:p>
            <a:pPr>
              <a:buFontTx/>
              <a:buChar char="-"/>
            </a:pPr>
            <a:r>
              <a:rPr lang="nl-BE" sz="2000" dirty="0"/>
              <a:t>Verplicht voor personen/organisaties die </a:t>
            </a:r>
            <a:r>
              <a:rPr lang="nl-BE" sz="2000" dirty="0" err="1"/>
              <a:t>rodenticiden</a:t>
            </a:r>
            <a:r>
              <a:rPr lang="nl-BE" sz="2000" dirty="0"/>
              <a:t> gebruiken aan 0,005% actieve stof (diegene die beschreven zijn in de generieke afwijking).  </a:t>
            </a:r>
          </a:p>
          <a:p>
            <a:pPr>
              <a:buFontTx/>
              <a:buChar char="-"/>
            </a:pPr>
            <a:r>
              <a:rPr lang="nl-BE" sz="2000" dirty="0"/>
              <a:t>Advies: registreer niet enkel uw gemeente, ook de personen die de </a:t>
            </a:r>
            <a:r>
              <a:rPr lang="nl-BE" sz="2000" dirty="0" err="1"/>
              <a:t>rodenticiden</a:t>
            </a:r>
            <a:r>
              <a:rPr lang="nl-BE" sz="2000" dirty="0"/>
              <a:t> gebruiken.</a:t>
            </a:r>
          </a:p>
          <a:p>
            <a:pPr marL="0" indent="0">
              <a:buNone/>
            </a:pPr>
            <a:r>
              <a:rPr lang="nl-BE" sz="1600" dirty="0">
                <a:sym typeface="Wingdings" panose="05000000000000000000" pitchFamily="2" charset="2"/>
              </a:rPr>
              <a:t></a:t>
            </a:r>
            <a:r>
              <a:rPr lang="nl-BE" sz="2000" dirty="0">
                <a:sym typeface="Wingdings" panose="05000000000000000000" pitchFamily="2" charset="2"/>
              </a:rPr>
              <a:t> </a:t>
            </a:r>
            <a:r>
              <a:rPr lang="nl-BE" sz="1600" dirty="0"/>
              <a:t>In functie van toekomstige biocidelicentie voor deze gebruiker. </a:t>
            </a:r>
          </a:p>
          <a:p>
            <a:pPr marL="457200" lvl="1" indent="0">
              <a:buNone/>
            </a:pPr>
            <a:endParaRPr lang="nl-BE" sz="1600" dirty="0"/>
          </a:p>
          <a:p>
            <a:pPr marL="457200" lvl="1" indent="0">
              <a:buNone/>
            </a:pPr>
            <a:endParaRPr lang="nl-BE" sz="1600" dirty="0"/>
          </a:p>
        </p:txBody>
      </p:sp>
      <p:sp>
        <p:nvSpPr>
          <p:cNvPr id="5" name="Rechthoek 4">
            <a:extLst>
              <a:ext uri="{FF2B5EF4-FFF2-40B4-BE49-F238E27FC236}">
                <a16:creationId xmlns:a16="http://schemas.microsoft.com/office/drawing/2014/main" id="{94D4F065-D380-4C8C-BC0B-10BF67AF6526}"/>
              </a:ext>
            </a:extLst>
          </p:cNvPr>
          <p:cNvSpPr/>
          <p:nvPr/>
        </p:nvSpPr>
        <p:spPr>
          <a:xfrm>
            <a:off x="1403648" y="4293096"/>
            <a:ext cx="6624736" cy="646331"/>
          </a:xfrm>
          <a:prstGeom prst="rect">
            <a:avLst/>
          </a:prstGeom>
        </p:spPr>
        <p:txBody>
          <a:bodyPr wrap="square">
            <a:spAutoFit/>
          </a:bodyPr>
          <a:lstStyle/>
          <a:p>
            <a:pPr algn="ctr"/>
            <a:r>
              <a:rPr lang="nl-BE" dirty="0">
                <a:hlinkClick r:id="rId2"/>
              </a:rPr>
              <a:t>https://www.health.belgium.be/nl/milieu/chemische-stoffen/biociden</a:t>
            </a:r>
            <a:r>
              <a:rPr lang="nl-BE" dirty="0"/>
              <a:t> </a:t>
            </a:r>
          </a:p>
        </p:txBody>
      </p:sp>
    </p:spTree>
    <p:extLst>
      <p:ext uri="{BB962C8B-B14F-4D97-AF65-F5344CB8AC3E}">
        <p14:creationId xmlns:p14="http://schemas.microsoft.com/office/powerpoint/2010/main" val="2551406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6462"/>
            <a:ext cx="8291264" cy="1152128"/>
          </a:xfrm>
        </p:spPr>
        <p:txBody>
          <a:bodyPr>
            <a:normAutofit/>
          </a:bodyPr>
          <a:lstStyle/>
          <a:p>
            <a:r>
              <a:rPr lang="nl-NL" b="1" dirty="0">
                <a:solidFill>
                  <a:schemeClr val="accent3">
                    <a:lumMod val="50000"/>
                  </a:schemeClr>
                </a:solidFill>
              </a:rPr>
              <a:t>3. Overlastbezorgers</a:t>
            </a:r>
            <a:endParaRPr lang="nl-BE" dirty="0"/>
          </a:p>
        </p:txBody>
      </p:sp>
      <p:sp>
        <p:nvSpPr>
          <p:cNvPr id="3" name="Tijdelijke aanduiding voor inhoud 2"/>
          <p:cNvSpPr>
            <a:spLocks noGrp="1"/>
          </p:cNvSpPr>
          <p:nvPr>
            <p:ph idx="1"/>
          </p:nvPr>
        </p:nvSpPr>
        <p:spPr>
          <a:xfrm>
            <a:off x="395536" y="2348880"/>
            <a:ext cx="8291264" cy="3777283"/>
          </a:xfrm>
        </p:spPr>
        <p:txBody>
          <a:bodyPr/>
          <a:lstStyle/>
          <a:p>
            <a:pPr marL="0" indent="0">
              <a:buNone/>
            </a:pPr>
            <a:r>
              <a:rPr lang="nl-BE" dirty="0"/>
              <a:t>	</a:t>
            </a:r>
          </a:p>
        </p:txBody>
      </p:sp>
      <p:pic>
        <p:nvPicPr>
          <p:cNvPr id="5" name="Picture 2">
            <a:extLst>
              <a:ext uri="{FF2B5EF4-FFF2-40B4-BE49-F238E27FC236}">
                <a16:creationId xmlns:a16="http://schemas.microsoft.com/office/drawing/2014/main" id="{3A12531D-7701-4BE3-8D16-E086BA43A7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16519" y="908720"/>
            <a:ext cx="6939857" cy="520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82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3. Overlastbezorgers </a:t>
            </a:r>
            <a:br>
              <a:rPr lang="nl-NL" b="1" dirty="0">
                <a:solidFill>
                  <a:schemeClr val="accent3">
                    <a:lumMod val="50000"/>
                  </a:schemeClr>
                </a:solidFill>
              </a:rPr>
            </a:br>
            <a:r>
              <a:rPr lang="nl-NL" sz="3100" b="1" dirty="0">
                <a:solidFill>
                  <a:schemeClr val="accent3">
                    <a:lumMod val="50000"/>
                  </a:schemeClr>
                </a:solidFill>
              </a:rPr>
              <a:t>Dierlijke overlastbezorgers Dendervallei</a:t>
            </a:r>
            <a:endParaRPr lang="nl-BE" sz="3100" dirty="0"/>
          </a:p>
        </p:txBody>
      </p:sp>
      <p:sp>
        <p:nvSpPr>
          <p:cNvPr id="3" name="Tijdelijke aanduiding voor inhoud 2"/>
          <p:cNvSpPr>
            <a:spLocks noGrp="1"/>
          </p:cNvSpPr>
          <p:nvPr>
            <p:ph idx="1"/>
          </p:nvPr>
        </p:nvSpPr>
        <p:spPr/>
        <p:txBody>
          <a:bodyPr/>
          <a:lstStyle/>
          <a:p>
            <a:pPr marL="0" indent="0">
              <a:buNone/>
            </a:pPr>
            <a:endParaRPr lang="nl-BE" dirty="0"/>
          </a:p>
          <a:p>
            <a:pPr marL="0" indent="0">
              <a:buNone/>
            </a:pPr>
            <a:endParaRPr lang="nl-BE" dirty="0"/>
          </a:p>
        </p:txBody>
      </p:sp>
      <p:graphicFrame>
        <p:nvGraphicFramePr>
          <p:cNvPr id="5" name="Tabel 4"/>
          <p:cNvGraphicFramePr>
            <a:graphicFrameLocks noGrp="1"/>
          </p:cNvGraphicFramePr>
          <p:nvPr>
            <p:extLst>
              <p:ext uri="{D42A27DB-BD31-4B8C-83A1-F6EECF244321}">
                <p14:modId xmlns:p14="http://schemas.microsoft.com/office/powerpoint/2010/main" val="3377495175"/>
              </p:ext>
            </p:extLst>
          </p:nvPr>
        </p:nvGraphicFramePr>
        <p:xfrm>
          <a:off x="0" y="1412776"/>
          <a:ext cx="9143999" cy="5445224"/>
        </p:xfrm>
        <a:graphic>
          <a:graphicData uri="http://schemas.openxmlformats.org/drawingml/2006/table">
            <a:tbl>
              <a:tblPr firstRow="1" firstCol="1" bandRow="1">
                <a:tableStyleId>{5C22544A-7EE6-4342-B048-85BDC9FD1C3A}</a:tableStyleId>
              </a:tblPr>
              <a:tblGrid>
                <a:gridCol w="3335726">
                  <a:extLst>
                    <a:ext uri="{9D8B030D-6E8A-4147-A177-3AD203B41FA5}">
                      <a16:colId xmlns:a16="http://schemas.microsoft.com/office/drawing/2014/main" val="20000"/>
                    </a:ext>
                  </a:extLst>
                </a:gridCol>
                <a:gridCol w="1936091">
                  <a:extLst>
                    <a:ext uri="{9D8B030D-6E8A-4147-A177-3AD203B41FA5}">
                      <a16:colId xmlns:a16="http://schemas.microsoft.com/office/drawing/2014/main" val="20003"/>
                    </a:ext>
                  </a:extLst>
                </a:gridCol>
                <a:gridCol w="1936091">
                  <a:extLst>
                    <a:ext uri="{9D8B030D-6E8A-4147-A177-3AD203B41FA5}">
                      <a16:colId xmlns:a16="http://schemas.microsoft.com/office/drawing/2014/main" val="20004"/>
                    </a:ext>
                  </a:extLst>
                </a:gridCol>
                <a:gridCol w="1936091">
                  <a:extLst>
                    <a:ext uri="{9D8B030D-6E8A-4147-A177-3AD203B41FA5}">
                      <a16:colId xmlns:a16="http://schemas.microsoft.com/office/drawing/2014/main" val="20005"/>
                    </a:ext>
                  </a:extLst>
                </a:gridCol>
              </a:tblGrid>
              <a:tr h="477260">
                <a:tc>
                  <a:txBody>
                    <a:bodyPr/>
                    <a:lstStyle/>
                    <a:p>
                      <a:pPr algn="ctr" fontAlgn="auto" hangingPunct="1">
                        <a:spcAft>
                          <a:spcPts val="0"/>
                        </a:spcAft>
                      </a:pPr>
                      <a:r>
                        <a:rPr lang="nl-BE" sz="1200" dirty="0">
                          <a:solidFill>
                            <a:schemeClr val="tx1"/>
                          </a:solidFill>
                          <a:effectLst/>
                          <a:latin typeface="+mn-lt"/>
                        </a:rPr>
                        <a:t>Gemeente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200" dirty="0">
                          <a:solidFill>
                            <a:schemeClr val="tx1"/>
                          </a:solidFill>
                          <a:effectLst/>
                          <a:latin typeface="+mn-lt"/>
                        </a:rPr>
                        <a:t>vangsten duiven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auto" hangingPunct="1">
                        <a:spcAft>
                          <a:spcPts val="0"/>
                        </a:spcAft>
                      </a:pPr>
                      <a:r>
                        <a:rPr lang="nl-BE" sz="1200" dirty="0">
                          <a:solidFill>
                            <a:schemeClr val="tx1"/>
                          </a:solidFill>
                          <a:effectLst/>
                          <a:latin typeface="+mn-lt"/>
                        </a:rPr>
                        <a:t>vangsten ganzen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a:solidFill>
                            <a:schemeClr val="tx1"/>
                          </a:solidFill>
                          <a:effectLst/>
                          <a:latin typeface="+mn-lt"/>
                          <a:ea typeface="Times New Roman"/>
                          <a:cs typeface="Times New Roman"/>
                        </a:rPr>
                        <a:t>vangsten kippen</a:t>
                      </a: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309986">
                <a:tc>
                  <a:txBody>
                    <a:bodyPr/>
                    <a:lstStyle/>
                    <a:p>
                      <a:pPr algn="ctr" fontAlgn="b"/>
                      <a:r>
                        <a:rPr lang="nl-BE" sz="1200" b="0" i="0" u="none" strike="noStrike" dirty="0">
                          <a:solidFill>
                            <a:srgbClr val="000000"/>
                          </a:solidFill>
                          <a:effectLst/>
                          <a:latin typeface="+mn-lt"/>
                        </a:rPr>
                        <a:t>Aalst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a:solidFill>
                            <a:srgbClr val="000000"/>
                          </a:solidFill>
                          <a:effectLst/>
                          <a:latin typeface="+mn-lt"/>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309986">
                <a:tc>
                  <a:txBody>
                    <a:bodyPr/>
                    <a:lstStyle/>
                    <a:p>
                      <a:pPr algn="ctr" fontAlgn="b"/>
                      <a:r>
                        <a:rPr lang="nl-BE" sz="1200" b="0" i="0" u="none" strike="noStrike" dirty="0">
                          <a:solidFill>
                            <a:srgbClr val="000000"/>
                          </a:solidFill>
                          <a:effectLst/>
                          <a:latin typeface="+mn-lt"/>
                        </a:rPr>
                        <a:t>Berlare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47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mn-lt"/>
                        </a:rPr>
                        <a:t>22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2"/>
                  </a:ext>
                </a:extLst>
              </a:tr>
              <a:tr h="309986">
                <a:tc>
                  <a:txBody>
                    <a:bodyPr/>
                    <a:lstStyle/>
                    <a:p>
                      <a:pPr algn="ctr" fontAlgn="ctr"/>
                      <a:r>
                        <a:rPr lang="nl-BE" sz="1200" b="0" i="0" u="none" strike="noStrike" dirty="0">
                          <a:solidFill>
                            <a:srgbClr val="000000"/>
                          </a:solidFill>
                          <a:effectLst/>
                          <a:latin typeface="+mn-lt"/>
                        </a:rPr>
                        <a:t>Buggenhout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3"/>
                  </a:ext>
                </a:extLst>
              </a:tr>
              <a:tr h="309986">
                <a:tc>
                  <a:txBody>
                    <a:bodyPr/>
                    <a:lstStyle/>
                    <a:p>
                      <a:pPr algn="ctr" fontAlgn="ctr"/>
                      <a:r>
                        <a:rPr lang="nl-BE" sz="1200" b="0" i="0" u="none" strike="noStrike" dirty="0">
                          <a:solidFill>
                            <a:srgbClr val="000000"/>
                          </a:solidFill>
                          <a:effectLst/>
                          <a:latin typeface="+mn-lt"/>
                        </a:rPr>
                        <a:t>Denderleeuw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4"/>
                  </a:ext>
                </a:extLst>
              </a:tr>
              <a:tr h="309986">
                <a:tc>
                  <a:txBody>
                    <a:bodyPr/>
                    <a:lstStyle/>
                    <a:p>
                      <a:pPr algn="ctr" fontAlgn="ctr"/>
                      <a:r>
                        <a:rPr lang="nl-BE" sz="1200" b="0" i="0" u="none" strike="noStrike" dirty="0">
                          <a:solidFill>
                            <a:srgbClr val="000000"/>
                          </a:solidFill>
                          <a:effectLst/>
                          <a:latin typeface="+mn-lt"/>
                        </a:rPr>
                        <a:t>Erpe-Mere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5"/>
                  </a:ext>
                </a:extLst>
              </a:tr>
              <a:tr h="309986">
                <a:tc>
                  <a:txBody>
                    <a:bodyPr/>
                    <a:lstStyle/>
                    <a:p>
                      <a:pPr algn="ctr" fontAlgn="ctr"/>
                      <a:r>
                        <a:rPr lang="nl-BE" sz="1200" b="0" i="0" u="none" strike="noStrike" dirty="0">
                          <a:solidFill>
                            <a:srgbClr val="000000"/>
                          </a:solidFill>
                          <a:effectLst/>
                          <a:latin typeface="+mn-lt"/>
                        </a:rPr>
                        <a:t>Geraardsbergen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922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mn-lt"/>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6"/>
                  </a:ext>
                </a:extLst>
              </a:tr>
              <a:tr h="309986">
                <a:tc>
                  <a:txBody>
                    <a:bodyPr/>
                    <a:lstStyle/>
                    <a:p>
                      <a:pPr marL="0" algn="ctr" defTabSz="914400" rtl="0" eaLnBrk="1" fontAlgn="ctr" latinLnBrk="0" hangingPunct="1"/>
                      <a:r>
                        <a:rPr lang="nl-BE" sz="1200" b="0" i="0" u="none" strike="noStrike" kern="1200" dirty="0">
                          <a:solidFill>
                            <a:srgbClr val="000000"/>
                          </a:solidFill>
                          <a:effectLst/>
                          <a:latin typeface="+mn-lt"/>
                          <a:ea typeface="+mn-ea"/>
                          <a:cs typeface="+mn-cs"/>
                        </a:rPr>
                        <a:t>Haaltert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24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a:solidFill>
                            <a:srgbClr val="000000"/>
                          </a:solidFill>
                          <a:effectLst/>
                          <a:latin typeface="+mn-lt"/>
                        </a:rPr>
                        <a:t> /</a:t>
                      </a:r>
                      <a:endParaRPr lang="nl-BE" sz="14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7"/>
                  </a:ext>
                </a:extLst>
              </a:tr>
              <a:tr h="309986">
                <a:tc>
                  <a:txBody>
                    <a:bodyPr/>
                    <a:lstStyle/>
                    <a:p>
                      <a:pPr algn="ctr" fontAlgn="ctr"/>
                      <a:r>
                        <a:rPr lang="nl-BE" sz="1200" b="0" i="0" u="none" strike="noStrike" dirty="0">
                          <a:solidFill>
                            <a:srgbClr val="000000"/>
                          </a:solidFill>
                          <a:effectLst/>
                          <a:latin typeface="+mn-lt"/>
                        </a:rPr>
                        <a:t>Herzele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mn-lt"/>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8"/>
                  </a:ext>
                </a:extLst>
              </a:tr>
              <a:tr h="309986">
                <a:tc>
                  <a:txBody>
                    <a:bodyPr/>
                    <a:lstStyle/>
                    <a:p>
                      <a:pPr algn="ctr" fontAlgn="b"/>
                      <a:r>
                        <a:rPr lang="nl-BE" sz="1200" b="0" i="0" u="none" strike="noStrike" dirty="0">
                          <a:solidFill>
                            <a:srgbClr val="000000"/>
                          </a:solidFill>
                          <a:effectLst/>
                          <a:latin typeface="+mn-lt"/>
                        </a:rPr>
                        <a:t>Laarne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a:solidFill>
                            <a:srgbClr val="000000"/>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9"/>
                  </a:ext>
                </a:extLst>
              </a:tr>
              <a:tr h="309986">
                <a:tc>
                  <a:txBody>
                    <a:bodyPr/>
                    <a:lstStyle/>
                    <a:p>
                      <a:pPr algn="ctr" fontAlgn="b"/>
                      <a:r>
                        <a:rPr lang="nl-BE" sz="1200" b="0" i="0" u="none" strike="noStrike" dirty="0">
                          <a:solidFill>
                            <a:srgbClr val="000000"/>
                          </a:solidFill>
                          <a:effectLst/>
                          <a:latin typeface="+mn-lt"/>
                        </a:rPr>
                        <a:t>Lebbeke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10"/>
                  </a:ext>
                </a:extLst>
              </a:tr>
              <a:tr h="309986">
                <a:tc>
                  <a:txBody>
                    <a:bodyPr/>
                    <a:lstStyle/>
                    <a:p>
                      <a:pPr algn="ctr" fontAlgn="b"/>
                      <a:r>
                        <a:rPr lang="nl-BE" sz="1200" b="0" i="0" u="none" strike="noStrike" dirty="0">
                          <a:solidFill>
                            <a:srgbClr val="000000"/>
                          </a:solidFill>
                          <a:effectLst/>
                          <a:latin typeface="+mn-lt"/>
                        </a:rPr>
                        <a:t>Lede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 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11"/>
                  </a:ext>
                </a:extLst>
              </a:tr>
              <a:tr h="309986">
                <a:tc>
                  <a:txBody>
                    <a:bodyPr/>
                    <a:lstStyle/>
                    <a:p>
                      <a:pPr algn="ctr" fontAlgn="b"/>
                      <a:r>
                        <a:rPr lang="nl-BE" sz="1200" b="0" i="0" u="none" strike="noStrike" dirty="0">
                          <a:solidFill>
                            <a:srgbClr val="000000"/>
                          </a:solidFill>
                          <a:effectLst/>
                          <a:latin typeface="+mn-lt"/>
                        </a:rPr>
                        <a:t>Ninove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258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12"/>
                  </a:ext>
                </a:extLst>
              </a:tr>
              <a:tr h="309986">
                <a:tc>
                  <a:txBody>
                    <a:bodyPr/>
                    <a:lstStyle/>
                    <a:p>
                      <a:pPr algn="ctr" fontAlgn="ctr"/>
                      <a:r>
                        <a:rPr lang="nl-BE" sz="1200" b="0" i="0" u="none" strike="noStrike" dirty="0">
                          <a:solidFill>
                            <a:srgbClr val="000000"/>
                          </a:solidFill>
                          <a:effectLst/>
                          <a:latin typeface="+mn-lt"/>
                        </a:rPr>
                        <a:t>Sint-Lievens-Houtem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13"/>
                  </a:ext>
                </a:extLst>
              </a:tr>
              <a:tr h="309986">
                <a:tc>
                  <a:txBody>
                    <a:bodyPr/>
                    <a:lstStyle/>
                    <a:p>
                      <a:pPr algn="ctr" fontAlgn="ctr"/>
                      <a:r>
                        <a:rPr lang="nl-BE" sz="1200" b="0" i="0" u="none" strike="noStrike" dirty="0">
                          <a:solidFill>
                            <a:srgbClr val="000000"/>
                          </a:solidFill>
                          <a:effectLst/>
                          <a:latin typeface="+mn-lt"/>
                        </a:rPr>
                        <a:t>Wetteren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mn-lt"/>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14"/>
                  </a:ext>
                </a:extLst>
              </a:tr>
              <a:tr h="309986">
                <a:tc>
                  <a:txBody>
                    <a:bodyPr/>
                    <a:lstStyle/>
                    <a:p>
                      <a:pPr algn="ctr" fontAlgn="ctr"/>
                      <a:r>
                        <a:rPr lang="nl-BE" sz="1200" b="0" i="0" u="none" strike="noStrike" dirty="0">
                          <a:solidFill>
                            <a:srgbClr val="000000"/>
                          </a:solidFill>
                          <a:effectLst/>
                          <a:latin typeface="+mn-lt"/>
                        </a:rPr>
                        <a:t>Wichelen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mn-lt"/>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15"/>
                  </a:ext>
                </a:extLst>
              </a:tr>
              <a:tr h="318174">
                <a:tc>
                  <a:txBody>
                    <a:bodyPr/>
                    <a:lstStyle/>
                    <a:p>
                      <a:pPr algn="ctr" fontAlgn="auto" hangingPunct="1">
                        <a:spcAft>
                          <a:spcPts val="0"/>
                        </a:spcAft>
                      </a:pPr>
                      <a:r>
                        <a:rPr lang="nl-BE" sz="1200" b="1" dirty="0">
                          <a:solidFill>
                            <a:schemeClr val="tx1"/>
                          </a:solidFill>
                          <a:effectLst/>
                        </a:rPr>
                        <a:t>Totalen</a:t>
                      </a:r>
                      <a:endParaRPr lang="nl-BE" sz="1200" b="1" dirty="0">
                        <a:solidFill>
                          <a:schemeClr val="tx1"/>
                        </a:solidFill>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nl-BE" sz="1400" b="1" i="0" u="none" strike="noStrike">
                          <a:solidFill>
                            <a:srgbClr val="000000"/>
                          </a:solidFill>
                          <a:effectLst/>
                          <a:latin typeface="+mn-lt"/>
                        </a:rPr>
                        <a:t>1328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1" i="0" u="none" strike="noStrike">
                          <a:solidFill>
                            <a:srgbClr val="000000"/>
                          </a:solidFill>
                          <a:effectLst/>
                          <a:latin typeface="+mn-lt"/>
                        </a:rPr>
                        <a:t>22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1" i="0" u="none" strike="noStrike" dirty="0">
                          <a:solidFill>
                            <a:srgbClr val="000000"/>
                          </a:solidFill>
                          <a:effectLst/>
                          <a:latin typeface="+mn-lt"/>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417311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solidFill>
                  <a:schemeClr val="accent3">
                    <a:lumMod val="50000"/>
                  </a:schemeClr>
                </a:solidFill>
              </a:rPr>
              <a:t>Agenda</a:t>
            </a:r>
            <a:r>
              <a:rPr lang="nl-BE" dirty="0">
                <a:solidFill>
                  <a:schemeClr val="accent3">
                    <a:lumMod val="50000"/>
                  </a:schemeClr>
                </a:solidFill>
              </a:rPr>
              <a:t> </a:t>
            </a:r>
          </a:p>
        </p:txBody>
      </p:sp>
      <p:sp>
        <p:nvSpPr>
          <p:cNvPr id="3" name="Tijdelijke aanduiding voor inhoud 2"/>
          <p:cNvSpPr>
            <a:spLocks noGrp="1"/>
          </p:cNvSpPr>
          <p:nvPr>
            <p:ph idx="1"/>
          </p:nvPr>
        </p:nvSpPr>
        <p:spPr>
          <a:xfrm>
            <a:off x="395536" y="1340768"/>
            <a:ext cx="8229600" cy="4525963"/>
          </a:xfrm>
        </p:spPr>
        <p:txBody>
          <a:bodyPr>
            <a:normAutofit fontScale="92500" lnSpcReduction="10000"/>
          </a:bodyPr>
          <a:lstStyle/>
          <a:p>
            <a:pPr marL="514350" lvl="0" indent="-514350" hangingPunct="0">
              <a:buAutoNum type="arabicPeriod"/>
            </a:pPr>
            <a:r>
              <a:rPr lang="nl-NL" sz="2800" dirty="0"/>
              <a:t>Verwelkoming</a:t>
            </a:r>
            <a:endParaRPr lang="nl-BE" sz="2800" dirty="0"/>
          </a:p>
          <a:p>
            <a:pPr marL="914400" lvl="1" indent="-514350" hangingPunct="0"/>
            <a:r>
              <a:rPr lang="nl-NL" sz="2000" dirty="0"/>
              <a:t>Voorstelling</a:t>
            </a:r>
          </a:p>
          <a:p>
            <a:pPr marL="914400" lvl="1" indent="-514350" hangingPunct="0"/>
            <a:r>
              <a:rPr lang="nl-NL" sz="2000" dirty="0"/>
              <a:t>Goedkeuring verslag</a:t>
            </a:r>
            <a:endParaRPr lang="nl-BE" sz="2000" dirty="0"/>
          </a:p>
          <a:p>
            <a:pPr marL="514350" lvl="0" indent="-514350" hangingPunct="0">
              <a:buAutoNum type="arabicPeriod"/>
            </a:pPr>
            <a:r>
              <a:rPr lang="nl-NL" sz="2800" dirty="0"/>
              <a:t>Rattenbestrijding </a:t>
            </a:r>
          </a:p>
          <a:p>
            <a:pPr marL="914400" lvl="1" indent="-514350" hangingPunct="0"/>
            <a:r>
              <a:rPr lang="nl-NL" sz="2100" dirty="0"/>
              <a:t>Muskusrat</a:t>
            </a:r>
          </a:p>
          <a:p>
            <a:pPr marL="914400" lvl="1" indent="-514350" hangingPunct="0"/>
            <a:r>
              <a:rPr lang="nl-NL" sz="2100" dirty="0"/>
              <a:t>Bruine rat </a:t>
            </a:r>
          </a:p>
          <a:p>
            <a:pPr marL="914400" lvl="1" indent="-514350" hangingPunct="0"/>
            <a:r>
              <a:rPr lang="nl-NL" sz="2100" dirty="0"/>
              <a:t>Regelgeving</a:t>
            </a:r>
          </a:p>
          <a:p>
            <a:pPr marL="514350" lvl="0" indent="-514350" hangingPunct="0">
              <a:buAutoNum type="arabicPeriod"/>
            </a:pPr>
            <a:r>
              <a:rPr lang="nl-NL" sz="2800" dirty="0"/>
              <a:t>Resultaten overlastbezorgers</a:t>
            </a:r>
          </a:p>
          <a:p>
            <a:pPr marL="514350" lvl="0" indent="-514350" hangingPunct="0">
              <a:buAutoNum type="arabicPeriod"/>
            </a:pPr>
            <a:r>
              <a:rPr lang="nl-NL" sz="2800" dirty="0"/>
              <a:t>Zwerfkattenwerking </a:t>
            </a:r>
          </a:p>
          <a:p>
            <a:pPr marL="514350" lvl="0" indent="-514350" hangingPunct="0">
              <a:buAutoNum type="arabicPeriod"/>
            </a:pPr>
            <a:r>
              <a:rPr lang="nl-NL" sz="2800" dirty="0"/>
              <a:t>Exotenbeheer </a:t>
            </a:r>
          </a:p>
          <a:p>
            <a:pPr marL="514350" lvl="0" indent="-514350" hangingPunct="0">
              <a:buAutoNum type="arabicPeriod"/>
            </a:pPr>
            <a:r>
              <a:rPr lang="nl-NL" sz="2800" dirty="0"/>
              <a:t>Kalender en varia </a:t>
            </a:r>
            <a:endParaRPr lang="nl-BE" sz="2800" dirty="0"/>
          </a:p>
          <a:p>
            <a:pPr marL="0" indent="0">
              <a:buNone/>
            </a:pPr>
            <a:endParaRPr lang="nl-BE" dirty="0"/>
          </a:p>
        </p:txBody>
      </p:sp>
    </p:spTree>
    <p:extLst>
      <p:ext uri="{BB962C8B-B14F-4D97-AF65-F5344CB8AC3E}">
        <p14:creationId xmlns:p14="http://schemas.microsoft.com/office/powerpoint/2010/main" val="415597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3. Overlastbezorgers</a:t>
            </a:r>
            <a:br>
              <a:rPr lang="nl-NL" b="1" dirty="0">
                <a:solidFill>
                  <a:schemeClr val="accent3">
                    <a:lumMod val="50000"/>
                  </a:schemeClr>
                </a:solidFill>
              </a:rPr>
            </a:br>
            <a:r>
              <a:rPr lang="nl-NL" sz="3100" b="1" dirty="0">
                <a:solidFill>
                  <a:schemeClr val="accent3">
                    <a:lumMod val="50000"/>
                  </a:schemeClr>
                </a:solidFill>
              </a:rPr>
              <a:t>Dierlijke overlastbezorgers POV</a:t>
            </a:r>
            <a:endParaRPr lang="nl-BE" sz="3100" b="1" dirty="0">
              <a:solidFill>
                <a:schemeClr val="accent3">
                  <a:lumMod val="50000"/>
                </a:schemeClr>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2053711329"/>
              </p:ext>
            </p:extLst>
          </p:nvPr>
        </p:nvGraphicFramePr>
        <p:xfrm>
          <a:off x="611560" y="1484784"/>
          <a:ext cx="7992887" cy="4248474"/>
        </p:xfrm>
        <a:graphic>
          <a:graphicData uri="http://schemas.openxmlformats.org/drawingml/2006/table">
            <a:tbl>
              <a:tblPr>
                <a:tableStyleId>{5C22544A-7EE6-4342-B048-85BDC9FD1C3A}</a:tableStyleId>
              </a:tblPr>
              <a:tblGrid>
                <a:gridCol w="2406236">
                  <a:extLst>
                    <a:ext uri="{9D8B030D-6E8A-4147-A177-3AD203B41FA5}">
                      <a16:colId xmlns:a16="http://schemas.microsoft.com/office/drawing/2014/main" val="20000"/>
                    </a:ext>
                  </a:extLst>
                </a:gridCol>
                <a:gridCol w="1862217">
                  <a:extLst>
                    <a:ext uri="{9D8B030D-6E8A-4147-A177-3AD203B41FA5}">
                      <a16:colId xmlns:a16="http://schemas.microsoft.com/office/drawing/2014/main" val="20003"/>
                    </a:ext>
                  </a:extLst>
                </a:gridCol>
                <a:gridCol w="1862217">
                  <a:extLst>
                    <a:ext uri="{9D8B030D-6E8A-4147-A177-3AD203B41FA5}">
                      <a16:colId xmlns:a16="http://schemas.microsoft.com/office/drawing/2014/main" val="20004"/>
                    </a:ext>
                  </a:extLst>
                </a:gridCol>
                <a:gridCol w="1862217">
                  <a:extLst>
                    <a:ext uri="{9D8B030D-6E8A-4147-A177-3AD203B41FA5}">
                      <a16:colId xmlns:a16="http://schemas.microsoft.com/office/drawing/2014/main" val="20005"/>
                    </a:ext>
                  </a:extLst>
                </a:gridCol>
              </a:tblGrid>
              <a:tr h="1231950">
                <a:tc>
                  <a:txBody>
                    <a:bodyPr/>
                    <a:lstStyle/>
                    <a:p>
                      <a:pPr algn="ctr" fontAlgn="ctr"/>
                      <a:r>
                        <a:rPr lang="nl-BE" sz="1600" b="1" u="none" strike="noStrike" dirty="0">
                          <a:effectLst/>
                        </a:rPr>
                        <a:t>Regio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u="none" strike="noStrike" dirty="0">
                          <a:effectLst/>
                        </a:rPr>
                        <a:t>vangsten duiven </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600" b="1" u="none" strike="noStrike" dirty="0">
                          <a:effectLst/>
                        </a:rPr>
                        <a:t>vangsten ganzen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600" b="1" u="none" strike="noStrike" kern="1200" dirty="0">
                          <a:solidFill>
                            <a:schemeClr val="dk1"/>
                          </a:solidFill>
                          <a:effectLst/>
                          <a:latin typeface="+mn-lt"/>
                          <a:ea typeface="+mn-ea"/>
                          <a:cs typeface="+mn-cs"/>
                        </a:rPr>
                        <a:t>Vangsten kippen </a:t>
                      </a: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485812">
                <a:tc>
                  <a:txBody>
                    <a:bodyPr/>
                    <a:lstStyle/>
                    <a:p>
                      <a:pPr algn="ctr" fontAlgn="b"/>
                      <a:r>
                        <a:rPr lang="nl-BE" sz="1600" u="none" strike="noStrike" dirty="0" err="1">
                          <a:effectLst/>
                        </a:rPr>
                        <a:t>Bovenschelde</a:t>
                      </a:r>
                      <a:r>
                        <a:rPr lang="nl-BE" sz="1600" u="none" strike="noStrike" dirty="0">
                          <a:effectLst/>
                        </a:rPr>
                        <a:t>-Leie </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1572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194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a:solidFill>
                            <a:srgbClr val="000000"/>
                          </a:solidFill>
                          <a:effectLst/>
                          <a:latin typeface="+mn-lt"/>
                        </a:rPr>
                        <a:t>33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485812">
                <a:tc>
                  <a:txBody>
                    <a:bodyPr/>
                    <a:lstStyle/>
                    <a:p>
                      <a:pPr algn="ctr" fontAlgn="ctr"/>
                      <a:r>
                        <a:rPr lang="nl-BE" sz="1600" b="1" u="none" strike="noStrike" dirty="0">
                          <a:effectLst/>
                        </a:rPr>
                        <a:t>Dendervallei</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1" i="0" u="none" strike="noStrike" dirty="0">
                          <a:solidFill>
                            <a:srgbClr val="000000"/>
                          </a:solidFill>
                          <a:effectLst/>
                          <a:latin typeface="+mn-lt"/>
                        </a:rPr>
                        <a:t>1328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1" i="0" u="none" strike="noStrike" dirty="0">
                          <a:solidFill>
                            <a:srgbClr val="000000"/>
                          </a:solidFill>
                          <a:effectLst/>
                          <a:latin typeface="+mn-lt"/>
                        </a:rPr>
                        <a:t>22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1" i="0" u="none" strike="noStrike" dirty="0">
                          <a:solidFill>
                            <a:srgbClr val="000000"/>
                          </a:solidFill>
                          <a:effectLst/>
                          <a:latin typeface="+mn-lt"/>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2"/>
                  </a:ext>
                </a:extLst>
              </a:tr>
              <a:tr h="485812">
                <a:tc>
                  <a:txBody>
                    <a:bodyPr/>
                    <a:lstStyle/>
                    <a:p>
                      <a:pPr algn="ctr" fontAlgn="b"/>
                      <a:r>
                        <a:rPr lang="nl-BE" sz="1600" u="none" strike="noStrike" dirty="0">
                          <a:effectLst/>
                        </a:rPr>
                        <a:t>Meetjesland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765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79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mn-lt"/>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3"/>
                  </a:ext>
                </a:extLst>
              </a:tr>
              <a:tr h="485812">
                <a:tc>
                  <a:txBody>
                    <a:bodyPr/>
                    <a:lstStyle/>
                    <a:p>
                      <a:pPr algn="ctr" fontAlgn="ctr"/>
                      <a:r>
                        <a:rPr lang="nl-BE" sz="1600" u="none" strike="noStrike" dirty="0">
                          <a:effectLst/>
                        </a:rPr>
                        <a:t>Vlaamse</a:t>
                      </a:r>
                      <a:r>
                        <a:rPr lang="nl-BE" sz="1600" u="none" strike="noStrike" baseline="0" dirty="0">
                          <a:effectLst/>
                        </a:rPr>
                        <a:t> Ardennen</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318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141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mn-lt"/>
                        </a:rPr>
                        <a:t>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4"/>
                  </a:ext>
                </a:extLst>
              </a:tr>
              <a:tr h="485812">
                <a:tc>
                  <a:txBody>
                    <a:bodyPr/>
                    <a:lstStyle/>
                    <a:p>
                      <a:pPr algn="ctr" fontAlgn="b"/>
                      <a:r>
                        <a:rPr lang="nl-BE" sz="1600" u="none" strike="noStrike" dirty="0">
                          <a:effectLst/>
                        </a:rPr>
                        <a:t>Waasland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570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218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mn-lt"/>
                        </a:rPr>
                        <a:t>134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5"/>
                  </a:ext>
                </a:extLst>
              </a:tr>
              <a:tr h="587464">
                <a:tc>
                  <a:txBody>
                    <a:bodyPr/>
                    <a:lstStyle/>
                    <a:p>
                      <a:pPr algn="ctr" fontAlgn="b"/>
                      <a:r>
                        <a:rPr lang="nl-BE" sz="1600" b="1" u="none" strike="noStrike" dirty="0">
                          <a:effectLst/>
                        </a:rPr>
                        <a:t>Totalen 2019</a:t>
                      </a:r>
                      <a:endParaRPr lang="nl-BE" sz="1600" b="1"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1" i="0" u="none" strike="noStrike">
                          <a:solidFill>
                            <a:srgbClr val="000000"/>
                          </a:solidFill>
                          <a:effectLst/>
                          <a:latin typeface="+mn-lt"/>
                        </a:rPr>
                        <a:t>4553</a:t>
                      </a:r>
                      <a:endParaRPr lang="nl-BE" sz="1400" b="1"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1" i="0" u="none" strike="noStrike" dirty="0">
                          <a:solidFill>
                            <a:srgbClr val="000000"/>
                          </a:solidFill>
                          <a:effectLst/>
                          <a:latin typeface="+mn-lt"/>
                        </a:rPr>
                        <a:t>654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1" i="0" u="none" strike="noStrike" dirty="0">
                          <a:solidFill>
                            <a:srgbClr val="000000"/>
                          </a:solidFill>
                          <a:effectLst/>
                          <a:latin typeface="+mn-lt"/>
                        </a:rPr>
                        <a:t>198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63085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a:solidFill>
                  <a:schemeClr val="accent3">
                    <a:lumMod val="50000"/>
                  </a:schemeClr>
                </a:solidFill>
              </a:rPr>
              <a:t>3. Overlastbezorgers</a:t>
            </a:r>
            <a:endParaRPr lang="nl-BE" dirty="0"/>
          </a:p>
        </p:txBody>
      </p:sp>
      <p:graphicFrame>
        <p:nvGraphicFramePr>
          <p:cNvPr id="4" name="Grafiek 3">
            <a:extLst>
              <a:ext uri="{FF2B5EF4-FFF2-40B4-BE49-F238E27FC236}">
                <a16:creationId xmlns:a16="http://schemas.microsoft.com/office/drawing/2014/main" id="{00000000-0008-0000-0700-000004000000}"/>
              </a:ext>
            </a:extLst>
          </p:cNvPr>
          <p:cNvGraphicFramePr>
            <a:graphicFrameLocks/>
          </p:cNvGraphicFramePr>
          <p:nvPr>
            <p:extLst>
              <p:ext uri="{D42A27DB-BD31-4B8C-83A1-F6EECF244321}">
                <p14:modId xmlns:p14="http://schemas.microsoft.com/office/powerpoint/2010/main" val="3994395686"/>
              </p:ext>
            </p:extLst>
          </p:nvPr>
        </p:nvGraphicFramePr>
        <p:xfrm>
          <a:off x="1187624" y="1484784"/>
          <a:ext cx="7056783" cy="38164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9490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AB756-6D82-4EC1-8D5E-411E139B7B33}"/>
              </a:ext>
            </a:extLst>
          </p:cNvPr>
          <p:cNvSpPr>
            <a:spLocks noGrp="1"/>
          </p:cNvSpPr>
          <p:nvPr>
            <p:ph type="title"/>
          </p:nvPr>
        </p:nvSpPr>
        <p:spPr/>
        <p:txBody>
          <a:bodyPr/>
          <a:lstStyle/>
          <a:p>
            <a:r>
              <a:rPr lang="nl-BE" b="1" dirty="0">
                <a:solidFill>
                  <a:schemeClr val="accent3">
                    <a:lumMod val="50000"/>
                  </a:schemeClr>
                </a:solidFill>
              </a:rPr>
              <a:t>4. Zwerfkattenwerking</a:t>
            </a:r>
            <a:endParaRPr lang="nl-BE" dirty="0"/>
          </a:p>
        </p:txBody>
      </p:sp>
      <p:sp>
        <p:nvSpPr>
          <p:cNvPr id="3" name="Tijdelijke aanduiding voor inhoud 2">
            <a:extLst>
              <a:ext uri="{FF2B5EF4-FFF2-40B4-BE49-F238E27FC236}">
                <a16:creationId xmlns:a16="http://schemas.microsoft.com/office/drawing/2014/main" id="{CFA64E80-4CDB-4274-BE53-46782ECE7EC6}"/>
              </a:ext>
            </a:extLst>
          </p:cNvPr>
          <p:cNvSpPr>
            <a:spLocks noGrp="1"/>
          </p:cNvSpPr>
          <p:nvPr>
            <p:ph idx="1"/>
          </p:nvPr>
        </p:nvSpPr>
        <p:spPr/>
        <p:txBody>
          <a:bodyPr/>
          <a:lstStyle/>
          <a:p>
            <a:endParaRPr lang="nl-BE"/>
          </a:p>
        </p:txBody>
      </p:sp>
    </p:spTree>
    <p:extLst>
      <p:ext uri="{BB962C8B-B14F-4D97-AF65-F5344CB8AC3E}">
        <p14:creationId xmlns:p14="http://schemas.microsoft.com/office/powerpoint/2010/main" val="3251510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ato-logo"/>
          <p:cNvPicPr>
            <a:picLocks noChangeAspect="1" noChangeArrowheads="1"/>
          </p:cNvPicPr>
          <p:nvPr/>
        </p:nvPicPr>
        <p:blipFill>
          <a:blip r:embed="rId2" cstate="print">
            <a:clrChange>
              <a:clrFrom>
                <a:srgbClr val="FDFDFD"/>
              </a:clrFrom>
              <a:clrTo>
                <a:srgbClr val="FDFDFD">
                  <a:alpha val="0"/>
                </a:srgbClr>
              </a:clrTo>
            </a:clrChange>
          </a:blip>
          <a:srcRect/>
          <a:stretch>
            <a:fillRect/>
          </a:stretch>
        </p:blipFill>
        <p:spPr bwMode="auto">
          <a:xfrm>
            <a:off x="6804025" y="6237288"/>
            <a:ext cx="2108200" cy="434975"/>
          </a:xfrm>
          <a:prstGeom prst="rect">
            <a:avLst/>
          </a:prstGeom>
          <a:noFill/>
        </p:spPr>
      </p:pic>
      <p:pic>
        <p:nvPicPr>
          <p:cNvPr id="6" name="Picture 3" descr="C:\Documents and Settings\E4306\Mijn documenten\Mijn afbeeldingen\powerpoint-logo2.gif"/>
          <p:cNvPicPr>
            <a:picLocks noChangeAspect="1" noChangeArrowheads="1"/>
          </p:cNvPicPr>
          <p:nvPr/>
        </p:nvPicPr>
        <p:blipFill>
          <a:blip r:embed="rId3" cstate="print"/>
          <a:srcRect/>
          <a:stretch>
            <a:fillRect/>
          </a:stretch>
        </p:blipFill>
        <p:spPr bwMode="auto">
          <a:xfrm>
            <a:off x="0" y="5751576"/>
            <a:ext cx="9144000" cy="1106424"/>
          </a:xfrm>
          <a:prstGeom prst="rect">
            <a:avLst/>
          </a:prstGeom>
          <a:noFill/>
        </p:spPr>
      </p:pic>
      <p:graphicFrame>
        <p:nvGraphicFramePr>
          <p:cNvPr id="2" name="Tabel 1">
            <a:extLst>
              <a:ext uri="{FF2B5EF4-FFF2-40B4-BE49-F238E27FC236}">
                <a16:creationId xmlns:a16="http://schemas.microsoft.com/office/drawing/2014/main" id="{362EE36D-FB4A-4D1D-A1AF-7F06893FE78D}"/>
              </a:ext>
            </a:extLst>
          </p:cNvPr>
          <p:cNvGraphicFramePr>
            <a:graphicFrameLocks noGrp="1"/>
          </p:cNvGraphicFramePr>
          <p:nvPr>
            <p:extLst>
              <p:ext uri="{D42A27DB-BD31-4B8C-83A1-F6EECF244321}">
                <p14:modId xmlns:p14="http://schemas.microsoft.com/office/powerpoint/2010/main" val="3654797144"/>
              </p:ext>
            </p:extLst>
          </p:nvPr>
        </p:nvGraphicFramePr>
        <p:xfrm>
          <a:off x="0" y="1"/>
          <a:ext cx="9144001" cy="6977445"/>
        </p:xfrm>
        <a:graphic>
          <a:graphicData uri="http://schemas.openxmlformats.org/drawingml/2006/table">
            <a:tbl>
              <a:tblPr firstRow="1" firstCol="1" bandRow="1">
                <a:tableStyleId>{5C22544A-7EE6-4342-B048-85BDC9FD1C3A}</a:tableStyleId>
              </a:tblPr>
              <a:tblGrid>
                <a:gridCol w="1835696">
                  <a:extLst>
                    <a:ext uri="{9D8B030D-6E8A-4147-A177-3AD203B41FA5}">
                      <a16:colId xmlns:a16="http://schemas.microsoft.com/office/drawing/2014/main" val="1536675191"/>
                    </a:ext>
                  </a:extLst>
                </a:gridCol>
                <a:gridCol w="1152128">
                  <a:extLst>
                    <a:ext uri="{9D8B030D-6E8A-4147-A177-3AD203B41FA5}">
                      <a16:colId xmlns:a16="http://schemas.microsoft.com/office/drawing/2014/main" val="3556606185"/>
                    </a:ext>
                  </a:extLst>
                </a:gridCol>
                <a:gridCol w="1224136">
                  <a:extLst>
                    <a:ext uri="{9D8B030D-6E8A-4147-A177-3AD203B41FA5}">
                      <a16:colId xmlns:a16="http://schemas.microsoft.com/office/drawing/2014/main" val="2887338555"/>
                    </a:ext>
                  </a:extLst>
                </a:gridCol>
                <a:gridCol w="4932041">
                  <a:extLst>
                    <a:ext uri="{9D8B030D-6E8A-4147-A177-3AD203B41FA5}">
                      <a16:colId xmlns:a16="http://schemas.microsoft.com/office/drawing/2014/main" val="1375452789"/>
                    </a:ext>
                  </a:extLst>
                </a:gridCol>
              </a:tblGrid>
              <a:tr h="410059">
                <a:tc>
                  <a:txBody>
                    <a:bodyPr/>
                    <a:lstStyle/>
                    <a:p>
                      <a:pPr algn="ctr" fontAlgn="auto" hangingPunct="1">
                        <a:spcAft>
                          <a:spcPts val="0"/>
                        </a:spcAft>
                      </a:pPr>
                      <a:r>
                        <a:rPr lang="nl-BE" sz="1400" dirty="0">
                          <a:solidFill>
                            <a:schemeClr val="tx1"/>
                          </a:solidFill>
                          <a:effectLst/>
                          <a:latin typeface="+mn-lt"/>
                        </a:rPr>
                        <a:t>Gemeente </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dirty="0">
                          <a:solidFill>
                            <a:schemeClr val="tx1"/>
                          </a:solidFill>
                          <a:effectLst/>
                          <a:latin typeface="+mn-lt"/>
                        </a:rPr>
                        <a:t>melding katten</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400" dirty="0">
                          <a:solidFill>
                            <a:schemeClr val="tx1"/>
                          </a:solidFill>
                          <a:effectLst/>
                          <a:latin typeface="+mn-lt"/>
                        </a:rPr>
                        <a:t>vangsten katten</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400" dirty="0">
                          <a:solidFill>
                            <a:schemeClr val="tx1"/>
                          </a:solidFill>
                          <a:effectLst/>
                          <a:latin typeface="+mn-lt"/>
                          <a:ea typeface="Times New Roman"/>
                          <a:cs typeface="Times New Roman"/>
                        </a:rPr>
                        <a:t>Methode </a:t>
                      </a: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302382098"/>
                  </a:ext>
                </a:extLst>
              </a:tr>
              <a:tr h="363862">
                <a:tc>
                  <a:txBody>
                    <a:bodyPr/>
                    <a:lstStyle/>
                    <a:p>
                      <a:pPr algn="ctr" fontAlgn="b"/>
                      <a:r>
                        <a:rPr lang="nl-BE" sz="1400" b="0" i="0" u="none" strike="noStrike" dirty="0">
                          <a:solidFill>
                            <a:srgbClr val="000000"/>
                          </a:solidFill>
                          <a:effectLst/>
                          <a:latin typeface="+mn-lt"/>
                        </a:rPr>
                        <a:t>Aalst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85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156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 ISM RATO vzw, TNR via kattenkolonies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588469625"/>
                  </a:ext>
                </a:extLst>
              </a:tr>
              <a:tr h="330284">
                <a:tc>
                  <a:txBody>
                    <a:bodyPr/>
                    <a:lstStyle/>
                    <a:p>
                      <a:pPr algn="ctr" fontAlgn="b"/>
                      <a:r>
                        <a:rPr lang="nl-BE" sz="1400" b="0" i="0" u="none" strike="noStrike" dirty="0">
                          <a:solidFill>
                            <a:srgbClr val="000000"/>
                          </a:solidFill>
                          <a:effectLst/>
                          <a:latin typeface="+mn-lt"/>
                        </a:rPr>
                        <a:t>Berlare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75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61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NL" sz="1400" kern="1200" dirty="0">
                          <a:solidFill>
                            <a:schemeClr val="dk1"/>
                          </a:solidFill>
                          <a:effectLst/>
                          <a:latin typeface="+mn-lt"/>
                          <a:ea typeface="+mn-ea"/>
                          <a:cs typeface="+mn-cs"/>
                        </a:rPr>
                        <a:t>Tot 31/12/2019 samenwerking met asiel</a:t>
                      </a:r>
                      <a:r>
                        <a:rPr lang="nl-BE" sz="1400" b="0" i="0" u="none" strike="noStrike" dirty="0">
                          <a:solidFill>
                            <a:srgbClr val="000000"/>
                          </a:solidFill>
                          <a:effectLst/>
                          <a:latin typeface="+mn-lt"/>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816432232"/>
                  </a:ext>
                </a:extLst>
              </a:tr>
              <a:tr h="363862">
                <a:tc>
                  <a:txBody>
                    <a:bodyPr/>
                    <a:lstStyle/>
                    <a:p>
                      <a:pPr algn="ctr" fontAlgn="ctr"/>
                      <a:r>
                        <a:rPr lang="nl-BE" sz="1400" b="0" i="0" u="none" strike="noStrike" dirty="0">
                          <a:solidFill>
                            <a:srgbClr val="000000"/>
                          </a:solidFill>
                          <a:effectLst/>
                          <a:latin typeface="+mn-lt"/>
                        </a:rPr>
                        <a:t>Buggenhout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17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err="1">
                          <a:solidFill>
                            <a:srgbClr val="000000"/>
                          </a:solidFill>
                          <a:effectLst/>
                          <a:latin typeface="+mn-lt"/>
                        </a:rPr>
                        <a:t>ism</a:t>
                      </a:r>
                      <a:r>
                        <a:rPr lang="nl-BE" sz="1400" b="0" i="0" u="none" strike="noStrike" dirty="0">
                          <a:solidFill>
                            <a:srgbClr val="000000"/>
                          </a:solidFill>
                          <a:effectLst/>
                          <a:latin typeface="+mn-lt"/>
                        </a:rPr>
                        <a:t> Samenwerking met vrijwilligster en Poezenbos vzw</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439231031"/>
                  </a:ext>
                </a:extLst>
              </a:tr>
              <a:tr h="752205">
                <a:tc>
                  <a:txBody>
                    <a:bodyPr/>
                    <a:lstStyle/>
                    <a:p>
                      <a:pPr algn="ctr" fontAlgn="ctr"/>
                      <a:r>
                        <a:rPr lang="nl-BE" sz="1400" b="0" i="0" u="none" strike="noStrike" dirty="0">
                          <a:solidFill>
                            <a:srgbClr val="000000"/>
                          </a:solidFill>
                          <a:effectLst/>
                          <a:latin typeface="+mn-lt"/>
                        </a:rPr>
                        <a:t>Denderleeuw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katten Dierenasiel Groot-Ninove handelt </a:t>
                      </a:r>
                      <a:r>
                        <a:rPr lang="nl-BE" sz="1400" b="0" i="0" u="none" strike="noStrike" dirty="0" err="1">
                          <a:solidFill>
                            <a:srgbClr val="000000"/>
                          </a:solidFill>
                          <a:effectLst/>
                          <a:latin typeface="+mn-lt"/>
                        </a:rPr>
                        <a:t>politie-dossiers</a:t>
                      </a:r>
                      <a:r>
                        <a:rPr lang="nl-BE" sz="1400" b="0" i="0" u="none" strike="noStrike" dirty="0">
                          <a:solidFill>
                            <a:srgbClr val="000000"/>
                          </a:solidFill>
                          <a:effectLst/>
                          <a:latin typeface="+mn-lt"/>
                        </a:rPr>
                        <a:t> af. </a:t>
                      </a:r>
                      <a:r>
                        <a:rPr lang="nl-BE" sz="1400" b="0" i="0" u="none" strike="noStrike" dirty="0" err="1">
                          <a:solidFill>
                            <a:srgbClr val="000000"/>
                          </a:solidFill>
                          <a:effectLst/>
                          <a:latin typeface="+mn-lt"/>
                        </a:rPr>
                        <a:t>Vetas</a:t>
                      </a:r>
                      <a:r>
                        <a:rPr lang="nl-BE" sz="1400" b="0" i="0" u="none" strike="noStrike" dirty="0">
                          <a:solidFill>
                            <a:srgbClr val="000000"/>
                          </a:solidFill>
                          <a:effectLst/>
                          <a:latin typeface="+mn-lt"/>
                        </a:rPr>
                        <a:t> vzw doet enkel de kattenvangst + transport + uitzetten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703192356"/>
                  </a:ext>
                </a:extLst>
              </a:tr>
              <a:tr h="895030">
                <a:tc>
                  <a:txBody>
                    <a:bodyPr/>
                    <a:lstStyle/>
                    <a:p>
                      <a:pPr algn="ctr" fontAlgn="ctr"/>
                      <a:r>
                        <a:rPr lang="nl-BE" sz="1400" b="0" i="0" u="none" strike="noStrike" dirty="0">
                          <a:solidFill>
                            <a:srgbClr val="000000"/>
                          </a:solidFill>
                          <a:effectLst/>
                          <a:latin typeface="+mn-lt"/>
                        </a:rPr>
                        <a:t>Erpe-Mere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a:solidFill>
                            <a:srgbClr val="000000"/>
                          </a:solidFill>
                          <a:effectLst/>
                          <a:latin typeface="+mn-lt"/>
                        </a:rPr>
                        <a:t>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Katten worden gevangen, behandeld en teruggezet via samenwerking met Kat is Koning, wij hebben ook overeenkomst met dierenasiel Sint-Hubertus (honden, katten)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4125036797"/>
                  </a:ext>
                </a:extLst>
              </a:tr>
              <a:tr h="304320">
                <a:tc>
                  <a:txBody>
                    <a:bodyPr/>
                    <a:lstStyle/>
                    <a:p>
                      <a:pPr algn="ctr" fontAlgn="ctr"/>
                      <a:r>
                        <a:rPr lang="nl-BE" sz="1400" b="0" i="0" u="none" strike="noStrike" dirty="0">
                          <a:solidFill>
                            <a:srgbClr val="000000"/>
                          </a:solidFill>
                          <a:effectLst/>
                          <a:latin typeface="+mn-lt"/>
                        </a:rPr>
                        <a:t>Geraardsbergen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52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200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katten </a:t>
                      </a:r>
                      <a:r>
                        <a:rPr lang="nl-BE" sz="1400" b="0" i="0" u="none" strike="noStrike" dirty="0" err="1">
                          <a:solidFill>
                            <a:srgbClr val="000000"/>
                          </a:solidFill>
                          <a:effectLst/>
                          <a:latin typeface="+mn-lt"/>
                        </a:rPr>
                        <a:t>ism</a:t>
                      </a:r>
                      <a:r>
                        <a:rPr lang="nl-BE" sz="1400" b="0" i="0" u="none" strike="noStrike" dirty="0">
                          <a:solidFill>
                            <a:srgbClr val="000000"/>
                          </a:solidFill>
                          <a:effectLst/>
                          <a:latin typeface="+mn-lt"/>
                        </a:rPr>
                        <a:t> Vzw </a:t>
                      </a:r>
                      <a:r>
                        <a:rPr lang="nl-BE" sz="1400" b="0" i="0" u="none" strike="noStrike" dirty="0" err="1">
                          <a:solidFill>
                            <a:srgbClr val="000000"/>
                          </a:solidFill>
                          <a:effectLst/>
                          <a:latin typeface="+mn-lt"/>
                        </a:rPr>
                        <a:t>Animal</a:t>
                      </a:r>
                      <a:r>
                        <a:rPr lang="nl-BE" sz="1400" b="0" i="0" u="none" strike="noStrike" dirty="0">
                          <a:solidFill>
                            <a:srgbClr val="000000"/>
                          </a:solidFill>
                          <a:effectLst/>
                          <a:latin typeface="+mn-lt"/>
                        </a:rPr>
                        <a:t> Welfare Belgium (Poezengeluk</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894855164"/>
                  </a:ext>
                </a:extLst>
              </a:tr>
              <a:tr h="330284">
                <a:tc>
                  <a:txBody>
                    <a:bodyPr/>
                    <a:lstStyle/>
                    <a:p>
                      <a:pPr algn="ctr" fontAlgn="b"/>
                      <a:r>
                        <a:rPr lang="nl-BE" sz="1400" b="0" i="0" u="none" strike="noStrike" dirty="0">
                          <a:solidFill>
                            <a:srgbClr val="000000"/>
                          </a:solidFill>
                          <a:effectLst/>
                          <a:latin typeface="+mn-lt"/>
                        </a:rPr>
                        <a:t>Haaltert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42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53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opvang </a:t>
                      </a:r>
                      <a:r>
                        <a:rPr lang="nl-BE" sz="1400" b="0" i="0" u="none" strike="noStrike" dirty="0" err="1">
                          <a:solidFill>
                            <a:srgbClr val="000000"/>
                          </a:solidFill>
                          <a:effectLst/>
                          <a:latin typeface="+mn-lt"/>
                        </a:rPr>
                        <a:t>kittens</a:t>
                      </a:r>
                      <a:r>
                        <a:rPr lang="nl-BE" sz="1400" b="0" i="0" u="none" strike="noStrike" dirty="0">
                          <a:solidFill>
                            <a:srgbClr val="000000"/>
                          </a:solidFill>
                          <a:effectLst/>
                          <a:latin typeface="+mn-lt"/>
                        </a:rPr>
                        <a:t> bij </a:t>
                      </a:r>
                      <a:r>
                        <a:rPr lang="nl-BE" sz="1400" b="0" i="0" u="none" strike="noStrike" dirty="0" err="1">
                          <a:solidFill>
                            <a:srgbClr val="000000"/>
                          </a:solidFill>
                          <a:effectLst/>
                          <a:latin typeface="+mn-lt"/>
                        </a:rPr>
                        <a:t>aristocat</a:t>
                      </a:r>
                      <a:endParaRPr lang="nl-BE" sz="14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756214184"/>
                  </a:ext>
                </a:extLst>
              </a:tr>
              <a:tr h="330284">
                <a:tc>
                  <a:txBody>
                    <a:bodyPr/>
                    <a:lstStyle/>
                    <a:p>
                      <a:pPr algn="ctr" fontAlgn="ctr"/>
                      <a:r>
                        <a:rPr lang="nl-BE" sz="1400" b="0" i="0" u="none" strike="noStrike" dirty="0">
                          <a:solidFill>
                            <a:srgbClr val="000000"/>
                          </a:solidFill>
                          <a:effectLst/>
                          <a:latin typeface="+mn-lt"/>
                        </a:rPr>
                        <a:t>Herzele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27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a:solidFill>
                            <a:srgbClr val="000000"/>
                          </a:solidFill>
                          <a:effectLst/>
                          <a:latin typeface="+mn-lt"/>
                        </a:rPr>
                        <a:t>27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Eigen personeel+ gevangen katten worden overgebracht naar dierenasiel Sint-Hubertus in Aalst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4279301259"/>
                  </a:ext>
                </a:extLst>
              </a:tr>
              <a:tr h="330284">
                <a:tc>
                  <a:txBody>
                    <a:bodyPr/>
                    <a:lstStyle/>
                    <a:p>
                      <a:pPr algn="ctr" fontAlgn="b"/>
                      <a:r>
                        <a:rPr lang="nl-BE" sz="1400" b="0" i="0" u="none" strike="noStrike" dirty="0">
                          <a:solidFill>
                            <a:srgbClr val="000000"/>
                          </a:solidFill>
                          <a:effectLst/>
                          <a:latin typeface="+mn-lt"/>
                        </a:rPr>
                        <a:t>Laarne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70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a:solidFill>
                            <a:srgbClr val="000000"/>
                          </a:solidFill>
                          <a:effectLst/>
                          <a:latin typeface="+mn-lt"/>
                        </a:rPr>
                        <a:t>63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 </a:t>
                      </a:r>
                      <a:r>
                        <a:rPr lang="nl-BE" sz="1400" b="0" i="0" u="none" strike="noStrike" dirty="0" err="1">
                          <a:solidFill>
                            <a:srgbClr val="000000"/>
                          </a:solidFill>
                          <a:effectLst/>
                          <a:latin typeface="+mn-lt"/>
                        </a:rPr>
                        <a:t>ism</a:t>
                      </a:r>
                      <a:r>
                        <a:rPr lang="nl-BE" sz="1400" b="0" i="0" u="none" strike="noStrike" dirty="0">
                          <a:solidFill>
                            <a:srgbClr val="000000"/>
                          </a:solidFill>
                          <a:effectLst/>
                          <a:latin typeface="+mn-lt"/>
                        </a:rPr>
                        <a:t> vrijwilligers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569404894"/>
                  </a:ext>
                </a:extLst>
              </a:tr>
              <a:tr h="358416">
                <a:tc>
                  <a:txBody>
                    <a:bodyPr/>
                    <a:lstStyle/>
                    <a:p>
                      <a:pPr algn="ctr" fontAlgn="b"/>
                      <a:r>
                        <a:rPr lang="nl-BE" sz="1400" b="0" i="0" u="none" strike="noStrike" dirty="0">
                          <a:solidFill>
                            <a:srgbClr val="000000"/>
                          </a:solidFill>
                          <a:effectLst/>
                          <a:latin typeface="+mn-lt"/>
                        </a:rPr>
                        <a:t>Lebbeke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a:solidFill>
                            <a:srgbClr val="000000"/>
                          </a:solidFill>
                          <a:effectLst/>
                          <a:latin typeface="+mn-lt"/>
                        </a:rPr>
                        <a:t>69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err="1">
                          <a:solidFill>
                            <a:srgbClr val="000000"/>
                          </a:solidFill>
                          <a:effectLst/>
                          <a:latin typeface="+mn-lt"/>
                        </a:rPr>
                        <a:t>ism</a:t>
                      </a:r>
                      <a:r>
                        <a:rPr lang="nl-BE" sz="1400" b="0" i="0" u="none" strike="noStrike" dirty="0">
                          <a:solidFill>
                            <a:srgbClr val="000000"/>
                          </a:solidFill>
                          <a:effectLst/>
                          <a:latin typeface="+mn-lt"/>
                        </a:rPr>
                        <a:t> vrijwilligers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796921272"/>
                  </a:ext>
                </a:extLst>
              </a:tr>
              <a:tr h="330284">
                <a:tc>
                  <a:txBody>
                    <a:bodyPr/>
                    <a:lstStyle/>
                    <a:p>
                      <a:pPr algn="ctr" fontAlgn="b"/>
                      <a:r>
                        <a:rPr lang="nl-BE" sz="1400" b="0" i="0" u="none" strike="noStrike" dirty="0">
                          <a:solidFill>
                            <a:srgbClr val="000000"/>
                          </a:solidFill>
                          <a:effectLst/>
                          <a:latin typeface="+mn-lt"/>
                        </a:rPr>
                        <a:t>Lede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 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GG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29532500"/>
                  </a:ext>
                </a:extLst>
              </a:tr>
              <a:tr h="330284">
                <a:tc>
                  <a:txBody>
                    <a:bodyPr/>
                    <a:lstStyle/>
                    <a:p>
                      <a:pPr algn="ctr" fontAlgn="b"/>
                      <a:r>
                        <a:rPr lang="nl-BE" sz="1400" b="0" i="0" u="none" strike="noStrike" dirty="0">
                          <a:solidFill>
                            <a:srgbClr val="000000"/>
                          </a:solidFill>
                          <a:effectLst/>
                          <a:latin typeface="+mn-lt"/>
                        </a:rPr>
                        <a:t>Ninove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 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514107104"/>
                  </a:ext>
                </a:extLst>
              </a:tr>
              <a:tr h="369920">
                <a:tc>
                  <a:txBody>
                    <a:bodyPr/>
                    <a:lstStyle/>
                    <a:p>
                      <a:pPr algn="ctr" fontAlgn="ctr"/>
                      <a:r>
                        <a:rPr lang="nl-BE" sz="1400" b="0" i="0" u="none" strike="noStrike" dirty="0">
                          <a:solidFill>
                            <a:srgbClr val="000000"/>
                          </a:solidFill>
                          <a:effectLst/>
                          <a:latin typeface="+mn-lt"/>
                        </a:rPr>
                        <a:t>Sint-Lievens-Houtem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 </a:t>
                      </a:r>
                      <a:r>
                        <a:rPr lang="nl-BE" sz="1400" b="0" i="0" u="none" strike="noStrike" dirty="0" err="1">
                          <a:solidFill>
                            <a:srgbClr val="000000"/>
                          </a:solidFill>
                          <a:effectLst/>
                          <a:latin typeface="+mn-lt"/>
                        </a:rPr>
                        <a:t>afvangsten</a:t>
                      </a:r>
                      <a:r>
                        <a:rPr lang="nl-BE" sz="1400" b="0" i="0" u="none" strike="noStrike" dirty="0">
                          <a:solidFill>
                            <a:srgbClr val="000000"/>
                          </a:solidFill>
                          <a:effectLst/>
                          <a:latin typeface="+mn-lt"/>
                        </a:rPr>
                        <a:t> door eigen personeel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773098053"/>
                  </a:ext>
                </a:extLst>
              </a:tr>
              <a:tr h="318780">
                <a:tc>
                  <a:txBody>
                    <a:bodyPr/>
                    <a:lstStyle/>
                    <a:p>
                      <a:pPr algn="ctr" fontAlgn="ctr"/>
                      <a:r>
                        <a:rPr lang="nl-BE" sz="1400" b="0" i="0" u="none" strike="noStrike" dirty="0">
                          <a:solidFill>
                            <a:srgbClr val="000000"/>
                          </a:solidFill>
                          <a:effectLst/>
                          <a:latin typeface="+mn-lt"/>
                        </a:rPr>
                        <a:t>Wetteren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35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dierenartsen uit de streek</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617482816"/>
                  </a:ext>
                </a:extLst>
              </a:tr>
              <a:tr h="369920">
                <a:tc>
                  <a:txBody>
                    <a:bodyPr/>
                    <a:lstStyle/>
                    <a:p>
                      <a:pPr algn="ctr" fontAlgn="ctr"/>
                      <a:r>
                        <a:rPr lang="nl-BE" sz="1400" b="0" i="0" u="none" strike="noStrike" dirty="0">
                          <a:solidFill>
                            <a:srgbClr val="000000"/>
                          </a:solidFill>
                          <a:effectLst/>
                          <a:latin typeface="+mn-lt"/>
                        </a:rPr>
                        <a:t>Wichelen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47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err="1">
                          <a:solidFill>
                            <a:srgbClr val="000000"/>
                          </a:solidFill>
                          <a:effectLst/>
                          <a:latin typeface="+mn-lt"/>
                        </a:rPr>
                        <a:t>ism</a:t>
                      </a:r>
                      <a:r>
                        <a:rPr lang="nl-BE" sz="1400" b="0" i="0" u="none" strike="noStrike" dirty="0">
                          <a:solidFill>
                            <a:srgbClr val="000000"/>
                          </a:solidFill>
                          <a:effectLst/>
                          <a:latin typeface="+mn-lt"/>
                        </a:rPr>
                        <a:t> dierenarts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139560554"/>
                  </a:ext>
                </a:extLst>
              </a:tr>
              <a:tr h="369920">
                <a:tc>
                  <a:txBody>
                    <a:bodyPr/>
                    <a:lstStyle/>
                    <a:p>
                      <a:pPr algn="ctr" fontAlgn="ctr"/>
                      <a:r>
                        <a:rPr lang="nl-BE" sz="1400" b="1" i="0" u="none" strike="noStrike" dirty="0">
                          <a:solidFill>
                            <a:srgbClr val="000000"/>
                          </a:solidFill>
                          <a:effectLst/>
                          <a:latin typeface="+mn-lt"/>
                        </a:rPr>
                        <a:t>Totalen 2019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auto" latinLnBrk="0" hangingPunct="1">
                        <a:spcAft>
                          <a:spcPts val="0"/>
                        </a:spcAft>
                      </a:pPr>
                      <a:r>
                        <a:rPr lang="nl-BE" sz="1400" b="1" kern="1200" dirty="0">
                          <a:solidFill>
                            <a:schemeClr val="tx1"/>
                          </a:solidFill>
                          <a:effectLst/>
                          <a:latin typeface="+mn-lt"/>
                          <a:ea typeface="Times New Roman"/>
                          <a:cs typeface="Times New Roman"/>
                        </a:rPr>
                        <a:t>409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auto" latinLnBrk="0" hangingPunct="1">
                        <a:spcAft>
                          <a:spcPts val="0"/>
                        </a:spcAft>
                      </a:pPr>
                      <a:r>
                        <a:rPr lang="nl-BE" sz="1400" b="1" kern="1200" dirty="0">
                          <a:solidFill>
                            <a:schemeClr val="tx1"/>
                          </a:solidFill>
                          <a:effectLst/>
                          <a:latin typeface="+mn-lt"/>
                          <a:ea typeface="Times New Roman"/>
                          <a:cs typeface="Times New Roman"/>
                        </a:rPr>
                        <a:t>776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auto" latinLnBrk="0" hangingPunct="1">
                        <a:spcAft>
                          <a:spcPts val="0"/>
                        </a:spcAft>
                      </a:pPr>
                      <a:endParaRPr lang="nl-BE" sz="1400" b="0" kern="1200" dirty="0">
                        <a:solidFill>
                          <a:schemeClr val="tx1"/>
                        </a:solidFill>
                        <a:effectLst/>
                        <a:latin typeface="+mn-lt"/>
                        <a:ea typeface="Times New Roman"/>
                        <a:cs typeface="Times New Roman"/>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646757413"/>
                  </a:ext>
                </a:extLst>
              </a:tr>
            </a:tbl>
          </a:graphicData>
        </a:graphic>
      </p:graphicFrame>
    </p:spTree>
    <p:extLst>
      <p:ext uri="{BB962C8B-B14F-4D97-AF65-F5344CB8AC3E}">
        <p14:creationId xmlns:p14="http://schemas.microsoft.com/office/powerpoint/2010/main" val="1077196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F6FF1-09A0-4499-9CBE-2249A2434F57}"/>
              </a:ext>
            </a:extLst>
          </p:cNvPr>
          <p:cNvSpPr>
            <a:spLocks noGrp="1"/>
          </p:cNvSpPr>
          <p:nvPr>
            <p:ph type="title"/>
          </p:nvPr>
        </p:nvSpPr>
        <p:spPr/>
        <p:txBody>
          <a:bodyPr/>
          <a:lstStyle/>
          <a:p>
            <a:r>
              <a:rPr lang="nl-BE" b="1" dirty="0">
                <a:solidFill>
                  <a:schemeClr val="accent3">
                    <a:lumMod val="50000"/>
                  </a:schemeClr>
                </a:solidFill>
              </a:rPr>
              <a:t>4. Zwerfkattenwerking</a:t>
            </a:r>
          </a:p>
        </p:txBody>
      </p:sp>
      <p:graphicFrame>
        <p:nvGraphicFramePr>
          <p:cNvPr id="4" name="Tijdelijke aanduiding voor inhoud 3">
            <a:extLst>
              <a:ext uri="{FF2B5EF4-FFF2-40B4-BE49-F238E27FC236}">
                <a16:creationId xmlns:a16="http://schemas.microsoft.com/office/drawing/2014/main" id="{77F2AB2A-A81C-4EF8-BF09-6E33D016A2EF}"/>
              </a:ext>
            </a:extLst>
          </p:cNvPr>
          <p:cNvGraphicFramePr>
            <a:graphicFrameLocks noGrp="1"/>
          </p:cNvGraphicFramePr>
          <p:nvPr>
            <p:ph idx="1"/>
            <p:extLst>
              <p:ext uri="{D42A27DB-BD31-4B8C-83A1-F6EECF244321}">
                <p14:modId xmlns:p14="http://schemas.microsoft.com/office/powerpoint/2010/main" val="2792687432"/>
              </p:ext>
            </p:extLst>
          </p:nvPr>
        </p:nvGraphicFramePr>
        <p:xfrm>
          <a:off x="179512" y="1628800"/>
          <a:ext cx="8882134" cy="2561982"/>
        </p:xfrm>
        <a:graphic>
          <a:graphicData uri="http://schemas.openxmlformats.org/drawingml/2006/table">
            <a:tbl>
              <a:tblPr firstRow="1" firstCol="1" bandRow="1">
                <a:tableStyleId>{5C22544A-7EE6-4342-B048-85BDC9FD1C3A}</a:tableStyleId>
              </a:tblPr>
              <a:tblGrid>
                <a:gridCol w="4110534">
                  <a:extLst>
                    <a:ext uri="{9D8B030D-6E8A-4147-A177-3AD203B41FA5}">
                      <a16:colId xmlns:a16="http://schemas.microsoft.com/office/drawing/2014/main" val="2528493067"/>
                    </a:ext>
                  </a:extLst>
                </a:gridCol>
                <a:gridCol w="2385800">
                  <a:extLst>
                    <a:ext uri="{9D8B030D-6E8A-4147-A177-3AD203B41FA5}">
                      <a16:colId xmlns:a16="http://schemas.microsoft.com/office/drawing/2014/main" val="1255669459"/>
                    </a:ext>
                  </a:extLst>
                </a:gridCol>
                <a:gridCol w="2385800">
                  <a:extLst>
                    <a:ext uri="{9D8B030D-6E8A-4147-A177-3AD203B41FA5}">
                      <a16:colId xmlns:a16="http://schemas.microsoft.com/office/drawing/2014/main" val="3749541986"/>
                    </a:ext>
                  </a:extLst>
                </a:gridCol>
              </a:tblGrid>
              <a:tr h="419170">
                <a:tc>
                  <a:txBody>
                    <a:bodyPr/>
                    <a:lstStyle/>
                    <a:p>
                      <a:pPr algn="ctr" fontAlgn="auto" hangingPunct="1">
                        <a:spcAft>
                          <a:spcPts val="0"/>
                        </a:spcAft>
                      </a:pPr>
                      <a:r>
                        <a:rPr lang="nl-BE" sz="1400" dirty="0">
                          <a:solidFill>
                            <a:schemeClr val="tx1"/>
                          </a:solidFill>
                          <a:effectLst/>
                          <a:latin typeface="+mn-lt"/>
                        </a:rPr>
                        <a:t>Regio</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dirty="0">
                          <a:solidFill>
                            <a:schemeClr val="tx1"/>
                          </a:solidFill>
                          <a:effectLst/>
                          <a:latin typeface="+mn-lt"/>
                        </a:rPr>
                        <a:t>melding katten</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400" dirty="0">
                          <a:solidFill>
                            <a:schemeClr val="tx1"/>
                          </a:solidFill>
                          <a:effectLst/>
                          <a:latin typeface="+mn-lt"/>
                        </a:rPr>
                        <a:t>vangsten katten</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890671578"/>
                  </a:ext>
                </a:extLst>
              </a:tr>
              <a:tr h="337623">
                <a:tc>
                  <a:txBody>
                    <a:bodyPr/>
                    <a:lstStyle/>
                    <a:p>
                      <a:pPr marL="0" algn="ctr" defTabSz="914400" rtl="0" eaLnBrk="1" fontAlgn="ctr" latinLnBrk="0" hangingPunct="1"/>
                      <a:r>
                        <a:rPr lang="nl-BE" sz="1400" b="0" i="0" u="none" strike="noStrike" kern="1200" dirty="0" err="1">
                          <a:solidFill>
                            <a:srgbClr val="000000"/>
                          </a:solidFill>
                          <a:effectLst/>
                          <a:latin typeface="+mn-lt"/>
                          <a:ea typeface="+mn-ea"/>
                          <a:cs typeface="+mn-cs"/>
                        </a:rPr>
                        <a:t>Bovenschelde</a:t>
                      </a:r>
                      <a:r>
                        <a:rPr lang="nl-BE" sz="1400" b="0" i="0" u="none" strike="noStrike" kern="1200" dirty="0">
                          <a:solidFill>
                            <a:srgbClr val="000000"/>
                          </a:solidFill>
                          <a:effectLst/>
                          <a:latin typeface="+mn-lt"/>
                          <a:ea typeface="+mn-ea"/>
                          <a:cs typeface="+mn-cs"/>
                        </a:rPr>
                        <a:t>-Leie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163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566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807192113"/>
                  </a:ext>
                </a:extLst>
              </a:tr>
              <a:tr h="337623">
                <a:tc>
                  <a:txBody>
                    <a:bodyPr/>
                    <a:lstStyle/>
                    <a:p>
                      <a:pPr algn="ctr" fontAlgn="ctr"/>
                      <a:r>
                        <a:rPr lang="nl-BE" sz="1400" b="1" i="0" u="none" strike="noStrike" dirty="0">
                          <a:solidFill>
                            <a:srgbClr val="000000"/>
                          </a:solidFill>
                          <a:effectLst/>
                          <a:latin typeface="+mn-lt"/>
                        </a:rPr>
                        <a:t>Dendervallei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1" i="0" u="none" strike="noStrike" dirty="0">
                          <a:solidFill>
                            <a:srgbClr val="000000"/>
                          </a:solidFill>
                          <a:effectLst/>
                          <a:latin typeface="+mn-lt"/>
                        </a:rPr>
                        <a:t>409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1" i="0" u="none" strike="noStrike" dirty="0">
                          <a:solidFill>
                            <a:srgbClr val="000000"/>
                          </a:solidFill>
                          <a:effectLst/>
                          <a:latin typeface="+mn-lt"/>
                        </a:rPr>
                        <a:t>776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4072345459"/>
                  </a:ext>
                </a:extLst>
              </a:tr>
              <a:tr h="337623">
                <a:tc>
                  <a:txBody>
                    <a:bodyPr/>
                    <a:lstStyle/>
                    <a:p>
                      <a:pPr algn="ctr" fontAlgn="ctr"/>
                      <a:r>
                        <a:rPr lang="nl-BE" sz="1400" b="0" i="0" u="none" strike="noStrike" dirty="0">
                          <a:solidFill>
                            <a:srgbClr val="000000"/>
                          </a:solidFill>
                          <a:effectLst/>
                          <a:latin typeface="+mn-lt"/>
                        </a:rPr>
                        <a:t>Meetjesland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173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362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824954901"/>
                  </a:ext>
                </a:extLst>
              </a:tr>
              <a:tr h="337623">
                <a:tc>
                  <a:txBody>
                    <a:bodyPr/>
                    <a:lstStyle/>
                    <a:p>
                      <a:pPr algn="ctr" fontAlgn="ctr"/>
                      <a:r>
                        <a:rPr lang="nl-BE" sz="1400" b="0" i="0" u="none" strike="noStrike" dirty="0">
                          <a:solidFill>
                            <a:srgbClr val="000000"/>
                          </a:solidFill>
                          <a:effectLst/>
                          <a:latin typeface="+mn-lt"/>
                        </a:rPr>
                        <a:t>Vlaamse Ardennen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152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279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581297923"/>
                  </a:ext>
                </a:extLst>
              </a:tr>
              <a:tr h="414181">
                <a:tc>
                  <a:txBody>
                    <a:bodyPr/>
                    <a:lstStyle/>
                    <a:p>
                      <a:pPr algn="ctr" fontAlgn="ctr"/>
                      <a:r>
                        <a:rPr lang="nl-BE" sz="1400" b="0" i="0" u="none" strike="noStrike" dirty="0">
                          <a:solidFill>
                            <a:srgbClr val="000000"/>
                          </a:solidFill>
                          <a:effectLst/>
                          <a:latin typeface="+mn-lt"/>
                        </a:rPr>
                        <a:t>Waasland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292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722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852542459"/>
                  </a:ext>
                </a:extLst>
              </a:tr>
              <a:tr h="378139">
                <a:tc>
                  <a:txBody>
                    <a:bodyPr/>
                    <a:lstStyle/>
                    <a:p>
                      <a:pPr algn="ctr" fontAlgn="auto" hangingPunct="1">
                        <a:spcAft>
                          <a:spcPts val="0"/>
                        </a:spcAft>
                      </a:pPr>
                      <a:r>
                        <a:rPr lang="nl-BE" sz="1200" b="1" dirty="0">
                          <a:solidFill>
                            <a:schemeClr val="tx1"/>
                          </a:solidFill>
                          <a:effectLst/>
                        </a:rPr>
                        <a:t>Totalen 2019</a:t>
                      </a:r>
                      <a:endParaRPr lang="nl-BE" sz="1200" b="1" dirty="0">
                        <a:solidFill>
                          <a:schemeClr val="tx1"/>
                        </a:solidFill>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1" i="0" u="none" strike="noStrike" kern="1200" dirty="0">
                          <a:solidFill>
                            <a:srgbClr val="000000"/>
                          </a:solidFill>
                          <a:effectLst/>
                          <a:latin typeface="+mn-lt"/>
                          <a:ea typeface="+mn-ea"/>
                          <a:cs typeface="+mn-cs"/>
                        </a:rPr>
                        <a:t>1189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b" latinLnBrk="0" hangingPunct="1"/>
                      <a:r>
                        <a:rPr lang="nl-BE" sz="1400" b="1" i="0" u="none" strike="noStrike" kern="1200" dirty="0">
                          <a:solidFill>
                            <a:srgbClr val="000000"/>
                          </a:solidFill>
                          <a:effectLst/>
                          <a:latin typeface="+mn-lt"/>
                          <a:ea typeface="+mn-ea"/>
                          <a:cs typeface="+mn-cs"/>
                        </a:rPr>
                        <a:t>2705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352282722"/>
                  </a:ext>
                </a:extLst>
              </a:tr>
            </a:tbl>
          </a:graphicData>
        </a:graphic>
      </p:graphicFrame>
    </p:spTree>
    <p:extLst>
      <p:ext uri="{BB962C8B-B14F-4D97-AF65-F5344CB8AC3E}">
        <p14:creationId xmlns:p14="http://schemas.microsoft.com/office/powerpoint/2010/main" val="3071332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b="1" dirty="0">
                <a:solidFill>
                  <a:schemeClr val="accent3">
                    <a:lumMod val="50000"/>
                  </a:schemeClr>
                </a:solidFill>
              </a:rPr>
            </a:br>
            <a:r>
              <a:rPr lang="nl-NL" b="1" dirty="0">
                <a:solidFill>
                  <a:schemeClr val="accent3">
                    <a:lumMod val="50000"/>
                  </a:schemeClr>
                </a:solidFill>
              </a:rPr>
              <a:t>4. Zwerfkattenwerking</a:t>
            </a:r>
            <a:br>
              <a:rPr lang="nl-NL" b="1" dirty="0">
                <a:solidFill>
                  <a:schemeClr val="accent3">
                    <a:lumMod val="50000"/>
                  </a:schemeClr>
                </a:solidFill>
              </a:rPr>
            </a:br>
            <a:r>
              <a:rPr lang="nl-NL" sz="3100" b="1" dirty="0">
                <a:solidFill>
                  <a:schemeClr val="accent3">
                    <a:lumMod val="50000"/>
                  </a:schemeClr>
                </a:solidFill>
              </a:rPr>
              <a:t>Verplichtingen</a:t>
            </a:r>
            <a:br>
              <a:rPr lang="nl-BE" dirty="0"/>
            </a:br>
            <a:endParaRPr lang="nl-BE" dirty="0"/>
          </a:p>
        </p:txBody>
      </p:sp>
      <p:sp>
        <p:nvSpPr>
          <p:cNvPr id="3" name="Tijdelijke aanduiding voor inhoud 2"/>
          <p:cNvSpPr>
            <a:spLocks noGrp="1"/>
          </p:cNvSpPr>
          <p:nvPr>
            <p:ph idx="1"/>
          </p:nvPr>
        </p:nvSpPr>
        <p:spPr>
          <a:xfrm>
            <a:off x="395536" y="1556792"/>
            <a:ext cx="8229600" cy="4525963"/>
          </a:xfrm>
        </p:spPr>
        <p:txBody>
          <a:bodyPr>
            <a:normAutofit lnSpcReduction="10000"/>
          </a:bodyPr>
          <a:lstStyle/>
          <a:p>
            <a:r>
              <a:rPr lang="nl-BE" sz="2800" dirty="0">
                <a:hlinkClick r:id="rId2">
                  <a:extLst>
                    <a:ext uri="{A12FA001-AC4F-418D-AE19-62706E023703}">
                      <ahyp:hlinkClr xmlns:ahyp="http://schemas.microsoft.com/office/drawing/2018/hyperlinkcolor" val="tx"/>
                    </a:ext>
                  </a:extLst>
                </a:hlinkClick>
              </a:rPr>
              <a:t>Besluit van de Vlaamse Regering van 23 februari 2018</a:t>
            </a:r>
            <a:r>
              <a:rPr lang="nl-BE" sz="2800" dirty="0"/>
              <a:t> </a:t>
            </a:r>
            <a:r>
              <a:rPr lang="nl-BE" sz="2800" dirty="0">
                <a:sym typeface="Wingdings" panose="05000000000000000000" pitchFamily="2" charset="2"/>
              </a:rPr>
              <a:t> belangrijkste punten voor gemeenten:</a:t>
            </a:r>
            <a:r>
              <a:rPr lang="nl-BE" sz="2800" dirty="0"/>
              <a:t> </a:t>
            </a:r>
          </a:p>
          <a:p>
            <a:endParaRPr lang="nl-BE" sz="1000" dirty="0"/>
          </a:p>
          <a:p>
            <a:pPr lvl="1"/>
            <a:r>
              <a:rPr lang="nl-BE" sz="2400" dirty="0"/>
              <a:t>Een meldpunt zwerfkatten  oprichten </a:t>
            </a:r>
          </a:p>
          <a:p>
            <a:pPr lvl="1"/>
            <a:r>
              <a:rPr lang="nl-BE" sz="2400" dirty="0"/>
              <a:t>Opmaken en uitvoeren van een zwerfkatten plan</a:t>
            </a:r>
          </a:p>
          <a:p>
            <a:pPr lvl="1"/>
            <a:r>
              <a:rPr lang="nl-BE" sz="2400" dirty="0"/>
              <a:t>Vrijgelaten zwerfkatten gecontroleerd voederen en voor beschutting zorgen (desgevallend i.s.m. omwonenden) </a:t>
            </a:r>
          </a:p>
          <a:p>
            <a:pPr lvl="1"/>
            <a:r>
              <a:rPr lang="nl-BE" sz="2400" dirty="0"/>
              <a:t>De inwoners verwittigen vooraleer een vangactie plaatsvindt </a:t>
            </a:r>
          </a:p>
          <a:p>
            <a:endParaRPr lang="nl-BE" sz="1100" dirty="0"/>
          </a:p>
          <a:p>
            <a:pPr marL="0" indent="0" algn="ctr">
              <a:buNone/>
            </a:pPr>
            <a:r>
              <a:rPr lang="nl-BE" sz="2400" dirty="0">
                <a:hlinkClick r:id="rId3"/>
              </a:rPr>
              <a:t>https://codex.vlaanderen.be/PrintDocument.ashx?id=1029120&amp;geannoteerd=false</a:t>
            </a:r>
            <a:endParaRPr lang="nl-BE" sz="2400" dirty="0"/>
          </a:p>
        </p:txBody>
      </p:sp>
    </p:spTree>
    <p:extLst>
      <p:ext uri="{BB962C8B-B14F-4D97-AF65-F5344CB8AC3E}">
        <p14:creationId xmlns:p14="http://schemas.microsoft.com/office/powerpoint/2010/main" val="4289317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4. Zwerfkattenwerking</a:t>
            </a:r>
            <a:br>
              <a:rPr lang="nl-NL" b="1" dirty="0">
                <a:solidFill>
                  <a:schemeClr val="accent3">
                    <a:lumMod val="50000"/>
                  </a:schemeClr>
                </a:solidFill>
              </a:rPr>
            </a:br>
            <a:r>
              <a:rPr lang="nl-NL" sz="3100" b="1" dirty="0">
                <a:solidFill>
                  <a:schemeClr val="accent3">
                    <a:lumMod val="50000"/>
                  </a:schemeClr>
                </a:solidFill>
              </a:rPr>
              <a:t>adviezen </a:t>
            </a:r>
            <a:endParaRPr lang="nl-BE" dirty="0"/>
          </a:p>
        </p:txBody>
      </p:sp>
      <p:sp>
        <p:nvSpPr>
          <p:cNvPr id="3" name="Tijdelijke aanduiding voor inhoud 2"/>
          <p:cNvSpPr>
            <a:spLocks noGrp="1"/>
          </p:cNvSpPr>
          <p:nvPr>
            <p:ph idx="1"/>
          </p:nvPr>
        </p:nvSpPr>
        <p:spPr>
          <a:xfrm>
            <a:off x="502024" y="1417638"/>
            <a:ext cx="8229600" cy="4525963"/>
          </a:xfrm>
        </p:spPr>
        <p:txBody>
          <a:bodyPr>
            <a:normAutofit lnSpcReduction="10000"/>
          </a:bodyPr>
          <a:lstStyle/>
          <a:p>
            <a:pPr marL="0" indent="0">
              <a:buNone/>
            </a:pPr>
            <a:r>
              <a:rPr lang="nl-BE" sz="2200" i="1" dirty="0"/>
              <a:t>25/01/2019: Omzendbrief betreft : Dierenwelzijn – Gids voor diervriendelijk gemeentelijk zwerfkattenbeleid. </a:t>
            </a:r>
          </a:p>
          <a:p>
            <a:pPr marL="0" indent="0">
              <a:buNone/>
            </a:pPr>
            <a:endParaRPr lang="nl-BE" sz="1200" i="1" dirty="0"/>
          </a:p>
          <a:p>
            <a:r>
              <a:rPr lang="nl-BE" sz="2200" i="1" dirty="0"/>
              <a:t>Verplichtingen voor lokale besturen </a:t>
            </a:r>
          </a:p>
          <a:p>
            <a:r>
              <a:rPr lang="nl-BE" sz="2200" i="1" dirty="0"/>
              <a:t>Waarom zwerfkattenprobleem aanpakken </a:t>
            </a:r>
          </a:p>
          <a:p>
            <a:r>
              <a:rPr lang="nl-BE" sz="2200" i="1" dirty="0"/>
              <a:t>Hoe als lokaal bestuur zwerfkattenproblematiek aanpakken</a:t>
            </a:r>
          </a:p>
          <a:p>
            <a:pPr lvl="1"/>
            <a:r>
              <a:rPr lang="nl-BE" sz="1800" i="1" dirty="0"/>
              <a:t>Lokaliseren van de zwerfkat</a:t>
            </a:r>
          </a:p>
          <a:p>
            <a:pPr lvl="1"/>
            <a:r>
              <a:rPr lang="nl-BE" sz="1800" i="1" dirty="0"/>
              <a:t>Sensibiliseren van de bevolking</a:t>
            </a:r>
          </a:p>
          <a:p>
            <a:pPr lvl="1"/>
            <a:r>
              <a:rPr lang="nl-BE" sz="1800" i="1" dirty="0"/>
              <a:t>Zwerfkatten vangen, met </a:t>
            </a:r>
            <a:r>
              <a:rPr lang="nl-BE" sz="1800" i="1" dirty="0" err="1"/>
              <a:t>natraject</a:t>
            </a:r>
            <a:endParaRPr lang="nl-BE" sz="1800" i="1" dirty="0"/>
          </a:p>
          <a:p>
            <a:pPr lvl="1"/>
            <a:r>
              <a:rPr lang="nl-BE" sz="1800" i="1" dirty="0"/>
              <a:t>Euthanasie</a:t>
            </a:r>
          </a:p>
          <a:p>
            <a:pPr lvl="1"/>
            <a:r>
              <a:rPr lang="nl-BE" sz="1800" i="1" dirty="0"/>
              <a:t>Veel voorkomende problemen </a:t>
            </a:r>
          </a:p>
          <a:p>
            <a:pPr marL="0" indent="0">
              <a:buNone/>
            </a:pPr>
            <a:endParaRPr lang="nl-BE" sz="1100" i="1" dirty="0"/>
          </a:p>
          <a:p>
            <a:pPr marL="0" indent="0" algn="ctr">
              <a:buNone/>
            </a:pPr>
            <a:r>
              <a:rPr lang="nl-BE" sz="2400" dirty="0">
                <a:hlinkClick r:id="rId2"/>
              </a:rPr>
              <a:t>https://dierenwelzijn.vlaanderen.be/gemeentelijk-zwerfkattenplan</a:t>
            </a:r>
            <a:endParaRPr lang="nl-BE" sz="2200" i="1" dirty="0"/>
          </a:p>
        </p:txBody>
      </p:sp>
    </p:spTree>
    <p:extLst>
      <p:ext uri="{BB962C8B-B14F-4D97-AF65-F5344CB8AC3E}">
        <p14:creationId xmlns:p14="http://schemas.microsoft.com/office/powerpoint/2010/main" val="3855505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a:solidFill>
                  <a:schemeClr val="accent3">
                    <a:lumMod val="50000"/>
                  </a:schemeClr>
                </a:solidFill>
              </a:rPr>
              <a:t>4. Zwerfkattenwerking </a:t>
            </a:r>
            <a:endParaRPr lang="nl-BE" sz="3100" b="1" dirty="0">
              <a:solidFill>
                <a:schemeClr val="accent3">
                  <a:lumMod val="50000"/>
                </a:schemeClr>
              </a:solidFill>
            </a:endParaRPr>
          </a:p>
        </p:txBody>
      </p:sp>
      <p:sp>
        <p:nvSpPr>
          <p:cNvPr id="3" name="Tijdelijke aanduiding voor inhoud 2"/>
          <p:cNvSpPr>
            <a:spLocks noGrp="1"/>
          </p:cNvSpPr>
          <p:nvPr>
            <p:ph idx="1"/>
          </p:nvPr>
        </p:nvSpPr>
        <p:spPr/>
        <p:txBody>
          <a:bodyPr>
            <a:normAutofit fontScale="70000" lnSpcReduction="20000"/>
          </a:bodyPr>
          <a:lstStyle/>
          <a:p>
            <a:pPr marL="0" indent="0">
              <a:buNone/>
            </a:pPr>
            <a:r>
              <a:rPr lang="nl-BE" sz="2800" b="1" u="sng" dirty="0"/>
              <a:t>Vragen vanuit gemeenten: </a:t>
            </a:r>
          </a:p>
          <a:p>
            <a:pPr lvl="0"/>
            <a:r>
              <a:rPr lang="nl-BE" dirty="0"/>
              <a:t>Het voederen van teruggeplaatste katten nadien: gaat dit over eten voorzien na behandeling voor een (korte) periode tot de dieren losgelaten worden, of is dit permanent, of …? Hoe kan men vrijwilligers vinden om in te staan voor dit voederen? </a:t>
            </a:r>
          </a:p>
          <a:p>
            <a:pPr lvl="0"/>
            <a:r>
              <a:rPr lang="nl-BE" dirty="0"/>
              <a:t>Moet het zwerfkattenbeleid van de gemeente beschreven staan in een document en bekrachtigd door gemeenteraad of college?</a:t>
            </a:r>
          </a:p>
          <a:p>
            <a:pPr lvl="0"/>
            <a:r>
              <a:rPr lang="nl-BE" dirty="0"/>
              <a:t>Plaatsing schuilhokken op openbaar domein of ook privé? Zijn de huisjes bedoeld om een korte periode op één plaats te staan of permanent? Dit </a:t>
            </a:r>
            <a:r>
              <a:rPr lang="nl-BE" dirty="0" err="1"/>
              <a:t>nav</a:t>
            </a:r>
            <a:r>
              <a:rPr lang="nl-BE" dirty="0"/>
              <a:t> een dispuut met een vrijwilliger die en huisjes en voederen toepast bij een gewone kolonie zwerfkatten in Kruishoutem centrum. Het welke ondertussen overlast bezorgt..</a:t>
            </a:r>
          </a:p>
          <a:p>
            <a:pPr marL="0" indent="0">
              <a:buNone/>
            </a:pPr>
            <a:endParaRPr lang="nl-BE" sz="2800" b="1" u="sng" dirty="0"/>
          </a:p>
        </p:txBody>
      </p:sp>
    </p:spTree>
    <p:extLst>
      <p:ext uri="{BB962C8B-B14F-4D97-AF65-F5344CB8AC3E}">
        <p14:creationId xmlns:p14="http://schemas.microsoft.com/office/powerpoint/2010/main" val="1213391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4. Zwerfkattenwerking</a:t>
            </a:r>
            <a:br>
              <a:rPr lang="nl-NL" b="1" dirty="0">
                <a:solidFill>
                  <a:schemeClr val="accent3">
                    <a:lumMod val="50000"/>
                  </a:schemeClr>
                </a:solidFill>
              </a:rPr>
            </a:br>
            <a:r>
              <a:rPr lang="nl-NL" sz="3100" b="1" dirty="0">
                <a:solidFill>
                  <a:schemeClr val="accent3">
                    <a:lumMod val="50000"/>
                  </a:schemeClr>
                </a:solidFill>
              </a:rPr>
              <a:t>Vaststelling</a:t>
            </a:r>
            <a:endParaRPr lang="nl-BE" dirty="0"/>
          </a:p>
        </p:txBody>
      </p:sp>
      <p:sp>
        <p:nvSpPr>
          <p:cNvPr id="7" name="Tijdelijke aanduiding voor inhoud 2">
            <a:extLst>
              <a:ext uri="{FF2B5EF4-FFF2-40B4-BE49-F238E27FC236}">
                <a16:creationId xmlns:a16="http://schemas.microsoft.com/office/drawing/2014/main" id="{A12B6F10-AD46-4453-A03A-0024ED9A6482}"/>
              </a:ext>
            </a:extLst>
          </p:cNvPr>
          <p:cNvSpPr>
            <a:spLocks noGrp="1"/>
          </p:cNvSpPr>
          <p:nvPr>
            <p:ph idx="1"/>
          </p:nvPr>
        </p:nvSpPr>
        <p:spPr>
          <a:xfrm>
            <a:off x="457200" y="1417638"/>
            <a:ext cx="8229600" cy="4525963"/>
          </a:xfrm>
        </p:spPr>
        <p:txBody>
          <a:bodyPr>
            <a:normAutofit/>
          </a:bodyPr>
          <a:lstStyle/>
          <a:p>
            <a:pPr lvl="0"/>
            <a:r>
              <a:rPr lang="nl-BE" sz="2400" dirty="0"/>
              <a:t>Veel vragen over terugplaatsen, voederen en schuilhokjes:</a:t>
            </a:r>
          </a:p>
          <a:p>
            <a:pPr lvl="1"/>
            <a:r>
              <a:rPr lang="nl-BE" sz="2000" dirty="0"/>
              <a:t>Oplossingen aangeboden door dierenwelzijn bestaat uit traject met vrijwilligers.</a:t>
            </a:r>
          </a:p>
          <a:p>
            <a:pPr lvl="1"/>
            <a:r>
              <a:rPr lang="nl-BE" sz="2000" dirty="0"/>
              <a:t>“desgevallend i.s.m. omwonenden”. Geeft ruimte om het voederen en plaatsen van schuilhokjes over te laten aan de melders. </a:t>
            </a:r>
          </a:p>
          <a:p>
            <a:pPr lvl="1"/>
            <a:r>
              <a:rPr lang="nl-BE" sz="2000" dirty="0"/>
              <a:t>Deze regelgeving lijkt vooral bedoeld voor grootsteden.</a:t>
            </a:r>
          </a:p>
          <a:p>
            <a:r>
              <a:rPr lang="nl-BE" sz="2400" dirty="0"/>
              <a:t>Wetgeving vanuit dierenwelzijn is niet afgestemd met de jachtwet en jachtdecreet </a:t>
            </a:r>
          </a:p>
          <a:p>
            <a:pPr lvl="1"/>
            <a:r>
              <a:rPr lang="nl-BE" sz="2000" dirty="0"/>
              <a:t>Loslaten van dieren? </a:t>
            </a:r>
          </a:p>
          <a:p>
            <a:pPr lvl="1"/>
            <a:r>
              <a:rPr lang="nl-BE" sz="2000" dirty="0"/>
              <a:t>Voorwaarden voor gebruik van vangkooien? </a:t>
            </a:r>
          </a:p>
          <a:p>
            <a:pPr lvl="1"/>
            <a:r>
              <a:rPr lang="nl-BE" sz="2000" dirty="0">
                <a:hlinkClick r:id="rId2"/>
              </a:rPr>
              <a:t>https://www.natuurenbos.be/beleid-wetgeving/natuurgebruik/jacht/wetgeving</a:t>
            </a:r>
            <a:endParaRPr lang="nl-BE" sz="2000" dirty="0"/>
          </a:p>
          <a:p>
            <a:pPr lvl="1"/>
            <a:endParaRPr lang="nl-BE" sz="2000" dirty="0"/>
          </a:p>
        </p:txBody>
      </p:sp>
    </p:spTree>
    <p:extLst>
      <p:ext uri="{BB962C8B-B14F-4D97-AF65-F5344CB8AC3E}">
        <p14:creationId xmlns:p14="http://schemas.microsoft.com/office/powerpoint/2010/main" val="2283623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BE" sz="3600" b="1" dirty="0">
                <a:solidFill>
                  <a:schemeClr val="accent3">
                    <a:lumMod val="50000"/>
                  </a:schemeClr>
                </a:solidFill>
              </a:rPr>
              <a:t>5. Exotenbeheer</a:t>
            </a:r>
          </a:p>
        </p:txBody>
      </p:sp>
      <p:pic>
        <p:nvPicPr>
          <p:cNvPr id="5" name="Picture 2" descr="\\Netapp03\grafdata\E02\Nog te sorteren\07_RATTENB\exoten planten\Parelvederkruid\PVK Dendermonde Vlassenbroek.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60141" y="1379315"/>
            <a:ext cx="4356076" cy="435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54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pic>
        <p:nvPicPr>
          <p:cNvPr id="4" name="Afbeelding 3">
            <a:extLst>
              <a:ext uri="{FF2B5EF4-FFF2-40B4-BE49-F238E27FC236}">
                <a16:creationId xmlns:a16="http://schemas.microsoft.com/office/drawing/2014/main" id="{28C979EC-BCD1-435C-9998-3B4DDDF77E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50" t="1002" r="14563" b="-1225"/>
          <a:stretch/>
        </p:blipFill>
        <p:spPr>
          <a:xfrm>
            <a:off x="1403648" y="260648"/>
            <a:ext cx="6408712" cy="6480720"/>
          </a:xfrm>
          <a:prstGeom prst="rect">
            <a:avLst/>
          </a:prstGeom>
        </p:spPr>
      </p:pic>
      <p:sp>
        <p:nvSpPr>
          <p:cNvPr id="5" name="Tekstvak 4">
            <a:extLst>
              <a:ext uri="{FF2B5EF4-FFF2-40B4-BE49-F238E27FC236}">
                <a16:creationId xmlns:a16="http://schemas.microsoft.com/office/drawing/2014/main" id="{0BFB97FC-0607-4CCF-863F-220DA27BAAF4}"/>
              </a:ext>
            </a:extLst>
          </p:cNvPr>
          <p:cNvSpPr txBox="1"/>
          <p:nvPr/>
        </p:nvSpPr>
        <p:spPr>
          <a:xfrm>
            <a:off x="2195736" y="404664"/>
            <a:ext cx="4896544" cy="400110"/>
          </a:xfrm>
          <a:prstGeom prst="rect">
            <a:avLst/>
          </a:prstGeom>
          <a:noFill/>
        </p:spPr>
        <p:txBody>
          <a:bodyPr wrap="square" rtlCol="0">
            <a:spAutoFit/>
          </a:bodyPr>
          <a:lstStyle/>
          <a:p>
            <a:r>
              <a:rPr lang="nl-BE" sz="2000" dirty="0"/>
              <a:t>Overzicht Regio’s Provincie Oost-Vlaanderen</a:t>
            </a:r>
          </a:p>
        </p:txBody>
      </p:sp>
    </p:spTree>
    <p:extLst>
      <p:ext uri="{BB962C8B-B14F-4D97-AF65-F5344CB8AC3E}">
        <p14:creationId xmlns:p14="http://schemas.microsoft.com/office/powerpoint/2010/main" val="649696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1143000"/>
          </a:xfrm>
        </p:spPr>
        <p:txBody>
          <a:bodyPr>
            <a:normAutofit fontScale="90000"/>
          </a:bodyPr>
          <a:lstStyle/>
          <a:p>
            <a:r>
              <a:rPr lang="nl-BE" sz="4000" b="1" dirty="0">
                <a:solidFill>
                  <a:schemeClr val="accent3">
                    <a:lumMod val="50000"/>
                  </a:schemeClr>
                </a:solidFill>
              </a:rPr>
              <a:t>5. Exotenbeheer </a:t>
            </a:r>
            <a:br>
              <a:rPr lang="nl-BE" sz="4000" b="1" dirty="0">
                <a:solidFill>
                  <a:schemeClr val="accent3">
                    <a:lumMod val="50000"/>
                  </a:schemeClr>
                </a:solidFill>
              </a:rPr>
            </a:br>
            <a:r>
              <a:rPr lang="nl-BE" sz="3100" b="1" dirty="0">
                <a:solidFill>
                  <a:srgbClr val="9BBB59">
                    <a:lumMod val="50000"/>
                  </a:srgbClr>
                </a:solidFill>
              </a:rPr>
              <a:t>5.1  Stand van zaken</a:t>
            </a:r>
          </a:p>
        </p:txBody>
      </p:sp>
      <p:sp>
        <p:nvSpPr>
          <p:cNvPr id="3" name="Tijdelijke aanduiding voor inhoud 2"/>
          <p:cNvSpPr>
            <a:spLocks noGrp="1"/>
          </p:cNvSpPr>
          <p:nvPr>
            <p:ph idx="1"/>
          </p:nvPr>
        </p:nvSpPr>
        <p:spPr/>
        <p:txBody>
          <a:bodyPr>
            <a:normAutofit/>
          </a:bodyPr>
          <a:lstStyle/>
          <a:p>
            <a:pPr marL="0" indent="0">
              <a:lnSpc>
                <a:spcPct val="110000"/>
              </a:lnSpc>
              <a:buNone/>
            </a:pPr>
            <a:r>
              <a:rPr lang="nl-NL" dirty="0"/>
              <a:t>Europese verordening </a:t>
            </a:r>
            <a:r>
              <a:rPr lang="nl-NL" dirty="0" err="1"/>
              <a:t>nr</a:t>
            </a:r>
            <a:r>
              <a:rPr lang="nl-NL" dirty="0"/>
              <a:t> </a:t>
            </a:r>
            <a:r>
              <a:rPr lang="nl-BE" dirty="0"/>
              <a:t>1143/2014, van kracht sinds 1 januari 2015 </a:t>
            </a:r>
          </a:p>
          <a:p>
            <a:pPr lvl="1">
              <a:lnSpc>
                <a:spcPct val="110000"/>
              </a:lnSpc>
            </a:pPr>
            <a:r>
              <a:rPr lang="nl-BE" dirty="0"/>
              <a:t>Lijst van soorten (44 soorten)</a:t>
            </a:r>
          </a:p>
          <a:p>
            <a:pPr lvl="1">
              <a:lnSpc>
                <a:spcPct val="110000"/>
              </a:lnSpc>
            </a:pPr>
            <a:r>
              <a:rPr lang="nl-BE" dirty="0"/>
              <a:t>3 </a:t>
            </a:r>
            <a:r>
              <a:rPr lang="nl-BE" dirty="0" err="1"/>
              <a:t>traps</a:t>
            </a:r>
            <a:r>
              <a:rPr lang="nl-BE" dirty="0"/>
              <a:t> aanpak</a:t>
            </a:r>
            <a:endParaRPr lang="nl-NL" dirty="0"/>
          </a:p>
          <a:p>
            <a:pPr marL="0" indent="0">
              <a:lnSpc>
                <a:spcPct val="110000"/>
              </a:lnSpc>
              <a:buNone/>
            </a:pPr>
            <a:r>
              <a:rPr lang="nl-NL" sz="3000" dirty="0"/>
              <a:t>Uitbereiding van 17 soorten </a:t>
            </a:r>
            <a:r>
              <a:rPr lang="nl-BE" sz="3000" dirty="0"/>
              <a:t>sinds augustus 2019</a:t>
            </a:r>
            <a:endParaRPr lang="nl-BE" sz="2300" i="1" dirty="0"/>
          </a:p>
          <a:p>
            <a:pPr marL="0" indent="0">
              <a:lnSpc>
                <a:spcPct val="110000"/>
              </a:lnSpc>
              <a:buNone/>
            </a:pPr>
            <a:r>
              <a:rPr lang="nl-BE" sz="2300" i="1" dirty="0"/>
              <a:t>Info</a:t>
            </a:r>
            <a:r>
              <a:rPr lang="nl-BE" sz="2300" dirty="0"/>
              <a:t>: </a:t>
            </a:r>
            <a:r>
              <a:rPr lang="nl-BE" sz="2400" dirty="0">
                <a:hlinkClick r:id="rId3"/>
              </a:rPr>
              <a:t>https://www.ecopedia.be/pagina/een-uitbreiding-van-de-europese-lijst-van-invasieve-uitheemse-soorten</a:t>
            </a:r>
            <a:r>
              <a:rPr lang="nl-BE" sz="2400" dirty="0"/>
              <a:t> </a:t>
            </a:r>
            <a:endParaRPr lang="nl-BE" sz="2300" dirty="0"/>
          </a:p>
        </p:txBody>
      </p:sp>
    </p:spTree>
    <p:extLst>
      <p:ext uri="{BB962C8B-B14F-4D97-AF65-F5344CB8AC3E}">
        <p14:creationId xmlns:p14="http://schemas.microsoft.com/office/powerpoint/2010/main" val="2803185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063" y="917870"/>
            <a:ext cx="1494164" cy="112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154704" y="1912280"/>
            <a:ext cx="1187624" cy="369332"/>
          </a:xfrm>
          <a:prstGeom prst="rect">
            <a:avLst/>
          </a:prstGeom>
          <a:noFill/>
        </p:spPr>
        <p:txBody>
          <a:bodyPr wrap="square" rtlCol="0">
            <a:spAutoFit/>
          </a:bodyPr>
          <a:lstStyle/>
          <a:p>
            <a:pPr algn="ctr"/>
            <a:r>
              <a:rPr lang="nl-BE" sz="1200" dirty="0"/>
              <a:t>Platworm</a:t>
            </a:r>
            <a:r>
              <a:rPr lang="nl-BE" dirty="0"/>
              <a:t> </a:t>
            </a:r>
          </a:p>
        </p:txBody>
      </p:sp>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43"/>
          <a:stretch/>
        </p:blipFill>
        <p:spPr bwMode="auto">
          <a:xfrm>
            <a:off x="1327858" y="934767"/>
            <a:ext cx="1665185" cy="110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1602969" y="1981902"/>
            <a:ext cx="1368152" cy="276999"/>
          </a:xfrm>
          <a:prstGeom prst="rect">
            <a:avLst/>
          </a:prstGeom>
          <a:noFill/>
        </p:spPr>
        <p:txBody>
          <a:bodyPr wrap="square" rtlCol="0">
            <a:spAutoFit/>
          </a:bodyPr>
          <a:lstStyle/>
          <a:p>
            <a:pPr algn="ctr"/>
            <a:r>
              <a:rPr lang="nl-BE" sz="1200" dirty="0"/>
              <a:t>Zonnebaars</a:t>
            </a:r>
          </a:p>
        </p:txBody>
      </p:sp>
      <p:pic>
        <p:nvPicPr>
          <p:cNvPr id="8197" name="Picture 5" descr="Plotosus lineat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952248"/>
            <a:ext cx="1500318" cy="1079414"/>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2771800" y="1987599"/>
            <a:ext cx="1886203" cy="276999"/>
          </a:xfrm>
          <a:prstGeom prst="rect">
            <a:avLst/>
          </a:prstGeom>
          <a:noFill/>
        </p:spPr>
        <p:txBody>
          <a:bodyPr wrap="square" rtlCol="0">
            <a:spAutoFit/>
          </a:bodyPr>
          <a:lstStyle/>
          <a:p>
            <a:pPr algn="ctr"/>
            <a:r>
              <a:rPr lang="nl-BE" sz="1200" dirty="0"/>
              <a:t>Gestreepte Koraalmeerval</a:t>
            </a:r>
          </a:p>
        </p:txBody>
      </p:sp>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8142" y="952248"/>
            <a:ext cx="1318716" cy="107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a:off x="4662306" y="1981901"/>
            <a:ext cx="1008112" cy="276999"/>
          </a:xfrm>
          <a:prstGeom prst="rect">
            <a:avLst/>
          </a:prstGeom>
          <a:noFill/>
        </p:spPr>
        <p:txBody>
          <a:bodyPr wrap="square" rtlCol="0">
            <a:spAutoFit/>
          </a:bodyPr>
          <a:lstStyle/>
          <a:p>
            <a:r>
              <a:rPr lang="nl-BE" sz="1200" dirty="0" err="1"/>
              <a:t>Treurmaina</a:t>
            </a:r>
            <a:r>
              <a:rPr lang="nl-BE" sz="1200" dirty="0"/>
              <a:t> </a:t>
            </a:r>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3422" y="2241847"/>
            <a:ext cx="1950771" cy="132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vak 9"/>
          <p:cNvSpPr txBox="1"/>
          <p:nvPr/>
        </p:nvSpPr>
        <p:spPr>
          <a:xfrm>
            <a:off x="1742358" y="3485923"/>
            <a:ext cx="1268165" cy="276999"/>
          </a:xfrm>
          <a:prstGeom prst="rect">
            <a:avLst/>
          </a:prstGeom>
          <a:noFill/>
        </p:spPr>
        <p:txBody>
          <a:bodyPr wrap="square" rtlCol="0">
            <a:spAutoFit/>
          </a:bodyPr>
          <a:lstStyle/>
          <a:p>
            <a:pPr algn="ctr"/>
            <a:r>
              <a:rPr lang="nl-BE" sz="1200" dirty="0"/>
              <a:t>Grote Vlotvaren</a:t>
            </a:r>
          </a:p>
        </p:txBody>
      </p:sp>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3767" y="2264598"/>
            <a:ext cx="2092069" cy="1287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kstvak 10"/>
          <p:cNvSpPr txBox="1"/>
          <p:nvPr/>
        </p:nvSpPr>
        <p:spPr>
          <a:xfrm>
            <a:off x="3549892" y="3470777"/>
            <a:ext cx="1324135" cy="276999"/>
          </a:xfrm>
          <a:prstGeom prst="rect">
            <a:avLst/>
          </a:prstGeom>
          <a:noFill/>
        </p:spPr>
        <p:txBody>
          <a:bodyPr wrap="square" rtlCol="0">
            <a:spAutoFit/>
          </a:bodyPr>
          <a:lstStyle/>
          <a:p>
            <a:pPr algn="ctr"/>
            <a:r>
              <a:rPr lang="nl-BE" sz="1200" b="1" dirty="0"/>
              <a:t>Hemelboom</a:t>
            </a:r>
          </a:p>
        </p:txBody>
      </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45424" y="2284756"/>
            <a:ext cx="1876260" cy="1267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kstvak 11"/>
          <p:cNvSpPr txBox="1"/>
          <p:nvPr/>
        </p:nvSpPr>
        <p:spPr>
          <a:xfrm>
            <a:off x="5546500" y="3516368"/>
            <a:ext cx="1751127" cy="276999"/>
          </a:xfrm>
          <a:prstGeom prst="rect">
            <a:avLst/>
          </a:prstGeom>
          <a:noFill/>
        </p:spPr>
        <p:txBody>
          <a:bodyPr wrap="square" rtlCol="0">
            <a:spAutoFit/>
          </a:bodyPr>
          <a:lstStyle/>
          <a:p>
            <a:r>
              <a:rPr lang="nl-BE" sz="1200" dirty="0"/>
              <a:t>Amerikaans Bezemgras</a:t>
            </a:r>
          </a:p>
        </p:txBody>
      </p:sp>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21683" y="2261119"/>
            <a:ext cx="1922317" cy="1290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kstvak 12"/>
          <p:cNvSpPr txBox="1"/>
          <p:nvPr/>
        </p:nvSpPr>
        <p:spPr>
          <a:xfrm>
            <a:off x="7557972" y="3516369"/>
            <a:ext cx="1496823" cy="276999"/>
          </a:xfrm>
          <a:prstGeom prst="rect">
            <a:avLst/>
          </a:prstGeom>
          <a:noFill/>
        </p:spPr>
        <p:txBody>
          <a:bodyPr wrap="square" rtlCol="0">
            <a:spAutoFit/>
          </a:bodyPr>
          <a:lstStyle/>
          <a:p>
            <a:r>
              <a:rPr lang="nl-BE" sz="1200" dirty="0"/>
              <a:t>Ballonrank</a:t>
            </a:r>
          </a:p>
        </p:txBody>
      </p:sp>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2230598"/>
            <a:ext cx="1345454" cy="132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kstvak 13"/>
          <p:cNvSpPr txBox="1"/>
          <p:nvPr/>
        </p:nvSpPr>
        <p:spPr>
          <a:xfrm>
            <a:off x="-34090" y="3545282"/>
            <a:ext cx="1440160" cy="276999"/>
          </a:xfrm>
          <a:prstGeom prst="rect">
            <a:avLst/>
          </a:prstGeom>
          <a:noFill/>
        </p:spPr>
        <p:txBody>
          <a:bodyPr wrap="square" rtlCol="0">
            <a:spAutoFit/>
          </a:bodyPr>
          <a:lstStyle/>
          <a:p>
            <a:pPr algn="ctr"/>
            <a:r>
              <a:rPr lang="nl-BE" sz="1200" dirty="0"/>
              <a:t>Hoog Pampagras</a:t>
            </a:r>
          </a:p>
        </p:txBody>
      </p:sp>
      <p:pic>
        <p:nvPicPr>
          <p:cNvPr id="103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3832884"/>
            <a:ext cx="1308086" cy="868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kstvak 14"/>
          <p:cNvSpPr txBox="1"/>
          <p:nvPr/>
        </p:nvSpPr>
        <p:spPr>
          <a:xfrm>
            <a:off x="106775" y="4700977"/>
            <a:ext cx="1362326" cy="276999"/>
          </a:xfrm>
          <a:prstGeom prst="rect">
            <a:avLst/>
          </a:prstGeom>
          <a:noFill/>
        </p:spPr>
        <p:txBody>
          <a:bodyPr wrap="square" rtlCol="0">
            <a:spAutoFit/>
          </a:bodyPr>
          <a:lstStyle/>
          <a:p>
            <a:r>
              <a:rPr lang="nl-BE" sz="1200" dirty="0"/>
              <a:t>Roze Rimpelgras </a:t>
            </a:r>
          </a:p>
        </p:txBody>
      </p:sp>
      <p:pic>
        <p:nvPicPr>
          <p:cNvPr id="10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04598" y="917687"/>
            <a:ext cx="1795406" cy="108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kstvak 15"/>
          <p:cNvSpPr txBox="1"/>
          <p:nvPr/>
        </p:nvSpPr>
        <p:spPr>
          <a:xfrm>
            <a:off x="5889461" y="2005741"/>
            <a:ext cx="1242018" cy="276999"/>
          </a:xfrm>
          <a:prstGeom prst="rect">
            <a:avLst/>
          </a:prstGeom>
          <a:noFill/>
        </p:spPr>
        <p:txBody>
          <a:bodyPr wrap="square" rtlCol="0">
            <a:spAutoFit/>
          </a:bodyPr>
          <a:lstStyle/>
          <a:p>
            <a:r>
              <a:rPr lang="nl-BE" sz="1200" dirty="0"/>
              <a:t>Oosterse Hop</a:t>
            </a:r>
          </a:p>
        </p:txBody>
      </p:sp>
      <p:pic>
        <p:nvPicPr>
          <p:cNvPr id="1036"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82492" y="3832884"/>
            <a:ext cx="1050918" cy="1576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kstvak 16"/>
          <p:cNvSpPr txBox="1"/>
          <p:nvPr/>
        </p:nvSpPr>
        <p:spPr>
          <a:xfrm>
            <a:off x="3182492" y="5340771"/>
            <a:ext cx="936104" cy="461665"/>
          </a:xfrm>
          <a:prstGeom prst="rect">
            <a:avLst/>
          </a:prstGeom>
          <a:noFill/>
        </p:spPr>
        <p:txBody>
          <a:bodyPr wrap="square" rtlCol="0">
            <a:spAutoFit/>
          </a:bodyPr>
          <a:lstStyle/>
          <a:p>
            <a:r>
              <a:rPr lang="nl-BE" sz="1200" dirty="0"/>
              <a:t>Chinese Struikklaver </a:t>
            </a:r>
          </a:p>
        </p:txBody>
      </p:sp>
      <p:pic>
        <p:nvPicPr>
          <p:cNvPr id="1037"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69800" y="3832884"/>
            <a:ext cx="1138303" cy="1576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kstvak 17"/>
          <p:cNvSpPr txBox="1"/>
          <p:nvPr/>
        </p:nvSpPr>
        <p:spPr>
          <a:xfrm>
            <a:off x="4434895" y="5429233"/>
            <a:ext cx="1008112" cy="461665"/>
          </a:xfrm>
          <a:prstGeom prst="rect">
            <a:avLst/>
          </a:prstGeom>
          <a:noFill/>
        </p:spPr>
        <p:txBody>
          <a:bodyPr wrap="square" rtlCol="0">
            <a:spAutoFit/>
          </a:bodyPr>
          <a:lstStyle/>
          <a:p>
            <a:r>
              <a:rPr lang="nl-BE" sz="1200" dirty="0"/>
              <a:t>Japanse Klimvaren </a:t>
            </a:r>
          </a:p>
        </p:txBody>
      </p:sp>
      <p:pic>
        <p:nvPicPr>
          <p:cNvPr id="1038"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06332" y="3832884"/>
            <a:ext cx="1465468" cy="87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kstvak 18"/>
          <p:cNvSpPr txBox="1"/>
          <p:nvPr/>
        </p:nvSpPr>
        <p:spPr>
          <a:xfrm>
            <a:off x="1306332" y="4700761"/>
            <a:ext cx="1440160" cy="276999"/>
          </a:xfrm>
          <a:prstGeom prst="rect">
            <a:avLst/>
          </a:prstGeom>
          <a:noFill/>
        </p:spPr>
        <p:txBody>
          <a:bodyPr wrap="square" rtlCol="0">
            <a:spAutoFit/>
          </a:bodyPr>
          <a:lstStyle/>
          <a:p>
            <a:pPr algn="ctr"/>
            <a:r>
              <a:rPr lang="nl-BE" sz="1200" dirty="0"/>
              <a:t>Mesquite</a:t>
            </a:r>
          </a:p>
        </p:txBody>
      </p:sp>
      <p:pic>
        <p:nvPicPr>
          <p:cNvPr id="1039"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22960" y="902063"/>
            <a:ext cx="1621040" cy="1101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kstvak 19"/>
          <p:cNvSpPr txBox="1"/>
          <p:nvPr/>
        </p:nvSpPr>
        <p:spPr>
          <a:xfrm>
            <a:off x="7762390" y="1973590"/>
            <a:ext cx="1402480" cy="276999"/>
          </a:xfrm>
          <a:prstGeom prst="rect">
            <a:avLst/>
          </a:prstGeom>
          <a:noFill/>
        </p:spPr>
        <p:txBody>
          <a:bodyPr wrap="square" rtlCol="0">
            <a:spAutoFit/>
          </a:bodyPr>
          <a:lstStyle/>
          <a:p>
            <a:r>
              <a:rPr lang="nl-BE" sz="1200" dirty="0"/>
              <a:t>Talgboom</a:t>
            </a:r>
          </a:p>
        </p:txBody>
      </p:sp>
      <p:pic>
        <p:nvPicPr>
          <p:cNvPr id="22" name="Picture 2" descr="Afbeeldingsresultaat voor Gymnocoronis spilanthoide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36997" y="3793367"/>
            <a:ext cx="1507003" cy="1004669"/>
          </a:xfrm>
          <a:prstGeom prst="rect">
            <a:avLst/>
          </a:prstGeom>
          <a:noFill/>
          <a:extLst>
            <a:ext uri="{909E8E84-426E-40DD-AFC4-6F175D3DCCD1}">
              <a14:hiddenFill xmlns:a14="http://schemas.microsoft.com/office/drawing/2010/main">
                <a:solidFill>
                  <a:srgbClr val="FFFFFF"/>
                </a:solidFill>
              </a14:hiddenFill>
            </a:ext>
          </a:extLst>
        </p:spPr>
      </p:pic>
      <p:sp>
        <p:nvSpPr>
          <p:cNvPr id="23" name="Tekstvak 22"/>
          <p:cNvSpPr txBox="1"/>
          <p:nvPr/>
        </p:nvSpPr>
        <p:spPr>
          <a:xfrm>
            <a:off x="7712180" y="4723350"/>
            <a:ext cx="1414824" cy="276999"/>
          </a:xfrm>
          <a:prstGeom prst="rect">
            <a:avLst/>
          </a:prstGeom>
          <a:noFill/>
        </p:spPr>
        <p:txBody>
          <a:bodyPr wrap="square" rtlCol="0">
            <a:spAutoFit/>
          </a:bodyPr>
          <a:lstStyle>
            <a:defPPr>
              <a:defRPr lang="nl-BE"/>
            </a:defPPr>
            <a:lvl1pPr>
              <a:defRPr sz="1200"/>
            </a:lvl1pPr>
          </a:lstStyle>
          <a:p>
            <a:r>
              <a:rPr lang="nl-BE" dirty="0"/>
              <a:t>Smalle theeplant</a:t>
            </a:r>
          </a:p>
        </p:txBody>
      </p:sp>
      <p:pic>
        <p:nvPicPr>
          <p:cNvPr id="24" name="Picture 4" descr="Afbeeldingsresultaat voor Acacia saligna"/>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788" t="1478" r="37341" b="19332"/>
          <a:stretch/>
        </p:blipFill>
        <p:spPr bwMode="auto">
          <a:xfrm>
            <a:off x="5772682" y="3832884"/>
            <a:ext cx="1256912" cy="1608776"/>
          </a:xfrm>
          <a:prstGeom prst="rect">
            <a:avLst/>
          </a:prstGeom>
          <a:noFill/>
          <a:extLst>
            <a:ext uri="{909E8E84-426E-40DD-AFC4-6F175D3DCCD1}">
              <a14:hiddenFill xmlns:a14="http://schemas.microsoft.com/office/drawing/2010/main">
                <a:solidFill>
                  <a:srgbClr val="FFFFFF"/>
                </a:solidFill>
              </a14:hiddenFill>
            </a:ext>
          </a:extLst>
        </p:spPr>
      </p:pic>
      <p:sp>
        <p:nvSpPr>
          <p:cNvPr id="25" name="Tekstvak 24"/>
          <p:cNvSpPr txBox="1"/>
          <p:nvPr/>
        </p:nvSpPr>
        <p:spPr>
          <a:xfrm>
            <a:off x="5772682" y="5429233"/>
            <a:ext cx="1222736" cy="276999"/>
          </a:xfrm>
          <a:prstGeom prst="rect">
            <a:avLst/>
          </a:prstGeom>
          <a:noFill/>
        </p:spPr>
        <p:txBody>
          <a:bodyPr wrap="square" rtlCol="0">
            <a:spAutoFit/>
          </a:bodyPr>
          <a:lstStyle/>
          <a:p>
            <a:pPr algn="ctr"/>
            <a:r>
              <a:rPr lang="nl-BE" sz="1200" dirty="0"/>
              <a:t>Wilgacacia</a:t>
            </a:r>
          </a:p>
        </p:txBody>
      </p:sp>
      <p:sp>
        <p:nvSpPr>
          <p:cNvPr id="44" name="Titel 1"/>
          <p:cNvSpPr>
            <a:spLocks noGrp="1"/>
          </p:cNvSpPr>
          <p:nvPr>
            <p:ph type="title"/>
          </p:nvPr>
        </p:nvSpPr>
        <p:spPr>
          <a:xfrm>
            <a:off x="373342" y="-99392"/>
            <a:ext cx="8229600" cy="1143000"/>
          </a:xfrm>
        </p:spPr>
        <p:txBody>
          <a:bodyPr>
            <a:normAutofit fontScale="90000"/>
          </a:bodyPr>
          <a:lstStyle/>
          <a:p>
            <a:r>
              <a:rPr lang="nl-BE" sz="4000" b="1" dirty="0">
                <a:solidFill>
                  <a:schemeClr val="accent3">
                    <a:lumMod val="50000"/>
                  </a:schemeClr>
                </a:solidFill>
              </a:rPr>
              <a:t>5. Exotenbeheer </a:t>
            </a:r>
            <a:br>
              <a:rPr lang="nl-BE" sz="4000" b="1" dirty="0">
                <a:solidFill>
                  <a:schemeClr val="accent3">
                    <a:lumMod val="50000"/>
                  </a:schemeClr>
                </a:solidFill>
              </a:rPr>
            </a:br>
            <a:r>
              <a:rPr lang="nl-BE" sz="3100" b="1" dirty="0">
                <a:solidFill>
                  <a:srgbClr val="9BBB59">
                    <a:lumMod val="50000"/>
                  </a:srgbClr>
                </a:solidFill>
              </a:rPr>
              <a:t>5.1 Nieuwe soorten</a:t>
            </a:r>
          </a:p>
        </p:txBody>
      </p:sp>
    </p:spTree>
    <p:extLst>
      <p:ext uri="{BB962C8B-B14F-4D97-AF65-F5344CB8AC3E}">
        <p14:creationId xmlns:p14="http://schemas.microsoft.com/office/powerpoint/2010/main" val="4119230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1143000"/>
          </a:xfrm>
        </p:spPr>
        <p:txBody>
          <a:bodyPr>
            <a:normAutofit/>
          </a:bodyPr>
          <a:lstStyle/>
          <a:p>
            <a:r>
              <a:rPr lang="nl-BE" sz="3600" b="1" dirty="0">
                <a:solidFill>
                  <a:schemeClr val="accent3">
                    <a:lumMod val="50000"/>
                  </a:schemeClr>
                </a:solidFill>
              </a:rPr>
              <a:t>5. Exotenbeheer </a:t>
            </a:r>
            <a:br>
              <a:rPr lang="nl-BE" sz="3600" b="1" dirty="0">
                <a:solidFill>
                  <a:schemeClr val="accent3">
                    <a:lumMod val="50000"/>
                  </a:schemeClr>
                </a:solidFill>
              </a:rPr>
            </a:br>
            <a:r>
              <a:rPr lang="nl-BE" sz="2800" b="1" dirty="0">
                <a:solidFill>
                  <a:schemeClr val="accent3">
                    <a:lumMod val="50000"/>
                  </a:schemeClr>
                </a:solidFill>
              </a:rPr>
              <a:t>5.2  Belangrijkste dieren </a:t>
            </a:r>
            <a:endParaRPr lang="nl-BE" sz="3600" dirty="0"/>
          </a:p>
        </p:txBody>
      </p:sp>
      <p:sp>
        <p:nvSpPr>
          <p:cNvPr id="3" name="Tijdelijke aanduiding voor inhoud 2"/>
          <p:cNvSpPr>
            <a:spLocks noGrp="1"/>
          </p:cNvSpPr>
          <p:nvPr>
            <p:ph idx="1"/>
          </p:nvPr>
        </p:nvSpPr>
        <p:spPr>
          <a:xfrm>
            <a:off x="137837" y="1249120"/>
            <a:ext cx="8229600" cy="4525963"/>
          </a:xfrm>
        </p:spPr>
        <p:txBody>
          <a:bodyPr>
            <a:noAutofit/>
          </a:bodyPr>
          <a:lstStyle/>
          <a:p>
            <a:r>
              <a:rPr lang="nl-BE" sz="2800" dirty="0"/>
              <a:t>Wasbeer</a:t>
            </a:r>
          </a:p>
          <a:p>
            <a:r>
              <a:rPr lang="nl-BE" sz="2800" dirty="0"/>
              <a:t>Chinese </a:t>
            </a:r>
            <a:r>
              <a:rPr lang="nl-BE" sz="2800" dirty="0" err="1"/>
              <a:t>Muntjak</a:t>
            </a:r>
            <a:endParaRPr lang="nl-BE" sz="2800" dirty="0"/>
          </a:p>
          <a:p>
            <a:r>
              <a:rPr lang="nl-BE" sz="2800" dirty="0"/>
              <a:t>Muskusrat</a:t>
            </a:r>
          </a:p>
          <a:p>
            <a:r>
              <a:rPr lang="nl-BE" sz="2800" dirty="0"/>
              <a:t>Rosse Stekelstaart</a:t>
            </a:r>
          </a:p>
          <a:p>
            <a:r>
              <a:rPr lang="nl-BE" sz="2800" dirty="0"/>
              <a:t>Nijlgans</a:t>
            </a:r>
          </a:p>
          <a:p>
            <a:r>
              <a:rPr lang="nl-BE" sz="2800" dirty="0"/>
              <a:t>Wolhandkrab</a:t>
            </a:r>
          </a:p>
          <a:p>
            <a:r>
              <a:rPr lang="nl-BE" sz="2800" dirty="0"/>
              <a:t>Aziatische Hoornaar</a:t>
            </a:r>
          </a:p>
          <a:p>
            <a:r>
              <a:rPr lang="nl-BE" sz="2800" dirty="0"/>
              <a:t>Letterschildpad</a:t>
            </a:r>
          </a:p>
          <a:p>
            <a:r>
              <a:rPr lang="nl-BE" sz="2800" dirty="0"/>
              <a:t>Rivierkreeften</a:t>
            </a:r>
          </a:p>
        </p:txBody>
      </p:sp>
      <p:pic>
        <p:nvPicPr>
          <p:cNvPr id="1027" name="Picture 3" descr="\\Netapp03\grafdata\E02\Nog te sorteren\07_RATTENB\ratten\afbeeldingen ratten en knaagdieren\muskusrat\DSC_4795_muskusra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502" r="9409"/>
          <a:stretch/>
        </p:blipFill>
        <p:spPr bwMode="auto">
          <a:xfrm>
            <a:off x="7376917" y="1249120"/>
            <a:ext cx="1767083" cy="17847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fbeeldingsresultaat voor alopochen aegyptiaca"/>
          <p:cNvPicPr>
            <a:picLocks noChangeAspect="1" noChangeArrowheads="1"/>
          </p:cNvPicPr>
          <p:nvPr/>
        </p:nvPicPr>
        <p:blipFill rotWithShape="1">
          <a:blip r:embed="rId4">
            <a:extLst>
              <a:ext uri="{28A0092B-C50C-407E-A947-70E740481C1C}">
                <a14:useLocalDpi xmlns:a14="http://schemas.microsoft.com/office/drawing/2010/main" val="0"/>
              </a:ext>
            </a:extLst>
          </a:blip>
          <a:srcRect l="19865" r="8331"/>
          <a:stretch/>
        </p:blipFill>
        <p:spPr bwMode="auto">
          <a:xfrm>
            <a:off x="5610821" y="3020959"/>
            <a:ext cx="1780596" cy="18598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Eriocheir sinensi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93" r="31433"/>
          <a:stretch/>
        </p:blipFill>
        <p:spPr bwMode="auto">
          <a:xfrm>
            <a:off x="7253938" y="3020959"/>
            <a:ext cx="1890062" cy="18458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beeldingsresultaat voor oxyura jamaicensi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161" r="11047"/>
          <a:stretch/>
        </p:blipFill>
        <p:spPr bwMode="auto">
          <a:xfrm>
            <a:off x="3831888" y="3035719"/>
            <a:ext cx="1803162" cy="18450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fbeeldingsresultaat voor Vespa velutin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165" t="7508" r="11020" b="7934"/>
          <a:stretch/>
        </p:blipFill>
        <p:spPr bwMode="auto">
          <a:xfrm>
            <a:off x="3824891" y="4859309"/>
            <a:ext cx="1810160" cy="19838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oodwangschildpad Trachemys scripta elegans Jelger Herder"/>
          <p:cNvPicPr>
            <a:picLocks noChangeAspect="1" noChangeArrowheads="1"/>
          </p:cNvPicPr>
          <p:nvPr/>
        </p:nvPicPr>
        <p:blipFill rotWithShape="1">
          <a:blip r:embed="rId8">
            <a:extLst>
              <a:ext uri="{28A0092B-C50C-407E-A947-70E740481C1C}">
                <a14:useLocalDpi xmlns:a14="http://schemas.microsoft.com/office/drawing/2010/main" val="0"/>
              </a:ext>
            </a:extLst>
          </a:blip>
          <a:srcRect l="15186" r="10256"/>
          <a:stretch/>
        </p:blipFill>
        <p:spPr bwMode="auto">
          <a:xfrm>
            <a:off x="5635050" y="4859308"/>
            <a:ext cx="1982625" cy="19838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Procyon lotor"/>
          <p:cNvPicPr>
            <a:picLocks noChangeAspect="1" noChangeArrowheads="1"/>
          </p:cNvPicPr>
          <p:nvPr/>
        </p:nvPicPr>
        <p:blipFill rotWithShape="1">
          <a:blip r:embed="rId9">
            <a:extLst>
              <a:ext uri="{28A0092B-C50C-407E-A947-70E740481C1C}">
                <a14:useLocalDpi xmlns:a14="http://schemas.microsoft.com/office/drawing/2010/main" val="0"/>
              </a:ext>
            </a:extLst>
          </a:blip>
          <a:srcRect l="4310" r="11447"/>
          <a:stretch/>
        </p:blipFill>
        <p:spPr bwMode="auto">
          <a:xfrm>
            <a:off x="3831888" y="1262051"/>
            <a:ext cx="1803163" cy="1802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Muntiacus reevesi"/>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297" r="18382"/>
          <a:stretch/>
        </p:blipFill>
        <p:spPr bwMode="auto">
          <a:xfrm>
            <a:off x="5610821" y="1262052"/>
            <a:ext cx="1766096" cy="18024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rivierkreef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9690" b="3913"/>
          <a:stretch/>
        </p:blipFill>
        <p:spPr bwMode="auto">
          <a:xfrm>
            <a:off x="7532003" y="4880811"/>
            <a:ext cx="1610584" cy="1971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634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etapp03\grafdata\E02\Nog te sorteren\07_RATTENB\exoten planten\0609-waternavel-langelede-wachtebeke (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877"/>
          <a:stretch/>
        </p:blipFill>
        <p:spPr bwMode="auto">
          <a:xfrm>
            <a:off x="0" y="4408705"/>
            <a:ext cx="3816424" cy="237923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99408" y="-6771"/>
            <a:ext cx="8229600" cy="1143000"/>
          </a:xfrm>
        </p:spPr>
        <p:txBody>
          <a:bodyPr>
            <a:normAutofit fontScale="90000"/>
          </a:bodyPr>
          <a:lstStyle/>
          <a:p>
            <a:r>
              <a:rPr lang="nl-BE" b="1" dirty="0">
                <a:solidFill>
                  <a:schemeClr val="accent3">
                    <a:lumMod val="50000"/>
                  </a:schemeClr>
                </a:solidFill>
              </a:rPr>
              <a:t>5. </a:t>
            </a:r>
            <a:r>
              <a:rPr lang="nl-BE" sz="4000" b="1" dirty="0">
                <a:solidFill>
                  <a:schemeClr val="accent3">
                    <a:lumMod val="50000"/>
                  </a:schemeClr>
                </a:solidFill>
              </a:rPr>
              <a:t>Exotenbeheer </a:t>
            </a:r>
            <a:br>
              <a:rPr lang="nl-BE" b="1" dirty="0">
                <a:solidFill>
                  <a:schemeClr val="accent3">
                    <a:lumMod val="50000"/>
                  </a:schemeClr>
                </a:solidFill>
              </a:rPr>
            </a:br>
            <a:r>
              <a:rPr lang="nl-BE" sz="3100" b="1" dirty="0">
                <a:solidFill>
                  <a:schemeClr val="accent3">
                    <a:lumMod val="50000"/>
                  </a:schemeClr>
                </a:solidFill>
              </a:rPr>
              <a:t>5.2  Belangrijkste planten </a:t>
            </a:r>
            <a:endParaRPr lang="nl-BE" sz="4000" dirty="0"/>
          </a:p>
        </p:txBody>
      </p:sp>
      <p:pic>
        <p:nvPicPr>
          <p:cNvPr id="4" name="Picture 2" descr="Afbeeldingsresultaat voor reuzenberenklauw"/>
          <p:cNvPicPr>
            <a:picLocks noChangeAspect="1" noChangeArrowheads="1"/>
          </p:cNvPicPr>
          <p:nvPr/>
        </p:nvPicPr>
        <p:blipFill rotWithShape="1">
          <a:blip r:embed="rId4">
            <a:extLst>
              <a:ext uri="{28A0092B-C50C-407E-A947-70E740481C1C}">
                <a14:useLocalDpi xmlns:a14="http://schemas.microsoft.com/office/drawing/2010/main" val="0"/>
              </a:ext>
            </a:extLst>
          </a:blip>
          <a:srcRect l="13780" r="20890"/>
          <a:stretch/>
        </p:blipFill>
        <p:spPr bwMode="auto">
          <a:xfrm>
            <a:off x="4283968" y="1422068"/>
            <a:ext cx="3841664" cy="5365876"/>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5292080" y="1052736"/>
            <a:ext cx="3851920" cy="369332"/>
          </a:xfrm>
          <a:prstGeom prst="rect">
            <a:avLst/>
          </a:prstGeom>
          <a:noFill/>
        </p:spPr>
        <p:txBody>
          <a:bodyPr wrap="square" rtlCol="0">
            <a:spAutoFit/>
          </a:bodyPr>
          <a:lstStyle/>
          <a:p>
            <a:pPr algn="ctr"/>
            <a:r>
              <a:rPr lang="nl-BE" dirty="0"/>
              <a:t>Reuzenberenklauw</a:t>
            </a:r>
          </a:p>
        </p:txBody>
      </p:sp>
      <p:pic>
        <p:nvPicPr>
          <p:cNvPr id="2051"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0" y="1472187"/>
            <a:ext cx="3816424" cy="2540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a:off x="0" y="4077072"/>
            <a:ext cx="3816424" cy="369332"/>
          </a:xfrm>
          <a:prstGeom prst="rect">
            <a:avLst/>
          </a:prstGeom>
          <a:noFill/>
        </p:spPr>
        <p:txBody>
          <a:bodyPr wrap="square" rtlCol="0">
            <a:spAutoFit/>
          </a:bodyPr>
          <a:lstStyle/>
          <a:p>
            <a:pPr algn="ctr"/>
            <a:r>
              <a:rPr lang="nl-BE" dirty="0"/>
              <a:t>Waternavel</a:t>
            </a:r>
          </a:p>
        </p:txBody>
      </p:sp>
      <p:sp>
        <p:nvSpPr>
          <p:cNvPr id="8" name="Tekstvak 7"/>
          <p:cNvSpPr txBox="1"/>
          <p:nvPr/>
        </p:nvSpPr>
        <p:spPr>
          <a:xfrm>
            <a:off x="0" y="1124744"/>
            <a:ext cx="3816424" cy="367380"/>
          </a:xfrm>
          <a:prstGeom prst="rect">
            <a:avLst/>
          </a:prstGeom>
          <a:noFill/>
        </p:spPr>
        <p:txBody>
          <a:bodyPr wrap="square" rtlCol="0">
            <a:spAutoFit/>
          </a:bodyPr>
          <a:lstStyle/>
          <a:p>
            <a:pPr algn="ctr"/>
            <a:r>
              <a:rPr lang="nl-BE" dirty="0"/>
              <a:t>Reuzenbalsemien</a:t>
            </a:r>
          </a:p>
        </p:txBody>
      </p:sp>
    </p:spTree>
    <p:extLst>
      <p:ext uri="{BB962C8B-B14F-4D97-AF65-F5344CB8AC3E}">
        <p14:creationId xmlns:p14="http://schemas.microsoft.com/office/powerpoint/2010/main" val="3641536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9408" y="-6771"/>
            <a:ext cx="8229600" cy="1143000"/>
          </a:xfrm>
        </p:spPr>
        <p:txBody>
          <a:bodyPr>
            <a:normAutofit fontScale="90000"/>
          </a:bodyPr>
          <a:lstStyle/>
          <a:p>
            <a:r>
              <a:rPr lang="nl-BE" b="1" dirty="0">
                <a:solidFill>
                  <a:schemeClr val="accent3">
                    <a:lumMod val="50000"/>
                  </a:schemeClr>
                </a:solidFill>
              </a:rPr>
              <a:t>5. </a:t>
            </a:r>
            <a:r>
              <a:rPr lang="nl-BE" sz="4000" b="1" dirty="0">
                <a:solidFill>
                  <a:schemeClr val="accent3">
                    <a:lumMod val="50000"/>
                  </a:schemeClr>
                </a:solidFill>
              </a:rPr>
              <a:t>Exotenbeheer </a:t>
            </a:r>
            <a:br>
              <a:rPr lang="nl-BE" b="1" dirty="0">
                <a:solidFill>
                  <a:schemeClr val="accent3">
                    <a:lumMod val="50000"/>
                  </a:schemeClr>
                </a:solidFill>
              </a:rPr>
            </a:br>
            <a:r>
              <a:rPr lang="nl-BE" sz="3100" b="1" dirty="0">
                <a:solidFill>
                  <a:schemeClr val="accent3">
                    <a:lumMod val="50000"/>
                  </a:schemeClr>
                </a:solidFill>
              </a:rPr>
              <a:t>5.2  Belangrijkste planten </a:t>
            </a:r>
            <a:endParaRPr lang="nl-BE" sz="4000" dirty="0"/>
          </a:p>
        </p:txBody>
      </p:sp>
      <p:pic>
        <p:nvPicPr>
          <p:cNvPr id="2052" name="Picture 4" descr="Afbeeldingsresultaat voor Ailanthus altissi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76005"/>
            <a:ext cx="4268232" cy="258199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6570" r="9847"/>
          <a:stretch/>
        </p:blipFill>
        <p:spPr bwMode="auto">
          <a:xfrm>
            <a:off x="0" y="1320557"/>
            <a:ext cx="4268232" cy="2636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0" y="951225"/>
            <a:ext cx="4268232" cy="369332"/>
          </a:xfrm>
          <a:prstGeom prst="rect">
            <a:avLst/>
          </a:prstGeom>
          <a:noFill/>
        </p:spPr>
        <p:txBody>
          <a:bodyPr wrap="square" rtlCol="0">
            <a:spAutoFit/>
          </a:bodyPr>
          <a:lstStyle/>
          <a:p>
            <a:pPr algn="ctr"/>
            <a:r>
              <a:rPr lang="nl-BE" dirty="0"/>
              <a:t>Waterteunisbloem</a:t>
            </a:r>
          </a:p>
        </p:txBody>
      </p:sp>
      <p:sp>
        <p:nvSpPr>
          <p:cNvPr id="5" name="Tekstvak 4"/>
          <p:cNvSpPr txBox="1"/>
          <p:nvPr/>
        </p:nvSpPr>
        <p:spPr>
          <a:xfrm>
            <a:off x="0" y="3957113"/>
            <a:ext cx="4268232" cy="369332"/>
          </a:xfrm>
          <a:prstGeom prst="rect">
            <a:avLst/>
          </a:prstGeom>
          <a:noFill/>
        </p:spPr>
        <p:txBody>
          <a:bodyPr wrap="square" rtlCol="0">
            <a:spAutoFit/>
          </a:bodyPr>
          <a:lstStyle/>
          <a:p>
            <a:pPr algn="ctr"/>
            <a:r>
              <a:rPr lang="nl-BE" dirty="0"/>
              <a:t>Hemelboom </a:t>
            </a:r>
          </a:p>
        </p:txBody>
      </p:sp>
      <p:pic>
        <p:nvPicPr>
          <p:cNvPr id="10" name="Picture 2" descr="\\Netapp03\grafdata\E02\Nog te sorteren\07_RATTENB\exoten planten\Parelvederkruid\PVK Dendermonde Vlassenbroek.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4230611" y="1320557"/>
            <a:ext cx="4853388" cy="5537443"/>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5148064" y="951225"/>
            <a:ext cx="4572000" cy="646331"/>
          </a:xfrm>
          <a:prstGeom prst="rect">
            <a:avLst/>
          </a:prstGeom>
          <a:noFill/>
        </p:spPr>
        <p:txBody>
          <a:bodyPr wrap="square" rtlCol="0">
            <a:spAutoFit/>
          </a:bodyPr>
          <a:lstStyle/>
          <a:p>
            <a:pPr algn="ctr"/>
            <a:r>
              <a:rPr lang="nl-BE" dirty="0"/>
              <a:t>Parelvederkruid</a:t>
            </a:r>
          </a:p>
          <a:p>
            <a:endParaRPr lang="nl-BE" dirty="0"/>
          </a:p>
        </p:txBody>
      </p:sp>
    </p:spTree>
    <p:extLst>
      <p:ext uri="{BB962C8B-B14F-4D97-AF65-F5344CB8AC3E}">
        <p14:creationId xmlns:p14="http://schemas.microsoft.com/office/powerpoint/2010/main" val="2940029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EB88E2-D4DA-4340-8CB6-46F4E081DCD5}"/>
              </a:ext>
            </a:extLst>
          </p:cNvPr>
          <p:cNvSpPr>
            <a:spLocks noGrp="1"/>
          </p:cNvSpPr>
          <p:nvPr>
            <p:ph type="title"/>
          </p:nvPr>
        </p:nvSpPr>
        <p:spPr/>
        <p:txBody>
          <a:bodyPr>
            <a:normAutofit fontScale="90000"/>
          </a:bodyPr>
          <a:lstStyle/>
          <a:p>
            <a:r>
              <a:rPr lang="nl-BE" b="1" dirty="0">
                <a:solidFill>
                  <a:schemeClr val="accent3">
                    <a:lumMod val="50000"/>
                  </a:schemeClr>
                </a:solidFill>
              </a:rPr>
              <a:t>5. Exotenbeheer </a:t>
            </a:r>
            <a:br>
              <a:rPr lang="nl-BE" b="1" dirty="0">
                <a:solidFill>
                  <a:schemeClr val="accent3">
                    <a:lumMod val="50000"/>
                  </a:schemeClr>
                </a:solidFill>
              </a:rPr>
            </a:br>
            <a:r>
              <a:rPr lang="nl-BE" sz="3100" b="1" dirty="0">
                <a:solidFill>
                  <a:schemeClr val="accent3">
                    <a:lumMod val="50000"/>
                  </a:schemeClr>
                </a:solidFill>
              </a:rPr>
              <a:t>Reuzenberenklauw </a:t>
            </a:r>
            <a:endParaRPr lang="nl-BE" dirty="0"/>
          </a:p>
        </p:txBody>
      </p:sp>
      <p:sp>
        <p:nvSpPr>
          <p:cNvPr id="10" name="Tijdelijke aanduiding voor inhoud 2">
            <a:extLst>
              <a:ext uri="{FF2B5EF4-FFF2-40B4-BE49-F238E27FC236}">
                <a16:creationId xmlns:a16="http://schemas.microsoft.com/office/drawing/2014/main" id="{25CC8FA3-1827-48EA-A3AE-00E8E6C5D756}"/>
              </a:ext>
            </a:extLst>
          </p:cNvPr>
          <p:cNvSpPr>
            <a:spLocks noGrp="1"/>
          </p:cNvSpPr>
          <p:nvPr>
            <p:ph idx="1"/>
          </p:nvPr>
        </p:nvSpPr>
        <p:spPr>
          <a:xfrm>
            <a:off x="457200" y="1417638"/>
            <a:ext cx="3250704" cy="4525963"/>
          </a:xfrm>
        </p:spPr>
        <p:txBody>
          <a:bodyPr>
            <a:normAutofit/>
          </a:bodyPr>
          <a:lstStyle/>
          <a:p>
            <a:pPr marL="0" lvl="0" indent="0">
              <a:buNone/>
            </a:pPr>
            <a:endParaRPr lang="nl-BE" sz="2000" dirty="0"/>
          </a:p>
          <a:p>
            <a:pPr marL="457200" lvl="1" indent="0">
              <a:buNone/>
            </a:pPr>
            <a:r>
              <a:rPr lang="nl-BE" sz="2400" u="sng" dirty="0"/>
              <a:t>Doelstelling RATO en provincie:</a:t>
            </a:r>
          </a:p>
          <a:p>
            <a:pPr marL="457200" lvl="1" indent="0">
              <a:buNone/>
            </a:pPr>
            <a:endParaRPr lang="nl-BE" sz="2000" dirty="0"/>
          </a:p>
          <a:p>
            <a:pPr marL="457200" lvl="1" indent="0">
              <a:buNone/>
            </a:pPr>
            <a:r>
              <a:rPr lang="nl-BE" sz="2000" dirty="0"/>
              <a:t>Registeren en bestrijden op alle terreinen in beheer</a:t>
            </a:r>
          </a:p>
          <a:p>
            <a:pPr marL="457200" lvl="1" indent="0">
              <a:buNone/>
            </a:pPr>
            <a:endParaRPr lang="nl-BE" sz="2000" dirty="0"/>
          </a:p>
          <a:p>
            <a:pPr marL="457200" lvl="1" indent="0">
              <a:buNone/>
            </a:pPr>
            <a:r>
              <a:rPr lang="nl-BE" sz="2000" dirty="0"/>
              <a:t>Maximaal beheer met als doelstelling uitroeien van de populatie </a:t>
            </a:r>
          </a:p>
          <a:p>
            <a:pPr marL="457200" lvl="1" indent="0">
              <a:buNone/>
            </a:pPr>
            <a:endParaRPr lang="nl-BE" sz="2000" dirty="0"/>
          </a:p>
        </p:txBody>
      </p:sp>
      <p:pic>
        <p:nvPicPr>
          <p:cNvPr id="12" name="Afbeelding 11">
            <a:extLst>
              <a:ext uri="{FF2B5EF4-FFF2-40B4-BE49-F238E27FC236}">
                <a16:creationId xmlns:a16="http://schemas.microsoft.com/office/drawing/2014/main" id="{3CA6ADF2-8460-4392-A23D-D5C3F7414E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698" y="1340768"/>
            <a:ext cx="3466840" cy="4620046"/>
          </a:xfrm>
          <a:prstGeom prst="rect">
            <a:avLst/>
          </a:prstGeom>
        </p:spPr>
      </p:pic>
    </p:spTree>
    <p:extLst>
      <p:ext uri="{BB962C8B-B14F-4D97-AF65-F5344CB8AC3E}">
        <p14:creationId xmlns:p14="http://schemas.microsoft.com/office/powerpoint/2010/main" val="1887374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pic>
        <p:nvPicPr>
          <p:cNvPr id="7" name="Afbeelding 6">
            <a:extLst>
              <a:ext uri="{FF2B5EF4-FFF2-40B4-BE49-F238E27FC236}">
                <a16:creationId xmlns:a16="http://schemas.microsoft.com/office/drawing/2014/main" id="{2D242956-26E2-4092-8466-134BBBFEE4AF}"/>
              </a:ext>
            </a:extLst>
          </p:cNvPr>
          <p:cNvPicPr>
            <a:picLocks noChangeAspect="1"/>
          </p:cNvPicPr>
          <p:nvPr/>
        </p:nvPicPr>
        <p:blipFill>
          <a:blip r:embed="rId3"/>
          <a:stretch>
            <a:fillRect/>
          </a:stretch>
        </p:blipFill>
        <p:spPr>
          <a:xfrm>
            <a:off x="107504" y="0"/>
            <a:ext cx="7326559" cy="6858000"/>
          </a:xfrm>
          <a:prstGeom prst="rect">
            <a:avLst/>
          </a:prstGeom>
        </p:spPr>
      </p:pic>
      <p:sp>
        <p:nvSpPr>
          <p:cNvPr id="8" name="Titel 1">
            <a:extLst>
              <a:ext uri="{FF2B5EF4-FFF2-40B4-BE49-F238E27FC236}">
                <a16:creationId xmlns:a16="http://schemas.microsoft.com/office/drawing/2014/main" id="{B367FF3E-DA61-4214-B7FC-AF4F53EAAEC5}"/>
              </a:ext>
            </a:extLst>
          </p:cNvPr>
          <p:cNvSpPr>
            <a:spLocks noGrp="1"/>
          </p:cNvSpPr>
          <p:nvPr>
            <p:ph type="title"/>
          </p:nvPr>
        </p:nvSpPr>
        <p:spPr>
          <a:xfrm>
            <a:off x="461640" y="0"/>
            <a:ext cx="8229600" cy="1143000"/>
          </a:xfrm>
        </p:spPr>
        <p:txBody>
          <a:bodyPr>
            <a:normAutofit fontScale="90000"/>
          </a:bodyPr>
          <a:lstStyle/>
          <a:p>
            <a:r>
              <a:rPr lang="nl-BE" sz="3100" b="1" dirty="0">
                <a:solidFill>
                  <a:schemeClr val="accent3">
                    <a:lumMod val="50000"/>
                  </a:schemeClr>
                </a:solidFill>
              </a:rPr>
              <a:t>Reuzenberenklauw</a:t>
            </a:r>
            <a:r>
              <a:rPr lang="nl-BE" b="1" dirty="0">
                <a:solidFill>
                  <a:schemeClr val="accent3">
                    <a:lumMod val="50000"/>
                  </a:schemeClr>
                </a:solidFill>
              </a:rPr>
              <a:t> </a:t>
            </a:r>
            <a:br>
              <a:rPr lang="nl-BE" b="1" dirty="0">
                <a:solidFill>
                  <a:schemeClr val="accent3">
                    <a:lumMod val="50000"/>
                  </a:schemeClr>
                </a:solidFill>
              </a:rPr>
            </a:br>
            <a:endParaRPr lang="nl-BE" dirty="0"/>
          </a:p>
        </p:txBody>
      </p:sp>
      <p:sp>
        <p:nvSpPr>
          <p:cNvPr id="9" name="Tekstvak 8">
            <a:extLst>
              <a:ext uri="{FF2B5EF4-FFF2-40B4-BE49-F238E27FC236}">
                <a16:creationId xmlns:a16="http://schemas.microsoft.com/office/drawing/2014/main" id="{6C26FFEF-F4BD-4202-B266-71BABA3A105D}"/>
              </a:ext>
            </a:extLst>
          </p:cNvPr>
          <p:cNvSpPr txBox="1"/>
          <p:nvPr/>
        </p:nvSpPr>
        <p:spPr>
          <a:xfrm>
            <a:off x="5796137" y="4657635"/>
            <a:ext cx="3347864" cy="1915909"/>
          </a:xfrm>
          <a:prstGeom prst="rect">
            <a:avLst/>
          </a:prstGeom>
          <a:noFill/>
        </p:spPr>
        <p:txBody>
          <a:bodyPr wrap="square" rtlCol="0">
            <a:spAutoFit/>
          </a:bodyPr>
          <a:lstStyle/>
          <a:p>
            <a:r>
              <a:rPr lang="nl-BE" u="sng" dirty="0"/>
              <a:t>Rapportage gemeenten</a:t>
            </a:r>
          </a:p>
          <a:p>
            <a:endParaRPr lang="nl-BE" sz="1050" u="sng" dirty="0"/>
          </a:p>
          <a:p>
            <a:r>
              <a:rPr lang="nl-BE" dirty="0"/>
              <a:t>Groen 	aanwezig + bestrijding</a:t>
            </a:r>
          </a:p>
          <a:p>
            <a:r>
              <a:rPr lang="nl-BE" dirty="0"/>
              <a:t>Geel 	gemeente heeft geen 	weet van aanwezigheid </a:t>
            </a:r>
          </a:p>
          <a:p>
            <a:r>
              <a:rPr lang="nl-BE" dirty="0"/>
              <a:t>Rood 	volgens gemeentelijke   	gegevens niet aanwezig </a:t>
            </a:r>
          </a:p>
        </p:txBody>
      </p:sp>
    </p:spTree>
    <p:extLst>
      <p:ext uri="{BB962C8B-B14F-4D97-AF65-F5344CB8AC3E}">
        <p14:creationId xmlns:p14="http://schemas.microsoft.com/office/powerpoint/2010/main" val="3181268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pic>
        <p:nvPicPr>
          <p:cNvPr id="4" name="Afbeelding 3">
            <a:extLst>
              <a:ext uri="{FF2B5EF4-FFF2-40B4-BE49-F238E27FC236}">
                <a16:creationId xmlns:a16="http://schemas.microsoft.com/office/drawing/2014/main" id="{53B9C039-204A-48C1-8BB1-378CB2858F35}"/>
              </a:ext>
            </a:extLst>
          </p:cNvPr>
          <p:cNvPicPr>
            <a:picLocks noChangeAspect="1"/>
          </p:cNvPicPr>
          <p:nvPr/>
        </p:nvPicPr>
        <p:blipFill rotWithShape="1">
          <a:blip r:embed="rId3"/>
          <a:srcRect l="2363"/>
          <a:stretch/>
        </p:blipFill>
        <p:spPr>
          <a:xfrm>
            <a:off x="0" y="0"/>
            <a:ext cx="7459579" cy="6858000"/>
          </a:xfrm>
          <a:prstGeom prst="rect">
            <a:avLst/>
          </a:prstGeom>
        </p:spPr>
      </p:pic>
      <p:sp>
        <p:nvSpPr>
          <p:cNvPr id="5" name="Titel 1">
            <a:extLst>
              <a:ext uri="{FF2B5EF4-FFF2-40B4-BE49-F238E27FC236}">
                <a16:creationId xmlns:a16="http://schemas.microsoft.com/office/drawing/2014/main" id="{EC01807D-AC16-4D0C-AF4D-5B414E13604B}"/>
              </a:ext>
            </a:extLst>
          </p:cNvPr>
          <p:cNvSpPr>
            <a:spLocks noGrp="1"/>
          </p:cNvSpPr>
          <p:nvPr>
            <p:ph type="title"/>
          </p:nvPr>
        </p:nvSpPr>
        <p:spPr>
          <a:xfrm>
            <a:off x="461640" y="0"/>
            <a:ext cx="8229600" cy="1143000"/>
          </a:xfrm>
        </p:spPr>
        <p:txBody>
          <a:bodyPr>
            <a:normAutofit fontScale="90000"/>
          </a:bodyPr>
          <a:lstStyle/>
          <a:p>
            <a:r>
              <a:rPr lang="nl-BE" sz="3100" b="1" dirty="0">
                <a:solidFill>
                  <a:schemeClr val="accent3">
                    <a:lumMod val="50000"/>
                  </a:schemeClr>
                </a:solidFill>
              </a:rPr>
              <a:t>Reuzenberenklauw</a:t>
            </a:r>
            <a:r>
              <a:rPr lang="nl-BE" b="1" dirty="0">
                <a:solidFill>
                  <a:schemeClr val="accent3">
                    <a:lumMod val="50000"/>
                  </a:schemeClr>
                </a:solidFill>
              </a:rPr>
              <a:t> </a:t>
            </a:r>
            <a:br>
              <a:rPr lang="nl-BE" b="1" dirty="0">
                <a:solidFill>
                  <a:schemeClr val="accent3">
                    <a:lumMod val="50000"/>
                  </a:schemeClr>
                </a:solidFill>
              </a:rPr>
            </a:br>
            <a:endParaRPr lang="nl-BE" dirty="0"/>
          </a:p>
        </p:txBody>
      </p:sp>
      <p:sp>
        <p:nvSpPr>
          <p:cNvPr id="6" name="Tekstvak 5">
            <a:extLst>
              <a:ext uri="{FF2B5EF4-FFF2-40B4-BE49-F238E27FC236}">
                <a16:creationId xmlns:a16="http://schemas.microsoft.com/office/drawing/2014/main" id="{5D808BAE-257E-4081-829F-26A475FE0783}"/>
              </a:ext>
            </a:extLst>
          </p:cNvPr>
          <p:cNvSpPr txBox="1"/>
          <p:nvPr/>
        </p:nvSpPr>
        <p:spPr>
          <a:xfrm>
            <a:off x="6156176" y="4628371"/>
            <a:ext cx="2592288" cy="1107996"/>
          </a:xfrm>
          <a:prstGeom prst="rect">
            <a:avLst/>
          </a:prstGeom>
          <a:noFill/>
        </p:spPr>
        <p:txBody>
          <a:bodyPr wrap="square" rtlCol="0">
            <a:spAutoFit/>
          </a:bodyPr>
          <a:lstStyle/>
          <a:p>
            <a:r>
              <a:rPr lang="nl-BE" u="sng" dirty="0"/>
              <a:t>Waarnemingen RATO:</a:t>
            </a:r>
          </a:p>
          <a:p>
            <a:r>
              <a:rPr lang="nl-BE" sz="1600" dirty="0"/>
              <a:t>Er is reuzenberenklauw aanwezig </a:t>
            </a:r>
            <a:r>
              <a:rPr lang="nl-BE" sz="1600" dirty="0" err="1"/>
              <a:t>thv</a:t>
            </a:r>
            <a:r>
              <a:rPr lang="nl-BE" sz="1600" dirty="0"/>
              <a:t> alle groene sterren. </a:t>
            </a:r>
          </a:p>
        </p:txBody>
      </p:sp>
    </p:spTree>
    <p:extLst>
      <p:ext uri="{BB962C8B-B14F-4D97-AF65-F5344CB8AC3E}">
        <p14:creationId xmlns:p14="http://schemas.microsoft.com/office/powerpoint/2010/main" val="1990779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37968-9E3D-4138-B48B-9B6DEC3F976B}"/>
              </a:ext>
            </a:extLst>
          </p:cNvPr>
          <p:cNvSpPr>
            <a:spLocks noGrp="1"/>
          </p:cNvSpPr>
          <p:nvPr>
            <p:ph type="title"/>
          </p:nvPr>
        </p:nvSpPr>
        <p:spPr/>
        <p:txBody>
          <a:bodyPr>
            <a:normAutofit fontScale="90000"/>
          </a:bodyPr>
          <a:lstStyle/>
          <a:p>
            <a:r>
              <a:rPr lang="nl-BE" b="1" dirty="0">
                <a:solidFill>
                  <a:schemeClr val="accent3">
                    <a:lumMod val="50000"/>
                  </a:schemeClr>
                </a:solidFill>
              </a:rPr>
              <a:t>5. Exotenbeheer </a:t>
            </a:r>
            <a:br>
              <a:rPr lang="nl-BE" b="1" dirty="0">
                <a:solidFill>
                  <a:schemeClr val="accent3">
                    <a:lumMod val="50000"/>
                  </a:schemeClr>
                </a:solidFill>
              </a:rPr>
            </a:br>
            <a:r>
              <a:rPr lang="nl-BE" sz="3100" b="1" dirty="0">
                <a:solidFill>
                  <a:schemeClr val="accent3">
                    <a:lumMod val="50000"/>
                  </a:schemeClr>
                </a:solidFill>
              </a:rPr>
              <a:t>Reuzenbalsemien</a:t>
            </a:r>
            <a:endParaRPr lang="nl-BE" dirty="0"/>
          </a:p>
        </p:txBody>
      </p:sp>
      <p:sp>
        <p:nvSpPr>
          <p:cNvPr id="7" name="Tijdelijke aanduiding voor inhoud 2">
            <a:extLst>
              <a:ext uri="{FF2B5EF4-FFF2-40B4-BE49-F238E27FC236}">
                <a16:creationId xmlns:a16="http://schemas.microsoft.com/office/drawing/2014/main" id="{815BCC4F-8C88-49E2-853B-1D0C370FA6F1}"/>
              </a:ext>
            </a:extLst>
          </p:cNvPr>
          <p:cNvSpPr>
            <a:spLocks noGrp="1"/>
          </p:cNvSpPr>
          <p:nvPr>
            <p:ph idx="1"/>
          </p:nvPr>
        </p:nvSpPr>
        <p:spPr>
          <a:xfrm>
            <a:off x="457200" y="1417638"/>
            <a:ext cx="3250704" cy="4525963"/>
          </a:xfrm>
        </p:spPr>
        <p:txBody>
          <a:bodyPr>
            <a:normAutofit/>
          </a:bodyPr>
          <a:lstStyle/>
          <a:p>
            <a:pPr marL="0" lvl="0" indent="0">
              <a:buNone/>
            </a:pPr>
            <a:endParaRPr lang="nl-BE" sz="2000" dirty="0"/>
          </a:p>
          <a:p>
            <a:pPr marL="457200" lvl="1" indent="0">
              <a:buNone/>
            </a:pPr>
            <a:r>
              <a:rPr lang="nl-BE" sz="2400" u="sng" dirty="0"/>
              <a:t>Doelstelling RATO en provincie:</a:t>
            </a:r>
          </a:p>
          <a:p>
            <a:pPr marL="457200" lvl="1" indent="0">
              <a:buNone/>
            </a:pPr>
            <a:endParaRPr lang="nl-BE" sz="2000" dirty="0"/>
          </a:p>
          <a:p>
            <a:pPr marL="457200" lvl="1" indent="0">
              <a:buNone/>
            </a:pPr>
            <a:r>
              <a:rPr lang="nl-BE" sz="2000" dirty="0"/>
              <a:t>Geen inventarisatie en beheer. </a:t>
            </a:r>
          </a:p>
          <a:p>
            <a:pPr marL="457200" lvl="1" indent="0">
              <a:buNone/>
            </a:pPr>
            <a:endParaRPr lang="nl-BE" sz="2000" dirty="0"/>
          </a:p>
          <a:p>
            <a:pPr marL="457200" lvl="1" indent="0">
              <a:buNone/>
            </a:pPr>
            <a:r>
              <a:rPr lang="nl-BE" sz="2000" dirty="0"/>
              <a:t>Inventarisatie en bestrijding en in functie van natuurwaarde  </a:t>
            </a:r>
          </a:p>
          <a:p>
            <a:pPr marL="457200" lvl="1" indent="0">
              <a:buNone/>
            </a:pPr>
            <a:r>
              <a:rPr lang="nl-BE" sz="2000" dirty="0"/>
              <a:t>(Habitatrichtlijn)</a:t>
            </a:r>
          </a:p>
        </p:txBody>
      </p:sp>
      <p:pic>
        <p:nvPicPr>
          <p:cNvPr id="8" name="Afbeelding 7">
            <a:extLst>
              <a:ext uri="{FF2B5EF4-FFF2-40B4-BE49-F238E27FC236}">
                <a16:creationId xmlns:a16="http://schemas.microsoft.com/office/drawing/2014/main" id="{52EBC918-652F-47E4-BC31-CDB3731457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1386459"/>
            <a:ext cx="3394472" cy="4525963"/>
          </a:xfrm>
          <a:prstGeom prst="rect">
            <a:avLst/>
          </a:prstGeom>
        </p:spPr>
      </p:pic>
    </p:spTree>
    <p:extLst>
      <p:ext uri="{BB962C8B-B14F-4D97-AF65-F5344CB8AC3E}">
        <p14:creationId xmlns:p14="http://schemas.microsoft.com/office/powerpoint/2010/main" val="1958005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DD13BE4-E463-4BF8-BF55-14CDF878196E}"/>
              </a:ext>
            </a:extLst>
          </p:cNvPr>
          <p:cNvPicPr>
            <a:picLocks noChangeAspect="1"/>
          </p:cNvPicPr>
          <p:nvPr/>
        </p:nvPicPr>
        <p:blipFill>
          <a:blip r:embed="rId3"/>
          <a:stretch>
            <a:fillRect/>
          </a:stretch>
        </p:blipFill>
        <p:spPr>
          <a:xfrm>
            <a:off x="179512" y="0"/>
            <a:ext cx="7199984" cy="6858000"/>
          </a:xfrm>
          <a:prstGeom prst="rect">
            <a:avLst/>
          </a:prstGeom>
        </p:spPr>
      </p:pic>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4" name="Tijdelijke aanduiding voor inhoud 2">
            <a:extLst>
              <a:ext uri="{FF2B5EF4-FFF2-40B4-BE49-F238E27FC236}">
                <a16:creationId xmlns:a16="http://schemas.microsoft.com/office/drawing/2014/main" id="{BECBE359-51D2-43D3-B18C-996614B1CD83}"/>
              </a:ext>
            </a:extLst>
          </p:cNvPr>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nl-BE" sz="2000"/>
          </a:p>
          <a:p>
            <a:pPr marL="457200" lvl="1" indent="0">
              <a:buFont typeface="Arial" panose="020B0604020202020204" pitchFamily="34" charset="0"/>
              <a:buNone/>
            </a:pPr>
            <a:endParaRPr lang="nl-BE"/>
          </a:p>
          <a:p>
            <a:pPr marL="400050" lvl="1" indent="0">
              <a:buFont typeface="Arial" panose="020B0604020202020204" pitchFamily="34" charset="0"/>
              <a:buNone/>
            </a:pPr>
            <a:endParaRPr lang="nl-BE" dirty="0"/>
          </a:p>
        </p:txBody>
      </p:sp>
      <p:sp>
        <p:nvSpPr>
          <p:cNvPr id="5" name="Titel 1">
            <a:extLst>
              <a:ext uri="{FF2B5EF4-FFF2-40B4-BE49-F238E27FC236}">
                <a16:creationId xmlns:a16="http://schemas.microsoft.com/office/drawing/2014/main" id="{AE7425C7-5A16-4FCF-A9F3-0AC65A4C8570}"/>
              </a:ext>
            </a:extLst>
          </p:cNvPr>
          <p:cNvSpPr>
            <a:spLocks noGrp="1"/>
          </p:cNvSpPr>
          <p:nvPr>
            <p:ph type="title"/>
          </p:nvPr>
        </p:nvSpPr>
        <p:spPr>
          <a:xfrm>
            <a:off x="461640" y="0"/>
            <a:ext cx="8229600" cy="1143000"/>
          </a:xfrm>
        </p:spPr>
        <p:txBody>
          <a:bodyPr>
            <a:normAutofit fontScale="90000"/>
          </a:bodyPr>
          <a:lstStyle/>
          <a:p>
            <a:r>
              <a:rPr lang="nl-BE" sz="3100" b="1" dirty="0">
                <a:solidFill>
                  <a:schemeClr val="accent3">
                    <a:lumMod val="50000"/>
                  </a:schemeClr>
                </a:solidFill>
              </a:rPr>
              <a:t>Reuzenbalsemien</a:t>
            </a:r>
            <a:r>
              <a:rPr lang="nl-BE" b="1" dirty="0">
                <a:solidFill>
                  <a:schemeClr val="accent3">
                    <a:lumMod val="50000"/>
                  </a:schemeClr>
                </a:solidFill>
              </a:rPr>
              <a:t> </a:t>
            </a:r>
            <a:br>
              <a:rPr lang="nl-BE" b="1" dirty="0">
                <a:solidFill>
                  <a:schemeClr val="accent3">
                    <a:lumMod val="50000"/>
                  </a:schemeClr>
                </a:solidFill>
              </a:rPr>
            </a:br>
            <a:endParaRPr lang="nl-BE" dirty="0"/>
          </a:p>
        </p:txBody>
      </p:sp>
      <p:sp>
        <p:nvSpPr>
          <p:cNvPr id="6" name="Tekstvak 5">
            <a:extLst>
              <a:ext uri="{FF2B5EF4-FFF2-40B4-BE49-F238E27FC236}">
                <a16:creationId xmlns:a16="http://schemas.microsoft.com/office/drawing/2014/main" id="{696D4263-C801-4046-BB5C-8C7763547312}"/>
              </a:ext>
            </a:extLst>
          </p:cNvPr>
          <p:cNvSpPr txBox="1"/>
          <p:nvPr/>
        </p:nvSpPr>
        <p:spPr>
          <a:xfrm>
            <a:off x="5508104" y="4657635"/>
            <a:ext cx="3635897" cy="2192908"/>
          </a:xfrm>
          <a:prstGeom prst="rect">
            <a:avLst/>
          </a:prstGeom>
          <a:noFill/>
        </p:spPr>
        <p:txBody>
          <a:bodyPr wrap="square" rtlCol="0">
            <a:spAutoFit/>
          </a:bodyPr>
          <a:lstStyle/>
          <a:p>
            <a:r>
              <a:rPr lang="nl-BE" u="sng" dirty="0"/>
              <a:t>Rapportage gemeenten</a:t>
            </a:r>
          </a:p>
          <a:p>
            <a:endParaRPr lang="nl-BE" sz="1050" u="sng" dirty="0"/>
          </a:p>
          <a:p>
            <a:r>
              <a:rPr lang="nl-BE" dirty="0"/>
              <a:t>Groen 	aanwezig, bestrijding</a:t>
            </a:r>
          </a:p>
          <a:p>
            <a:r>
              <a:rPr lang="nl-BE" dirty="0"/>
              <a:t>Oranje	aanwezig, geen bestrijding</a:t>
            </a:r>
          </a:p>
          <a:p>
            <a:r>
              <a:rPr lang="nl-BE" dirty="0"/>
              <a:t>Geel 	gemeente heeft geen 	weet van aanwezigheid </a:t>
            </a:r>
          </a:p>
          <a:p>
            <a:r>
              <a:rPr lang="nl-BE" dirty="0"/>
              <a:t>Rood 	volgens gemeentelijke   	gegevens niet aanwezig </a:t>
            </a:r>
          </a:p>
        </p:txBody>
      </p:sp>
    </p:spTree>
    <p:extLst>
      <p:ext uri="{BB962C8B-B14F-4D97-AF65-F5344CB8AC3E}">
        <p14:creationId xmlns:p14="http://schemas.microsoft.com/office/powerpoint/2010/main" val="4057793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5" name="Tekstvak 4"/>
          <p:cNvSpPr txBox="1"/>
          <p:nvPr/>
        </p:nvSpPr>
        <p:spPr>
          <a:xfrm>
            <a:off x="3563888" y="0"/>
            <a:ext cx="3744416" cy="461665"/>
          </a:xfrm>
          <a:prstGeom prst="rect">
            <a:avLst/>
          </a:prstGeom>
          <a:noFill/>
        </p:spPr>
        <p:txBody>
          <a:bodyPr wrap="square" rtlCol="0">
            <a:spAutoFit/>
          </a:bodyPr>
          <a:lstStyle/>
          <a:p>
            <a:r>
              <a:rPr lang="nl-BE" sz="2400" dirty="0"/>
              <a:t>RATO gemeenten</a:t>
            </a:r>
          </a:p>
        </p:txBody>
      </p:sp>
      <p:pic>
        <p:nvPicPr>
          <p:cNvPr id="4" name="Afbeelding 3">
            <a:extLst>
              <a:ext uri="{FF2B5EF4-FFF2-40B4-BE49-F238E27FC236}">
                <a16:creationId xmlns:a16="http://schemas.microsoft.com/office/drawing/2014/main" id="{4F431E6F-1946-473A-97F9-66DCB86C43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0506" r="-4536" b="17260"/>
          <a:stretch/>
        </p:blipFill>
        <p:spPr>
          <a:xfrm>
            <a:off x="827584" y="-153420"/>
            <a:ext cx="7128792" cy="6966972"/>
          </a:xfrm>
          <a:prstGeom prst="rect">
            <a:avLst/>
          </a:prstGeom>
        </p:spPr>
      </p:pic>
    </p:spTree>
    <p:extLst>
      <p:ext uri="{BB962C8B-B14F-4D97-AF65-F5344CB8AC3E}">
        <p14:creationId xmlns:p14="http://schemas.microsoft.com/office/powerpoint/2010/main" val="1600990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37968-9E3D-4138-B48B-9B6DEC3F976B}"/>
              </a:ext>
            </a:extLst>
          </p:cNvPr>
          <p:cNvSpPr>
            <a:spLocks noGrp="1"/>
          </p:cNvSpPr>
          <p:nvPr>
            <p:ph type="title"/>
          </p:nvPr>
        </p:nvSpPr>
        <p:spPr/>
        <p:txBody>
          <a:bodyPr>
            <a:normAutofit fontScale="90000"/>
          </a:bodyPr>
          <a:lstStyle/>
          <a:p>
            <a:r>
              <a:rPr lang="nl-BE" b="1" dirty="0">
                <a:solidFill>
                  <a:schemeClr val="accent3">
                    <a:lumMod val="50000"/>
                  </a:schemeClr>
                </a:solidFill>
              </a:rPr>
              <a:t>5. Exotenbeheer </a:t>
            </a:r>
            <a:br>
              <a:rPr lang="nl-BE" b="1" dirty="0">
                <a:solidFill>
                  <a:schemeClr val="accent3">
                    <a:lumMod val="50000"/>
                  </a:schemeClr>
                </a:solidFill>
              </a:rPr>
            </a:br>
            <a:r>
              <a:rPr lang="nl-BE" sz="3100" b="1" dirty="0">
                <a:solidFill>
                  <a:schemeClr val="accent3">
                    <a:lumMod val="50000"/>
                  </a:schemeClr>
                </a:solidFill>
              </a:rPr>
              <a:t>Japanse duizendknoop</a:t>
            </a:r>
            <a:endParaRPr lang="nl-BE" dirty="0"/>
          </a:p>
        </p:txBody>
      </p:sp>
      <p:sp>
        <p:nvSpPr>
          <p:cNvPr id="7" name="Tijdelijke aanduiding voor inhoud 2">
            <a:extLst>
              <a:ext uri="{FF2B5EF4-FFF2-40B4-BE49-F238E27FC236}">
                <a16:creationId xmlns:a16="http://schemas.microsoft.com/office/drawing/2014/main" id="{815BCC4F-8C88-49E2-853B-1D0C370FA6F1}"/>
              </a:ext>
            </a:extLst>
          </p:cNvPr>
          <p:cNvSpPr>
            <a:spLocks noGrp="1"/>
          </p:cNvSpPr>
          <p:nvPr>
            <p:ph idx="1"/>
          </p:nvPr>
        </p:nvSpPr>
        <p:spPr>
          <a:xfrm>
            <a:off x="457200" y="1417638"/>
            <a:ext cx="3250704" cy="4525963"/>
          </a:xfrm>
        </p:spPr>
        <p:txBody>
          <a:bodyPr>
            <a:normAutofit/>
          </a:bodyPr>
          <a:lstStyle/>
          <a:p>
            <a:pPr marL="0" lvl="0" indent="0">
              <a:buNone/>
            </a:pPr>
            <a:endParaRPr lang="nl-BE" sz="2000" dirty="0"/>
          </a:p>
          <a:p>
            <a:pPr marL="457200" lvl="1" indent="0">
              <a:buNone/>
            </a:pPr>
            <a:r>
              <a:rPr lang="nl-BE" sz="2400" u="sng" dirty="0"/>
              <a:t>Doelstelling RATO en provincie</a:t>
            </a:r>
          </a:p>
          <a:p>
            <a:pPr marL="457200" lvl="1" indent="0">
              <a:buNone/>
            </a:pPr>
            <a:endParaRPr lang="nl-BE" sz="2000" dirty="0"/>
          </a:p>
          <a:p>
            <a:pPr marL="457200" lvl="1" indent="0">
              <a:buNone/>
            </a:pPr>
            <a:r>
              <a:rPr lang="nl-BE" sz="2000" dirty="0"/>
              <a:t>Geen inventarisatie en beheer. </a:t>
            </a:r>
          </a:p>
          <a:p>
            <a:pPr marL="457200" lvl="1" indent="0">
              <a:buNone/>
            </a:pPr>
            <a:endParaRPr lang="nl-BE" sz="2000" dirty="0"/>
          </a:p>
          <a:p>
            <a:pPr marL="457200" lvl="1" indent="0">
              <a:buNone/>
            </a:pPr>
            <a:r>
              <a:rPr lang="nl-BE" sz="2000" dirty="0"/>
              <a:t>Maatregelen nemen om besmettingen te voorkomen.</a:t>
            </a:r>
          </a:p>
        </p:txBody>
      </p:sp>
      <p:pic>
        <p:nvPicPr>
          <p:cNvPr id="4" name="Afbeelding 3">
            <a:extLst>
              <a:ext uri="{FF2B5EF4-FFF2-40B4-BE49-F238E27FC236}">
                <a16:creationId xmlns:a16="http://schemas.microsoft.com/office/drawing/2014/main" id="{EAA869E0-2397-454E-9EA9-257958DB24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45" r="24995"/>
          <a:stretch/>
        </p:blipFill>
        <p:spPr>
          <a:xfrm>
            <a:off x="4609056" y="1417638"/>
            <a:ext cx="3779367" cy="4459634"/>
          </a:xfrm>
          <a:prstGeom prst="rect">
            <a:avLst/>
          </a:prstGeom>
        </p:spPr>
      </p:pic>
    </p:spTree>
    <p:extLst>
      <p:ext uri="{BB962C8B-B14F-4D97-AF65-F5344CB8AC3E}">
        <p14:creationId xmlns:p14="http://schemas.microsoft.com/office/powerpoint/2010/main" val="3514949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7BD94B7C-8DF7-40FD-9388-2DD9617E0E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00" r="19288" b="8289"/>
          <a:stretch/>
        </p:blipFill>
        <p:spPr>
          <a:xfrm>
            <a:off x="0" y="307066"/>
            <a:ext cx="6644231" cy="6289561"/>
          </a:xfrm>
          <a:prstGeom prst="rect">
            <a:avLst/>
          </a:prstGeom>
        </p:spPr>
      </p:pic>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4" name="Tijdelijke aanduiding voor inhoud 2">
            <a:extLst>
              <a:ext uri="{FF2B5EF4-FFF2-40B4-BE49-F238E27FC236}">
                <a16:creationId xmlns:a16="http://schemas.microsoft.com/office/drawing/2014/main" id="{7F5FD12D-DD74-46D7-8410-4BF0818ACD5E}"/>
              </a:ext>
            </a:extLst>
          </p:cNvPr>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nl-BE" sz="2000"/>
          </a:p>
          <a:p>
            <a:pPr marL="457200" lvl="1" indent="0">
              <a:buFont typeface="Arial" panose="020B0604020202020204" pitchFamily="34" charset="0"/>
              <a:buNone/>
            </a:pPr>
            <a:endParaRPr lang="nl-BE"/>
          </a:p>
          <a:p>
            <a:pPr marL="400050" lvl="1" indent="0">
              <a:buFont typeface="Arial" panose="020B0604020202020204" pitchFamily="34" charset="0"/>
              <a:buNone/>
            </a:pPr>
            <a:endParaRPr lang="nl-BE" dirty="0"/>
          </a:p>
        </p:txBody>
      </p:sp>
      <p:sp>
        <p:nvSpPr>
          <p:cNvPr id="5" name="Titel 1">
            <a:extLst>
              <a:ext uri="{FF2B5EF4-FFF2-40B4-BE49-F238E27FC236}">
                <a16:creationId xmlns:a16="http://schemas.microsoft.com/office/drawing/2014/main" id="{2E26BBE4-1E10-4131-929A-6622CF99F07B}"/>
              </a:ext>
            </a:extLst>
          </p:cNvPr>
          <p:cNvSpPr>
            <a:spLocks noGrp="1"/>
          </p:cNvSpPr>
          <p:nvPr>
            <p:ph type="title"/>
          </p:nvPr>
        </p:nvSpPr>
        <p:spPr>
          <a:xfrm>
            <a:off x="-108520" y="0"/>
            <a:ext cx="8229600" cy="1143000"/>
          </a:xfrm>
        </p:spPr>
        <p:txBody>
          <a:bodyPr>
            <a:normAutofit fontScale="90000"/>
          </a:bodyPr>
          <a:lstStyle/>
          <a:p>
            <a:r>
              <a:rPr lang="nl-BE" sz="3100" b="1" dirty="0">
                <a:solidFill>
                  <a:schemeClr val="accent3">
                    <a:lumMod val="50000"/>
                  </a:schemeClr>
                </a:solidFill>
              </a:rPr>
              <a:t>Japanse </a:t>
            </a:r>
            <a:r>
              <a:rPr lang="nl-BE" sz="3100" b="1" dirty="0" err="1">
                <a:solidFill>
                  <a:schemeClr val="accent3">
                    <a:lumMod val="50000"/>
                  </a:schemeClr>
                </a:solidFill>
              </a:rPr>
              <a:t>duizenknoop</a:t>
            </a:r>
            <a:r>
              <a:rPr lang="nl-BE" b="1" dirty="0">
                <a:solidFill>
                  <a:schemeClr val="accent3">
                    <a:lumMod val="50000"/>
                  </a:schemeClr>
                </a:solidFill>
              </a:rPr>
              <a:t> </a:t>
            </a:r>
            <a:br>
              <a:rPr lang="nl-BE" b="1" dirty="0">
                <a:solidFill>
                  <a:schemeClr val="accent3">
                    <a:lumMod val="50000"/>
                  </a:schemeClr>
                </a:solidFill>
              </a:rPr>
            </a:br>
            <a:endParaRPr lang="nl-BE" dirty="0"/>
          </a:p>
        </p:txBody>
      </p:sp>
      <p:sp>
        <p:nvSpPr>
          <p:cNvPr id="6" name="Tekstvak 5">
            <a:extLst>
              <a:ext uri="{FF2B5EF4-FFF2-40B4-BE49-F238E27FC236}">
                <a16:creationId xmlns:a16="http://schemas.microsoft.com/office/drawing/2014/main" id="{E7CE15FC-70B5-4527-A4F0-DC14D5331BCA}"/>
              </a:ext>
            </a:extLst>
          </p:cNvPr>
          <p:cNvSpPr txBox="1"/>
          <p:nvPr/>
        </p:nvSpPr>
        <p:spPr>
          <a:xfrm>
            <a:off x="5508104" y="4657635"/>
            <a:ext cx="3635897" cy="2192908"/>
          </a:xfrm>
          <a:prstGeom prst="rect">
            <a:avLst/>
          </a:prstGeom>
          <a:noFill/>
        </p:spPr>
        <p:txBody>
          <a:bodyPr wrap="square" rtlCol="0">
            <a:spAutoFit/>
          </a:bodyPr>
          <a:lstStyle/>
          <a:p>
            <a:r>
              <a:rPr lang="nl-BE" u="sng" dirty="0"/>
              <a:t>Rapportage gemeenten</a:t>
            </a:r>
          </a:p>
          <a:p>
            <a:endParaRPr lang="nl-BE" sz="1050" u="sng" dirty="0"/>
          </a:p>
          <a:p>
            <a:r>
              <a:rPr lang="nl-BE" dirty="0"/>
              <a:t>Groen 	aanwezig, bestrijding</a:t>
            </a:r>
          </a:p>
          <a:p>
            <a:r>
              <a:rPr lang="nl-BE" dirty="0"/>
              <a:t>Oranje	aanwezig, geen bestrijding</a:t>
            </a:r>
          </a:p>
          <a:p>
            <a:r>
              <a:rPr lang="nl-BE" dirty="0"/>
              <a:t>Geel 	gemeente heeft geen 	weet van aanwezigheid </a:t>
            </a:r>
          </a:p>
          <a:p>
            <a:r>
              <a:rPr lang="nl-BE" dirty="0"/>
              <a:t>Rood 	volgens gemeentelijke   	gegevens niet aanwezig </a:t>
            </a:r>
          </a:p>
        </p:txBody>
      </p:sp>
    </p:spTree>
    <p:extLst>
      <p:ext uri="{BB962C8B-B14F-4D97-AF65-F5344CB8AC3E}">
        <p14:creationId xmlns:p14="http://schemas.microsoft.com/office/powerpoint/2010/main" val="705284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62F84-FD5F-4696-A5D5-C36ED6A488DB}"/>
              </a:ext>
            </a:extLst>
          </p:cNvPr>
          <p:cNvSpPr>
            <a:spLocks noGrp="1"/>
          </p:cNvSpPr>
          <p:nvPr>
            <p:ph type="title"/>
          </p:nvPr>
        </p:nvSpPr>
        <p:spPr/>
        <p:txBody>
          <a:bodyPr>
            <a:normAutofit fontScale="90000"/>
          </a:bodyPr>
          <a:lstStyle/>
          <a:p>
            <a:r>
              <a:rPr lang="nl-BE" b="1" dirty="0">
                <a:solidFill>
                  <a:schemeClr val="accent3">
                    <a:lumMod val="50000"/>
                  </a:schemeClr>
                </a:solidFill>
              </a:rPr>
              <a:t>5. Exotenbeheer </a:t>
            </a:r>
            <a:br>
              <a:rPr lang="nl-BE" b="1" dirty="0">
                <a:solidFill>
                  <a:schemeClr val="accent3">
                    <a:lumMod val="50000"/>
                  </a:schemeClr>
                </a:solidFill>
              </a:rPr>
            </a:br>
            <a:r>
              <a:rPr lang="nl-BE" b="1" dirty="0">
                <a:solidFill>
                  <a:schemeClr val="accent3">
                    <a:lumMod val="50000"/>
                  </a:schemeClr>
                </a:solidFill>
              </a:rPr>
              <a:t>Japanse duizendknoop</a:t>
            </a:r>
            <a:endParaRPr lang="nl-BE" dirty="0"/>
          </a:p>
        </p:txBody>
      </p:sp>
      <p:sp>
        <p:nvSpPr>
          <p:cNvPr id="3" name="Tijdelijke aanduiding voor inhoud 2">
            <a:extLst>
              <a:ext uri="{FF2B5EF4-FFF2-40B4-BE49-F238E27FC236}">
                <a16:creationId xmlns:a16="http://schemas.microsoft.com/office/drawing/2014/main" id="{F3069AC0-9BE2-4DBD-9913-21B3C0B80AF3}"/>
              </a:ext>
            </a:extLst>
          </p:cNvPr>
          <p:cNvSpPr>
            <a:spLocks noGrp="1"/>
          </p:cNvSpPr>
          <p:nvPr>
            <p:ph idx="1"/>
          </p:nvPr>
        </p:nvSpPr>
        <p:spPr/>
        <p:txBody>
          <a:bodyPr>
            <a:normAutofit fontScale="77500" lnSpcReduction="20000"/>
          </a:bodyPr>
          <a:lstStyle/>
          <a:p>
            <a:pPr marL="0" indent="0">
              <a:buNone/>
            </a:pPr>
            <a:r>
              <a:rPr lang="nl-BE" sz="3600" i="1" dirty="0"/>
              <a:t>Ontwikkeling van een exotentoets in Oost-Vlaanderen: </a:t>
            </a:r>
          </a:p>
          <a:p>
            <a:pPr>
              <a:buFont typeface="Wingdings" panose="05000000000000000000" pitchFamily="2" charset="2"/>
              <a:buChar char="ü"/>
            </a:pPr>
            <a:r>
              <a:rPr lang="nl-BE" dirty="0"/>
              <a:t>Sinds 2019 plan van aanpak in provincie Oost-Vlaanderen </a:t>
            </a:r>
          </a:p>
          <a:p>
            <a:pPr>
              <a:buFont typeface="Wingdings" panose="05000000000000000000" pitchFamily="2" charset="2"/>
              <a:buChar char="ü"/>
            </a:pPr>
            <a:r>
              <a:rPr lang="nl-BE" dirty="0"/>
              <a:t>Doelstelling: status quo  (eventueel reductie en nooit met duizendknoop besmette maaispecie of grond onbeheerd achterlaten)</a:t>
            </a:r>
          </a:p>
          <a:p>
            <a:pPr>
              <a:buFont typeface="Wingdings" panose="05000000000000000000" pitchFamily="2" charset="2"/>
              <a:buChar char="ü"/>
            </a:pPr>
            <a:r>
              <a:rPr lang="nl-BE" dirty="0"/>
              <a:t>De beschrijving van het plan van aanpak en de techniekenlijst vindt u terug op de </a:t>
            </a:r>
            <a:r>
              <a:rPr lang="nl-BE" dirty="0">
                <a:hlinkClick r:id="rId2"/>
              </a:rPr>
              <a:t>website van de provincie </a:t>
            </a:r>
            <a:r>
              <a:rPr lang="nl-BE" dirty="0" err="1">
                <a:hlinkClick r:id="rId2"/>
              </a:rPr>
              <a:t>Oost-vlaanderen</a:t>
            </a:r>
            <a:r>
              <a:rPr lang="nl-BE" dirty="0"/>
              <a:t>.</a:t>
            </a:r>
          </a:p>
          <a:p>
            <a:pPr>
              <a:buFont typeface="Wingdings" panose="05000000000000000000" pitchFamily="2" charset="2"/>
              <a:buChar char="ü"/>
            </a:pPr>
            <a:r>
              <a:rPr lang="nl-BE" dirty="0"/>
              <a:t>Meer info? </a:t>
            </a:r>
            <a:r>
              <a:rPr lang="nl-BE" dirty="0">
                <a:hlinkClick r:id="rId3"/>
              </a:rPr>
              <a:t>exoten@oost-vlaanderen.be</a:t>
            </a:r>
            <a:r>
              <a:rPr lang="nl-BE" dirty="0"/>
              <a:t> </a:t>
            </a:r>
          </a:p>
          <a:p>
            <a:pPr>
              <a:buFont typeface="Wingdings" panose="05000000000000000000" pitchFamily="2" charset="2"/>
              <a:buChar char="ü"/>
            </a:pPr>
            <a:r>
              <a:rPr lang="nl-BE" i="1" dirty="0"/>
              <a:t>Bron</a:t>
            </a:r>
            <a:r>
              <a:rPr lang="nl-BE" dirty="0"/>
              <a:t>: </a:t>
            </a:r>
            <a:r>
              <a:rPr lang="nl-BE" dirty="0">
                <a:hlinkClick r:id="rId4"/>
              </a:rPr>
              <a:t>https://www.ecopedia.be/pagina/exotennet-mei-2019</a:t>
            </a:r>
            <a:r>
              <a:rPr lang="nl-BE" dirty="0"/>
              <a:t> </a:t>
            </a:r>
          </a:p>
          <a:p>
            <a:endParaRPr lang="nl-BE" dirty="0"/>
          </a:p>
        </p:txBody>
      </p:sp>
    </p:spTree>
    <p:extLst>
      <p:ext uri="{BB962C8B-B14F-4D97-AF65-F5344CB8AC3E}">
        <p14:creationId xmlns:p14="http://schemas.microsoft.com/office/powerpoint/2010/main" val="319810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8D57B-D07D-462C-9B0B-7809B151FC19}"/>
              </a:ext>
            </a:extLst>
          </p:cNvPr>
          <p:cNvSpPr>
            <a:spLocks noGrp="1"/>
          </p:cNvSpPr>
          <p:nvPr>
            <p:ph type="title"/>
          </p:nvPr>
        </p:nvSpPr>
        <p:spPr/>
        <p:txBody>
          <a:bodyPr>
            <a:normAutofit fontScale="90000"/>
          </a:bodyPr>
          <a:lstStyle/>
          <a:p>
            <a:r>
              <a:rPr lang="nl-BE" b="1" dirty="0">
                <a:solidFill>
                  <a:schemeClr val="accent3">
                    <a:lumMod val="50000"/>
                  </a:schemeClr>
                </a:solidFill>
              </a:rPr>
              <a:t>5. Exotenbeheer </a:t>
            </a:r>
            <a:br>
              <a:rPr lang="nl-BE" b="1" dirty="0">
                <a:solidFill>
                  <a:schemeClr val="accent3">
                    <a:lumMod val="50000"/>
                  </a:schemeClr>
                </a:solidFill>
              </a:rPr>
            </a:br>
            <a:r>
              <a:rPr lang="nl-BE" sz="3100" b="1" dirty="0">
                <a:solidFill>
                  <a:schemeClr val="accent3">
                    <a:lumMod val="50000"/>
                  </a:schemeClr>
                </a:solidFill>
              </a:rPr>
              <a:t>Waterwaaier of </a:t>
            </a:r>
            <a:r>
              <a:rPr lang="nl-BE" sz="3100" b="1" dirty="0" err="1">
                <a:solidFill>
                  <a:schemeClr val="accent3">
                    <a:lumMod val="50000"/>
                  </a:schemeClr>
                </a:solidFill>
              </a:rPr>
              <a:t>cabomba</a:t>
            </a:r>
            <a:r>
              <a:rPr lang="nl-BE" sz="3100" b="1" dirty="0">
                <a:solidFill>
                  <a:schemeClr val="accent3">
                    <a:lumMod val="50000"/>
                  </a:schemeClr>
                </a:solidFill>
              </a:rPr>
              <a:t> </a:t>
            </a:r>
            <a:endParaRPr lang="nl-BE" sz="3100" dirty="0"/>
          </a:p>
        </p:txBody>
      </p:sp>
      <p:sp>
        <p:nvSpPr>
          <p:cNvPr id="3" name="Tijdelijke aanduiding voor inhoud 2">
            <a:extLst>
              <a:ext uri="{FF2B5EF4-FFF2-40B4-BE49-F238E27FC236}">
                <a16:creationId xmlns:a16="http://schemas.microsoft.com/office/drawing/2014/main" id="{870E5A51-F690-4186-AA06-9D501EC5E580}"/>
              </a:ext>
            </a:extLst>
          </p:cNvPr>
          <p:cNvSpPr>
            <a:spLocks noGrp="1"/>
          </p:cNvSpPr>
          <p:nvPr>
            <p:ph idx="1"/>
          </p:nvPr>
        </p:nvSpPr>
        <p:spPr/>
        <p:txBody>
          <a:bodyPr/>
          <a:lstStyle/>
          <a:p>
            <a:pPr marL="0" indent="0">
              <a:buNone/>
            </a:pPr>
            <a:r>
              <a:rPr lang="nl-BE" sz="2000" dirty="0"/>
              <a:t>Site in Sint-Gillis-Waas: afdekking </a:t>
            </a:r>
          </a:p>
          <a:p>
            <a:pPr marL="0" indent="0">
              <a:buNone/>
            </a:pPr>
            <a:endParaRPr lang="nl-BE" sz="2000" dirty="0"/>
          </a:p>
          <a:p>
            <a:pPr marL="0" indent="0">
              <a:buNone/>
            </a:pPr>
            <a:r>
              <a:rPr lang="nl-BE" sz="2000" dirty="0"/>
              <a:t>In het </a:t>
            </a:r>
            <a:r>
              <a:rPr lang="nl-BE" sz="2000" dirty="0">
                <a:hlinkClick r:id="rId2"/>
              </a:rPr>
              <a:t>bijgevoegd filmpje</a:t>
            </a:r>
            <a:r>
              <a:rPr lang="nl-BE" sz="2000" dirty="0"/>
              <a:t> zie je hoe de folie werd aangebracht</a:t>
            </a:r>
          </a:p>
          <a:p>
            <a:pPr marL="0" indent="0">
              <a:buNone/>
            </a:pPr>
            <a:endParaRPr lang="nl-BE" sz="2000" dirty="0"/>
          </a:p>
          <a:p>
            <a:pPr marL="0" indent="0">
              <a:buNone/>
            </a:pPr>
            <a:r>
              <a:rPr lang="nl-BE" sz="2000" i="1" dirty="0"/>
              <a:t>Bron</a:t>
            </a:r>
            <a:r>
              <a:rPr lang="nl-BE" sz="2000" dirty="0"/>
              <a:t>: </a:t>
            </a:r>
            <a:r>
              <a:rPr lang="nl-BE" sz="2000" dirty="0">
                <a:hlinkClick r:id="rId3"/>
              </a:rPr>
              <a:t>https://www.ecopedia.be/pagina/exotennet-mei-2019</a:t>
            </a:r>
            <a:endParaRPr lang="nl-BE" sz="2000" dirty="0"/>
          </a:p>
          <a:p>
            <a:pPr marL="0" indent="0">
              <a:buNone/>
            </a:pPr>
            <a:endParaRPr lang="nl-BE" dirty="0"/>
          </a:p>
        </p:txBody>
      </p:sp>
    </p:spTree>
    <p:extLst>
      <p:ext uri="{BB962C8B-B14F-4D97-AF65-F5344CB8AC3E}">
        <p14:creationId xmlns:p14="http://schemas.microsoft.com/office/powerpoint/2010/main" val="825059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0C9FC0-A570-4533-935D-9638CE50EF53}"/>
              </a:ext>
            </a:extLst>
          </p:cNvPr>
          <p:cNvSpPr>
            <a:spLocks noGrp="1"/>
          </p:cNvSpPr>
          <p:nvPr>
            <p:ph type="title"/>
          </p:nvPr>
        </p:nvSpPr>
        <p:spPr/>
        <p:txBody>
          <a:bodyPr/>
          <a:lstStyle/>
          <a:p>
            <a:endParaRPr lang="nl-BE" dirty="0"/>
          </a:p>
        </p:txBody>
      </p:sp>
      <p:pic>
        <p:nvPicPr>
          <p:cNvPr id="4" name="Afbeelding 3">
            <a:extLst>
              <a:ext uri="{FF2B5EF4-FFF2-40B4-BE49-F238E27FC236}">
                <a16:creationId xmlns:a16="http://schemas.microsoft.com/office/drawing/2014/main" id="{D524A7E9-6113-4980-94C3-A9128A9A6611}"/>
              </a:ext>
            </a:extLst>
          </p:cNvPr>
          <p:cNvPicPr>
            <a:picLocks noChangeAspect="1"/>
          </p:cNvPicPr>
          <p:nvPr/>
        </p:nvPicPr>
        <p:blipFill>
          <a:blip r:embed="rId2"/>
          <a:stretch>
            <a:fillRect/>
          </a:stretch>
        </p:blipFill>
        <p:spPr>
          <a:xfrm>
            <a:off x="24746" y="5273"/>
            <a:ext cx="6298569" cy="5543905"/>
          </a:xfrm>
          <a:prstGeom prst="rect">
            <a:avLst/>
          </a:prstGeom>
        </p:spPr>
      </p:pic>
      <p:pic>
        <p:nvPicPr>
          <p:cNvPr id="5" name="Tijdelijke aanduiding voor inhoud 4">
            <a:extLst>
              <a:ext uri="{FF2B5EF4-FFF2-40B4-BE49-F238E27FC236}">
                <a16:creationId xmlns:a16="http://schemas.microsoft.com/office/drawing/2014/main" id="{99CF4C5D-90A5-4BC7-831D-CA021665CE94}"/>
              </a:ext>
            </a:extLst>
          </p:cNvPr>
          <p:cNvPicPr>
            <a:picLocks noGrp="1" noChangeAspect="1"/>
          </p:cNvPicPr>
          <p:nvPr>
            <p:ph idx="1"/>
          </p:nvPr>
        </p:nvPicPr>
        <p:blipFill>
          <a:blip r:embed="rId3"/>
          <a:stretch>
            <a:fillRect/>
          </a:stretch>
        </p:blipFill>
        <p:spPr>
          <a:xfrm>
            <a:off x="5971223" y="1308821"/>
            <a:ext cx="2993265" cy="4988776"/>
          </a:xfrm>
          <a:prstGeom prst="rect">
            <a:avLst/>
          </a:prstGeom>
        </p:spPr>
      </p:pic>
    </p:spTree>
    <p:extLst>
      <p:ext uri="{BB962C8B-B14F-4D97-AF65-F5344CB8AC3E}">
        <p14:creationId xmlns:p14="http://schemas.microsoft.com/office/powerpoint/2010/main" val="1453110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b="1" dirty="0">
                <a:solidFill>
                  <a:schemeClr val="accent3">
                    <a:lumMod val="50000"/>
                  </a:schemeClr>
                </a:solidFill>
              </a:rPr>
              <a:t>5. Exotenbeheer </a:t>
            </a:r>
            <a:endParaRPr lang="nl-BE" sz="4000" b="1" dirty="0">
              <a:solidFill>
                <a:schemeClr val="accent3">
                  <a:lumMod val="50000"/>
                </a:schemeClr>
              </a:solidFill>
            </a:endParaRPr>
          </a:p>
        </p:txBody>
      </p:sp>
      <p:sp>
        <p:nvSpPr>
          <p:cNvPr id="3" name="Tijdelijke aanduiding voor inhoud 2"/>
          <p:cNvSpPr>
            <a:spLocks noGrp="1"/>
          </p:cNvSpPr>
          <p:nvPr>
            <p:ph idx="1"/>
          </p:nvPr>
        </p:nvSpPr>
        <p:spPr/>
        <p:txBody>
          <a:bodyPr>
            <a:normAutofit/>
          </a:bodyPr>
          <a:lstStyle/>
          <a:p>
            <a:pPr marL="0" lvl="1" indent="0" algn="ctr">
              <a:buNone/>
            </a:pPr>
            <a:endParaRPr lang="nl-BE" sz="2400" dirty="0"/>
          </a:p>
          <a:p>
            <a:pPr marL="0" lvl="1" indent="0" algn="ctr">
              <a:buNone/>
            </a:pPr>
            <a:r>
              <a:rPr lang="nl-BE" dirty="0"/>
              <a:t>Vragen? </a:t>
            </a:r>
            <a:r>
              <a:rPr lang="nl-BE" dirty="0">
                <a:hlinkClick r:id="rId3"/>
              </a:rPr>
              <a:t>Exoten@oost-vlaanderen.be</a:t>
            </a:r>
            <a:r>
              <a:rPr lang="nl-BE" dirty="0"/>
              <a:t> </a:t>
            </a:r>
          </a:p>
          <a:p>
            <a:pPr marL="0" lvl="1" indent="0" algn="ctr">
              <a:buNone/>
            </a:pPr>
            <a:endParaRPr lang="nl-BE" dirty="0"/>
          </a:p>
          <a:p>
            <a:pPr marL="0" lvl="1" indent="0" algn="ctr">
              <a:buNone/>
            </a:pPr>
            <a:r>
              <a:rPr lang="nl-BE" dirty="0"/>
              <a:t>Schrijf je in voor de nieuwsflash van </a:t>
            </a:r>
            <a:r>
              <a:rPr lang="nl-BE" dirty="0" err="1"/>
              <a:t>Ecopedia</a:t>
            </a:r>
            <a:r>
              <a:rPr lang="nl-BE" dirty="0"/>
              <a:t>:</a:t>
            </a:r>
          </a:p>
          <a:p>
            <a:pPr marL="0" lvl="1" indent="0" algn="ctr">
              <a:buNone/>
            </a:pPr>
            <a:r>
              <a:rPr lang="nl-BE" dirty="0"/>
              <a:t>Via </a:t>
            </a:r>
            <a:r>
              <a:rPr lang="nl-BE" dirty="0">
                <a:hlinkClick r:id="rId4"/>
              </a:rPr>
              <a:t>inschrijving Nieuwsflash </a:t>
            </a:r>
            <a:r>
              <a:rPr lang="nl-BE" dirty="0" err="1">
                <a:hlinkClick r:id="rId4"/>
              </a:rPr>
              <a:t>ExotenNet</a:t>
            </a:r>
            <a:r>
              <a:rPr lang="nl-BE" dirty="0"/>
              <a:t> (volgende editie wordt verwacht in april 2020)</a:t>
            </a:r>
          </a:p>
          <a:p>
            <a:pPr marL="0" indent="0" algn="ctr">
              <a:buNone/>
            </a:pPr>
            <a:endParaRPr lang="nl-BE" sz="2400" dirty="0"/>
          </a:p>
          <a:p>
            <a:pPr marL="0" indent="0" algn="ctr">
              <a:buNone/>
            </a:pPr>
            <a:endParaRPr lang="nl-BE" sz="2400" dirty="0"/>
          </a:p>
        </p:txBody>
      </p:sp>
    </p:spTree>
    <p:extLst>
      <p:ext uri="{BB962C8B-B14F-4D97-AF65-F5344CB8AC3E}">
        <p14:creationId xmlns:p14="http://schemas.microsoft.com/office/powerpoint/2010/main" val="1630802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solidFill>
                  <a:schemeClr val="accent3">
                    <a:lumMod val="50000"/>
                  </a:schemeClr>
                </a:solidFill>
              </a:rPr>
              <a:t>6. Kalender en varia </a:t>
            </a:r>
          </a:p>
        </p:txBody>
      </p:sp>
      <p:sp>
        <p:nvSpPr>
          <p:cNvPr id="3" name="Tijdelijke aanduiding voor inhoud 2"/>
          <p:cNvSpPr>
            <a:spLocks noGrp="1"/>
          </p:cNvSpPr>
          <p:nvPr>
            <p:ph idx="1"/>
          </p:nvPr>
        </p:nvSpPr>
        <p:spPr/>
        <p:txBody>
          <a:bodyPr>
            <a:normAutofit/>
          </a:bodyPr>
          <a:lstStyle/>
          <a:p>
            <a:endParaRPr lang="nl-BE" dirty="0"/>
          </a:p>
          <a:p>
            <a:r>
              <a:rPr lang="nl-BE" dirty="0"/>
              <a:t>Volgende Regionaal Comité: voorjaar 2021</a:t>
            </a:r>
          </a:p>
          <a:p>
            <a:r>
              <a:rPr lang="nl-BE" dirty="0"/>
              <a:t>Thema’s volgend Regionaal Comité? </a:t>
            </a:r>
          </a:p>
          <a:p>
            <a:pPr marL="0" indent="0">
              <a:buNone/>
            </a:pPr>
            <a:br>
              <a:rPr lang="nl-NL" dirty="0"/>
            </a:br>
            <a:endParaRPr lang="nl-BE" dirty="0"/>
          </a:p>
        </p:txBody>
      </p:sp>
    </p:spTree>
    <p:extLst>
      <p:ext uri="{BB962C8B-B14F-4D97-AF65-F5344CB8AC3E}">
        <p14:creationId xmlns:p14="http://schemas.microsoft.com/office/powerpoint/2010/main" val="4129812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8229600" cy="1143000"/>
          </a:xfrm>
        </p:spPr>
        <p:txBody>
          <a:bodyPr>
            <a:normAutofit/>
          </a:bodyPr>
          <a:lstStyle/>
          <a:p>
            <a:r>
              <a:rPr lang="nl-BE" sz="4900" b="1" dirty="0">
                <a:solidFill>
                  <a:schemeClr val="accent3">
                    <a:lumMod val="50000"/>
                  </a:schemeClr>
                </a:solidFill>
              </a:rPr>
              <a:t>Contact</a:t>
            </a:r>
            <a:endParaRPr lang="nl-BE" dirty="0"/>
          </a:p>
        </p:txBody>
      </p:sp>
      <p:sp>
        <p:nvSpPr>
          <p:cNvPr id="4" name="Rectangle 3"/>
          <p:cNvSpPr>
            <a:spLocks noGrp="1" noChangeArrowheads="1"/>
          </p:cNvSpPr>
          <p:nvPr>
            <p:ph idx="1"/>
          </p:nvPr>
        </p:nvSpPr>
        <p:spPr>
          <a:xfrm>
            <a:off x="467544" y="1052736"/>
            <a:ext cx="8157592" cy="4608512"/>
          </a:xfrm>
        </p:spPr>
        <p:txBody>
          <a:bodyPr>
            <a:noAutofit/>
          </a:bodyPr>
          <a:lstStyle/>
          <a:p>
            <a:pPr marL="0" indent="0">
              <a:lnSpc>
                <a:spcPct val="80000"/>
              </a:lnSpc>
              <a:buNone/>
            </a:pPr>
            <a:r>
              <a:rPr lang="nl-BE" sz="2000" b="1" dirty="0"/>
              <a:t>RATO vzw</a:t>
            </a:r>
          </a:p>
          <a:p>
            <a:pPr marL="0" indent="0">
              <a:lnSpc>
                <a:spcPct val="80000"/>
              </a:lnSpc>
              <a:buNone/>
            </a:pPr>
            <a:r>
              <a:rPr lang="nl-BE" sz="2000" dirty="0"/>
              <a:t>Sofie Standaert, coördinator</a:t>
            </a:r>
          </a:p>
          <a:p>
            <a:pPr marL="0" indent="0">
              <a:lnSpc>
                <a:spcPct val="80000"/>
              </a:lnSpc>
              <a:buNone/>
            </a:pPr>
            <a:r>
              <a:rPr lang="nl-BE" sz="2000" dirty="0">
                <a:solidFill>
                  <a:schemeClr val="tx1"/>
                </a:solidFill>
              </a:rPr>
              <a:t>Karel Van Moer, technisch coördinator</a:t>
            </a:r>
          </a:p>
          <a:p>
            <a:pPr marL="0" indent="0" algn="l">
              <a:lnSpc>
                <a:spcPct val="80000"/>
              </a:lnSpc>
              <a:buNone/>
            </a:pPr>
            <a:r>
              <a:rPr lang="nl-BE" sz="2000" dirty="0">
                <a:solidFill>
                  <a:schemeClr val="tx1"/>
                </a:solidFill>
              </a:rPr>
              <a:t>Angela Géron, administratief medewerker</a:t>
            </a:r>
          </a:p>
          <a:p>
            <a:pPr marL="0" indent="0" algn="l">
              <a:lnSpc>
                <a:spcPct val="80000"/>
              </a:lnSpc>
              <a:buNone/>
            </a:pPr>
            <a:r>
              <a:rPr lang="nl-BE" sz="2000" dirty="0">
                <a:solidFill>
                  <a:schemeClr val="tx1"/>
                </a:solidFill>
              </a:rPr>
              <a:t>Anke Stefens, projectmedewerker</a:t>
            </a:r>
          </a:p>
          <a:p>
            <a:pPr marL="0" indent="0" algn="l">
              <a:lnSpc>
                <a:spcPct val="80000"/>
              </a:lnSpc>
              <a:buNone/>
            </a:pPr>
            <a:endParaRPr lang="nl-BE" sz="1200" dirty="0"/>
          </a:p>
          <a:p>
            <a:pPr marL="0" indent="0">
              <a:lnSpc>
                <a:spcPct val="80000"/>
              </a:lnSpc>
              <a:buNone/>
            </a:pPr>
            <a:r>
              <a:rPr lang="nl-BE" sz="2000" dirty="0"/>
              <a:t>Didier Huygens, directeur Landbouw en Platteland</a:t>
            </a:r>
          </a:p>
          <a:p>
            <a:pPr marL="0" indent="0">
              <a:lnSpc>
                <a:spcPct val="80000"/>
              </a:lnSpc>
              <a:buNone/>
            </a:pPr>
            <a:endParaRPr lang="nl-BE" sz="1200" dirty="0"/>
          </a:p>
          <a:p>
            <a:pPr marL="0" indent="0" algn="l">
              <a:lnSpc>
                <a:spcPct val="80000"/>
              </a:lnSpc>
              <a:buNone/>
            </a:pPr>
            <a:r>
              <a:rPr lang="nl-BE" sz="2000" dirty="0">
                <a:solidFill>
                  <a:schemeClr val="tx1"/>
                </a:solidFill>
              </a:rPr>
              <a:t>Provinciaal bestrijder: Daniël Acke</a:t>
            </a:r>
          </a:p>
          <a:p>
            <a:pPr marL="0" indent="0" algn="l">
              <a:lnSpc>
                <a:spcPct val="80000"/>
              </a:lnSpc>
              <a:buNone/>
            </a:pPr>
            <a:r>
              <a:rPr lang="nl-BE" sz="2000" dirty="0"/>
              <a:t>RATO bestrijders provinciale werking: Hendrik Dhoore, Stijn Rotthier, Marlies </a:t>
            </a:r>
            <a:r>
              <a:rPr lang="nl-BE" sz="2000" dirty="0" err="1"/>
              <a:t>Froidmont</a:t>
            </a:r>
            <a:r>
              <a:rPr lang="nl-BE" sz="2000" dirty="0"/>
              <a:t>,  Yves </a:t>
            </a:r>
            <a:r>
              <a:rPr lang="nl-BE" sz="2000" dirty="0" err="1"/>
              <a:t>Bruyneel</a:t>
            </a:r>
            <a:r>
              <a:rPr lang="nl-BE" sz="2000" dirty="0"/>
              <a:t> en Jan </a:t>
            </a:r>
            <a:r>
              <a:rPr lang="nl-BE" sz="2000" dirty="0" err="1"/>
              <a:t>Lepouttre</a:t>
            </a:r>
            <a:endParaRPr lang="nl-BE" sz="2000" dirty="0"/>
          </a:p>
          <a:p>
            <a:pPr marL="0" indent="0" algn="l">
              <a:lnSpc>
                <a:spcPct val="80000"/>
              </a:lnSpc>
              <a:buNone/>
            </a:pPr>
            <a:endParaRPr lang="nl-BE" sz="2000" dirty="0">
              <a:solidFill>
                <a:schemeClr val="tx1"/>
              </a:solidFill>
            </a:endParaRPr>
          </a:p>
          <a:p>
            <a:pPr marL="0" indent="0" algn="l">
              <a:lnSpc>
                <a:spcPct val="80000"/>
              </a:lnSpc>
              <a:buNone/>
            </a:pPr>
            <a:r>
              <a:rPr lang="nl-BE" sz="2000" dirty="0"/>
              <a:t>     </a:t>
            </a:r>
            <a:r>
              <a:rPr lang="nl-BE" sz="2000" dirty="0">
                <a:solidFill>
                  <a:schemeClr val="tx1"/>
                </a:solidFill>
              </a:rPr>
              <a:t>09 267 87 43  of  09 267 87 25</a:t>
            </a:r>
          </a:p>
          <a:p>
            <a:pPr marL="0" indent="0" algn="l">
              <a:lnSpc>
                <a:spcPct val="80000"/>
              </a:lnSpc>
              <a:buNone/>
            </a:pPr>
            <a:r>
              <a:rPr lang="nl-BE" sz="2000" dirty="0">
                <a:solidFill>
                  <a:schemeClr val="tx1"/>
                </a:solidFill>
                <a:hlinkClick r:id="rId3"/>
              </a:rPr>
              <a:t>rato@oost-vlaanderen.be</a:t>
            </a:r>
            <a:endParaRPr lang="nl-BE" sz="2000" dirty="0">
              <a:solidFill>
                <a:schemeClr val="tx1"/>
              </a:solidFill>
            </a:endParaRPr>
          </a:p>
        </p:txBody>
      </p:sp>
      <p:pic>
        <p:nvPicPr>
          <p:cNvPr id="3" name="Picture 2" descr="C:\Users\E4306\AppData\Local\Microsoft\Windows\Temporary Internet Files\Content.IE5\3AMJSO6O\classic-telephone-silhouett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031" y="4457728"/>
            <a:ext cx="192634" cy="19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524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graphicFrame>
        <p:nvGraphicFramePr>
          <p:cNvPr id="5" name="Tabel 4">
            <a:extLst>
              <a:ext uri="{FF2B5EF4-FFF2-40B4-BE49-F238E27FC236}">
                <a16:creationId xmlns:a16="http://schemas.microsoft.com/office/drawing/2014/main" id="{23DDF981-6CAD-4D35-A9ED-F9BAC04AA739}"/>
              </a:ext>
            </a:extLst>
          </p:cNvPr>
          <p:cNvGraphicFramePr>
            <a:graphicFrameLocks noGrp="1"/>
          </p:cNvGraphicFramePr>
          <p:nvPr>
            <p:extLst>
              <p:ext uri="{D42A27DB-BD31-4B8C-83A1-F6EECF244321}">
                <p14:modId xmlns:p14="http://schemas.microsoft.com/office/powerpoint/2010/main" val="2510531123"/>
              </p:ext>
            </p:extLst>
          </p:nvPr>
        </p:nvGraphicFramePr>
        <p:xfrm>
          <a:off x="179513" y="1484785"/>
          <a:ext cx="8640960" cy="4752529"/>
        </p:xfrm>
        <a:graphic>
          <a:graphicData uri="http://schemas.openxmlformats.org/drawingml/2006/table">
            <a:tbl>
              <a:tblPr>
                <a:tableStyleId>{5C22544A-7EE6-4342-B048-85BDC9FD1C3A}</a:tableStyleId>
              </a:tblPr>
              <a:tblGrid>
                <a:gridCol w="2693232">
                  <a:extLst>
                    <a:ext uri="{9D8B030D-6E8A-4147-A177-3AD203B41FA5}">
                      <a16:colId xmlns:a16="http://schemas.microsoft.com/office/drawing/2014/main" val="20000"/>
                    </a:ext>
                  </a:extLst>
                </a:gridCol>
                <a:gridCol w="1486932">
                  <a:extLst>
                    <a:ext uri="{9D8B030D-6E8A-4147-A177-3AD203B41FA5}">
                      <a16:colId xmlns:a16="http://schemas.microsoft.com/office/drawing/2014/main" val="20001"/>
                    </a:ext>
                  </a:extLst>
                </a:gridCol>
                <a:gridCol w="1486932">
                  <a:extLst>
                    <a:ext uri="{9D8B030D-6E8A-4147-A177-3AD203B41FA5}">
                      <a16:colId xmlns:a16="http://schemas.microsoft.com/office/drawing/2014/main" val="20002"/>
                    </a:ext>
                  </a:extLst>
                </a:gridCol>
                <a:gridCol w="1486932">
                  <a:extLst>
                    <a:ext uri="{9D8B030D-6E8A-4147-A177-3AD203B41FA5}">
                      <a16:colId xmlns:a16="http://schemas.microsoft.com/office/drawing/2014/main" val="20003"/>
                    </a:ext>
                  </a:extLst>
                </a:gridCol>
                <a:gridCol w="1486932">
                  <a:extLst>
                    <a:ext uri="{9D8B030D-6E8A-4147-A177-3AD203B41FA5}">
                      <a16:colId xmlns:a16="http://schemas.microsoft.com/office/drawing/2014/main" val="194246041"/>
                    </a:ext>
                  </a:extLst>
                </a:gridCol>
              </a:tblGrid>
              <a:tr h="501137">
                <a:tc>
                  <a:txBody>
                    <a:bodyPr/>
                    <a:lstStyle/>
                    <a:p>
                      <a:pPr algn="ctr" fontAlgn="b"/>
                      <a:r>
                        <a:rPr lang="nl-BE" sz="1600" b="1" u="none" strike="noStrike" dirty="0">
                          <a:effectLst/>
                        </a:rPr>
                        <a:t>Gemeente</a:t>
                      </a:r>
                      <a:r>
                        <a:rPr lang="nl-BE" sz="1600" b="1" u="none" strike="noStrike" baseline="0" dirty="0">
                          <a:effectLst/>
                        </a:rPr>
                        <a:t> +</a:t>
                      </a:r>
                      <a:r>
                        <a:rPr lang="nl-BE" sz="1600" b="1" u="none" strike="noStrike" dirty="0">
                          <a:effectLst/>
                        </a:rPr>
                        <a:t> Provincie</a:t>
                      </a:r>
                      <a:r>
                        <a:rPr lang="nl-BE" sz="1600" b="1" u="none" strike="noStrike" baseline="0" dirty="0">
                          <a:effectLst/>
                        </a:rPr>
                        <a:t> + </a:t>
                      </a:r>
                      <a:r>
                        <a:rPr lang="nl-BE" sz="1600" b="1" u="none" strike="noStrike" dirty="0">
                          <a:effectLst/>
                        </a:rPr>
                        <a:t>RATO+VMM </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65712">
                <a:tc>
                  <a:txBody>
                    <a:bodyPr/>
                    <a:lstStyle/>
                    <a:p>
                      <a:pPr algn="ctr" fontAlgn="b"/>
                      <a:r>
                        <a:rPr lang="nl-BE" sz="1600" b="0" i="0" u="none" strike="noStrike" dirty="0">
                          <a:solidFill>
                            <a:srgbClr val="000000"/>
                          </a:solidFill>
                          <a:effectLst/>
                          <a:latin typeface="+mn-lt"/>
                        </a:rPr>
                        <a:t>Aalst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 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265712">
                <a:tc>
                  <a:txBody>
                    <a:bodyPr/>
                    <a:lstStyle/>
                    <a:p>
                      <a:pPr algn="ctr" fontAlgn="b"/>
                      <a:r>
                        <a:rPr lang="nl-BE" sz="1600" b="0" i="0" u="none" strike="noStrike" dirty="0">
                          <a:solidFill>
                            <a:srgbClr val="000000"/>
                          </a:solidFill>
                          <a:effectLst/>
                          <a:latin typeface="+mn-lt"/>
                        </a:rPr>
                        <a:t>Berlare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 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65712">
                <a:tc>
                  <a:txBody>
                    <a:bodyPr/>
                    <a:lstStyle/>
                    <a:p>
                      <a:pPr algn="ctr" fontAlgn="ctr"/>
                      <a:r>
                        <a:rPr lang="nl-BE" sz="1600" b="0" i="0" u="none" strike="noStrike" dirty="0">
                          <a:solidFill>
                            <a:srgbClr val="000000"/>
                          </a:solidFill>
                          <a:effectLst/>
                          <a:latin typeface="+mn-lt"/>
                        </a:rPr>
                        <a:t>Buggenhout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GG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65712">
                <a:tc>
                  <a:txBody>
                    <a:bodyPr/>
                    <a:lstStyle/>
                    <a:p>
                      <a:pPr algn="ctr" fontAlgn="ctr"/>
                      <a:r>
                        <a:rPr lang="nl-BE" sz="1600" b="1" i="0" u="none" strike="noStrike" dirty="0">
                          <a:solidFill>
                            <a:srgbClr val="000000"/>
                          </a:solidFill>
                          <a:effectLst/>
                          <a:latin typeface="+mn-lt"/>
                        </a:rPr>
                        <a:t>Denderleeuw*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a:solidFill>
                            <a:srgbClr val="000000"/>
                          </a:solidFill>
                          <a:effectLst/>
                          <a:latin typeface="+mn-lt"/>
                        </a:rPr>
                        <a:t>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265712">
                <a:tc>
                  <a:txBody>
                    <a:bodyPr/>
                    <a:lstStyle/>
                    <a:p>
                      <a:pPr algn="ctr" fontAlgn="ctr"/>
                      <a:r>
                        <a:rPr lang="nl-BE" sz="1600" b="0" i="0" u="none" strike="noStrike" dirty="0">
                          <a:solidFill>
                            <a:srgbClr val="000000"/>
                          </a:solidFill>
                          <a:effectLst/>
                          <a:latin typeface="+mn-lt"/>
                        </a:rPr>
                        <a:t>Erpe-Mere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265712">
                <a:tc>
                  <a:txBody>
                    <a:bodyPr/>
                    <a:lstStyle/>
                    <a:p>
                      <a:pPr algn="ctr" fontAlgn="ctr"/>
                      <a:r>
                        <a:rPr lang="nl-BE" sz="1600" b="1" i="0" u="none" strike="noStrike" dirty="0">
                          <a:solidFill>
                            <a:srgbClr val="000000"/>
                          </a:solidFill>
                          <a:effectLst/>
                          <a:latin typeface="+mn-lt"/>
                        </a:rPr>
                        <a:t>Geraardsbergen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i="0" u="none" strike="noStrike" dirty="0">
                          <a:solidFill>
                            <a:srgbClr val="000000"/>
                          </a:solidFill>
                          <a:effectLst/>
                          <a:latin typeface="+mn-lt"/>
                        </a:rPr>
                        <a:t>150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a:solidFill>
                            <a:srgbClr val="000000"/>
                          </a:solidFill>
                          <a:effectLst/>
                          <a:latin typeface="+mn-lt"/>
                        </a:rPr>
                        <a:t>140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84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265712">
                <a:tc>
                  <a:txBody>
                    <a:bodyPr/>
                    <a:lstStyle/>
                    <a:p>
                      <a:pPr algn="ctr" fontAlgn="b"/>
                      <a:r>
                        <a:rPr lang="nl-BE" sz="1600" b="0" i="0" u="none" strike="noStrike" dirty="0">
                          <a:solidFill>
                            <a:srgbClr val="000000"/>
                          </a:solidFill>
                          <a:effectLst/>
                          <a:latin typeface="+mn-lt"/>
                        </a:rPr>
                        <a:t>Haaltert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265712">
                <a:tc>
                  <a:txBody>
                    <a:bodyPr/>
                    <a:lstStyle/>
                    <a:p>
                      <a:pPr algn="ctr" fontAlgn="ctr"/>
                      <a:r>
                        <a:rPr lang="nl-BE" sz="1600" b="0" i="0" u="none" strike="noStrike" dirty="0">
                          <a:solidFill>
                            <a:srgbClr val="000000"/>
                          </a:solidFill>
                          <a:effectLst/>
                          <a:latin typeface="+mn-lt"/>
                        </a:rPr>
                        <a:t>Herzele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265712">
                <a:tc>
                  <a:txBody>
                    <a:bodyPr/>
                    <a:lstStyle/>
                    <a:p>
                      <a:pPr algn="ctr" fontAlgn="b"/>
                      <a:r>
                        <a:rPr lang="nl-BE" sz="1600" b="0" i="0" u="none" strike="noStrike" dirty="0">
                          <a:solidFill>
                            <a:srgbClr val="000000"/>
                          </a:solidFill>
                          <a:effectLst/>
                          <a:latin typeface="+mn-lt"/>
                        </a:rPr>
                        <a:t>Laarne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 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265712">
                <a:tc>
                  <a:txBody>
                    <a:bodyPr/>
                    <a:lstStyle/>
                    <a:p>
                      <a:pPr algn="ctr" fontAlgn="b"/>
                      <a:r>
                        <a:rPr lang="nl-BE" sz="1600" b="0" i="0" u="none" strike="noStrike" dirty="0">
                          <a:solidFill>
                            <a:srgbClr val="000000"/>
                          </a:solidFill>
                          <a:effectLst/>
                          <a:latin typeface="+mn-lt"/>
                        </a:rPr>
                        <a:t>Lebbeke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65712">
                <a:tc>
                  <a:txBody>
                    <a:bodyPr/>
                    <a:lstStyle/>
                    <a:p>
                      <a:pPr algn="ctr" fontAlgn="b"/>
                      <a:r>
                        <a:rPr lang="nl-BE" sz="1600" b="0" i="0" u="none" strike="noStrike" dirty="0">
                          <a:solidFill>
                            <a:srgbClr val="000000"/>
                          </a:solidFill>
                          <a:effectLst/>
                          <a:latin typeface="+mn-lt"/>
                        </a:rPr>
                        <a:t>Lede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r h="265712">
                <a:tc>
                  <a:txBody>
                    <a:bodyPr/>
                    <a:lstStyle/>
                    <a:p>
                      <a:pPr algn="ctr" fontAlgn="b"/>
                      <a:r>
                        <a:rPr lang="nl-BE" sz="1600" b="1" i="0" u="none" strike="noStrike" dirty="0">
                          <a:solidFill>
                            <a:srgbClr val="000000"/>
                          </a:solidFill>
                          <a:effectLst/>
                          <a:latin typeface="+mn-lt"/>
                        </a:rPr>
                        <a:t>Ninove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i="0" u="none" strike="noStrike" dirty="0">
                          <a:solidFill>
                            <a:srgbClr val="000000"/>
                          </a:solidFill>
                          <a:effectLst/>
                          <a:latin typeface="+mn-lt"/>
                        </a:rPr>
                        <a:t>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a:solidFill>
                            <a:srgbClr val="000000"/>
                          </a:solidFill>
                          <a:effectLst/>
                          <a:latin typeface="+mn-lt"/>
                        </a:rPr>
                        <a:t>34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13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265712">
                <a:tc>
                  <a:txBody>
                    <a:bodyPr/>
                    <a:lstStyle/>
                    <a:p>
                      <a:pPr algn="ctr" fontAlgn="ctr"/>
                      <a:r>
                        <a:rPr lang="nl-BE" sz="1600" b="0" i="0" u="none" strike="noStrike" dirty="0">
                          <a:solidFill>
                            <a:srgbClr val="000000"/>
                          </a:solidFill>
                          <a:effectLst/>
                          <a:latin typeface="+mn-lt"/>
                        </a:rPr>
                        <a:t>Sint-Lievens-Houtem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 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3"/>
                  </a:ext>
                </a:extLst>
              </a:tr>
              <a:tr h="265712">
                <a:tc>
                  <a:txBody>
                    <a:bodyPr/>
                    <a:lstStyle/>
                    <a:p>
                      <a:pPr algn="ctr" fontAlgn="ctr"/>
                      <a:r>
                        <a:rPr lang="nl-BE" sz="1600" b="0" i="0" u="none" strike="noStrike" dirty="0">
                          <a:solidFill>
                            <a:srgbClr val="000000"/>
                          </a:solidFill>
                          <a:effectLst/>
                          <a:latin typeface="+mn-lt"/>
                        </a:rPr>
                        <a:t>Wetteren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4"/>
                  </a:ext>
                </a:extLst>
              </a:tr>
              <a:tr h="265712">
                <a:tc>
                  <a:txBody>
                    <a:bodyPr/>
                    <a:lstStyle/>
                    <a:p>
                      <a:pPr algn="ctr" fontAlgn="ctr"/>
                      <a:r>
                        <a:rPr lang="nl-BE" sz="1600" b="0" i="0" u="none" strike="noStrike" dirty="0">
                          <a:solidFill>
                            <a:srgbClr val="000000"/>
                          </a:solidFill>
                          <a:effectLst/>
                          <a:latin typeface="+mn-lt"/>
                        </a:rPr>
                        <a:t>Wichelen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GG</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5"/>
                  </a:ext>
                </a:extLst>
              </a:tr>
              <a:tr h="265712">
                <a:tc>
                  <a:txBody>
                    <a:bodyPr/>
                    <a:lstStyle/>
                    <a:p>
                      <a:pPr algn="ctr" fontAlgn="b"/>
                      <a:r>
                        <a:rPr lang="nl-BE" sz="1600" b="1" u="none" strike="noStrike" dirty="0">
                          <a:effectLst/>
                          <a:latin typeface="+mn-lt"/>
                        </a:rPr>
                        <a:t>Totalen </a:t>
                      </a:r>
                      <a:endParaRPr lang="nl-BE" sz="1600" b="1" i="0" u="none" strike="noStrike" dirty="0">
                        <a:solidFill>
                          <a:srgbClr val="0070C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chemeClr val="tx1"/>
                          </a:solidFill>
                          <a:effectLst/>
                          <a:latin typeface="+mn-lt"/>
                        </a:rPr>
                        <a:t>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a:solidFill>
                            <a:schemeClr val="tx1"/>
                          </a:solidFill>
                          <a:effectLst/>
                          <a:latin typeface="+mn-lt"/>
                        </a:rPr>
                        <a:t>182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113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106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6"/>
                  </a:ext>
                </a:extLst>
              </a:tr>
            </a:tbl>
          </a:graphicData>
        </a:graphic>
      </p:graphicFrame>
      <p:sp>
        <p:nvSpPr>
          <p:cNvPr id="6" name="Titel 1">
            <a:extLst>
              <a:ext uri="{FF2B5EF4-FFF2-40B4-BE49-F238E27FC236}">
                <a16:creationId xmlns:a16="http://schemas.microsoft.com/office/drawing/2014/main" id="{DB095190-DF1E-4CBD-9F35-B2E6B63A25BC}"/>
              </a:ext>
            </a:extLst>
          </p:cNvPr>
          <p:cNvSpPr>
            <a:spLocks noGrp="1"/>
          </p:cNvSpPr>
          <p:nvPr>
            <p:ph type="title"/>
          </p:nvPr>
        </p:nvSpPr>
        <p:spPr>
          <a:xfrm>
            <a:off x="457200" y="274638"/>
            <a:ext cx="8229600" cy="1143000"/>
          </a:xfrm>
        </p:spPr>
        <p:txBody>
          <a:bodyPr>
            <a:normAutofit fontScale="90000"/>
          </a:bodyPr>
          <a:lstStyle/>
          <a:p>
            <a:r>
              <a:rPr lang="nl-BE" b="1" dirty="0">
                <a:solidFill>
                  <a:schemeClr val="accent3">
                    <a:lumMod val="50000"/>
                  </a:schemeClr>
                </a:solidFill>
              </a:rPr>
              <a:t>2. Rattenbestrijding</a:t>
            </a:r>
            <a:br>
              <a:rPr lang="nl-BE" b="1" dirty="0">
                <a:solidFill>
                  <a:schemeClr val="accent3">
                    <a:lumMod val="50000"/>
                  </a:schemeClr>
                </a:solidFill>
              </a:rPr>
            </a:br>
            <a:r>
              <a:rPr lang="nl-BE" b="1" dirty="0">
                <a:solidFill>
                  <a:schemeClr val="accent3">
                    <a:lumMod val="50000"/>
                  </a:schemeClr>
                </a:solidFill>
              </a:rPr>
              <a:t> </a:t>
            </a:r>
            <a:r>
              <a:rPr lang="nl-BE" sz="3100" b="1" dirty="0">
                <a:solidFill>
                  <a:schemeClr val="accent3">
                    <a:lumMod val="50000"/>
                  </a:schemeClr>
                </a:solidFill>
              </a:rPr>
              <a:t>2.1 Vangsten muskusrat Dendervallei</a:t>
            </a:r>
          </a:p>
        </p:txBody>
      </p:sp>
    </p:spTree>
    <p:extLst>
      <p:ext uri="{BB962C8B-B14F-4D97-AF65-F5344CB8AC3E}">
        <p14:creationId xmlns:p14="http://schemas.microsoft.com/office/powerpoint/2010/main" val="1163383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2. Rattenbestrijding</a:t>
            </a:r>
            <a:br>
              <a:rPr lang="nl-BE" b="1" dirty="0">
                <a:solidFill>
                  <a:schemeClr val="accent3">
                    <a:lumMod val="50000"/>
                  </a:schemeClr>
                </a:solidFill>
              </a:rPr>
            </a:br>
            <a:r>
              <a:rPr lang="nl-BE" b="1" dirty="0">
                <a:solidFill>
                  <a:schemeClr val="accent3">
                    <a:lumMod val="50000"/>
                  </a:schemeClr>
                </a:solidFill>
              </a:rPr>
              <a:t> </a:t>
            </a:r>
            <a:r>
              <a:rPr lang="nl-BE" sz="3100" b="1" dirty="0">
                <a:solidFill>
                  <a:schemeClr val="accent3">
                    <a:lumMod val="50000"/>
                  </a:schemeClr>
                </a:solidFill>
              </a:rPr>
              <a:t>2.1 Vangsten muskusrat VMM</a:t>
            </a:r>
            <a:endParaRPr lang="nl-BE" dirty="0"/>
          </a:p>
        </p:txBody>
      </p:sp>
      <p:sp>
        <p:nvSpPr>
          <p:cNvPr id="3" name="Tijdelijke aanduiding voor inhoud 2"/>
          <p:cNvSpPr>
            <a:spLocks noGrp="1"/>
          </p:cNvSpPr>
          <p:nvPr>
            <p:ph idx="1"/>
          </p:nvPr>
        </p:nvSpPr>
        <p:spPr/>
        <p:txBody>
          <a:bodyPr/>
          <a:lstStyle/>
          <a:p>
            <a:pPr marL="2286000" lvl="5" indent="0" algn="just">
              <a:buNone/>
            </a:pPr>
            <a:r>
              <a:rPr lang="nl-BE" dirty="0"/>
              <a:t>Vlaamse Milieumaatschappij: </a:t>
            </a:r>
          </a:p>
          <a:p>
            <a:pPr marL="2286000" lvl="5" indent="0">
              <a:buNone/>
            </a:pPr>
            <a:r>
              <a:rPr lang="nl-BE" i="1" dirty="0"/>
              <a:t>         Regio Dendervallei</a:t>
            </a:r>
          </a:p>
        </p:txBody>
      </p:sp>
      <p:graphicFrame>
        <p:nvGraphicFramePr>
          <p:cNvPr id="4" name="Tabel 3"/>
          <p:cNvGraphicFramePr>
            <a:graphicFrameLocks noGrp="1"/>
          </p:cNvGraphicFramePr>
          <p:nvPr>
            <p:extLst>
              <p:ext uri="{D42A27DB-BD31-4B8C-83A1-F6EECF244321}">
                <p14:modId xmlns:p14="http://schemas.microsoft.com/office/powerpoint/2010/main" val="1166760556"/>
              </p:ext>
            </p:extLst>
          </p:nvPr>
        </p:nvGraphicFramePr>
        <p:xfrm>
          <a:off x="683569" y="2420888"/>
          <a:ext cx="7416825" cy="3192868"/>
        </p:xfrm>
        <a:graphic>
          <a:graphicData uri="http://schemas.openxmlformats.org/drawingml/2006/table">
            <a:tbl>
              <a:tblPr firstRow="1" bandRow="1">
                <a:tableStyleId>{5C22544A-7EE6-4342-B048-85BDC9FD1C3A}</a:tableStyleId>
              </a:tblPr>
              <a:tblGrid>
                <a:gridCol w="1483365">
                  <a:extLst>
                    <a:ext uri="{9D8B030D-6E8A-4147-A177-3AD203B41FA5}">
                      <a16:colId xmlns:a16="http://schemas.microsoft.com/office/drawing/2014/main" val="20000"/>
                    </a:ext>
                  </a:extLst>
                </a:gridCol>
                <a:gridCol w="1483365">
                  <a:extLst>
                    <a:ext uri="{9D8B030D-6E8A-4147-A177-3AD203B41FA5}">
                      <a16:colId xmlns:a16="http://schemas.microsoft.com/office/drawing/2014/main" val="20001"/>
                    </a:ext>
                  </a:extLst>
                </a:gridCol>
                <a:gridCol w="1483365">
                  <a:extLst>
                    <a:ext uri="{9D8B030D-6E8A-4147-A177-3AD203B41FA5}">
                      <a16:colId xmlns:a16="http://schemas.microsoft.com/office/drawing/2014/main" val="20002"/>
                    </a:ext>
                  </a:extLst>
                </a:gridCol>
                <a:gridCol w="1483365">
                  <a:extLst>
                    <a:ext uri="{9D8B030D-6E8A-4147-A177-3AD203B41FA5}">
                      <a16:colId xmlns:a16="http://schemas.microsoft.com/office/drawing/2014/main" val="20003"/>
                    </a:ext>
                  </a:extLst>
                </a:gridCol>
                <a:gridCol w="1483365">
                  <a:extLst>
                    <a:ext uri="{9D8B030D-6E8A-4147-A177-3AD203B41FA5}">
                      <a16:colId xmlns:a16="http://schemas.microsoft.com/office/drawing/2014/main" val="2796406700"/>
                    </a:ext>
                  </a:extLst>
                </a:gridCol>
              </a:tblGrid>
              <a:tr h="440552">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Gemeente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2016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28059">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Aalst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528059">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Denderleeuw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528059">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Geraardsbergen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144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109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528059">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Ninove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528059">
                <a:tc>
                  <a:txBody>
                    <a:bodyPr/>
                    <a:lstStyle/>
                    <a:p>
                      <a:pPr marL="0" algn="ctr" defTabSz="914400" rtl="0" eaLnBrk="1" fontAlgn="b" latinLnBrk="0" hangingPunct="1"/>
                      <a:r>
                        <a:rPr lang="nl-BE" sz="1800" b="1" u="none" strike="noStrike" kern="1200" dirty="0">
                          <a:solidFill>
                            <a:schemeClr val="dk1"/>
                          </a:solidFill>
                          <a:effectLst/>
                          <a:latin typeface="+mn-lt"/>
                          <a:ea typeface="+mn-ea"/>
                          <a:cs typeface="+mn-cs"/>
                        </a:rPr>
                        <a:t>Totaal: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b="1" u="none" strike="noStrike" kern="1200" dirty="0">
                          <a:solidFill>
                            <a:schemeClr val="dk1"/>
                          </a:solidFill>
                          <a:effectLst/>
                          <a:latin typeface="+mn-lt"/>
                          <a:ea typeface="+mn-ea"/>
                          <a:cs typeface="+mn-cs"/>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u="none" strike="noStrike" kern="1200" dirty="0">
                          <a:solidFill>
                            <a:schemeClr val="dk1"/>
                          </a:solidFill>
                          <a:effectLst/>
                          <a:latin typeface="+mn-lt"/>
                          <a:ea typeface="+mn-ea"/>
                          <a:cs typeface="+mn-cs"/>
                        </a:rPr>
                        <a:t>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u="none" strike="noStrike" kern="1200" dirty="0">
                          <a:solidFill>
                            <a:schemeClr val="dk1"/>
                          </a:solidFill>
                          <a:effectLst/>
                          <a:latin typeface="+mn-lt"/>
                          <a:ea typeface="+mn-ea"/>
                          <a:cs typeface="+mn-cs"/>
                        </a:rPr>
                        <a:t>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u="none" strike="noStrike" kern="1200" dirty="0">
                          <a:solidFill>
                            <a:schemeClr val="dk1"/>
                          </a:solidFill>
                          <a:effectLst/>
                          <a:latin typeface="+mn-lt"/>
                          <a:ea typeface="+mn-ea"/>
                          <a:cs typeface="+mn-cs"/>
                        </a:rPr>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84426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ato-logo"/>
          <p:cNvPicPr>
            <a:picLocks noChangeAspect="1" noChangeArrowheads="1"/>
          </p:cNvPicPr>
          <p:nvPr/>
        </p:nvPicPr>
        <p:blipFill>
          <a:blip r:embed="rId2" cstate="print">
            <a:clrChange>
              <a:clrFrom>
                <a:srgbClr val="FDFDFD"/>
              </a:clrFrom>
              <a:clrTo>
                <a:srgbClr val="FDFDFD">
                  <a:alpha val="0"/>
                </a:srgbClr>
              </a:clrTo>
            </a:clrChange>
          </a:blip>
          <a:srcRect/>
          <a:stretch>
            <a:fillRect/>
          </a:stretch>
        </p:blipFill>
        <p:spPr bwMode="auto">
          <a:xfrm>
            <a:off x="6804025" y="6237288"/>
            <a:ext cx="2108200" cy="434975"/>
          </a:xfrm>
          <a:prstGeom prst="rect">
            <a:avLst/>
          </a:prstGeom>
          <a:noFill/>
        </p:spPr>
      </p:pic>
      <p:pic>
        <p:nvPicPr>
          <p:cNvPr id="6" name="Picture 3" descr="C:\Documents and Settings\E4306\Mijn documenten\Mijn afbeeldingen\powerpoint-logo2.gif"/>
          <p:cNvPicPr>
            <a:picLocks noChangeAspect="1" noChangeArrowheads="1"/>
          </p:cNvPicPr>
          <p:nvPr/>
        </p:nvPicPr>
        <p:blipFill>
          <a:blip r:embed="rId3" cstate="print"/>
          <a:srcRect/>
          <a:stretch>
            <a:fillRect/>
          </a:stretch>
        </p:blipFill>
        <p:spPr bwMode="auto">
          <a:xfrm>
            <a:off x="0" y="5751576"/>
            <a:ext cx="9144000" cy="1106424"/>
          </a:xfrm>
          <a:prstGeom prst="rect">
            <a:avLst/>
          </a:prstGeom>
          <a:noFill/>
        </p:spPr>
      </p:pic>
      <p:sp>
        <p:nvSpPr>
          <p:cNvPr id="3" name="Tijdelijke aanduiding voor inhoud 2">
            <a:extLst>
              <a:ext uri="{FF2B5EF4-FFF2-40B4-BE49-F238E27FC236}">
                <a16:creationId xmlns:a16="http://schemas.microsoft.com/office/drawing/2014/main" id="{B727EE1E-77C2-4A23-8ED0-69F70435B2E2}"/>
              </a:ext>
            </a:extLst>
          </p:cNvPr>
          <p:cNvSpPr>
            <a:spLocks noGrp="1"/>
          </p:cNvSpPr>
          <p:nvPr>
            <p:ph idx="1"/>
          </p:nvPr>
        </p:nvSpPr>
        <p:spPr/>
        <p:txBody>
          <a:bodyPr/>
          <a:lstStyle/>
          <a:p>
            <a:endParaRPr lang="nl-BE" dirty="0"/>
          </a:p>
        </p:txBody>
      </p:sp>
      <p:pic>
        <p:nvPicPr>
          <p:cNvPr id="7" name="Afbeelding 6">
            <a:extLst>
              <a:ext uri="{FF2B5EF4-FFF2-40B4-BE49-F238E27FC236}">
                <a16:creationId xmlns:a16="http://schemas.microsoft.com/office/drawing/2014/main" id="{6A58E399-DD73-485A-A71F-17938C829E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47"/>
          <a:stretch/>
        </p:blipFill>
        <p:spPr>
          <a:xfrm>
            <a:off x="0" y="0"/>
            <a:ext cx="9143999" cy="6858000"/>
          </a:xfrm>
          <a:prstGeom prst="rect">
            <a:avLst/>
          </a:prstGeom>
        </p:spPr>
      </p:pic>
    </p:spTree>
    <p:extLst>
      <p:ext uri="{BB962C8B-B14F-4D97-AF65-F5344CB8AC3E}">
        <p14:creationId xmlns:p14="http://schemas.microsoft.com/office/powerpoint/2010/main" val="24185123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Schadebeelden</a:t>
            </a:r>
            <a:br>
              <a:rPr lang="nl-BE" b="1" dirty="0">
                <a:solidFill>
                  <a:schemeClr val="accent3">
                    <a:lumMod val="50000"/>
                  </a:schemeClr>
                </a:solidFill>
              </a:rPr>
            </a:br>
            <a:endParaRPr lang="nl-BE" sz="31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2" y="1556792"/>
            <a:ext cx="4629976" cy="349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Netapp03\grafdata\E02\07_RATTENB\ratten\schadebeeld en sporen\muskusrat\20180130_1316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515983" y="1634136"/>
            <a:ext cx="4651200" cy="348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836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2. Rattenbestrijding </a:t>
            </a:r>
            <a:br>
              <a:rPr lang="nl-BE" b="1" dirty="0">
                <a:solidFill>
                  <a:schemeClr val="accent3">
                    <a:lumMod val="50000"/>
                  </a:schemeClr>
                </a:solidFill>
              </a:rPr>
            </a:br>
            <a:r>
              <a:rPr lang="nl-BE" sz="3100" b="1" dirty="0">
                <a:solidFill>
                  <a:schemeClr val="accent3">
                    <a:lumMod val="50000"/>
                  </a:schemeClr>
                </a:solidFill>
              </a:rPr>
              <a:t>2.1 Vangsten muskusrat  POV</a:t>
            </a:r>
            <a:endParaRPr lang="nl-BE" sz="3100" dirty="0"/>
          </a:p>
        </p:txBody>
      </p:sp>
      <p:sp>
        <p:nvSpPr>
          <p:cNvPr id="3" name="Rechthoek 2"/>
          <p:cNvSpPr/>
          <p:nvPr/>
        </p:nvSpPr>
        <p:spPr>
          <a:xfrm>
            <a:off x="4788024" y="5517232"/>
            <a:ext cx="3840923" cy="369332"/>
          </a:xfrm>
          <a:prstGeom prst="rect">
            <a:avLst/>
          </a:prstGeom>
        </p:spPr>
        <p:txBody>
          <a:bodyPr wrap="none">
            <a:spAutoFit/>
          </a:bodyPr>
          <a:lstStyle/>
          <a:p>
            <a:r>
              <a:rPr lang="nl-BE" dirty="0"/>
              <a:t>* Vangstcijfers zonder gegevens VMM </a:t>
            </a:r>
          </a:p>
        </p:txBody>
      </p:sp>
      <p:graphicFrame>
        <p:nvGraphicFramePr>
          <p:cNvPr id="5" name="Tabel 4">
            <a:extLst>
              <a:ext uri="{FF2B5EF4-FFF2-40B4-BE49-F238E27FC236}">
                <a16:creationId xmlns:a16="http://schemas.microsoft.com/office/drawing/2014/main" id="{16E7E38F-9005-4279-B725-2C7450148D0C}"/>
              </a:ext>
            </a:extLst>
          </p:cNvPr>
          <p:cNvGraphicFramePr>
            <a:graphicFrameLocks noGrp="1"/>
          </p:cNvGraphicFramePr>
          <p:nvPr>
            <p:extLst>
              <p:ext uri="{D42A27DB-BD31-4B8C-83A1-F6EECF244321}">
                <p14:modId xmlns:p14="http://schemas.microsoft.com/office/powerpoint/2010/main" val="901340635"/>
              </p:ext>
            </p:extLst>
          </p:nvPr>
        </p:nvGraphicFramePr>
        <p:xfrm>
          <a:off x="395536" y="1844824"/>
          <a:ext cx="8352931" cy="3755700"/>
        </p:xfrm>
        <a:graphic>
          <a:graphicData uri="http://schemas.openxmlformats.org/drawingml/2006/table">
            <a:tbl>
              <a:tblPr>
                <a:tableStyleId>{5C22544A-7EE6-4342-B048-85BDC9FD1C3A}</a:tableStyleId>
              </a:tblPr>
              <a:tblGrid>
                <a:gridCol w="1627195">
                  <a:extLst>
                    <a:ext uri="{9D8B030D-6E8A-4147-A177-3AD203B41FA5}">
                      <a16:colId xmlns:a16="http://schemas.microsoft.com/office/drawing/2014/main" val="20000"/>
                    </a:ext>
                  </a:extLst>
                </a:gridCol>
                <a:gridCol w="840717">
                  <a:extLst>
                    <a:ext uri="{9D8B030D-6E8A-4147-A177-3AD203B41FA5}">
                      <a16:colId xmlns:a16="http://schemas.microsoft.com/office/drawing/2014/main" val="20001"/>
                    </a:ext>
                  </a:extLst>
                </a:gridCol>
                <a:gridCol w="840717">
                  <a:extLst>
                    <a:ext uri="{9D8B030D-6E8A-4147-A177-3AD203B41FA5}">
                      <a16:colId xmlns:a16="http://schemas.microsoft.com/office/drawing/2014/main" val="20002"/>
                    </a:ext>
                  </a:extLst>
                </a:gridCol>
                <a:gridCol w="840717">
                  <a:extLst>
                    <a:ext uri="{9D8B030D-6E8A-4147-A177-3AD203B41FA5}">
                      <a16:colId xmlns:a16="http://schemas.microsoft.com/office/drawing/2014/main" val="20003"/>
                    </a:ext>
                  </a:extLst>
                </a:gridCol>
                <a:gridCol w="840717">
                  <a:extLst>
                    <a:ext uri="{9D8B030D-6E8A-4147-A177-3AD203B41FA5}">
                      <a16:colId xmlns:a16="http://schemas.microsoft.com/office/drawing/2014/main" val="20004"/>
                    </a:ext>
                  </a:extLst>
                </a:gridCol>
                <a:gridCol w="840717">
                  <a:extLst>
                    <a:ext uri="{9D8B030D-6E8A-4147-A177-3AD203B41FA5}">
                      <a16:colId xmlns:a16="http://schemas.microsoft.com/office/drawing/2014/main" val="20005"/>
                    </a:ext>
                  </a:extLst>
                </a:gridCol>
                <a:gridCol w="840717">
                  <a:extLst>
                    <a:ext uri="{9D8B030D-6E8A-4147-A177-3AD203B41FA5}">
                      <a16:colId xmlns:a16="http://schemas.microsoft.com/office/drawing/2014/main" val="20006"/>
                    </a:ext>
                  </a:extLst>
                </a:gridCol>
                <a:gridCol w="840717">
                  <a:extLst>
                    <a:ext uri="{9D8B030D-6E8A-4147-A177-3AD203B41FA5}">
                      <a16:colId xmlns:a16="http://schemas.microsoft.com/office/drawing/2014/main" val="20007"/>
                    </a:ext>
                  </a:extLst>
                </a:gridCol>
                <a:gridCol w="840717">
                  <a:extLst>
                    <a:ext uri="{9D8B030D-6E8A-4147-A177-3AD203B41FA5}">
                      <a16:colId xmlns:a16="http://schemas.microsoft.com/office/drawing/2014/main" val="3247743459"/>
                    </a:ext>
                  </a:extLst>
                </a:gridCol>
              </a:tblGrid>
              <a:tr h="440530">
                <a:tc gridSpan="9">
                  <a:txBody>
                    <a:bodyPr/>
                    <a:lstStyle/>
                    <a:p>
                      <a:pPr algn="ctr" fontAlgn="b"/>
                      <a:r>
                        <a:rPr lang="nl-BE" sz="1800" b="1" u="none" strike="noStrike" dirty="0">
                          <a:effectLst/>
                          <a:latin typeface="+mn-lt"/>
                        </a:rPr>
                        <a:t>Evolutie muskusratten Provincie Oost-Vlaanderen</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c hMerge="1">
                  <a:txBody>
                    <a:bodyPr/>
                    <a:lstStyle/>
                    <a:p>
                      <a:pPr algn="l" fontAlgn="b"/>
                      <a:endParaRPr lang="nl-BE" sz="1200" b="0" i="0" u="none" strike="noStrike" dirty="0">
                        <a:solidFill>
                          <a:srgbClr val="000000"/>
                        </a:solidFill>
                        <a:effectLst/>
                        <a:latin typeface="Arial"/>
                      </a:endParaRPr>
                    </a:p>
                  </a:txBody>
                  <a:tcPr marL="7620" marR="7620" marT="7620" marB="0" anchor="b"/>
                </a:tc>
                <a:tc hMerge="1">
                  <a:txBody>
                    <a:bodyPr/>
                    <a:lstStyle/>
                    <a:p>
                      <a:pPr algn="l" fontAlgn="b"/>
                      <a:endParaRPr lang="nl-BE" sz="1200" b="0" i="0" u="none" strike="noStrike">
                        <a:solidFill>
                          <a:srgbClr val="000000"/>
                        </a:solidFill>
                        <a:effectLst/>
                        <a:latin typeface="Arial"/>
                      </a:endParaRPr>
                    </a:p>
                  </a:txBody>
                  <a:tcPr marL="7620" marR="7620" marT="7620" marB="0" anchor="b"/>
                </a:tc>
                <a:tc hMerge="1">
                  <a:txBody>
                    <a:bodyPr/>
                    <a:lstStyle/>
                    <a:p>
                      <a:pPr algn="l" fontAlgn="b"/>
                      <a:endParaRPr lang="nl-BE" sz="1200" b="0" i="0" u="none" strike="noStrike">
                        <a:solidFill>
                          <a:srgbClr val="000000"/>
                        </a:solidFill>
                        <a:effectLst/>
                        <a:latin typeface="Arial"/>
                      </a:endParaRPr>
                    </a:p>
                  </a:txBody>
                  <a:tcPr marL="7620" marR="7620" marT="7620" marB="0" anchor="b"/>
                </a:tc>
                <a:tc hMerge="1">
                  <a:txBody>
                    <a:bodyPr/>
                    <a:lstStyle/>
                    <a:p>
                      <a:pPr algn="l" fontAlgn="b"/>
                      <a:endParaRPr lang="nl-BE" sz="1200" b="0" i="0" u="none" strike="noStrike" dirty="0">
                        <a:solidFill>
                          <a:srgbClr val="000000"/>
                        </a:solidFill>
                        <a:effectLst/>
                        <a:latin typeface="Arial"/>
                      </a:endParaRPr>
                    </a:p>
                  </a:txBody>
                  <a:tcPr marL="7620" marR="7620" marT="7620" marB="0" anchor="b"/>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40530">
                <a:tc>
                  <a:txBody>
                    <a:bodyPr/>
                    <a:lstStyle/>
                    <a:p>
                      <a:pPr algn="ctr" fontAlgn="b"/>
                      <a:r>
                        <a:rPr lang="nl-BE" sz="1800" b="1" i="0" u="none" strike="noStrike" dirty="0">
                          <a:solidFill>
                            <a:srgbClr val="000000"/>
                          </a:solidFill>
                          <a:effectLst/>
                          <a:latin typeface="+mn-lt"/>
                        </a:rPr>
                        <a:t>Regio</a:t>
                      </a:r>
                      <a:r>
                        <a:rPr lang="nl-BE" sz="1800" b="1" i="0" u="none" strike="noStrike" baseline="0" dirty="0">
                          <a:solidFill>
                            <a:srgbClr val="000000"/>
                          </a:solidFill>
                          <a:effectLst/>
                          <a:latin typeface="+mn-lt"/>
                        </a:rPr>
                        <a:t> </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2012*</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2013*</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2014*</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2015*</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2016</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1"/>
                  </a:ext>
                </a:extLst>
              </a:tr>
              <a:tr h="440530">
                <a:tc>
                  <a:txBody>
                    <a:bodyPr/>
                    <a:lstStyle/>
                    <a:p>
                      <a:pPr algn="ctr" fontAlgn="b"/>
                      <a:r>
                        <a:rPr lang="nl-BE" sz="1800" b="0" i="0" u="none" strike="noStrike" dirty="0">
                          <a:solidFill>
                            <a:schemeClr val="dk1"/>
                          </a:solidFill>
                          <a:effectLst/>
                          <a:latin typeface="+mn-lt"/>
                        </a:rPr>
                        <a:t>Waasland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7</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a:effectLst/>
                          <a:latin typeface="+mn-lt"/>
                        </a:rPr>
                        <a:t>3</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440530">
                <a:tc>
                  <a:txBody>
                    <a:bodyPr/>
                    <a:lstStyle/>
                    <a:p>
                      <a:pPr algn="ctr" fontAlgn="b"/>
                      <a:r>
                        <a:rPr lang="nl-BE" sz="1800" u="none" strike="noStrike" dirty="0">
                          <a:effectLst/>
                          <a:latin typeface="+mn-lt"/>
                        </a:rPr>
                        <a:t>Meetjesland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28</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50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chemeClr val="dk1"/>
                          </a:solidFill>
                          <a:effectLst/>
                          <a:latin typeface="+mn-lt"/>
                        </a:rPr>
                        <a:t>100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436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628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687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440530">
                <a:tc>
                  <a:txBody>
                    <a:bodyPr/>
                    <a:lstStyle/>
                    <a:p>
                      <a:pPr algn="ctr" fontAlgn="b"/>
                      <a:r>
                        <a:rPr lang="nl-BE" sz="1800" u="none" strike="noStrike" dirty="0">
                          <a:effectLst/>
                          <a:latin typeface="+mn-lt"/>
                        </a:rPr>
                        <a:t>Dendervallei</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a:effectLst/>
                          <a:latin typeface="+mn-lt"/>
                        </a:rPr>
                        <a:t>45</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chemeClr val="dk1"/>
                          </a:solidFill>
                          <a:effectLst/>
                          <a:latin typeface="+mn-lt"/>
                        </a:rPr>
                        <a:t>159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182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106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440530">
                <a:tc>
                  <a:txBody>
                    <a:bodyPr/>
                    <a:lstStyle/>
                    <a:p>
                      <a:pPr algn="ctr" fontAlgn="b"/>
                      <a:r>
                        <a:rPr lang="nl-BE" sz="1800" u="none" strike="noStrike" dirty="0" err="1">
                          <a:effectLst/>
                          <a:latin typeface="+mn-lt"/>
                        </a:rPr>
                        <a:t>Bovenschelde</a:t>
                      </a:r>
                      <a:r>
                        <a:rPr lang="nl-BE" sz="1800" u="none" strike="noStrike" dirty="0">
                          <a:effectLst/>
                          <a:latin typeface="+mn-lt"/>
                        </a:rPr>
                        <a:t> Leie</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a:effectLst/>
                          <a:latin typeface="+mn-lt"/>
                        </a:rPr>
                        <a:t>5</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51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440530">
                <a:tc>
                  <a:txBody>
                    <a:bodyPr/>
                    <a:lstStyle/>
                    <a:p>
                      <a:pPr algn="ctr" fontAlgn="b"/>
                      <a:r>
                        <a:rPr lang="nl-BE" sz="1800" u="none" strike="noStrike" dirty="0">
                          <a:effectLst/>
                          <a:latin typeface="+mn-lt"/>
                        </a:rPr>
                        <a:t>Vlaamse Ardennen</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115</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169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412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248</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423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686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442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369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440530">
                <a:tc>
                  <a:txBody>
                    <a:bodyPr/>
                    <a:lstStyle/>
                    <a:p>
                      <a:pPr algn="ctr" fontAlgn="b"/>
                      <a:r>
                        <a:rPr lang="nl-BE" sz="1800" b="1" u="none" strike="noStrike" dirty="0">
                          <a:effectLst/>
                          <a:latin typeface="+mn-lt"/>
                        </a:rPr>
                        <a:t>Totalen</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b="1" u="none" strike="noStrike" dirty="0">
                          <a:effectLst/>
                          <a:latin typeface="+mn-lt"/>
                        </a:rPr>
                        <a:t>175</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199</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456</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303</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i="0" u="none" strike="noStrike" dirty="0">
                          <a:solidFill>
                            <a:schemeClr val="dk1"/>
                          </a:solidFill>
                          <a:effectLst/>
                          <a:latin typeface="+mn-lt"/>
                        </a:rPr>
                        <a:t>703</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u="none" strike="noStrike" kern="1200" dirty="0">
                          <a:solidFill>
                            <a:schemeClr val="dk1"/>
                          </a:solidFill>
                          <a:effectLst/>
                          <a:latin typeface="+mn-lt"/>
                          <a:ea typeface="+mn-ea"/>
                          <a:cs typeface="+mn-cs"/>
                        </a:rPr>
                        <a:t>1357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1195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1167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43450265"/>
      </p:ext>
    </p:extLst>
  </p:cSld>
  <p:clrMapOvr>
    <a:masterClrMapping/>
  </p:clrMapOvr>
</p:sld>
</file>

<file path=ppt/theme/theme1.xml><?xml version="1.0" encoding="utf-8"?>
<a:theme xmlns:a="http://schemas.openxmlformats.org/drawingml/2006/main" name="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6149</TotalTime>
  <Words>2006</Words>
  <Application>Microsoft Office PowerPoint</Application>
  <PresentationFormat>Diavoorstelling (4:3)</PresentationFormat>
  <Paragraphs>992</Paragraphs>
  <Slides>47</Slides>
  <Notes>30</Notes>
  <HiddenSlides>0</HiddenSlides>
  <MMClips>0</MMClips>
  <ScaleCrop>false</ScaleCrop>
  <HeadingPairs>
    <vt:vector size="6" baseType="variant">
      <vt:variant>
        <vt:lpstr>Gebruikte lettertypen</vt:lpstr>
      </vt:variant>
      <vt:variant>
        <vt:i4>5</vt:i4>
      </vt:variant>
      <vt:variant>
        <vt:lpstr>Thema</vt:lpstr>
      </vt:variant>
      <vt:variant>
        <vt:i4>6</vt:i4>
      </vt:variant>
      <vt:variant>
        <vt:lpstr>Diatitels</vt:lpstr>
      </vt:variant>
      <vt:variant>
        <vt:i4>47</vt:i4>
      </vt:variant>
    </vt:vector>
  </HeadingPairs>
  <TitlesOfParts>
    <vt:vector size="58" baseType="lpstr">
      <vt:lpstr>Arial</vt:lpstr>
      <vt:lpstr>Calibri</vt:lpstr>
      <vt:lpstr>FlandersArtSans-Bold</vt:lpstr>
      <vt:lpstr>FlandersArtSans-Regular</vt:lpstr>
      <vt:lpstr>Wingdings</vt:lpstr>
      <vt:lpstr>RATO-POV</vt:lpstr>
      <vt:lpstr>1_RATO-POV</vt:lpstr>
      <vt:lpstr>2_RATO-POV</vt:lpstr>
      <vt:lpstr>3_RATO-POV</vt:lpstr>
      <vt:lpstr>4_RATO-POV</vt:lpstr>
      <vt:lpstr>5_RATO-POV</vt:lpstr>
      <vt:lpstr>Regionaal Comité Ratten- en exotenbestrijding </vt:lpstr>
      <vt:lpstr>Agenda </vt:lpstr>
      <vt:lpstr>PowerPoint-presentatie</vt:lpstr>
      <vt:lpstr>PowerPoint-presentatie</vt:lpstr>
      <vt:lpstr>2. Rattenbestrijding  2.1 Vangsten muskusrat Dendervallei</vt:lpstr>
      <vt:lpstr>2. Rattenbestrijding  2.1 Vangsten muskusrat VMM</vt:lpstr>
      <vt:lpstr>PowerPoint-presentatie</vt:lpstr>
      <vt:lpstr>Schadebeelden </vt:lpstr>
      <vt:lpstr>2. Rattenbestrijding  2.1 Vangsten muskusrat  POV</vt:lpstr>
      <vt:lpstr>PowerPoint-presentatie</vt:lpstr>
      <vt:lpstr>2. Rattenbestrijding  2.2 Meldingen bruine rat POV</vt:lpstr>
      <vt:lpstr>PowerPoint-presentatie</vt:lpstr>
      <vt:lpstr>2. Rattenbestrijding </vt:lpstr>
      <vt:lpstr>2. Rattenbestrijding  2.3 Rodenticiden POV</vt:lpstr>
      <vt:lpstr> </vt:lpstr>
      <vt:lpstr>PowerPoint-presentatie</vt:lpstr>
      <vt:lpstr>PowerPoint-presentatie</vt:lpstr>
      <vt:lpstr>3. Overlastbezorgers</vt:lpstr>
      <vt:lpstr>3. Overlastbezorgers  Dierlijke overlastbezorgers Dendervallei</vt:lpstr>
      <vt:lpstr>3. Overlastbezorgers Dierlijke overlastbezorgers POV</vt:lpstr>
      <vt:lpstr>3. Overlastbezorgers</vt:lpstr>
      <vt:lpstr>4. Zwerfkattenwerking</vt:lpstr>
      <vt:lpstr>PowerPoint-presentatie</vt:lpstr>
      <vt:lpstr>4. Zwerfkattenwerking</vt:lpstr>
      <vt:lpstr> 4. Zwerfkattenwerking Verplichtingen </vt:lpstr>
      <vt:lpstr>4. Zwerfkattenwerking adviezen </vt:lpstr>
      <vt:lpstr>4. Zwerfkattenwerking </vt:lpstr>
      <vt:lpstr>4. Zwerfkattenwerking Vaststelling</vt:lpstr>
      <vt:lpstr>5. Exotenbeheer</vt:lpstr>
      <vt:lpstr>5. Exotenbeheer  5.1  Stand van zaken</vt:lpstr>
      <vt:lpstr>5. Exotenbeheer  5.1 Nieuwe soorten</vt:lpstr>
      <vt:lpstr>5. Exotenbeheer  5.2  Belangrijkste dieren </vt:lpstr>
      <vt:lpstr>5. Exotenbeheer  5.2  Belangrijkste planten </vt:lpstr>
      <vt:lpstr>5. Exotenbeheer  5.2  Belangrijkste planten </vt:lpstr>
      <vt:lpstr>5. Exotenbeheer  Reuzenberenklauw </vt:lpstr>
      <vt:lpstr>Reuzenberenklauw  </vt:lpstr>
      <vt:lpstr>Reuzenberenklauw  </vt:lpstr>
      <vt:lpstr>5. Exotenbeheer  Reuzenbalsemien</vt:lpstr>
      <vt:lpstr>Reuzenbalsemien  </vt:lpstr>
      <vt:lpstr>5. Exotenbeheer  Japanse duizendknoop</vt:lpstr>
      <vt:lpstr>Japanse duizenknoop  </vt:lpstr>
      <vt:lpstr>5. Exotenbeheer  Japanse duizendknoop</vt:lpstr>
      <vt:lpstr>5. Exotenbeheer  Waterwaaier of cabomba </vt:lpstr>
      <vt:lpstr>PowerPoint-presentatie</vt:lpstr>
      <vt:lpstr>5. Exotenbeheer </vt:lpstr>
      <vt:lpstr>6. Kalender en varia </vt:lpstr>
      <vt:lpstr>Contact</vt:lpstr>
    </vt:vector>
  </TitlesOfParts>
  <Company>Provincie Oost-Vlaanderen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Stefens Anke</dc:creator>
  <cp:lastModifiedBy>Stefens Anke</cp:lastModifiedBy>
  <cp:revision>408</cp:revision>
  <cp:lastPrinted>2020-03-10T10:04:15Z</cp:lastPrinted>
  <dcterms:created xsi:type="dcterms:W3CDTF">2017-03-15T14:54:02Z</dcterms:created>
  <dcterms:modified xsi:type="dcterms:W3CDTF">2020-05-07T11:57:56Z</dcterms:modified>
</cp:coreProperties>
</file>