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13" r:id="rId3"/>
    <p:sldMasterId id="2147483726" r:id="rId4"/>
    <p:sldMasterId id="2147483739" r:id="rId5"/>
    <p:sldMasterId id="2147483752" r:id="rId6"/>
    <p:sldMasterId id="2147483777" r:id="rId7"/>
  </p:sldMasterIdLst>
  <p:notesMasterIdLst>
    <p:notesMasterId r:id="rId55"/>
  </p:notesMasterIdLst>
  <p:handoutMasterIdLst>
    <p:handoutMasterId r:id="rId56"/>
  </p:handoutMasterIdLst>
  <p:sldIdLst>
    <p:sldId id="256" r:id="rId8"/>
    <p:sldId id="258" r:id="rId9"/>
    <p:sldId id="525" r:id="rId10"/>
    <p:sldId id="441" r:id="rId11"/>
    <p:sldId id="453" r:id="rId12"/>
    <p:sldId id="454" r:id="rId13"/>
    <p:sldId id="409" r:id="rId14"/>
    <p:sldId id="263" r:id="rId15"/>
    <p:sldId id="526" r:id="rId16"/>
    <p:sldId id="456" r:id="rId17"/>
    <p:sldId id="408" r:id="rId18"/>
    <p:sldId id="458" r:id="rId19"/>
    <p:sldId id="457" r:id="rId20"/>
    <p:sldId id="462" r:id="rId21"/>
    <p:sldId id="461" r:id="rId22"/>
    <p:sldId id="415" r:id="rId23"/>
    <p:sldId id="510" r:id="rId24"/>
    <p:sldId id="511" r:id="rId25"/>
    <p:sldId id="380" r:id="rId26"/>
    <p:sldId id="273" r:id="rId27"/>
    <p:sldId id="272" r:id="rId28"/>
    <p:sldId id="412" r:id="rId29"/>
    <p:sldId id="492" r:id="rId30"/>
    <p:sldId id="445" r:id="rId31"/>
    <p:sldId id="491" r:id="rId32"/>
    <p:sldId id="423" r:id="rId33"/>
    <p:sldId id="421" r:id="rId34"/>
    <p:sldId id="419" r:id="rId35"/>
    <p:sldId id="512" r:id="rId36"/>
    <p:sldId id="475" r:id="rId37"/>
    <p:sldId id="476" r:id="rId38"/>
    <p:sldId id="477" r:id="rId39"/>
    <p:sldId id="478" r:id="rId40"/>
    <p:sldId id="479" r:id="rId41"/>
    <p:sldId id="480" r:id="rId42"/>
    <p:sldId id="504" r:id="rId43"/>
    <p:sldId id="527" r:id="rId44"/>
    <p:sldId id="522" r:id="rId45"/>
    <p:sldId id="495" r:id="rId46"/>
    <p:sldId id="524" r:id="rId47"/>
    <p:sldId id="517" r:id="rId48"/>
    <p:sldId id="523" r:id="rId49"/>
    <p:sldId id="500" r:id="rId50"/>
    <p:sldId id="501" r:id="rId51"/>
    <p:sldId id="487" r:id="rId52"/>
    <p:sldId id="488" r:id="rId53"/>
    <p:sldId id="489" r:id="rId54"/>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varScale="1">
        <p:scale>
          <a:sx n="64" d="100"/>
          <a:sy n="64" d="100"/>
        </p:scale>
        <p:origin x="1340" y="44"/>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cijfers%20per%20gemeente%202018%20na%20nazich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netapp01.povgrp.oost-vlaanderen.be\data\E43\06_VELDWERKING\16.%20registratie%20en%20veldgegevens\Rapportage%20en%20resulaten%20Provincie\veldgegevens%20gemeenten%202019\cijfers%20per%20gemeente%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Waasland: evolutie rodenticiden</a:t>
            </a:r>
          </a:p>
        </c:rich>
      </c:tx>
      <c:overlay val="0"/>
    </c:title>
    <c:autoTitleDeleted val="0"/>
    <c:plotArea>
      <c:layout/>
      <c:barChart>
        <c:barDir val="col"/>
        <c:grouping val="clustered"/>
        <c:varyColors val="0"/>
        <c:ser>
          <c:idx val="4"/>
          <c:order val="0"/>
          <c:tx>
            <c:v>2016</c:v>
          </c:tx>
          <c:invertIfNegative val="0"/>
          <c:cat>
            <c:strRef>
              <c:f>'Rodenticiden totalen '!$A$14:$A$27</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[7]waas!$G$6:$G$19</c:f>
              <c:numCache>
                <c:formatCode>General</c:formatCode>
                <c:ptCount val="14"/>
                <c:pt idx="0">
                  <c:v>1177.7</c:v>
                </c:pt>
                <c:pt idx="1">
                  <c:v>280.32</c:v>
                </c:pt>
                <c:pt idx="2">
                  <c:v>261.39999999999998</c:v>
                </c:pt>
                <c:pt idx="3">
                  <c:v>95.37</c:v>
                </c:pt>
                <c:pt idx="4">
                  <c:v>203.7</c:v>
                </c:pt>
                <c:pt idx="5">
                  <c:v>33.5</c:v>
                </c:pt>
                <c:pt idx="6">
                  <c:v>109.42</c:v>
                </c:pt>
                <c:pt idx="7">
                  <c:v>19.14</c:v>
                </c:pt>
                <c:pt idx="8">
                  <c:v>202</c:v>
                </c:pt>
                <c:pt idx="9">
                  <c:v>104.13</c:v>
                </c:pt>
                <c:pt idx="10">
                  <c:v>64.92</c:v>
                </c:pt>
                <c:pt idx="11">
                  <c:v>64.38</c:v>
                </c:pt>
                <c:pt idx="12">
                  <c:v>86.36</c:v>
                </c:pt>
                <c:pt idx="13">
                  <c:v>62.6</c:v>
                </c:pt>
              </c:numCache>
            </c:numRef>
          </c:val>
          <c:extLst>
            <c:ext xmlns:c16="http://schemas.microsoft.com/office/drawing/2014/chart" uri="{C3380CC4-5D6E-409C-BE32-E72D297353CC}">
              <c16:uniqueId val="{00000000-F42B-4A90-AFA4-DAF3979D94D7}"/>
            </c:ext>
          </c:extLst>
        </c:ser>
        <c:ser>
          <c:idx val="5"/>
          <c:order val="1"/>
          <c:tx>
            <c:v>2017</c:v>
          </c:tx>
          <c:invertIfNegative val="0"/>
          <c:cat>
            <c:strRef>
              <c:f>'Rodenticiden totalen '!$A$14:$A$27</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[7]waas!$H$6:$H$19</c:f>
              <c:numCache>
                <c:formatCode>General</c:formatCode>
                <c:ptCount val="14"/>
                <c:pt idx="0">
                  <c:v>551.20000000000005</c:v>
                </c:pt>
                <c:pt idx="1">
                  <c:v>27</c:v>
                </c:pt>
                <c:pt idx="2">
                  <c:v>190.6</c:v>
                </c:pt>
                <c:pt idx="3">
                  <c:v>68.44</c:v>
                </c:pt>
                <c:pt idx="4">
                  <c:v>275</c:v>
                </c:pt>
                <c:pt idx="5">
                  <c:v>46.5</c:v>
                </c:pt>
                <c:pt idx="6">
                  <c:v>105.66</c:v>
                </c:pt>
                <c:pt idx="7">
                  <c:v>124.3</c:v>
                </c:pt>
                <c:pt idx="8">
                  <c:v>0</c:v>
                </c:pt>
                <c:pt idx="9">
                  <c:v>77.180000000000007</c:v>
                </c:pt>
                <c:pt idx="10">
                  <c:v>1.2</c:v>
                </c:pt>
                <c:pt idx="11">
                  <c:v>40.1</c:v>
                </c:pt>
                <c:pt idx="12">
                  <c:v>80.099999999999994</c:v>
                </c:pt>
                <c:pt idx="13">
                  <c:v>48.81</c:v>
                </c:pt>
              </c:numCache>
            </c:numRef>
          </c:val>
          <c:extLst>
            <c:ext xmlns:c16="http://schemas.microsoft.com/office/drawing/2014/chart" uri="{C3380CC4-5D6E-409C-BE32-E72D297353CC}">
              <c16:uniqueId val="{00000001-F42B-4A90-AFA4-DAF3979D94D7}"/>
            </c:ext>
          </c:extLst>
        </c:ser>
        <c:ser>
          <c:idx val="6"/>
          <c:order val="2"/>
          <c:tx>
            <c:v>2018</c:v>
          </c:tx>
          <c:invertIfNegative val="0"/>
          <c:cat>
            <c:strRef>
              <c:f>'Rodenticiden totalen '!$A$14:$A$27</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'Rodenticiden totalen '!$H$14:$H$27</c:f>
              <c:numCache>
                <c:formatCode>General</c:formatCode>
                <c:ptCount val="14"/>
                <c:pt idx="0">
                  <c:v>189.2</c:v>
                </c:pt>
                <c:pt idx="1">
                  <c:v>79.927999999999997</c:v>
                </c:pt>
                <c:pt idx="2" formatCode="0">
                  <c:v>132.4</c:v>
                </c:pt>
                <c:pt idx="3" formatCode="0">
                  <c:v>79.543999999999997</c:v>
                </c:pt>
                <c:pt idx="4" formatCode="0">
                  <c:v>34.799999999999997</c:v>
                </c:pt>
                <c:pt idx="5" formatCode="0">
                  <c:v>52.75</c:v>
                </c:pt>
                <c:pt idx="6" formatCode="0">
                  <c:v>116.39600000000002</c:v>
                </c:pt>
                <c:pt idx="7" formatCode="0">
                  <c:v>70.78</c:v>
                </c:pt>
                <c:pt idx="8" formatCode="0">
                  <c:v>85</c:v>
                </c:pt>
                <c:pt idx="9" formatCode="0">
                  <c:v>95.268000000000001</c:v>
                </c:pt>
                <c:pt idx="10" formatCode="0">
                  <c:v>90</c:v>
                </c:pt>
                <c:pt idx="11" formatCode="0">
                  <c:v>51.947999999999993</c:v>
                </c:pt>
                <c:pt idx="12" formatCode="0">
                  <c:v>54.004000000000005</c:v>
                </c:pt>
                <c:pt idx="13" formatCode="0">
                  <c:v>55.132000000000005</c:v>
                </c:pt>
              </c:numCache>
            </c:numRef>
          </c:val>
          <c:extLst>
            <c:ext xmlns:c16="http://schemas.microsoft.com/office/drawing/2014/chart" uri="{C3380CC4-5D6E-409C-BE32-E72D297353CC}">
              <c16:uniqueId val="{00000002-F42B-4A90-AFA4-DAF3979D94D7}"/>
            </c:ext>
          </c:extLst>
        </c:ser>
        <c:ser>
          <c:idx val="0"/>
          <c:order val="3"/>
          <c:tx>
            <c:v>2019</c:v>
          </c:tx>
          <c:invertIfNegative val="0"/>
          <c:cat>
            <c:strRef>
              <c:f>'Rodenticiden totalen '!$A$14:$A$27</c:f>
              <c:strCache>
                <c:ptCount val="14"/>
                <c:pt idx="0">
                  <c:v>Beveren</c:v>
                </c:pt>
                <c:pt idx="1">
                  <c:v>Dendermonde</c:v>
                </c:pt>
                <c:pt idx="2">
                  <c:v>Hamme</c:v>
                </c:pt>
                <c:pt idx="3">
                  <c:v>Kruibeke</c:v>
                </c:pt>
                <c:pt idx="4">
                  <c:v>Lokeren </c:v>
                </c:pt>
                <c:pt idx="5">
                  <c:v>Moerbeke</c:v>
                </c:pt>
                <c:pt idx="6">
                  <c:v>Sint-Gillis-Waas</c:v>
                </c:pt>
                <c:pt idx="7">
                  <c:v>Sint-Niklaas </c:v>
                </c:pt>
                <c:pt idx="8">
                  <c:v>Stekene</c:v>
                </c:pt>
                <c:pt idx="9">
                  <c:v>Temse</c:v>
                </c:pt>
                <c:pt idx="10">
                  <c:v>Waasmunster</c:v>
                </c:pt>
                <c:pt idx="11">
                  <c:v>Wachtebeke</c:v>
                </c:pt>
                <c:pt idx="12">
                  <c:v>Zele</c:v>
                </c:pt>
                <c:pt idx="13">
                  <c:v>Zelzate</c:v>
                </c:pt>
              </c:strCache>
            </c:strRef>
          </c:cat>
          <c:val>
            <c:numRef>
              <c:f>'Rodenticiden totalen '!$I$14:$I$27</c:f>
              <c:numCache>
                <c:formatCode>0.00</c:formatCode>
                <c:ptCount val="14"/>
                <c:pt idx="0">
                  <c:v>250.93599999999998</c:v>
                </c:pt>
                <c:pt idx="1">
                  <c:v>156.28</c:v>
                </c:pt>
                <c:pt idx="2" formatCode="0">
                  <c:v>93.300000000000011</c:v>
                </c:pt>
                <c:pt idx="3">
                  <c:v>115.232</c:v>
                </c:pt>
                <c:pt idx="4" formatCode="0">
                  <c:v>165.6</c:v>
                </c:pt>
                <c:pt idx="5" formatCode="0">
                  <c:v>55</c:v>
                </c:pt>
                <c:pt idx="6">
                  <c:v>119.84</c:v>
                </c:pt>
                <c:pt idx="7">
                  <c:v>152.06400000000002</c:v>
                </c:pt>
                <c:pt idx="8">
                  <c:v>72</c:v>
                </c:pt>
                <c:pt idx="9">
                  <c:v>123.50800000000001</c:v>
                </c:pt>
                <c:pt idx="10" formatCode="0">
                  <c:v>0</c:v>
                </c:pt>
                <c:pt idx="11" formatCode="0">
                  <c:v>50.72</c:v>
                </c:pt>
                <c:pt idx="12">
                  <c:v>93.52000000000001</c:v>
                </c:pt>
                <c:pt idx="13">
                  <c:v>70.22</c:v>
                </c:pt>
              </c:numCache>
            </c:numRef>
          </c:val>
          <c:extLst>
            <c:ext xmlns:c16="http://schemas.microsoft.com/office/drawing/2014/chart" uri="{C3380CC4-5D6E-409C-BE32-E72D297353CC}">
              <c16:uniqueId val="{00000003-F42B-4A90-AFA4-DAF3979D94D7}"/>
            </c:ext>
          </c:extLst>
        </c:ser>
        <c:dLbls>
          <c:showLegendKey val="0"/>
          <c:showVal val="0"/>
          <c:showCatName val="0"/>
          <c:showSerName val="0"/>
          <c:showPercent val="0"/>
          <c:showBubbleSize val="0"/>
        </c:dLbls>
        <c:gapWidth val="75"/>
        <c:overlap val="-25"/>
        <c:axId val="140047104"/>
        <c:axId val="140048640"/>
      </c:barChart>
      <c:catAx>
        <c:axId val="140047104"/>
        <c:scaling>
          <c:orientation val="minMax"/>
        </c:scaling>
        <c:delete val="0"/>
        <c:axPos val="b"/>
        <c:numFmt formatCode="General" sourceLinked="0"/>
        <c:majorTickMark val="none"/>
        <c:minorTickMark val="none"/>
        <c:tickLblPos val="nextTo"/>
        <c:crossAx val="140048640"/>
        <c:crosses val="autoZero"/>
        <c:auto val="1"/>
        <c:lblAlgn val="ctr"/>
        <c:lblOffset val="100"/>
        <c:noMultiLvlLbl val="0"/>
      </c:catAx>
      <c:valAx>
        <c:axId val="140048640"/>
        <c:scaling>
          <c:orientation val="minMax"/>
        </c:scaling>
        <c:delete val="0"/>
        <c:axPos val="l"/>
        <c:majorGridlines/>
        <c:numFmt formatCode="General" sourceLinked="1"/>
        <c:majorTickMark val="none"/>
        <c:minorTickMark val="none"/>
        <c:tickLblPos val="nextTo"/>
        <c:spPr>
          <a:ln w="9525">
            <a:noFill/>
          </a:ln>
        </c:spPr>
        <c:crossAx val="140047104"/>
        <c:crosses val="autoZero"/>
        <c:crossBetween val="between"/>
      </c:valAx>
    </c:plotArea>
    <c:legend>
      <c:legendPos val="b"/>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overlay val="0"/>
      <c:txPr>
        <a:bodyPr/>
        <a:lstStyle/>
        <a:p>
          <a:pPr rtl="0">
            <a:defRPr/>
          </a:pPr>
          <a:endParaRPr lang="nl-BE"/>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Aantal kg rodenticiden POV</a:t>
            </a:r>
          </a:p>
        </c:rich>
      </c:tx>
      <c:overlay val="0"/>
    </c:title>
    <c:autoTitleDeleted val="0"/>
    <c:plotArea>
      <c:layout/>
      <c:pieChart>
        <c:varyColors val="1"/>
        <c:dLbls>
          <c:showLegendKey val="0"/>
          <c:showVal val="0"/>
          <c:showCatName val="0"/>
          <c:showSerName val="0"/>
          <c:showPercent val="1"/>
          <c:showBubbleSize val="0"/>
          <c:showLeaderLines val="0"/>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Aantal kg rodenticiden POV</a:t>
            </a:r>
          </a:p>
        </c:rich>
      </c:tx>
      <c:overlay val="0"/>
    </c:title>
    <c:autoTitleDeleted val="0"/>
    <c:plotArea>
      <c:layout/>
      <c:pieChart>
        <c:varyColors val="1"/>
        <c:ser>
          <c:idx val="0"/>
          <c:order val="0"/>
          <c:tx>
            <c:v>aantal kg rodenticiden POV</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'Rodenticiden totalen '!$C$100:$D$100</c:f>
              <c:strCache>
                <c:ptCount val="2"/>
                <c:pt idx="0">
                  <c:v>aantal kg rodenticide op openbaar terrein</c:v>
                </c:pt>
                <c:pt idx="1">
                  <c:v>aantal kg rodenticide op privé terrein </c:v>
                </c:pt>
              </c:strCache>
            </c:strRef>
          </c:cat>
          <c:val>
            <c:numRef>
              <c:f>'Rodenticiden totalen '!$C$106:$D$106</c:f>
              <c:numCache>
                <c:formatCode>0.00</c:formatCode>
                <c:ptCount val="2"/>
                <c:pt idx="0">
                  <c:v>5444.4710000000005</c:v>
                </c:pt>
                <c:pt idx="1">
                  <c:v>4613.3240000000005</c:v>
                </c:pt>
              </c:numCache>
            </c:numRef>
          </c:val>
          <c:extLst>
            <c:ext xmlns:c16="http://schemas.microsoft.com/office/drawing/2014/chart" uri="{C3380CC4-5D6E-409C-BE32-E72D297353CC}">
              <c16:uniqueId val="{00000000-215D-4B5B-B349-FE1A6C8B8926}"/>
            </c:ext>
          </c:extLst>
        </c:ser>
        <c:dLbls>
          <c:showLegendKey val="0"/>
          <c:showVal val="0"/>
          <c:showCatName val="0"/>
          <c:showSerName val="0"/>
          <c:showPercent val="1"/>
          <c:showBubbleSize val="0"/>
          <c:showLeaderLines val="1"/>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v>Rodenticiden Waasland </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'Rodenticiden totalen '!$C$100:$D$100</c:f>
              <c:strCache>
                <c:ptCount val="2"/>
                <c:pt idx="0">
                  <c:v>aantal kg rodenticide op openbaar terrein</c:v>
                </c:pt>
                <c:pt idx="1">
                  <c:v>aantal kg rodenticide op privé terrein </c:v>
                </c:pt>
              </c:strCache>
            </c:strRef>
          </c:cat>
          <c:val>
            <c:numRef>
              <c:f>'Rodenticiden totalen '!$C$105:$D$105</c:f>
              <c:numCache>
                <c:formatCode>0.00</c:formatCode>
                <c:ptCount val="2"/>
                <c:pt idx="0">
                  <c:v>1081.5159999999998</c:v>
                </c:pt>
                <c:pt idx="1">
                  <c:v>436.70400000000001</c:v>
                </c:pt>
              </c:numCache>
            </c:numRef>
          </c:val>
          <c:extLst>
            <c:ext xmlns:c16="http://schemas.microsoft.com/office/drawing/2014/chart" uri="{C3380CC4-5D6E-409C-BE32-E72D297353CC}">
              <c16:uniqueId val="{00000000-33B6-4A67-837F-E0D15531BAD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nl-BE"/>
        </a:p>
      </c:tx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title>
    <c:autoTitleDeleted val="0"/>
    <c:plotArea>
      <c:layout/>
      <c:pieChart>
        <c:varyColors val="1"/>
        <c:ser>
          <c:idx val="0"/>
          <c:order val="0"/>
          <c:tx>
            <c:v>Overige dierlijke overlastbezorgers</c:v>
          </c:tx>
          <c:dLbls>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'totalen +mura '!$K$3:$P$3</c:f>
              <c:strCache>
                <c:ptCount val="6"/>
                <c:pt idx="0">
                  <c:v>vangsten katten</c:v>
                </c:pt>
                <c:pt idx="1">
                  <c:v>vangsten duiven </c:v>
                </c:pt>
                <c:pt idx="2">
                  <c:v>vangsten ganzen</c:v>
                </c:pt>
                <c:pt idx="3">
                  <c:v>vangsten kippen</c:v>
                </c:pt>
                <c:pt idx="4">
                  <c:v>eieren prikken </c:v>
                </c:pt>
                <c:pt idx="5">
                  <c:v>andere*</c:v>
                </c:pt>
              </c:strCache>
            </c:strRef>
          </c:cat>
          <c:val>
            <c:numRef>
              <c:f>'totalen +mura '!$K$9:$P$9</c:f>
              <c:numCache>
                <c:formatCode>0</c:formatCode>
                <c:ptCount val="6"/>
                <c:pt idx="0">
                  <c:v>2704</c:v>
                </c:pt>
                <c:pt idx="1">
                  <c:v>4533</c:v>
                </c:pt>
                <c:pt idx="2">
                  <c:v>654</c:v>
                </c:pt>
                <c:pt idx="3">
                  <c:v>198</c:v>
                </c:pt>
                <c:pt idx="4">
                  <c:v>261</c:v>
                </c:pt>
                <c:pt idx="5">
                  <c:v>0</c:v>
                </c:pt>
              </c:numCache>
            </c:numRef>
          </c:val>
          <c:extLst>
            <c:ext xmlns:c16="http://schemas.microsoft.com/office/drawing/2014/chart" uri="{C3380CC4-5D6E-409C-BE32-E72D297353CC}">
              <c16:uniqueId val="{00000000-EB85-4D98-BD7A-D12649AECFE9}"/>
            </c:ext>
          </c:extLst>
        </c:ser>
        <c:dLbls>
          <c:showLegendKey val="0"/>
          <c:showVal val="0"/>
          <c:showCatName val="0"/>
          <c:showSerName val="0"/>
          <c:showPercent val="1"/>
          <c:showBubbleSize val="0"/>
          <c:showLeaderLines val="1"/>
        </c:dLbls>
        <c:firstSliceAng val="0"/>
      </c:pieChart>
    </c:plotArea>
    <c:legend>
      <c:legendPos val="t"/>
      <c:overlay val="0"/>
      <c:txPr>
        <a:bodyPr/>
        <a:lstStyle/>
        <a:p>
          <a:pPr rtl="0">
            <a:defRPr/>
          </a:pPr>
          <a:endParaRPr lang="nl-BE"/>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2"/>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7/05/2020</a:t>
            </a:fld>
            <a:endParaRPr lang="nl-BE"/>
          </a:p>
        </p:txBody>
      </p:sp>
      <p:sp>
        <p:nvSpPr>
          <p:cNvPr id="4" name="Tijdelijke aanduiding voor voettekst 3"/>
          <p:cNvSpPr>
            <a:spLocks noGrp="1"/>
          </p:cNvSpPr>
          <p:nvPr>
            <p:ph type="ftr" sz="quarter" idx="2"/>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8"/>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2"/>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2"/>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7/05/2020</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377318"/>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8"/>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5490333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11</a:t>
            </a:fld>
            <a:endParaRPr lang="nl-BE">
              <a:solidFill>
                <a:prstClr val="black"/>
              </a:solidFill>
            </a:endParaRPr>
          </a:p>
        </p:txBody>
      </p:sp>
    </p:spTree>
    <p:extLst>
      <p:ext uri="{BB962C8B-B14F-4D97-AF65-F5344CB8AC3E}">
        <p14:creationId xmlns:p14="http://schemas.microsoft.com/office/powerpoint/2010/main" val="103185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12</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14</a:t>
            </a:fld>
            <a:endParaRPr lang="nl-BE">
              <a:solidFill>
                <a:prstClr val="black"/>
              </a:solidFill>
            </a:endParaRPr>
          </a:p>
        </p:txBody>
      </p:sp>
    </p:spTree>
    <p:extLst>
      <p:ext uri="{BB962C8B-B14F-4D97-AF65-F5344CB8AC3E}">
        <p14:creationId xmlns:p14="http://schemas.microsoft.com/office/powerpoint/2010/main" val="993784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15</a:t>
            </a:fld>
            <a:endParaRPr lang="nl-BE">
              <a:solidFill>
                <a:prstClr val="black"/>
              </a:solidFill>
            </a:endParaRPr>
          </a:p>
        </p:txBody>
      </p:sp>
    </p:spTree>
    <p:extLst>
      <p:ext uri="{BB962C8B-B14F-4D97-AF65-F5344CB8AC3E}">
        <p14:creationId xmlns:p14="http://schemas.microsoft.com/office/powerpoint/2010/main" val="1542646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19</a:t>
            </a:fld>
            <a:endParaRPr lang="nl-BE">
              <a:solidFill>
                <a:prstClr val="black"/>
              </a:solidFill>
            </a:endParaRPr>
          </a:p>
        </p:txBody>
      </p:sp>
    </p:spTree>
    <p:extLst>
      <p:ext uri="{BB962C8B-B14F-4D97-AF65-F5344CB8AC3E}">
        <p14:creationId xmlns:p14="http://schemas.microsoft.com/office/powerpoint/2010/main" val="261504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817232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28</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30</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999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31</a:t>
            </a:fld>
            <a:endParaRPr lang="nl-BE">
              <a:solidFill>
                <a:prstClr val="black"/>
              </a:solidFill>
            </a:endParaRPr>
          </a:p>
        </p:txBody>
      </p:sp>
    </p:spTree>
    <p:extLst>
      <p:ext uri="{BB962C8B-B14F-4D97-AF65-F5344CB8AC3E}">
        <p14:creationId xmlns:p14="http://schemas.microsoft.com/office/powerpoint/2010/main" val="73479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33</a:t>
            </a:fld>
            <a:endParaRPr lang="nl-BE"/>
          </a:p>
        </p:txBody>
      </p:sp>
    </p:spTree>
    <p:extLst>
      <p:ext uri="{BB962C8B-B14F-4D97-AF65-F5344CB8AC3E}">
        <p14:creationId xmlns:p14="http://schemas.microsoft.com/office/powerpoint/2010/main" val="30086622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34</a:t>
            </a:fld>
            <a:endParaRPr lang="nl-BE"/>
          </a:p>
        </p:txBody>
      </p:sp>
    </p:spTree>
    <p:extLst>
      <p:ext uri="{BB962C8B-B14F-4D97-AF65-F5344CB8AC3E}">
        <p14:creationId xmlns:p14="http://schemas.microsoft.com/office/powerpoint/2010/main" val="2746707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35</a:t>
            </a:fld>
            <a:endParaRPr lang="nl-BE"/>
          </a:p>
        </p:txBody>
      </p:sp>
    </p:spTree>
    <p:extLst>
      <p:ext uri="{BB962C8B-B14F-4D97-AF65-F5344CB8AC3E}">
        <p14:creationId xmlns:p14="http://schemas.microsoft.com/office/powerpoint/2010/main" val="2746707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37</a:t>
            </a:fld>
            <a:endParaRPr lang="nl-BE">
              <a:solidFill>
                <a:prstClr val="black"/>
              </a:solidFill>
            </a:endParaRPr>
          </a:p>
        </p:txBody>
      </p:sp>
    </p:spTree>
    <p:extLst>
      <p:ext uri="{BB962C8B-B14F-4D97-AF65-F5344CB8AC3E}">
        <p14:creationId xmlns:p14="http://schemas.microsoft.com/office/powerpoint/2010/main" val="1544179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38</a:t>
            </a:fld>
            <a:endParaRPr lang="nl-BE">
              <a:solidFill>
                <a:prstClr val="black"/>
              </a:solidFill>
            </a:endParaRPr>
          </a:p>
        </p:txBody>
      </p:sp>
    </p:spTree>
    <p:extLst>
      <p:ext uri="{BB962C8B-B14F-4D97-AF65-F5344CB8AC3E}">
        <p14:creationId xmlns:p14="http://schemas.microsoft.com/office/powerpoint/2010/main" val="1256147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1784233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42</a:t>
            </a:fld>
            <a:endParaRPr lang="nl-BE">
              <a:solidFill>
                <a:prstClr val="black"/>
              </a:solidFill>
            </a:endParaRPr>
          </a:p>
        </p:txBody>
      </p:sp>
    </p:spTree>
    <p:extLst>
      <p:ext uri="{BB962C8B-B14F-4D97-AF65-F5344CB8AC3E}">
        <p14:creationId xmlns:p14="http://schemas.microsoft.com/office/powerpoint/2010/main" val="35980435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45</a:t>
            </a:fld>
            <a:endParaRPr lang="nl-BE">
              <a:solidFill>
                <a:prstClr val="black"/>
              </a:solidFill>
            </a:endParaRPr>
          </a:p>
        </p:txBody>
      </p:sp>
    </p:spTree>
    <p:extLst>
      <p:ext uri="{BB962C8B-B14F-4D97-AF65-F5344CB8AC3E}">
        <p14:creationId xmlns:p14="http://schemas.microsoft.com/office/powerpoint/2010/main" val="12697338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46</a:t>
            </a:fld>
            <a:endParaRPr lang="nl-BE">
              <a:solidFill>
                <a:prstClr val="black"/>
              </a:solidFill>
            </a:endParaRPr>
          </a:p>
        </p:txBody>
      </p:sp>
    </p:spTree>
    <p:extLst>
      <p:ext uri="{BB962C8B-B14F-4D97-AF65-F5344CB8AC3E}">
        <p14:creationId xmlns:p14="http://schemas.microsoft.com/office/powerpoint/2010/main" val="187302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a:t>Doel:Informeren</a:t>
            </a:r>
            <a:r>
              <a:rPr lang="nl-BE" dirty="0"/>
              <a:t> toestand</a:t>
            </a:r>
          </a:p>
          <a:p>
            <a:pPr lvl="3"/>
            <a:r>
              <a:rPr lang="nl-BE" dirty="0"/>
              <a:t>Netwerken</a:t>
            </a:r>
          </a:p>
          <a:p>
            <a:pPr lvl="3"/>
            <a:r>
              <a:rPr lang="nl-BE" dirty="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47</a:t>
            </a:fld>
            <a:endParaRPr lang="nl-BE">
              <a:solidFill>
                <a:prstClr val="black"/>
              </a:solidFill>
            </a:endParaRPr>
          </a:p>
        </p:txBody>
      </p:sp>
    </p:spTree>
    <p:extLst>
      <p:ext uri="{BB962C8B-B14F-4D97-AF65-F5344CB8AC3E}">
        <p14:creationId xmlns:p14="http://schemas.microsoft.com/office/powerpoint/2010/main" val="1149239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a:t>Voorstelling werking</a:t>
            </a:r>
            <a:r>
              <a:rPr lang="nl-BE" baseline="0" dirty="0"/>
              <a:t> RATO vzw: Wij werken samen met Oost-Vlaamse gemeenten, waar we rattenbestrijding opnemen en soms ook extra diensten verlenen. Daarnaast zijn wij verantwoordelijk voor de waterlopen 2</a:t>
            </a:r>
            <a:r>
              <a:rPr lang="nl-BE" baseline="30000" dirty="0"/>
              <a:t>de</a:t>
            </a:r>
            <a:r>
              <a:rPr lang="nl-BE" baseline="0" dirty="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4</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5</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6</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Muskusratten</a:t>
            </a:r>
            <a:r>
              <a:rPr lang="nl-BE" baseline="0" dirty="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7</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8</a:t>
            </a:fld>
            <a:endParaRPr lang="nl-BE"/>
          </a:p>
        </p:txBody>
      </p:sp>
    </p:spTree>
    <p:extLst>
      <p:ext uri="{BB962C8B-B14F-4D97-AF65-F5344CB8AC3E}">
        <p14:creationId xmlns:p14="http://schemas.microsoft.com/office/powerpoint/2010/main" val="1508206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10</a:t>
            </a:fld>
            <a:endParaRPr lang="nl-BE">
              <a:solidFill>
                <a:prstClr val="black"/>
              </a:solidFill>
            </a:endParaRPr>
          </a:p>
        </p:txBody>
      </p:sp>
    </p:spTree>
    <p:extLst>
      <p:ext uri="{BB962C8B-B14F-4D97-AF65-F5344CB8AC3E}">
        <p14:creationId xmlns:p14="http://schemas.microsoft.com/office/powerpoint/2010/main" val="82319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562001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7436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69548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40410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00130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440081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020388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5336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0405260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719485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99630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1609525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37914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05132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2093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9479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72719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261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071401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80997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657785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138812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699708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609820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311747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50182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24238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71914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9088041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8617554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2026639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1790161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853921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068363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69609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20025440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01668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288558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7/05/2020</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12888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95394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233494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34226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25519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25258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8166070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43754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942757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4040919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7/05/2020</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02733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4188498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8523088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0042308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071619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3881973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38871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3864540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24028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707491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7/05/2020</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solidFill>
                  <a:prstClr val="black">
                    <a:tint val="75000"/>
                  </a:prstClr>
                </a:solidFill>
              </a:rPr>
              <a:pPr/>
              <a:t>7/05/2020</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949942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7/05/2020</a:t>
            </a:fld>
            <a:r>
              <a:rPr lang="nl-BE" dirty="0">
                <a:solidFill>
                  <a:prstClr val="white">
                    <a:lumMod val="50000"/>
                  </a:prstClr>
                </a:solidFill>
              </a:rPr>
              <a:t> </a:t>
            </a:r>
            <a:r>
              <a:rPr lang="nl-BE" b="1" dirty="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Tree>
    <p:extLst>
      <p:ext uri="{BB962C8B-B14F-4D97-AF65-F5344CB8AC3E}">
        <p14:creationId xmlns:p14="http://schemas.microsoft.com/office/powerpoint/2010/main" val="363629934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5CBB2-2FD6-4F76-9E15-D821438F57E8}"/>
              </a:ext>
            </a:extLst>
          </p:cNvPr>
          <p:cNvSpPr>
            <a:spLocks noGrp="1"/>
          </p:cNvSpPr>
          <p:nvPr>
            <p:ph type="ctrTitle"/>
          </p:nvPr>
        </p:nvSpPr>
        <p:spPr>
          <a:xfrm>
            <a:off x="1143000" y="1122363"/>
            <a:ext cx="6858000" cy="2387600"/>
          </a:xfrm>
        </p:spPr>
        <p:txBody>
          <a:bodyPr anchor="b"/>
          <a:lstStyle>
            <a:lvl1pPr algn="ctr">
              <a:defRPr sz="4500"/>
            </a:lvl1pPr>
          </a:lstStyle>
          <a:p>
            <a:r>
              <a:rPr lang="nl-NL"/>
              <a:t>Klik om stijl te bewerken</a:t>
            </a:r>
            <a:endParaRPr lang="nl-BE"/>
          </a:p>
        </p:txBody>
      </p:sp>
      <p:sp>
        <p:nvSpPr>
          <p:cNvPr id="3" name="Ondertitel 2">
            <a:extLst>
              <a:ext uri="{FF2B5EF4-FFF2-40B4-BE49-F238E27FC236}">
                <a16:creationId xmlns:a16="http://schemas.microsoft.com/office/drawing/2014/main" id="{5FC132DE-C01E-461B-8E3C-293B06700DF1}"/>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8FD0A0F3-B738-43EA-84FD-6C5C8D4E60A4}"/>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2F2942EA-5B05-4FD4-AB7A-E47905192B7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2E28251F-8058-4476-BC87-E3F103C37E23}"/>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81651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683476-0298-4A9D-AB2D-D2D9D23FB6B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C4474E4-604D-4F84-BABE-801D9CEFF14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D93A280-D6E5-4D45-8EDC-AE50F3B3845E}"/>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122F39C5-BBCB-4E86-B0C0-982CF8CBF14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7C303F1-5EAA-4453-AA14-0FBC4F4ABF6D}"/>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9172814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2E2A81-C825-4E3C-94D8-B48A4A72D679}"/>
              </a:ext>
            </a:extLst>
          </p:cNvPr>
          <p:cNvSpPr>
            <a:spLocks noGrp="1"/>
          </p:cNvSpPr>
          <p:nvPr>
            <p:ph type="title"/>
          </p:nvPr>
        </p:nvSpPr>
        <p:spPr>
          <a:xfrm>
            <a:off x="623888" y="1709739"/>
            <a:ext cx="7886700" cy="2852737"/>
          </a:xfrm>
        </p:spPr>
        <p:txBody>
          <a:bodyPr anchor="b"/>
          <a:lstStyle>
            <a:lvl1pPr>
              <a:defRPr sz="45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3F08A6D-1B44-4E11-A58F-A19DF56E3B9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E116BB-8491-4014-8107-85F5937DFA2E}"/>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66C19236-14F2-4817-81F1-6A35C7C6D60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7570C32-B6AF-4184-806B-876CE49CD693}"/>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3447284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26D313-8E11-4214-AE1D-F71CABDA1E30}"/>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D50B3785-FC3E-4BE2-8DBF-30EDBEA6CB77}"/>
              </a:ext>
            </a:extLst>
          </p:cNvPr>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6ACF591-E742-40A0-BAB0-0599B093ED72}"/>
              </a:ext>
            </a:extLst>
          </p:cNvPr>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A0A92DD1-8FC0-47CC-AD86-E04976B91098}"/>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a:extLst>
              <a:ext uri="{FF2B5EF4-FFF2-40B4-BE49-F238E27FC236}">
                <a16:creationId xmlns:a16="http://schemas.microsoft.com/office/drawing/2014/main" id="{AD32E347-9AC9-488F-B803-027702527E2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5D2A2718-1443-4ED3-ABB2-AC6FAB434910}"/>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8731450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FEA977-3469-4363-A10E-9B11AB10570F}"/>
              </a:ext>
            </a:extLst>
          </p:cNvPr>
          <p:cNvSpPr>
            <a:spLocks noGrp="1"/>
          </p:cNvSpPr>
          <p:nvPr>
            <p:ph type="title"/>
          </p:nvPr>
        </p:nvSpPr>
        <p:spPr>
          <a:xfrm>
            <a:off x="629841" y="365126"/>
            <a:ext cx="78867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9AE62BBE-778C-4C95-8BE0-9494773FAB9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D46200F-1064-4104-83A9-D645F3939628}"/>
              </a:ext>
            </a:extLst>
          </p:cNvPr>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E30BABC8-5D88-4167-88EE-B3F217564A3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061C0D5-97A4-45A7-AEDC-237037C8B194}"/>
              </a:ext>
            </a:extLst>
          </p:cNvPr>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D6CF4FF4-07BA-4D37-8F0F-5D795E2C603C}"/>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8" name="Tijdelijke aanduiding voor voettekst 7">
            <a:extLst>
              <a:ext uri="{FF2B5EF4-FFF2-40B4-BE49-F238E27FC236}">
                <a16:creationId xmlns:a16="http://schemas.microsoft.com/office/drawing/2014/main" id="{6C2BAE11-3483-4CB2-A551-7B3C4D5305E6}"/>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59AE7344-899B-405A-8238-E3AD920294FD}"/>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613866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79A3A-C2F6-4FEC-A062-0A813597A30F}"/>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0249C9D7-0AD7-4B22-B65C-FC739E84A34F}"/>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4" name="Tijdelijke aanduiding voor voettekst 3">
            <a:extLst>
              <a:ext uri="{FF2B5EF4-FFF2-40B4-BE49-F238E27FC236}">
                <a16:creationId xmlns:a16="http://schemas.microsoft.com/office/drawing/2014/main" id="{69A448E0-E456-4E97-B99B-9BE3C6217921}"/>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D97DB084-E4D6-4652-91E9-BF060E5AAFF1}"/>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5239800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EE019B6F-40E5-479E-B50D-C25B76B78569}"/>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3" name="Tijdelijke aanduiding voor voettekst 2">
            <a:extLst>
              <a:ext uri="{FF2B5EF4-FFF2-40B4-BE49-F238E27FC236}">
                <a16:creationId xmlns:a16="http://schemas.microsoft.com/office/drawing/2014/main" id="{87865C2F-2861-414C-97A2-165CB6F16663}"/>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31FD3E9-BA6B-4C49-9B8C-4FDB31F0902A}"/>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092285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AB9D0F-91AC-4774-AB0B-0849D1F7798A}"/>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B75AAEC-A846-4B3A-A56A-761092C8291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A86878B8-F5DE-435A-B45B-F5C18DB5CB2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42947AC-AC09-48C2-8B9F-10E63BD0C46B}"/>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a:extLst>
              <a:ext uri="{FF2B5EF4-FFF2-40B4-BE49-F238E27FC236}">
                <a16:creationId xmlns:a16="http://schemas.microsoft.com/office/drawing/2014/main" id="{A356608E-B2EA-4085-B82C-E88BE93CDB4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FD768BA-81D2-469A-803F-10514B43890D}"/>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646595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285546-D6D0-46A1-9C7A-E15E5611FF46}"/>
              </a:ext>
            </a:extLst>
          </p:cNvPr>
          <p:cNvSpPr>
            <a:spLocks noGrp="1"/>
          </p:cNvSpPr>
          <p:nvPr>
            <p:ph type="title"/>
          </p:nvPr>
        </p:nvSpPr>
        <p:spPr>
          <a:xfrm>
            <a:off x="629841" y="457200"/>
            <a:ext cx="2949178" cy="1600200"/>
          </a:xfrm>
        </p:spPr>
        <p:txBody>
          <a:bodyPr anchor="b"/>
          <a:lstStyle>
            <a:lvl1pPr>
              <a:defRPr sz="24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256A14CD-86E9-4EE5-9EEA-2FCC3BDCA47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l-BE"/>
          </a:p>
        </p:txBody>
      </p:sp>
      <p:sp>
        <p:nvSpPr>
          <p:cNvPr id="4" name="Tijdelijke aanduiding voor tekst 3">
            <a:extLst>
              <a:ext uri="{FF2B5EF4-FFF2-40B4-BE49-F238E27FC236}">
                <a16:creationId xmlns:a16="http://schemas.microsoft.com/office/drawing/2014/main" id="{D8AB11F8-65A9-42D6-AE2D-DFAFA2E6A08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5B74BC1-183A-46BA-82B9-139AA918FF86}"/>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a:extLst>
              <a:ext uri="{FF2B5EF4-FFF2-40B4-BE49-F238E27FC236}">
                <a16:creationId xmlns:a16="http://schemas.microsoft.com/office/drawing/2014/main" id="{91AB6B44-D3BA-4862-820E-8B9C5032D814}"/>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BA00C0F-290F-4641-8E0D-C8A626908EDF}"/>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6611598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A2F9C-2D99-4965-92E3-7BC4A07110D8}"/>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B38C666D-0096-4B04-BED5-9C9A5798FEF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C2F05C77-F273-482A-BB5B-F807E92F8C11}"/>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63D089E9-6EBD-4C31-B875-E541E25C3CB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BC91CF9-6A56-459F-8CC4-8054F48680EC}"/>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1600390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FE781D1-595D-48EE-AF69-773542148E7E}"/>
              </a:ext>
            </a:extLst>
          </p:cNvPr>
          <p:cNvSpPr>
            <a:spLocks noGrp="1"/>
          </p:cNvSpPr>
          <p:nvPr>
            <p:ph type="title" orient="vert"/>
          </p:nvPr>
        </p:nvSpPr>
        <p:spPr>
          <a:xfrm>
            <a:off x="6543675" y="365125"/>
            <a:ext cx="1971675"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97B68374-BAD7-4543-9C80-CF6D71A1963C}"/>
              </a:ext>
            </a:extLst>
          </p:cNvPr>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B19B104-93D4-4C87-B4EB-3937E28B7A49}"/>
              </a:ext>
            </a:extLst>
          </p:cNvPr>
          <p:cNvSpPr>
            <a:spLocks noGrp="1"/>
          </p:cNvSpPr>
          <p:nvPr>
            <p:ph type="dt" sz="half" idx="10"/>
          </p:nvPr>
        </p:nvSpPr>
        <p:spPr/>
        <p:txBody>
          <a:bodyPr/>
          <a:lstStyle/>
          <a:p>
            <a:fld id="{12ECC3AA-DAB9-4AB2-ADB7-346F54B002FF}" type="datetimeFigureOut">
              <a:rPr lang="nl-BE" smtClean="0"/>
              <a:t>7/05/2020</a:t>
            </a:fld>
            <a:endParaRPr lang="nl-BE"/>
          </a:p>
        </p:txBody>
      </p:sp>
      <p:sp>
        <p:nvSpPr>
          <p:cNvPr id="5" name="Tijdelijke aanduiding voor voettekst 4">
            <a:extLst>
              <a:ext uri="{FF2B5EF4-FFF2-40B4-BE49-F238E27FC236}">
                <a16:creationId xmlns:a16="http://schemas.microsoft.com/office/drawing/2014/main" id="{E3FA543A-E698-4697-A1B0-4AC0F7ADE9C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82B9201-3BB4-46F8-9004-8E97A41EC9CC}"/>
              </a:ext>
            </a:extLst>
          </p:cNvPr>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00579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7/05/2020</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gi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gi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2.pn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1.gi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1.gi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3"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0432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32176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91294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34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solidFill>
                  <a:prstClr val="black">
                    <a:tint val="75000"/>
                  </a:prstClr>
                </a:solidFill>
              </a:rPr>
              <a:pPr/>
              <a:t>‹nr.›</a:t>
            </a:fld>
            <a:endParaRPr lang="nl-BE">
              <a:solidFill>
                <a:prstClr val="black">
                  <a:tint val="75000"/>
                </a:prstClr>
              </a:solidFill>
            </a:endParaRPr>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8126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B413947-05E9-4F8B-840B-6543BCDFBDB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D37DAD9-233B-431F-9A52-5E3B5FB029E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5DEB92B-6ECF-48A4-BC83-5C18446C323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BE" dirty="0"/>
          </a:p>
        </p:txBody>
      </p:sp>
      <p:sp>
        <p:nvSpPr>
          <p:cNvPr id="5" name="Tijdelijke aanduiding voor voettekst 4">
            <a:extLst>
              <a:ext uri="{FF2B5EF4-FFF2-40B4-BE49-F238E27FC236}">
                <a16:creationId xmlns:a16="http://schemas.microsoft.com/office/drawing/2014/main" id="{A3547B80-8A37-4724-A162-DB5434E9C2B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D6D89287-84C9-448D-9100-E93E43090CA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4E2DF1-0ABD-4400-8D37-4D54CE9F8C3D}" type="slidenum">
              <a:rPr lang="nl-BE" smtClean="0"/>
              <a:t>‹nr.›</a:t>
            </a:fld>
            <a:endParaRPr lang="nl-BE"/>
          </a:p>
        </p:txBody>
      </p:sp>
    </p:spTree>
    <p:extLst>
      <p:ext uri="{BB962C8B-B14F-4D97-AF65-F5344CB8AC3E}">
        <p14:creationId xmlns:p14="http://schemas.microsoft.com/office/powerpoint/2010/main" val="354891334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l-B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7.xml"/><Relationship Id="rId5" Type="http://schemas.openxmlformats.org/officeDocument/2006/relationships/chart" Target="../charts/char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2" Type="http://schemas.openxmlformats.org/officeDocument/2006/relationships/hyperlink" Target="https://www.zonderisgezonder.be/pesticiden-gebruiken/afwijking-van-verbod/procedure-1-generieke-afwijkingen"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health.belgium.be/nl/milieu/chemische-stoffen/biociden"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codex.vlaanderen.be/PrintDocument.ashx?id=1029120&amp;geannoteerd=false" TargetMode="External"/><Relationship Id="rId2" Type="http://schemas.openxmlformats.org/officeDocument/2006/relationships/hyperlink" Target="http://www.ejustice.just.fgov.be/mopdf/2018/03/15_1.pdf#Page104"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dierenwelzijn.vlaanderen.be/gemeentelijk-zwerfkattenpla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ww.natuurenbos.be/beleid-wetgeving/natuurgebruik/jacht/wetgevin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ecopedia.be/pagina/een-uitbreiding-van-de-europese-lijst-van-invasieve-uitheemse-soorten"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 Id="rId1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3" Type="http://schemas.openxmlformats.org/officeDocument/2006/relationships/hyperlink" Target="https://www.ecopedia.be/pagina/exotennet-mei-2019" TargetMode="External"/><Relationship Id="rId2" Type="http://schemas.openxmlformats.org/officeDocument/2006/relationships/hyperlink" Target="https://vimeo.com/319078596"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Exoten@oost-vlaanderen.be"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nverde.us12.list-manage.com/subscribe?u=48310c16f43fcb9c688b3eece&amp;id=2084bdf90e" TargetMode="Externa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Regionaal Comité Ratten- en exotenbestrijding </a:t>
            </a:r>
          </a:p>
        </p:txBody>
      </p:sp>
      <p:sp>
        <p:nvSpPr>
          <p:cNvPr id="3" name="Ondertitel 2"/>
          <p:cNvSpPr>
            <a:spLocks noGrp="1"/>
          </p:cNvSpPr>
          <p:nvPr>
            <p:ph type="subTitle" idx="1"/>
          </p:nvPr>
        </p:nvSpPr>
        <p:spPr/>
        <p:txBody>
          <a:bodyPr>
            <a:normAutofit/>
          </a:bodyPr>
          <a:lstStyle/>
          <a:p>
            <a:r>
              <a:rPr lang="nl-BE" sz="4000" dirty="0"/>
              <a:t>Waasland</a:t>
            </a:r>
          </a:p>
          <a:p>
            <a:r>
              <a:rPr lang="nl-BE" sz="4000" dirty="0"/>
              <a:t>12 maart 2020 </a:t>
            </a:r>
          </a:p>
        </p:txBody>
      </p:sp>
    </p:spTree>
    <p:extLst>
      <p:ext uri="{BB962C8B-B14F-4D97-AF65-F5344CB8AC3E}">
        <p14:creationId xmlns:p14="http://schemas.microsoft.com/office/powerpoint/2010/main" val="3298709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
          <p:cNvSpPr>
            <a:spLocks noGrp="1"/>
          </p:cNvSpPr>
          <p:nvPr>
            <p:ph type="title"/>
          </p:nvPr>
        </p:nvSpPr>
        <p:spPr>
          <a:xfrm>
            <a:off x="395536" y="0"/>
            <a:ext cx="8229600" cy="1143000"/>
          </a:xfrm>
        </p:spPr>
        <p:txBody>
          <a:bodyPr>
            <a:normAutofit fontScale="90000"/>
          </a:bodyPr>
          <a:lstStyle/>
          <a:p>
            <a:br>
              <a:rPr lang="nl-BE" b="1" dirty="0">
                <a:solidFill>
                  <a:schemeClr val="accent3">
                    <a:lumMod val="50000"/>
                  </a:schemeClr>
                </a:solidFill>
              </a:rPr>
            </a:br>
            <a:r>
              <a:rPr lang="nl-BE" b="1" dirty="0">
                <a:solidFill>
                  <a:schemeClr val="accent3">
                    <a:lumMod val="50000"/>
                  </a:schemeClr>
                </a:solidFill>
              </a:rPr>
              <a:t>2. Rattenbestrijding 2019</a:t>
            </a:r>
            <a:br>
              <a:rPr lang="nl-BE" b="1" dirty="0">
                <a:solidFill>
                  <a:schemeClr val="accent3">
                    <a:lumMod val="50000"/>
                  </a:schemeClr>
                </a:solidFill>
              </a:rPr>
            </a:br>
            <a:r>
              <a:rPr lang="nl-BE" sz="3100" b="1" dirty="0">
                <a:solidFill>
                  <a:schemeClr val="accent3">
                    <a:lumMod val="50000"/>
                  </a:schemeClr>
                </a:solidFill>
              </a:rPr>
              <a:t>2.2 Meldingen bruine rat </a:t>
            </a:r>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763598622"/>
              </p:ext>
            </p:extLst>
          </p:nvPr>
        </p:nvGraphicFramePr>
        <p:xfrm>
          <a:off x="395536" y="1628800"/>
          <a:ext cx="8460432" cy="5157192"/>
        </p:xfrm>
        <a:graphic>
          <a:graphicData uri="http://schemas.openxmlformats.org/drawingml/2006/table">
            <a:tbl>
              <a:tblPr>
                <a:tableStyleId>{5C22544A-7EE6-4342-B048-85BDC9FD1C3A}</a:tableStyleId>
              </a:tblPr>
              <a:tblGrid>
                <a:gridCol w="3172662">
                  <a:extLst>
                    <a:ext uri="{9D8B030D-6E8A-4147-A177-3AD203B41FA5}">
                      <a16:colId xmlns:a16="http://schemas.microsoft.com/office/drawing/2014/main" val="20000"/>
                    </a:ext>
                  </a:extLst>
                </a:gridCol>
                <a:gridCol w="1762590">
                  <a:extLst>
                    <a:ext uri="{9D8B030D-6E8A-4147-A177-3AD203B41FA5}">
                      <a16:colId xmlns:a16="http://schemas.microsoft.com/office/drawing/2014/main" val="20001"/>
                    </a:ext>
                  </a:extLst>
                </a:gridCol>
                <a:gridCol w="1762590">
                  <a:extLst>
                    <a:ext uri="{9D8B030D-6E8A-4147-A177-3AD203B41FA5}">
                      <a16:colId xmlns:a16="http://schemas.microsoft.com/office/drawing/2014/main" val="20002"/>
                    </a:ext>
                  </a:extLst>
                </a:gridCol>
                <a:gridCol w="1762590">
                  <a:extLst>
                    <a:ext uri="{9D8B030D-6E8A-4147-A177-3AD203B41FA5}">
                      <a16:colId xmlns:a16="http://schemas.microsoft.com/office/drawing/2014/main" val="20003"/>
                    </a:ext>
                  </a:extLst>
                </a:gridCol>
              </a:tblGrid>
              <a:tr h="1037607">
                <a:tc>
                  <a:txBody>
                    <a:bodyPr/>
                    <a:lstStyle/>
                    <a:p>
                      <a:pPr algn="ctr" fontAlgn="ctr"/>
                      <a:r>
                        <a:rPr lang="nl-BE" sz="1400" b="1" u="none" strike="noStrike" dirty="0">
                          <a:effectLst/>
                        </a:rPr>
                        <a:t>Gemeente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a:t>
                      </a:r>
                    </a:p>
                    <a:p>
                      <a:pPr algn="ctr" fontAlgn="b"/>
                      <a:r>
                        <a:rPr lang="nl-BE" sz="1400" b="1" u="none" strike="noStrike" dirty="0">
                          <a:effectLst/>
                        </a:rPr>
                        <a:t>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74639">
                <a:tc>
                  <a:txBody>
                    <a:bodyPr/>
                    <a:lstStyle/>
                    <a:p>
                      <a:pPr algn="ctr" fontAlgn="ctr"/>
                      <a:r>
                        <a:rPr lang="nl-BE" sz="1400" u="none" strike="noStrike" dirty="0">
                          <a:effectLst/>
                        </a:rPr>
                        <a:t>Beveren</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427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8,76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r h="274639">
                <a:tc>
                  <a:txBody>
                    <a:bodyPr/>
                    <a:lstStyle/>
                    <a:p>
                      <a:pPr algn="ctr" fontAlgn="ctr"/>
                      <a:r>
                        <a:rPr lang="nl-BE" sz="1400" u="none" strike="noStrike" dirty="0">
                          <a:effectLst/>
                        </a:rPr>
                        <a:t>Dendermonde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162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3,54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2"/>
                  </a:ext>
                </a:extLst>
              </a:tr>
              <a:tr h="274639">
                <a:tc>
                  <a:txBody>
                    <a:bodyPr/>
                    <a:lstStyle/>
                    <a:p>
                      <a:pPr algn="ctr" fontAlgn="ctr"/>
                      <a:r>
                        <a:rPr lang="nl-BE" sz="1400" u="none" strike="noStrike" dirty="0">
                          <a:effectLst/>
                        </a:rPr>
                        <a:t>Hamme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1,89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3"/>
                  </a:ext>
                </a:extLst>
              </a:tr>
              <a:tr h="274639">
                <a:tc>
                  <a:txBody>
                    <a:bodyPr/>
                    <a:lstStyle/>
                    <a:p>
                      <a:pPr algn="ctr" fontAlgn="ctr"/>
                      <a:r>
                        <a:rPr lang="nl-BE" sz="1400" u="none" strike="noStrike" dirty="0">
                          <a:effectLst/>
                        </a:rPr>
                        <a:t>Kruibeke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109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6,50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4"/>
                  </a:ext>
                </a:extLst>
              </a:tr>
              <a:tr h="274639">
                <a:tc>
                  <a:txBody>
                    <a:bodyPr/>
                    <a:lstStyle/>
                    <a:p>
                      <a:pPr algn="ctr" fontAlgn="ctr"/>
                      <a:r>
                        <a:rPr lang="nl-BE" sz="1400" u="none" strike="noStrike" dirty="0">
                          <a:effectLst/>
                        </a:rPr>
                        <a:t>Lokeren</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135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a:solidFill>
                            <a:srgbClr val="000000"/>
                          </a:solidFill>
                          <a:effectLst/>
                          <a:latin typeface="+mn-lt"/>
                        </a:rPr>
                        <a:t>3,24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5"/>
                  </a:ext>
                </a:extLst>
              </a:tr>
              <a:tr h="274639">
                <a:tc>
                  <a:txBody>
                    <a:bodyPr/>
                    <a:lstStyle/>
                    <a:p>
                      <a:pPr algn="ctr" fontAlgn="ctr"/>
                      <a:r>
                        <a:rPr lang="nl-BE" sz="1400" u="none" strike="noStrike" dirty="0">
                          <a:effectLst/>
                        </a:rPr>
                        <a:t>Moerbeke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0,62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6"/>
                  </a:ext>
                </a:extLst>
              </a:tr>
              <a:tr h="274639">
                <a:tc>
                  <a:txBody>
                    <a:bodyPr/>
                    <a:lstStyle/>
                    <a:p>
                      <a:pPr algn="ctr" fontAlgn="ctr"/>
                      <a:r>
                        <a:rPr lang="nl-BE" sz="1400" u="none" strike="noStrike" dirty="0">
                          <a:effectLst/>
                        </a:rPr>
                        <a:t>Sint-Gillis-Waas</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183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81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9,44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7"/>
                  </a:ext>
                </a:extLst>
              </a:tr>
              <a:tr h="274639">
                <a:tc>
                  <a:txBody>
                    <a:bodyPr/>
                    <a:lstStyle/>
                    <a:p>
                      <a:pPr algn="ctr" fontAlgn="ctr"/>
                      <a:r>
                        <a:rPr lang="nl-BE" sz="1400" u="none" strike="noStrike" dirty="0">
                          <a:effectLst/>
                        </a:rPr>
                        <a:t>Sint-Niklaas</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333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a:solidFill>
                            <a:srgbClr val="000000"/>
                          </a:solidFill>
                          <a:effectLst/>
                          <a:latin typeface="+mn-lt"/>
                        </a:rPr>
                        <a:t>4,25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8"/>
                  </a:ext>
                </a:extLst>
              </a:tr>
              <a:tr h="274639">
                <a:tc>
                  <a:txBody>
                    <a:bodyPr/>
                    <a:lstStyle/>
                    <a:p>
                      <a:pPr algn="ctr" fontAlgn="ctr"/>
                      <a:r>
                        <a:rPr lang="nl-BE" sz="1400" u="none" strike="noStrike" dirty="0">
                          <a:effectLst/>
                        </a:rPr>
                        <a:t>Stekene </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386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26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20,92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9"/>
                  </a:ext>
                </a:extLst>
              </a:tr>
              <a:tr h="274639">
                <a:tc>
                  <a:txBody>
                    <a:bodyPr/>
                    <a:lstStyle/>
                    <a:p>
                      <a:pPr algn="ctr" fontAlgn="ctr"/>
                      <a:r>
                        <a:rPr lang="nl-BE" sz="1400" u="none" strike="noStrike" dirty="0">
                          <a:effectLst/>
                        </a:rPr>
                        <a:t>Temse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180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6,02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0"/>
                  </a:ext>
                </a:extLst>
              </a:tr>
              <a:tr h="274639">
                <a:tc>
                  <a:txBody>
                    <a:bodyPr/>
                    <a:lstStyle/>
                    <a:p>
                      <a:pPr algn="ctr" fontAlgn="ctr"/>
                      <a:r>
                        <a:rPr lang="nl-BE" sz="1400" u="none" strike="noStrike" dirty="0">
                          <a:effectLst/>
                        </a:rPr>
                        <a:t>Waasmunster</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0,00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1"/>
                  </a:ext>
                </a:extLst>
              </a:tr>
              <a:tr h="274639">
                <a:tc>
                  <a:txBody>
                    <a:bodyPr/>
                    <a:lstStyle/>
                    <a:p>
                      <a:pPr algn="ctr" fontAlgn="ctr"/>
                      <a:r>
                        <a:rPr lang="nl-BE" sz="1400" u="none" strike="noStrike" dirty="0">
                          <a:effectLst/>
                        </a:rPr>
                        <a:t>Wachtebeke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7,84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2"/>
                  </a:ext>
                </a:extLst>
              </a:tr>
              <a:tr h="274639">
                <a:tc>
                  <a:txBody>
                    <a:bodyPr/>
                    <a:lstStyle/>
                    <a:p>
                      <a:pPr algn="ctr" fontAlgn="ctr"/>
                      <a:r>
                        <a:rPr lang="nl-BE" sz="1400" u="none" strike="noStrike" dirty="0">
                          <a:effectLst/>
                        </a:rPr>
                        <a:t>Zele</a:t>
                      </a:r>
                      <a:endParaRPr lang="nl-BE" sz="14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110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5,20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3"/>
                  </a:ext>
                </a:extLst>
              </a:tr>
              <a:tr h="274639">
                <a:tc>
                  <a:txBody>
                    <a:bodyPr/>
                    <a:lstStyle/>
                    <a:p>
                      <a:pPr marL="0" algn="ctr" defTabSz="914400" rtl="0" eaLnBrk="1" fontAlgn="ctr" latinLnBrk="0" hangingPunct="1"/>
                      <a:r>
                        <a:rPr lang="nl-BE" sz="1400" u="none" strike="noStrike" kern="1200" dirty="0">
                          <a:solidFill>
                            <a:schemeClr val="dk1"/>
                          </a:solidFill>
                          <a:effectLst/>
                          <a:latin typeface="+mn-lt"/>
                          <a:ea typeface="+mn-ea"/>
                          <a:cs typeface="+mn-cs"/>
                        </a:rPr>
                        <a:t>Zelzate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77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29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0" i="0" u="none" strike="noStrike" dirty="0">
                          <a:solidFill>
                            <a:srgbClr val="000000"/>
                          </a:solidFill>
                          <a:effectLst/>
                          <a:latin typeface="+mn-lt"/>
                        </a:rPr>
                        <a:t>5,99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14"/>
                  </a:ext>
                </a:extLst>
              </a:tr>
              <a:tr h="274639">
                <a:tc>
                  <a:txBody>
                    <a:bodyPr/>
                    <a:lstStyle/>
                    <a:p>
                      <a:pPr algn="ctr" fontAlgn="ctr"/>
                      <a:r>
                        <a:rPr lang="nl-BE" sz="1400" b="1" u="none" strike="noStrike" dirty="0">
                          <a:effectLst/>
                        </a:rPr>
                        <a:t>Totalen 2019</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1" i="0" u="none" strike="noStrike" kern="1200" dirty="0">
                          <a:solidFill>
                            <a:srgbClr val="000000"/>
                          </a:solidFill>
                          <a:effectLst/>
                          <a:latin typeface="Arial"/>
                          <a:ea typeface="+mn-ea"/>
                          <a:cs typeface="+mn-cs"/>
                        </a:rPr>
                        <a:t>2214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a:solidFill>
                            <a:srgbClr val="000000"/>
                          </a:solidFill>
                          <a:effectLst/>
                          <a:latin typeface="Arial"/>
                        </a:rPr>
                        <a:t>142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1" i="0" u="none" strike="noStrike" kern="1200" dirty="0">
                          <a:solidFill>
                            <a:srgbClr val="000000"/>
                          </a:solidFill>
                          <a:effectLst/>
                          <a:latin typeface="Arial"/>
                          <a:ea typeface="+mn-ea"/>
                          <a:cs typeface="+mn-cs"/>
                        </a:rPr>
                        <a:t>6,48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620498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922114"/>
          </a:xfrm>
        </p:spPr>
        <p:txBody>
          <a:bodyPr>
            <a:normAutofit fontScale="90000"/>
          </a:bodyPr>
          <a:lstStyle/>
          <a:p>
            <a:r>
              <a:rPr lang="nl-BE" b="1" dirty="0">
                <a:solidFill>
                  <a:schemeClr val="accent3">
                    <a:lumMod val="50000"/>
                  </a:schemeClr>
                </a:solidFill>
              </a:rPr>
              <a:t>2. Rattenbestrijding 2019</a:t>
            </a:r>
            <a:br>
              <a:rPr lang="nl-BE" b="1" dirty="0">
                <a:solidFill>
                  <a:schemeClr val="accent3">
                    <a:lumMod val="50000"/>
                  </a:schemeClr>
                </a:solidFill>
              </a:rPr>
            </a:br>
            <a:r>
              <a:rPr lang="nl-BE" b="1" dirty="0">
                <a:solidFill>
                  <a:schemeClr val="accent3">
                    <a:lumMod val="50000"/>
                  </a:schemeClr>
                </a:solidFill>
              </a:rPr>
              <a:t> </a:t>
            </a:r>
            <a:r>
              <a:rPr lang="nl-BE" sz="3100" b="1" dirty="0">
                <a:solidFill>
                  <a:schemeClr val="accent3">
                    <a:lumMod val="50000"/>
                  </a:schemeClr>
                </a:solidFill>
              </a:rPr>
              <a:t>2.2 Meldingen bruine rat :</a:t>
            </a:r>
          </a:p>
        </p:txBody>
      </p:sp>
      <p:graphicFrame>
        <p:nvGraphicFramePr>
          <p:cNvPr id="4" name="Tabel 3">
            <a:extLst>
              <a:ext uri="{FF2B5EF4-FFF2-40B4-BE49-F238E27FC236}">
                <a16:creationId xmlns:a16="http://schemas.microsoft.com/office/drawing/2014/main" id="{D3258D44-277C-4DEA-88F0-0C5547572548}"/>
              </a:ext>
            </a:extLst>
          </p:cNvPr>
          <p:cNvGraphicFramePr>
            <a:graphicFrameLocks noGrp="1"/>
          </p:cNvGraphicFramePr>
          <p:nvPr>
            <p:extLst>
              <p:ext uri="{D42A27DB-BD31-4B8C-83A1-F6EECF244321}">
                <p14:modId xmlns:p14="http://schemas.microsoft.com/office/powerpoint/2010/main" val="2864332731"/>
              </p:ext>
            </p:extLst>
          </p:nvPr>
        </p:nvGraphicFramePr>
        <p:xfrm>
          <a:off x="251520" y="1484784"/>
          <a:ext cx="8424936" cy="4176465"/>
        </p:xfrm>
        <a:graphic>
          <a:graphicData uri="http://schemas.openxmlformats.org/drawingml/2006/table">
            <a:tbl>
              <a:tblPr/>
              <a:tblGrid>
                <a:gridCol w="1310174">
                  <a:extLst>
                    <a:ext uri="{9D8B030D-6E8A-4147-A177-3AD203B41FA5}">
                      <a16:colId xmlns:a16="http://schemas.microsoft.com/office/drawing/2014/main" val="20000"/>
                    </a:ext>
                  </a:extLst>
                </a:gridCol>
                <a:gridCol w="1208523">
                  <a:extLst>
                    <a:ext uri="{9D8B030D-6E8A-4147-A177-3AD203B41FA5}">
                      <a16:colId xmlns:a16="http://schemas.microsoft.com/office/drawing/2014/main" val="20001"/>
                    </a:ext>
                  </a:extLst>
                </a:gridCol>
                <a:gridCol w="1208523">
                  <a:extLst>
                    <a:ext uri="{9D8B030D-6E8A-4147-A177-3AD203B41FA5}">
                      <a16:colId xmlns:a16="http://schemas.microsoft.com/office/drawing/2014/main" val="20002"/>
                    </a:ext>
                  </a:extLst>
                </a:gridCol>
                <a:gridCol w="1208523">
                  <a:extLst>
                    <a:ext uri="{9D8B030D-6E8A-4147-A177-3AD203B41FA5}">
                      <a16:colId xmlns:a16="http://schemas.microsoft.com/office/drawing/2014/main" val="20003"/>
                    </a:ext>
                  </a:extLst>
                </a:gridCol>
                <a:gridCol w="1208523">
                  <a:extLst>
                    <a:ext uri="{9D8B030D-6E8A-4147-A177-3AD203B41FA5}">
                      <a16:colId xmlns:a16="http://schemas.microsoft.com/office/drawing/2014/main" val="20004"/>
                    </a:ext>
                  </a:extLst>
                </a:gridCol>
                <a:gridCol w="1208523">
                  <a:extLst>
                    <a:ext uri="{9D8B030D-6E8A-4147-A177-3AD203B41FA5}">
                      <a16:colId xmlns:a16="http://schemas.microsoft.com/office/drawing/2014/main" val="20005"/>
                    </a:ext>
                  </a:extLst>
                </a:gridCol>
                <a:gridCol w="1072147">
                  <a:extLst>
                    <a:ext uri="{9D8B030D-6E8A-4147-A177-3AD203B41FA5}">
                      <a16:colId xmlns:a16="http://schemas.microsoft.com/office/drawing/2014/main" val="20006"/>
                    </a:ext>
                  </a:extLst>
                </a:gridCol>
              </a:tblGrid>
              <a:tr h="889188">
                <a:tc>
                  <a:txBody>
                    <a:bodyPr/>
                    <a:lstStyle/>
                    <a:p>
                      <a:pPr algn="ctr" fontAlgn="b"/>
                      <a:r>
                        <a:rPr lang="nl-BE" sz="2400" b="0" i="0" u="none" strike="noStrike" dirty="0">
                          <a:solidFill>
                            <a:srgbClr val="000000"/>
                          </a:solidFill>
                          <a:effectLst/>
                          <a:latin typeface="+mn-lt"/>
                        </a:rPr>
                        <a:t>2019</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Vlaamse Ardennen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Dender-vallei</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a:solidFill>
                            <a:srgbClr val="000000"/>
                          </a:solidFill>
                          <a:effectLst/>
                          <a:latin typeface="+mn-lt"/>
                        </a:rPr>
                        <a:t>Bovenschel</a:t>
                      </a:r>
                      <a:r>
                        <a:rPr lang="nl-BE" sz="1800" b="0" i="0" u="none" strike="noStrike" dirty="0">
                          <a:solidFill>
                            <a:srgbClr val="000000"/>
                          </a:solidFill>
                          <a:effectLst/>
                          <a:latin typeface="+mn-lt"/>
                        </a:rPr>
                        <a:t>-de-Leie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Meetjesland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Waasland</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a:solidFill>
                            <a:srgbClr val="000000"/>
                          </a:solidFill>
                          <a:effectLst/>
                          <a:latin typeface="+mn-lt"/>
                        </a:rPr>
                        <a:t>POV</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1102</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1577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1396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1107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2214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7396</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110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203</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142</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538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1313099">
                <a:tc>
                  <a:txBody>
                    <a:bodyPr/>
                    <a:lstStyle/>
                    <a:p>
                      <a:pPr algn="ctr" fontAlgn="b"/>
                      <a:r>
                        <a:rPr lang="nl-BE" sz="1800" b="0" i="0" u="none" strike="noStrike" dirty="0">
                          <a:solidFill>
                            <a:srgbClr val="000000"/>
                          </a:solidFill>
                          <a:effectLst/>
                          <a:latin typeface="+mn-lt"/>
                        </a:rPr>
                        <a:t>aantal meldingen/ 1000 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a:solidFill>
                            <a:srgbClr val="000000"/>
                          </a:solidFill>
                          <a:effectLst/>
                          <a:latin typeface="+mn-lt"/>
                        </a:rPr>
                        <a:t>7,85</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5,24</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4,57</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10,50</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a:solidFill>
                            <a:srgbClr val="000000"/>
                          </a:solidFill>
                          <a:effectLst/>
                          <a:latin typeface="+mn-lt"/>
                        </a:rPr>
                        <a:t>6,48</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800" b="1" i="0" u="none" strike="noStrike" kern="1200" dirty="0">
                          <a:solidFill>
                            <a:srgbClr val="000000"/>
                          </a:solidFill>
                          <a:effectLst/>
                          <a:latin typeface="+mn-lt"/>
                          <a:ea typeface="+mn-ea"/>
                          <a:cs typeface="+mn-cs"/>
                        </a:rPr>
                        <a:t>6,93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48582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el 1"/>
          <p:cNvSpPr>
            <a:spLocks noGrp="1"/>
          </p:cNvSpPr>
          <p:nvPr>
            <p:ph type="title"/>
          </p:nvPr>
        </p:nvSpPr>
        <p:spPr>
          <a:xfrm>
            <a:off x="467544" y="0"/>
            <a:ext cx="8229600" cy="908720"/>
          </a:xfrm>
        </p:spPr>
        <p:txBody>
          <a:bodyPr>
            <a:noAutofit/>
          </a:bodyPr>
          <a:lstStyle/>
          <a:p>
            <a:pPr marL="36000"/>
            <a:r>
              <a:rPr lang="nl-BE" sz="3600" b="1" dirty="0">
                <a:solidFill>
                  <a:schemeClr val="accent3">
                    <a:lumMod val="50000"/>
                  </a:schemeClr>
                </a:solidFill>
              </a:rPr>
              <a:t>2. Rattenbestrijding 2019</a:t>
            </a:r>
            <a:br>
              <a:rPr lang="nl-BE" sz="3600" b="1" dirty="0">
                <a:solidFill>
                  <a:schemeClr val="accent3">
                    <a:lumMod val="50000"/>
                  </a:schemeClr>
                </a:solidFill>
              </a:rPr>
            </a:br>
            <a:r>
              <a:rPr lang="nl-BE" sz="3600" b="1" dirty="0">
                <a:solidFill>
                  <a:schemeClr val="accent3">
                    <a:lumMod val="50000"/>
                  </a:schemeClr>
                </a:solidFill>
              </a:rPr>
              <a:t> </a:t>
            </a:r>
            <a:r>
              <a:rPr lang="nl-BE" sz="2400" b="1" dirty="0">
                <a:solidFill>
                  <a:schemeClr val="accent3">
                    <a:lumMod val="50000"/>
                  </a:schemeClr>
                </a:solidFill>
              </a:rPr>
              <a:t>2.3 </a:t>
            </a:r>
            <a:r>
              <a:rPr lang="nl-BE" sz="2400" b="1" dirty="0" err="1">
                <a:solidFill>
                  <a:schemeClr val="accent3">
                    <a:lumMod val="50000"/>
                  </a:schemeClr>
                </a:solidFill>
              </a:rPr>
              <a:t>Rodenticiden</a:t>
            </a:r>
            <a:r>
              <a:rPr lang="nl-BE" sz="2400" b="1" dirty="0">
                <a:solidFill>
                  <a:schemeClr val="accent3">
                    <a:lumMod val="50000"/>
                  </a:schemeClr>
                </a:solidFill>
              </a:rPr>
              <a:t>: absolute cijfers</a:t>
            </a:r>
          </a:p>
        </p:txBody>
      </p:sp>
      <p:sp>
        <p:nvSpPr>
          <p:cNvPr id="3" name="Tijdelijke aanduiding voor inhoud 2"/>
          <p:cNvSpPr>
            <a:spLocks noGrp="1"/>
          </p:cNvSpPr>
          <p:nvPr>
            <p:ph idx="1"/>
          </p:nvPr>
        </p:nvSpPr>
        <p:spPr>
          <a:xfrm>
            <a:off x="467544" y="1052736"/>
            <a:ext cx="8229600" cy="4929411"/>
          </a:xfrm>
        </p:spPr>
        <p:txBody>
          <a:bodyPr>
            <a:normAutofit/>
          </a:bodyPr>
          <a:lstStyle/>
          <a:p>
            <a:pPr marL="0" indent="0" algn="ctr">
              <a:buNone/>
            </a:pPr>
            <a:r>
              <a:rPr lang="nl-BE" sz="2000" dirty="0"/>
              <a:t>Absolute cijfers</a:t>
            </a:r>
          </a:p>
          <a:p>
            <a:pPr marL="457200" lvl="1" indent="0">
              <a:buNone/>
            </a:pPr>
            <a:endParaRPr lang="nl-BE" dirty="0"/>
          </a:p>
          <a:p>
            <a:pPr marL="400050" lvl="1" indent="0">
              <a:buNone/>
            </a:pP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1691827372"/>
              </p:ext>
            </p:extLst>
          </p:nvPr>
        </p:nvGraphicFramePr>
        <p:xfrm>
          <a:off x="10343" y="1034277"/>
          <a:ext cx="9144001" cy="5400605"/>
        </p:xfrm>
        <a:graphic>
          <a:graphicData uri="http://schemas.openxmlformats.org/drawingml/2006/table">
            <a:tbl>
              <a:tblPr>
                <a:tableStyleId>{5C22544A-7EE6-4342-B048-85BDC9FD1C3A}</a:tableStyleId>
              </a:tblPr>
              <a:tblGrid>
                <a:gridCol w="2851049">
                  <a:extLst>
                    <a:ext uri="{9D8B030D-6E8A-4147-A177-3AD203B41FA5}">
                      <a16:colId xmlns:a16="http://schemas.microsoft.com/office/drawing/2014/main" val="20000"/>
                    </a:ext>
                  </a:extLst>
                </a:gridCol>
                <a:gridCol w="1573238">
                  <a:extLst>
                    <a:ext uri="{9D8B030D-6E8A-4147-A177-3AD203B41FA5}">
                      <a16:colId xmlns:a16="http://schemas.microsoft.com/office/drawing/2014/main" val="20002"/>
                    </a:ext>
                  </a:extLst>
                </a:gridCol>
                <a:gridCol w="1573238">
                  <a:extLst>
                    <a:ext uri="{9D8B030D-6E8A-4147-A177-3AD203B41FA5}">
                      <a16:colId xmlns:a16="http://schemas.microsoft.com/office/drawing/2014/main" val="20003"/>
                    </a:ext>
                  </a:extLst>
                </a:gridCol>
                <a:gridCol w="1573238">
                  <a:extLst>
                    <a:ext uri="{9D8B030D-6E8A-4147-A177-3AD203B41FA5}">
                      <a16:colId xmlns:a16="http://schemas.microsoft.com/office/drawing/2014/main" val="20004"/>
                    </a:ext>
                  </a:extLst>
                </a:gridCol>
                <a:gridCol w="1573238">
                  <a:extLst>
                    <a:ext uri="{9D8B030D-6E8A-4147-A177-3AD203B41FA5}">
                      <a16:colId xmlns:a16="http://schemas.microsoft.com/office/drawing/2014/main" val="2710490911"/>
                    </a:ext>
                  </a:extLst>
                </a:gridCol>
              </a:tblGrid>
              <a:tr h="333650">
                <a:tc>
                  <a:txBody>
                    <a:bodyPr/>
                    <a:lstStyle/>
                    <a:p>
                      <a:pPr algn="ctr" fontAlgn="b"/>
                      <a:r>
                        <a:rPr lang="nl-BE" sz="1600" b="1" u="none" strike="noStrike" dirty="0">
                          <a:effectLst/>
                        </a:rPr>
                        <a:t>Gemeente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37797">
                <a:tc>
                  <a:txBody>
                    <a:bodyPr/>
                    <a:lstStyle/>
                    <a:p>
                      <a:pPr algn="ctr" fontAlgn="b"/>
                      <a:r>
                        <a:rPr lang="nl-BE" sz="1600" u="none" strike="noStrike" dirty="0">
                          <a:effectLst/>
                        </a:rPr>
                        <a:t>Beveren</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1178</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551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189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251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337797">
                <a:tc>
                  <a:txBody>
                    <a:bodyPr/>
                    <a:lstStyle/>
                    <a:p>
                      <a:pPr algn="ctr" fontAlgn="b"/>
                      <a:r>
                        <a:rPr lang="nl-BE" sz="1600" u="none" strike="noStrike" dirty="0">
                          <a:effectLst/>
                        </a:rPr>
                        <a:t>Dendermonde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280</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27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337797">
                <a:tc>
                  <a:txBody>
                    <a:bodyPr/>
                    <a:lstStyle/>
                    <a:p>
                      <a:pPr algn="ctr" fontAlgn="b"/>
                      <a:r>
                        <a:rPr lang="nl-BE" sz="1600" u="none" strike="noStrike" dirty="0">
                          <a:effectLst/>
                        </a:rPr>
                        <a:t>Hamme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261</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191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132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93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337797">
                <a:tc>
                  <a:txBody>
                    <a:bodyPr/>
                    <a:lstStyle/>
                    <a:p>
                      <a:pPr algn="ctr" fontAlgn="b"/>
                      <a:r>
                        <a:rPr lang="nl-BE" sz="1600" u="none" strike="noStrike" dirty="0">
                          <a:effectLst/>
                        </a:rPr>
                        <a:t>Kruibeke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95</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68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337797">
                <a:tc>
                  <a:txBody>
                    <a:bodyPr/>
                    <a:lstStyle/>
                    <a:p>
                      <a:pPr algn="ctr" fontAlgn="b"/>
                      <a:r>
                        <a:rPr lang="nl-BE" sz="1600" u="none" strike="noStrike" dirty="0">
                          <a:effectLst/>
                        </a:rPr>
                        <a:t>Lokeren </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204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275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186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337797">
                <a:tc>
                  <a:txBody>
                    <a:bodyPr/>
                    <a:lstStyle/>
                    <a:p>
                      <a:pPr algn="ctr" fontAlgn="b"/>
                      <a:r>
                        <a:rPr lang="nl-BE" sz="1600" u="none" strike="noStrike" dirty="0">
                          <a:effectLst/>
                        </a:rPr>
                        <a:t>Moerbeke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34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47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53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55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r h="337797">
                <a:tc>
                  <a:txBody>
                    <a:bodyPr/>
                    <a:lstStyle/>
                    <a:p>
                      <a:pPr algn="ctr" fontAlgn="b"/>
                      <a:r>
                        <a:rPr lang="nl-BE" sz="1600" u="none" strike="noStrike" dirty="0">
                          <a:effectLst/>
                        </a:rPr>
                        <a:t>Sint-Gillis-Waas</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109</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106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116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7"/>
                  </a:ext>
                </a:extLst>
              </a:tr>
              <a:tr h="337797">
                <a:tc>
                  <a:txBody>
                    <a:bodyPr/>
                    <a:lstStyle/>
                    <a:p>
                      <a:pPr algn="ctr" fontAlgn="b"/>
                      <a:r>
                        <a:rPr lang="nl-BE" sz="1600" u="none" strike="noStrike" dirty="0">
                          <a:effectLst/>
                        </a:rPr>
                        <a:t>Sint-Niklaas </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19</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124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8"/>
                  </a:ext>
                </a:extLst>
              </a:tr>
              <a:tr h="337797">
                <a:tc>
                  <a:txBody>
                    <a:bodyPr/>
                    <a:lstStyle/>
                    <a:p>
                      <a:pPr algn="ctr" fontAlgn="b"/>
                      <a:r>
                        <a:rPr lang="nl-BE" sz="1600" u="none" strike="noStrike" dirty="0">
                          <a:effectLst/>
                        </a:rPr>
                        <a:t>Stekene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202</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9"/>
                  </a:ext>
                </a:extLst>
              </a:tr>
              <a:tr h="337797">
                <a:tc>
                  <a:txBody>
                    <a:bodyPr/>
                    <a:lstStyle/>
                    <a:p>
                      <a:pPr algn="ctr" fontAlgn="b"/>
                      <a:r>
                        <a:rPr lang="nl-BE" sz="1600" u="none" strike="noStrike" dirty="0">
                          <a:effectLst/>
                        </a:rPr>
                        <a:t>Temse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104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77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124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337797">
                <a:tc>
                  <a:txBody>
                    <a:bodyPr/>
                    <a:lstStyle/>
                    <a:p>
                      <a:pPr algn="ctr" fontAlgn="b"/>
                      <a:r>
                        <a:rPr lang="nl-BE" sz="1600" u="none" strike="noStrike" dirty="0">
                          <a:effectLst/>
                        </a:rPr>
                        <a:t>Waasmunster</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65</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90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1"/>
                  </a:ext>
                </a:extLst>
              </a:tr>
              <a:tr h="337797">
                <a:tc>
                  <a:txBody>
                    <a:bodyPr/>
                    <a:lstStyle/>
                    <a:p>
                      <a:pPr algn="ctr" fontAlgn="b"/>
                      <a:r>
                        <a:rPr lang="nl-BE" sz="1600" u="none" strike="noStrike" dirty="0">
                          <a:effectLst/>
                        </a:rPr>
                        <a:t>Wachtebeke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64</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40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2"/>
                  </a:ext>
                </a:extLst>
              </a:tr>
              <a:tr h="337797">
                <a:tc>
                  <a:txBody>
                    <a:bodyPr/>
                    <a:lstStyle/>
                    <a:p>
                      <a:pPr algn="ctr" fontAlgn="b"/>
                      <a:r>
                        <a:rPr lang="nl-BE" sz="1600" u="none" strike="noStrike" dirty="0">
                          <a:effectLst/>
                        </a:rPr>
                        <a:t>Zele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86</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80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3"/>
                  </a:ext>
                </a:extLst>
              </a:tr>
              <a:tr h="337797">
                <a:tc>
                  <a:txBody>
                    <a:bodyPr/>
                    <a:lstStyle/>
                    <a:p>
                      <a:pPr algn="ctr" fontAlgn="b"/>
                      <a:r>
                        <a:rPr lang="nl-BE" sz="1600" u="none" strike="noStrike" dirty="0">
                          <a:effectLst/>
                        </a:rPr>
                        <a:t>Zelzate</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u="none" strike="noStrike" dirty="0">
                          <a:effectLst/>
                        </a:rPr>
                        <a:t>63</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u="none" strike="noStrike" kern="1200" dirty="0">
                          <a:solidFill>
                            <a:schemeClr val="dk1"/>
                          </a:solidFill>
                          <a:effectLst/>
                          <a:latin typeface="+mn-lt"/>
                          <a:ea typeface="+mn-ea"/>
                          <a:cs typeface="+mn-cs"/>
                        </a:rPr>
                        <a:t>49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u="none" strike="noStrike" kern="1200" dirty="0">
                          <a:solidFill>
                            <a:schemeClr val="dk1"/>
                          </a:solidFill>
                          <a:effectLst/>
                          <a:latin typeface="+mn-lt"/>
                          <a:ea typeface="+mn-ea"/>
                          <a:cs typeface="+mn-cs"/>
                        </a:rPr>
                        <a:t>55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a:solidFill>
                            <a:srgbClr val="000000"/>
                          </a:solidFill>
                          <a:effectLst/>
                          <a:latin typeface="+mn-lt"/>
                        </a:rPr>
                        <a:t>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4"/>
                  </a:ext>
                </a:extLst>
              </a:tr>
              <a:tr h="337797">
                <a:tc>
                  <a:txBody>
                    <a:bodyPr/>
                    <a:lstStyle/>
                    <a:p>
                      <a:pPr algn="ctr" fontAlgn="b"/>
                      <a:r>
                        <a:rPr lang="nl-BE" sz="1600" b="1" u="none" strike="noStrike" dirty="0">
                          <a:effectLst/>
                          <a:latin typeface="+mn-lt"/>
                        </a:rPr>
                        <a:t>Totaal:</a:t>
                      </a:r>
                      <a:r>
                        <a:rPr lang="nl-BE" sz="1600" b="1" u="none" strike="noStrike" baseline="0" dirty="0">
                          <a:effectLst/>
                          <a:latin typeface="+mn-lt"/>
                        </a:rPr>
                        <a:t>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2765</a:t>
                      </a:r>
                      <a:endParaRPr lang="nl-BE" sz="1600" b="1" i="0" u="none" strike="noStrike" dirty="0">
                        <a:solidFill>
                          <a:srgbClr val="0070C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1" u="none" strike="noStrike" kern="1200" dirty="0">
                          <a:solidFill>
                            <a:schemeClr val="dk1"/>
                          </a:solidFill>
                          <a:effectLst/>
                          <a:latin typeface="+mn-lt"/>
                          <a:ea typeface="+mn-ea"/>
                          <a:cs typeface="+mn-cs"/>
                        </a:rPr>
                        <a:t>1636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u="none" strike="noStrike" kern="1200" dirty="0">
                          <a:solidFill>
                            <a:schemeClr val="dk1"/>
                          </a:solidFill>
                          <a:effectLst/>
                          <a:latin typeface="+mn-lt"/>
                          <a:ea typeface="+mn-ea"/>
                          <a:cs typeface="+mn-cs"/>
                        </a:rPr>
                        <a:t>1338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u="none" strike="noStrike" kern="1200" dirty="0">
                          <a:solidFill>
                            <a:schemeClr val="dk1"/>
                          </a:solidFill>
                          <a:effectLst/>
                          <a:latin typeface="+mn-lt"/>
                          <a:ea typeface="+mn-ea"/>
                          <a:cs typeface="+mn-cs"/>
                        </a:rPr>
                        <a:t>1518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5"/>
                  </a:ext>
                </a:extLst>
              </a:tr>
            </a:tbl>
          </a:graphicData>
        </a:graphic>
      </p:graphicFrame>
      <p:sp>
        <p:nvSpPr>
          <p:cNvPr id="2" name="Tekstvak 1">
            <a:extLst>
              <a:ext uri="{FF2B5EF4-FFF2-40B4-BE49-F238E27FC236}">
                <a16:creationId xmlns:a16="http://schemas.microsoft.com/office/drawing/2014/main" id="{B02E25A9-D6A2-478F-8DB9-FBC4F39C63F9}"/>
              </a:ext>
            </a:extLst>
          </p:cNvPr>
          <p:cNvSpPr txBox="1"/>
          <p:nvPr/>
        </p:nvSpPr>
        <p:spPr>
          <a:xfrm>
            <a:off x="1835696" y="6434882"/>
            <a:ext cx="6696744" cy="276999"/>
          </a:xfrm>
          <a:prstGeom prst="rect">
            <a:avLst/>
          </a:prstGeom>
          <a:noFill/>
        </p:spPr>
        <p:txBody>
          <a:bodyPr wrap="square" rtlCol="0">
            <a:spAutoFit/>
          </a:bodyPr>
          <a:lstStyle/>
          <a:p>
            <a:r>
              <a:rPr lang="nl-BE" sz="1200" dirty="0"/>
              <a:t>*enkel gegevens provinciale werking, geen gegevens gemeente</a:t>
            </a:r>
          </a:p>
        </p:txBody>
      </p:sp>
    </p:spTree>
    <p:extLst>
      <p:ext uri="{BB962C8B-B14F-4D97-AF65-F5344CB8AC3E}">
        <p14:creationId xmlns:p14="http://schemas.microsoft.com/office/powerpoint/2010/main" val="2875126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
          <p:cNvSpPr>
            <a:spLocks noGrp="1"/>
          </p:cNvSpPr>
          <p:nvPr>
            <p:ph type="title"/>
          </p:nvPr>
        </p:nvSpPr>
        <p:spPr>
          <a:xfrm>
            <a:off x="395536" y="116632"/>
            <a:ext cx="8229600" cy="1143000"/>
          </a:xfrm>
        </p:spPr>
        <p:txBody>
          <a:bodyPr>
            <a:normAutofit fontScale="90000"/>
          </a:bodyPr>
          <a:lstStyle/>
          <a:p>
            <a:br>
              <a:rPr lang="nl-BE" b="1" dirty="0">
                <a:solidFill>
                  <a:schemeClr val="accent3">
                    <a:lumMod val="50000"/>
                  </a:schemeClr>
                </a:solidFill>
              </a:rPr>
            </a:br>
            <a:r>
              <a:rPr lang="nl-BE" b="1" dirty="0">
                <a:solidFill>
                  <a:schemeClr val="accent3">
                    <a:lumMod val="50000"/>
                  </a:schemeClr>
                </a:solidFill>
              </a:rPr>
              <a:t>2. Rattenbestrijding 2019</a:t>
            </a:r>
            <a:br>
              <a:rPr lang="nl-BE" b="1" dirty="0">
                <a:solidFill>
                  <a:schemeClr val="accent3">
                    <a:lumMod val="50000"/>
                  </a:schemeClr>
                </a:solidFill>
              </a:rPr>
            </a:br>
            <a:endParaRPr lang="nl-BE" sz="3100" b="1" dirty="0">
              <a:solidFill>
                <a:schemeClr val="accent3">
                  <a:lumMod val="50000"/>
                </a:schemeClr>
              </a:solidFill>
            </a:endParaRPr>
          </a:p>
        </p:txBody>
      </p:sp>
      <p:sp>
        <p:nvSpPr>
          <p:cNvPr id="3" name="Tijdelijke aanduiding voor inhoud 2"/>
          <p:cNvSpPr>
            <a:spLocks noGrp="1"/>
          </p:cNvSpPr>
          <p:nvPr>
            <p:ph idx="1"/>
          </p:nvPr>
        </p:nvSpPr>
        <p:spPr>
          <a:xfrm>
            <a:off x="457200" y="1196752"/>
            <a:ext cx="8229600" cy="4929411"/>
          </a:xfrm>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graphicFrame>
        <p:nvGraphicFramePr>
          <p:cNvPr id="6" name="Grafiek 5">
            <a:extLst>
              <a:ext uri="{FF2B5EF4-FFF2-40B4-BE49-F238E27FC236}">
                <a16:creationId xmlns:a16="http://schemas.microsoft.com/office/drawing/2014/main" id="{00000000-0008-0000-0800-000005000000}"/>
              </a:ext>
            </a:extLst>
          </p:cNvPr>
          <p:cNvGraphicFramePr>
            <a:graphicFrameLocks/>
          </p:cNvGraphicFramePr>
          <p:nvPr>
            <p:extLst>
              <p:ext uri="{D42A27DB-BD31-4B8C-83A1-F6EECF244321}">
                <p14:modId xmlns:p14="http://schemas.microsoft.com/office/powerpoint/2010/main" val="3803133935"/>
              </p:ext>
            </p:extLst>
          </p:nvPr>
        </p:nvGraphicFramePr>
        <p:xfrm>
          <a:off x="251520" y="1196753"/>
          <a:ext cx="8435279" cy="5112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31348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2. Stand van zaken rattenbestrijding </a:t>
            </a:r>
            <a:r>
              <a:rPr lang="nl-BE" sz="3100" b="1" dirty="0">
                <a:solidFill>
                  <a:schemeClr val="accent3">
                    <a:lumMod val="50000"/>
                  </a:schemeClr>
                </a:solidFill>
              </a:rPr>
              <a:t>2.3 </a:t>
            </a:r>
            <a:r>
              <a:rPr lang="nl-BE" sz="3100" b="1" dirty="0" err="1">
                <a:solidFill>
                  <a:schemeClr val="accent3">
                    <a:lumMod val="50000"/>
                  </a:schemeClr>
                </a:solidFill>
              </a:rPr>
              <a:t>Rodenticiden</a:t>
            </a:r>
            <a:r>
              <a:rPr lang="nl-BE" sz="3100" b="1" dirty="0">
                <a:solidFill>
                  <a:schemeClr val="accent3">
                    <a:lumMod val="50000"/>
                  </a:schemeClr>
                </a:solidFill>
              </a:rPr>
              <a:t> </a:t>
            </a:r>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a:solidFill>
                  <a:prstClr val="black"/>
                </a:solidFill>
              </a:rPr>
              <a:t>* Absolute cijfers (openbaar + </a:t>
            </a:r>
            <a:r>
              <a:rPr lang="nl-BE" dirty="0" err="1">
                <a:solidFill>
                  <a:prstClr val="black"/>
                </a:solidFill>
              </a:rPr>
              <a:t>prive</a:t>
            </a:r>
            <a:r>
              <a:rPr lang="nl-BE" dirty="0">
                <a:solidFill>
                  <a:prstClr val="black"/>
                </a:solidFill>
              </a:rPr>
              <a:t>) in Kg </a:t>
            </a:r>
          </a:p>
        </p:txBody>
      </p:sp>
      <p:graphicFrame>
        <p:nvGraphicFramePr>
          <p:cNvPr id="7" name="Tabel 6">
            <a:extLst>
              <a:ext uri="{FF2B5EF4-FFF2-40B4-BE49-F238E27FC236}">
                <a16:creationId xmlns:a16="http://schemas.microsoft.com/office/drawing/2014/main" id="{5C407F3C-7F0B-4DB9-8692-214D37E190B4}"/>
              </a:ext>
            </a:extLst>
          </p:cNvPr>
          <p:cNvGraphicFramePr>
            <a:graphicFrameLocks noGrp="1"/>
          </p:cNvGraphicFramePr>
          <p:nvPr>
            <p:extLst>
              <p:ext uri="{D42A27DB-BD31-4B8C-83A1-F6EECF244321}">
                <p14:modId xmlns:p14="http://schemas.microsoft.com/office/powerpoint/2010/main" val="633611664"/>
              </p:ext>
            </p:extLst>
          </p:nvPr>
        </p:nvGraphicFramePr>
        <p:xfrm>
          <a:off x="457200" y="1484784"/>
          <a:ext cx="8147247" cy="3816426"/>
        </p:xfrm>
        <a:graphic>
          <a:graphicData uri="http://schemas.openxmlformats.org/drawingml/2006/table">
            <a:tbl>
              <a:tblPr/>
              <a:tblGrid>
                <a:gridCol w="3141597">
                  <a:extLst>
                    <a:ext uri="{9D8B030D-6E8A-4147-A177-3AD203B41FA5}">
                      <a16:colId xmlns:a16="http://schemas.microsoft.com/office/drawing/2014/main" val="20000"/>
                    </a:ext>
                  </a:extLst>
                </a:gridCol>
                <a:gridCol w="1251412">
                  <a:extLst>
                    <a:ext uri="{9D8B030D-6E8A-4147-A177-3AD203B41FA5}">
                      <a16:colId xmlns:a16="http://schemas.microsoft.com/office/drawing/2014/main" val="20003"/>
                    </a:ext>
                  </a:extLst>
                </a:gridCol>
                <a:gridCol w="1251412">
                  <a:extLst>
                    <a:ext uri="{9D8B030D-6E8A-4147-A177-3AD203B41FA5}">
                      <a16:colId xmlns:a16="http://schemas.microsoft.com/office/drawing/2014/main" val="20004"/>
                    </a:ext>
                  </a:extLst>
                </a:gridCol>
                <a:gridCol w="1251413">
                  <a:extLst>
                    <a:ext uri="{9D8B030D-6E8A-4147-A177-3AD203B41FA5}">
                      <a16:colId xmlns:a16="http://schemas.microsoft.com/office/drawing/2014/main" val="20005"/>
                    </a:ext>
                  </a:extLst>
                </a:gridCol>
                <a:gridCol w="1251413">
                  <a:extLst>
                    <a:ext uri="{9D8B030D-6E8A-4147-A177-3AD203B41FA5}">
                      <a16:colId xmlns:a16="http://schemas.microsoft.com/office/drawing/2014/main" val="3165836987"/>
                    </a:ext>
                  </a:extLst>
                </a:gridCol>
              </a:tblGrid>
              <a:tr h="437124">
                <a:tc>
                  <a:txBody>
                    <a:bodyPr/>
                    <a:lstStyle/>
                    <a:p>
                      <a:pPr algn="ctr" fontAlgn="b"/>
                      <a:r>
                        <a:rPr lang="nl-BE" sz="1400" b="1" i="0" u="none" strike="noStrike" dirty="0">
                          <a:solidFill>
                            <a:schemeClr val="tx1"/>
                          </a:solidFill>
                          <a:effectLst/>
                          <a:latin typeface="+mn-lt"/>
                        </a:rPr>
                        <a:t> Regio</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63217">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1384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1174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563217">
                <a:tc>
                  <a:txBody>
                    <a:bodyPr/>
                    <a:lstStyle/>
                    <a:p>
                      <a:pPr algn="ctr" fontAlgn="b"/>
                      <a:r>
                        <a:rPr lang="nl-BE" sz="1400" b="0" i="0" u="none" strike="noStrike" dirty="0">
                          <a:solidFill>
                            <a:schemeClr val="tx1"/>
                          </a:solidFill>
                          <a:effectLst/>
                          <a:latin typeface="+mn-lt"/>
                        </a:rPr>
                        <a:t>Waasland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1338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1518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563217">
                <a:tc>
                  <a:txBody>
                    <a:bodyPr/>
                    <a:lstStyle/>
                    <a:p>
                      <a:pPr algn="ctr" fontAlgn="b"/>
                      <a:r>
                        <a:rPr lang="nl-BE" sz="1400" b="0" i="0" u="none" strike="noStrike" dirty="0">
                          <a:solidFill>
                            <a:schemeClr val="tx1"/>
                          </a:solidFill>
                          <a:effectLst/>
                          <a:latin typeface="+mn-lt"/>
                        </a:rPr>
                        <a:t>Dendervallei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2245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j-lt"/>
                          <a:ea typeface="+mn-ea"/>
                          <a:cs typeface="+mn-cs"/>
                        </a:rPr>
                        <a:t>3728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2009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3"/>
                  </a:ext>
                </a:extLst>
              </a:tr>
              <a:tr h="563217">
                <a:tc>
                  <a:txBody>
                    <a:bodyPr/>
                    <a:lstStyle/>
                    <a:p>
                      <a:pPr algn="ctr" fontAlgn="b"/>
                      <a:r>
                        <a:rPr lang="nl-BE" sz="1400" b="0" i="0" u="none" strike="noStrike" dirty="0" err="1">
                          <a:solidFill>
                            <a:schemeClr val="tx1"/>
                          </a:solidFill>
                          <a:effectLst/>
                          <a:latin typeface="+mn-lt"/>
                        </a:rPr>
                        <a:t>Bovenschelde</a:t>
                      </a:r>
                      <a:r>
                        <a:rPr lang="nl-BE" sz="1400" b="0" i="0" u="none" strike="noStrike" baseline="0" dirty="0">
                          <a:solidFill>
                            <a:schemeClr val="tx1"/>
                          </a:solidFill>
                          <a:effectLst/>
                          <a:latin typeface="+mn-lt"/>
                        </a:rPr>
                        <a:t> -L</a:t>
                      </a:r>
                      <a:r>
                        <a:rPr lang="nl-BE" sz="1400" b="0" i="0" u="none" strike="noStrike" dirty="0">
                          <a:solidFill>
                            <a:schemeClr val="tx1"/>
                          </a:solidFill>
                          <a:effectLst/>
                          <a:latin typeface="+mn-lt"/>
                        </a:rPr>
                        <a:t>eie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j-lt"/>
                          <a:ea typeface="+mn-ea"/>
                          <a:cs typeface="+mn-cs"/>
                        </a:rPr>
                        <a:t>2231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  1949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4"/>
                  </a:ext>
                </a:extLst>
              </a:tr>
              <a:tr h="563217">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ctr"/>
                      <a:r>
                        <a:rPr lang="nl-BE" sz="1400" b="0" i="0" u="none" strike="noStrike" dirty="0">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2399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ctr" latinLnBrk="0" hangingPunct="1"/>
                      <a:r>
                        <a:rPr lang="nl-BE" sz="1400" b="0" i="0" u="none" strike="noStrike" kern="1200" dirty="0">
                          <a:solidFill>
                            <a:srgbClr val="000000"/>
                          </a:solidFill>
                          <a:effectLst/>
                          <a:latin typeface="+mj-lt"/>
                          <a:ea typeface="+mn-ea"/>
                          <a:cs typeface="+mn-cs"/>
                        </a:rPr>
                        <a:t>1359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0" u="none" strike="noStrike" kern="1200" dirty="0">
                          <a:solidFill>
                            <a:schemeClr val="dk1"/>
                          </a:solidFill>
                          <a:effectLst/>
                          <a:latin typeface="+mn-lt"/>
                          <a:ea typeface="+mn-ea"/>
                          <a:cs typeface="+mn-cs"/>
                        </a:rPr>
                        <a:t>1262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5"/>
                  </a:ext>
                </a:extLst>
              </a:tr>
              <a:tr h="563217">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j-lt"/>
                          <a:ea typeface="+mn-ea"/>
                          <a:cs typeface="+mn-cs"/>
                        </a:rPr>
                        <a:t>11489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j-lt"/>
                          <a:ea typeface="+mn-ea"/>
                          <a:cs typeface="+mn-cs"/>
                        </a:rPr>
                        <a:t>9310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i="0" u="none" strike="noStrike" kern="1200" dirty="0">
                          <a:solidFill>
                            <a:srgbClr val="000000"/>
                          </a:solidFill>
                          <a:effectLst/>
                          <a:latin typeface="+mj-lt"/>
                          <a:ea typeface="+mn-ea"/>
                          <a:cs typeface="+mn-cs"/>
                        </a:rPr>
                        <a:t>10041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400" b="1" u="none" strike="noStrike" kern="1200" dirty="0">
                          <a:solidFill>
                            <a:schemeClr val="dk1"/>
                          </a:solidFill>
                          <a:effectLst/>
                          <a:latin typeface="+mn-lt"/>
                          <a:ea typeface="+mn-ea"/>
                          <a:cs typeface="+mn-cs"/>
                        </a:rPr>
                        <a:t>7912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2560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BE" sz="4000" dirty="0"/>
            </a:br>
            <a:endParaRPr lang="nl-BE" dirty="0"/>
          </a:p>
        </p:txBody>
      </p:sp>
      <p:graphicFrame>
        <p:nvGraphicFramePr>
          <p:cNvPr id="4" name="Tijdelijke aanduiding voor inhoud 6"/>
          <p:cNvGraphicFramePr>
            <a:graphicFrameLocks/>
          </p:cNvGraphicFramePr>
          <p:nvPr>
            <p:extLst>
              <p:ext uri="{D42A27DB-BD31-4B8C-83A1-F6EECF244321}">
                <p14:modId xmlns:p14="http://schemas.microsoft.com/office/powerpoint/2010/main" val="3965840140"/>
              </p:ext>
            </p:extLst>
          </p:nvPr>
        </p:nvGraphicFramePr>
        <p:xfrm>
          <a:off x="2" y="44626"/>
          <a:ext cx="9143998" cy="6888476"/>
        </p:xfrm>
        <a:graphic>
          <a:graphicData uri="http://schemas.openxmlformats.org/drawingml/2006/table">
            <a:tbl>
              <a:tblPr>
                <a:tableStyleId>{5C22544A-7EE6-4342-B048-85BDC9FD1C3A}</a:tableStyleId>
              </a:tblPr>
              <a:tblGrid>
                <a:gridCol w="1691679">
                  <a:extLst>
                    <a:ext uri="{9D8B030D-6E8A-4147-A177-3AD203B41FA5}">
                      <a16:colId xmlns:a16="http://schemas.microsoft.com/office/drawing/2014/main" val="20000"/>
                    </a:ext>
                  </a:extLst>
                </a:gridCol>
                <a:gridCol w="1064617">
                  <a:extLst>
                    <a:ext uri="{9D8B030D-6E8A-4147-A177-3AD203B41FA5}">
                      <a16:colId xmlns:a16="http://schemas.microsoft.com/office/drawing/2014/main" val="20001"/>
                    </a:ext>
                  </a:extLst>
                </a:gridCol>
                <a:gridCol w="1064617">
                  <a:extLst>
                    <a:ext uri="{9D8B030D-6E8A-4147-A177-3AD203B41FA5}">
                      <a16:colId xmlns:a16="http://schemas.microsoft.com/office/drawing/2014/main" val="20002"/>
                    </a:ext>
                  </a:extLst>
                </a:gridCol>
                <a:gridCol w="1064617">
                  <a:extLst>
                    <a:ext uri="{9D8B030D-6E8A-4147-A177-3AD203B41FA5}">
                      <a16:colId xmlns:a16="http://schemas.microsoft.com/office/drawing/2014/main" val="20003"/>
                    </a:ext>
                  </a:extLst>
                </a:gridCol>
                <a:gridCol w="1064617">
                  <a:extLst>
                    <a:ext uri="{9D8B030D-6E8A-4147-A177-3AD203B41FA5}">
                      <a16:colId xmlns:a16="http://schemas.microsoft.com/office/drawing/2014/main" val="20004"/>
                    </a:ext>
                  </a:extLst>
                </a:gridCol>
                <a:gridCol w="1064617">
                  <a:extLst>
                    <a:ext uri="{9D8B030D-6E8A-4147-A177-3AD203B41FA5}">
                      <a16:colId xmlns:a16="http://schemas.microsoft.com/office/drawing/2014/main" val="20005"/>
                    </a:ext>
                  </a:extLst>
                </a:gridCol>
                <a:gridCol w="1064617">
                  <a:extLst>
                    <a:ext uri="{9D8B030D-6E8A-4147-A177-3AD203B41FA5}">
                      <a16:colId xmlns:a16="http://schemas.microsoft.com/office/drawing/2014/main" val="20006"/>
                    </a:ext>
                  </a:extLst>
                </a:gridCol>
                <a:gridCol w="1064617">
                  <a:extLst>
                    <a:ext uri="{9D8B030D-6E8A-4147-A177-3AD203B41FA5}">
                      <a16:colId xmlns:a16="http://schemas.microsoft.com/office/drawing/2014/main" val="20007"/>
                    </a:ext>
                  </a:extLst>
                </a:gridCol>
              </a:tblGrid>
              <a:tr h="300123">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0"/>
                  </a:ext>
                </a:extLst>
              </a:tr>
              <a:tr h="1340997">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1"/>
                  </a:ext>
                </a:extLst>
              </a:tr>
              <a:tr h="341864">
                <a:tc>
                  <a:txBody>
                    <a:bodyPr/>
                    <a:lstStyle/>
                    <a:p>
                      <a:pPr algn="ctr" fontAlgn="ctr"/>
                      <a:r>
                        <a:rPr lang="nl-BE" sz="1400" u="none" strike="noStrike" dirty="0">
                          <a:effectLst/>
                          <a:latin typeface="+mn-lt"/>
                        </a:rPr>
                        <a:t>Beveren</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202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2,73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2"/>
                  </a:ext>
                </a:extLst>
              </a:tr>
              <a:tr h="341864">
                <a:tc>
                  <a:txBody>
                    <a:bodyPr/>
                    <a:lstStyle/>
                    <a:p>
                      <a:pPr algn="ctr" fontAlgn="ctr"/>
                      <a:r>
                        <a:rPr lang="nl-BE" sz="1400" u="none" strike="noStrike" dirty="0">
                          <a:effectLst/>
                          <a:latin typeface="+mn-lt"/>
                        </a:rPr>
                        <a:t>Dendermonde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99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156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2,81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3"/>
                  </a:ext>
                </a:extLst>
              </a:tr>
              <a:tr h="341864">
                <a:tc>
                  <a:txBody>
                    <a:bodyPr/>
                    <a:lstStyle/>
                    <a:p>
                      <a:pPr algn="ctr" fontAlgn="ctr"/>
                      <a:r>
                        <a:rPr lang="nl-BE" sz="1400" u="none" strike="noStrike" dirty="0">
                          <a:effectLst/>
                          <a:latin typeface="+mn-lt"/>
                        </a:rPr>
                        <a:t>Hamme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144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93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2,32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4"/>
                  </a:ext>
                </a:extLst>
              </a:tr>
              <a:tr h="341864">
                <a:tc>
                  <a:txBody>
                    <a:bodyPr/>
                    <a:lstStyle/>
                    <a:p>
                      <a:pPr algn="ctr" fontAlgn="ctr"/>
                      <a:r>
                        <a:rPr lang="nl-BE" sz="1400" u="none" strike="noStrike" dirty="0">
                          <a:effectLst/>
                          <a:latin typeface="+mn-lt"/>
                        </a:rPr>
                        <a:t>Kruibeke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26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3,45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5"/>
                  </a:ext>
                </a:extLst>
              </a:tr>
              <a:tr h="357964">
                <a:tc>
                  <a:txBody>
                    <a:bodyPr/>
                    <a:lstStyle/>
                    <a:p>
                      <a:pPr algn="ctr" fontAlgn="ctr"/>
                      <a:r>
                        <a:rPr lang="nl-BE" sz="1400" u="none" strike="noStrike" dirty="0">
                          <a:effectLst/>
                          <a:latin typeface="+mn-lt"/>
                        </a:rPr>
                        <a:t>Lokeren</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geen vaste punten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2,45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6"/>
                  </a:ext>
                </a:extLst>
              </a:tr>
              <a:tr h="341864">
                <a:tc>
                  <a:txBody>
                    <a:bodyPr/>
                    <a:lstStyle/>
                    <a:p>
                      <a:pPr algn="ctr" fontAlgn="ctr"/>
                      <a:r>
                        <a:rPr lang="nl-BE" sz="1400" u="none" strike="noStrike" dirty="0">
                          <a:effectLst/>
                          <a:latin typeface="+mn-lt"/>
                        </a:rPr>
                        <a:t>Moerbeke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55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55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7"/>
                  </a:ext>
                </a:extLst>
              </a:tr>
              <a:tr h="341864">
                <a:tc>
                  <a:txBody>
                    <a:bodyPr/>
                    <a:lstStyle/>
                    <a:p>
                      <a:pPr algn="ctr" fontAlgn="ctr"/>
                      <a:r>
                        <a:rPr lang="nl-BE" sz="1400" u="none" strike="noStrike" dirty="0">
                          <a:effectLst/>
                          <a:latin typeface="+mn-lt"/>
                        </a:rPr>
                        <a:t>Sint-Gillis-Waas</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120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89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8"/>
                  </a:ext>
                </a:extLst>
              </a:tr>
              <a:tr h="341864">
                <a:tc>
                  <a:txBody>
                    <a:bodyPr/>
                    <a:lstStyle/>
                    <a:p>
                      <a:pPr algn="ctr" fontAlgn="ctr"/>
                      <a:r>
                        <a:rPr lang="nl-BE" sz="1400" u="none" strike="noStrike" dirty="0">
                          <a:effectLst/>
                          <a:latin typeface="+mn-lt"/>
                        </a:rPr>
                        <a:t>Sint-Niklaas</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157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39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1,81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09"/>
                  </a:ext>
                </a:extLst>
              </a:tr>
              <a:tr h="341864">
                <a:tc>
                  <a:txBody>
                    <a:bodyPr/>
                    <a:lstStyle/>
                    <a:p>
                      <a:pPr algn="ctr" fontAlgn="ctr"/>
                      <a:r>
                        <a:rPr lang="nl-BE" sz="1400" u="none" strike="noStrike" dirty="0">
                          <a:effectLst/>
                          <a:latin typeface="+mn-lt"/>
                        </a:rPr>
                        <a:t>Stekene </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1,61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0"/>
                  </a:ext>
                </a:extLst>
              </a:tr>
              <a:tr h="341864">
                <a:tc>
                  <a:txBody>
                    <a:bodyPr/>
                    <a:lstStyle/>
                    <a:p>
                      <a:pPr algn="ctr" fontAlgn="ctr"/>
                      <a:r>
                        <a:rPr lang="nl-BE" sz="1400" u="none" strike="noStrike" dirty="0">
                          <a:effectLst/>
                          <a:latin typeface="+mn-lt"/>
                        </a:rPr>
                        <a:t>Temse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124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3,09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1"/>
                  </a:ext>
                </a:extLst>
              </a:tr>
              <a:tr h="341864">
                <a:tc>
                  <a:txBody>
                    <a:bodyPr/>
                    <a:lstStyle/>
                    <a:p>
                      <a:pPr algn="ctr" fontAlgn="ctr"/>
                      <a:r>
                        <a:rPr lang="nl-BE" sz="1400" u="none" strike="noStrike" dirty="0">
                          <a:effectLst/>
                          <a:latin typeface="+mn-lt"/>
                        </a:rPr>
                        <a:t>Waasmunster</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2"/>
                  </a:ext>
                </a:extLst>
              </a:tr>
              <a:tr h="341864">
                <a:tc>
                  <a:txBody>
                    <a:bodyPr/>
                    <a:lstStyle/>
                    <a:p>
                      <a:pPr algn="ctr" fontAlgn="ctr"/>
                      <a:r>
                        <a:rPr lang="nl-BE" sz="1400" u="none" strike="noStrike" dirty="0">
                          <a:effectLst/>
                          <a:latin typeface="+mn-lt"/>
                        </a:rPr>
                        <a:t>Wachtebeke</a:t>
                      </a:r>
                      <a:endParaRPr lang="nl-BE" sz="1400" b="0"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51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40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1,47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3"/>
                  </a:ext>
                </a:extLst>
              </a:tr>
              <a:tr h="341864">
                <a:tc>
                  <a:txBody>
                    <a:bodyPr/>
                    <a:lstStyle/>
                    <a:p>
                      <a:pPr algn="ctr" fontAlgn="ctr"/>
                      <a:r>
                        <a:rPr lang="nl-BE" sz="1400" b="0" i="0" u="none" strike="noStrike" dirty="0">
                          <a:solidFill>
                            <a:srgbClr val="000000"/>
                          </a:solidFill>
                          <a:effectLst/>
                          <a:latin typeface="+mn-lt"/>
                        </a:rPr>
                        <a:t>Zele</a:t>
                      </a: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46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2,83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4"/>
                  </a:ext>
                </a:extLst>
              </a:tr>
              <a:tr h="341864">
                <a:tc>
                  <a:txBody>
                    <a:bodyPr/>
                    <a:lstStyle/>
                    <a:p>
                      <a:pPr algn="ctr" fontAlgn="ctr"/>
                      <a:r>
                        <a:rPr lang="nl-BE" sz="1400" b="0" i="0" u="none" strike="noStrike" dirty="0">
                          <a:solidFill>
                            <a:srgbClr val="000000"/>
                          </a:solidFill>
                          <a:effectLst/>
                          <a:latin typeface="+mn-lt"/>
                        </a:rPr>
                        <a:t>Zelzate</a:t>
                      </a: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a:solidFill>
                            <a:srgbClr val="000000"/>
                          </a:solidFill>
                          <a:effectLst/>
                          <a:latin typeface="+mn-lt"/>
                        </a:rPr>
                        <a:t> 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a:solidFill>
                            <a:srgbClr val="000000"/>
                          </a:solidFill>
                          <a:effectLst/>
                          <a:latin typeface="+mn-lt"/>
                        </a:rPr>
                        <a:t>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a:solidFill>
                            <a:srgbClr val="000000"/>
                          </a:solidFill>
                          <a:effectLst/>
                          <a:latin typeface="+mn-lt"/>
                        </a:rPr>
                        <a:t>50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a:solidFill>
                            <a:srgbClr val="000000"/>
                          </a:solidFill>
                          <a:effectLst/>
                          <a:latin typeface="+mn-lt"/>
                        </a:rPr>
                        <a:t>5,12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5"/>
                  </a:ext>
                </a:extLst>
              </a:tr>
              <a:tr h="370054">
                <a:tc>
                  <a:txBody>
                    <a:bodyPr/>
                    <a:lstStyle/>
                    <a:p>
                      <a:pPr algn="ctr" fontAlgn="ctr"/>
                      <a:r>
                        <a:rPr lang="nl-BE" sz="1400" b="1" u="none" strike="noStrike" dirty="0">
                          <a:effectLst/>
                          <a:latin typeface="+mn-lt"/>
                        </a:rPr>
                        <a:t>Totalen 2019</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a:solidFill>
                            <a:srgbClr val="000000"/>
                          </a:solidFill>
                          <a:effectLst/>
                          <a:latin typeface="+mn-lt"/>
                        </a:rPr>
                        <a:t>1007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1" i="0" u="none" strike="noStrike" dirty="0">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a:solidFill>
                            <a:srgbClr val="000000"/>
                          </a:solidFill>
                          <a:effectLst/>
                          <a:latin typeface="+mn-lt"/>
                        </a:rPr>
                        <a:t>1518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1082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a:solidFill>
                            <a:srgbClr val="000000"/>
                          </a:solidFill>
                          <a:effectLst/>
                          <a:latin typeface="+mn-lt"/>
                        </a:rPr>
                        <a:t>437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1" i="0" u="none" strike="noStrike" dirty="0">
                          <a:solidFill>
                            <a:srgbClr val="000000"/>
                          </a:solidFill>
                          <a:effectLst/>
                          <a:latin typeface="+mn-lt"/>
                        </a:rPr>
                        <a:t>2,29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extLst>
                  <a:ext uri="{0D108BD9-81ED-4DB2-BD59-A6C34878D82A}">
                    <a16:rowId xmlns:a16="http://schemas.microsoft.com/office/drawing/2014/main" val="10016"/>
                  </a:ext>
                </a:extLst>
              </a:tr>
            </a:tbl>
          </a:graphicData>
        </a:graphic>
      </p:graphicFrame>
    </p:spTree>
    <p:extLst>
      <p:ext uri="{BB962C8B-B14F-4D97-AF65-F5344CB8AC3E}">
        <p14:creationId xmlns:p14="http://schemas.microsoft.com/office/powerpoint/2010/main" val="3459266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ek 4"/>
          <p:cNvGraphicFramePr>
            <a:graphicFrameLocks/>
          </p:cNvGraphicFramePr>
          <p:nvPr>
            <p:extLst>
              <p:ext uri="{D42A27DB-BD31-4B8C-83A1-F6EECF244321}">
                <p14:modId xmlns:p14="http://schemas.microsoft.com/office/powerpoint/2010/main" val="3561003215"/>
              </p:ext>
            </p:extLst>
          </p:nvPr>
        </p:nvGraphicFramePr>
        <p:xfrm>
          <a:off x="3707904" y="2924944"/>
          <a:ext cx="5220072"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ek 3">
            <a:extLst>
              <a:ext uri="{FF2B5EF4-FFF2-40B4-BE49-F238E27FC236}">
                <a16:creationId xmlns:a16="http://schemas.microsoft.com/office/drawing/2014/main" id="{CDBBBCF5-9800-4B57-892D-48835A9B9A05}"/>
              </a:ext>
            </a:extLst>
          </p:cNvPr>
          <p:cNvGraphicFramePr>
            <a:graphicFrameLocks/>
          </p:cNvGraphicFramePr>
          <p:nvPr>
            <p:extLst>
              <p:ext uri="{D42A27DB-BD31-4B8C-83A1-F6EECF244321}">
                <p14:modId xmlns:p14="http://schemas.microsoft.com/office/powerpoint/2010/main" val="706227274"/>
              </p:ext>
            </p:extLst>
          </p:nvPr>
        </p:nvGraphicFramePr>
        <p:xfrm>
          <a:off x="107504" y="116632"/>
          <a:ext cx="5688632" cy="4248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afiek 5">
            <a:extLst>
              <a:ext uri="{FF2B5EF4-FFF2-40B4-BE49-F238E27FC236}">
                <a16:creationId xmlns:a16="http://schemas.microsoft.com/office/drawing/2014/main" id="{00000000-0008-0000-0800-000008000000}"/>
              </a:ext>
            </a:extLst>
          </p:cNvPr>
          <p:cNvGraphicFramePr>
            <a:graphicFrameLocks/>
          </p:cNvGraphicFramePr>
          <p:nvPr>
            <p:extLst>
              <p:ext uri="{D42A27DB-BD31-4B8C-83A1-F6EECF244321}">
                <p14:modId xmlns:p14="http://schemas.microsoft.com/office/powerpoint/2010/main" val="3728658438"/>
              </p:ext>
            </p:extLst>
          </p:nvPr>
        </p:nvGraphicFramePr>
        <p:xfrm>
          <a:off x="-5883" y="116632"/>
          <a:ext cx="5874027" cy="316835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fiek 7">
            <a:extLst>
              <a:ext uri="{FF2B5EF4-FFF2-40B4-BE49-F238E27FC236}">
                <a16:creationId xmlns:a16="http://schemas.microsoft.com/office/drawing/2014/main" id="{00000000-0008-0000-0800-00000D000000}"/>
              </a:ext>
            </a:extLst>
          </p:cNvPr>
          <p:cNvGraphicFramePr>
            <a:graphicFrameLocks/>
          </p:cNvGraphicFramePr>
          <p:nvPr>
            <p:extLst>
              <p:ext uri="{D42A27DB-BD31-4B8C-83A1-F6EECF244321}">
                <p14:modId xmlns:p14="http://schemas.microsoft.com/office/powerpoint/2010/main" val="254474968"/>
              </p:ext>
            </p:extLst>
          </p:nvPr>
        </p:nvGraphicFramePr>
        <p:xfrm>
          <a:off x="3419872" y="1844824"/>
          <a:ext cx="5220072" cy="424847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0421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A460-5BB9-4F99-96A6-B47FFE0A71AD}"/>
              </a:ext>
            </a:extLst>
          </p:cNvPr>
          <p:cNvSpPr txBox="1">
            <a:spLocks/>
          </p:cNvSpPr>
          <p:nvPr/>
        </p:nvSpPr>
        <p:spPr>
          <a:xfrm>
            <a:off x="467544" y="260648"/>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2. </a:t>
            </a:r>
            <a:r>
              <a:rPr lang="nl-BE" sz="4100" b="1" dirty="0">
                <a:solidFill>
                  <a:schemeClr val="accent3">
                    <a:lumMod val="50000"/>
                  </a:schemeClr>
                </a:solidFill>
              </a:rPr>
              <a:t>Rattenbestrijding</a:t>
            </a:r>
            <a:r>
              <a:rPr lang="nl-BE" b="1" dirty="0">
                <a:solidFill>
                  <a:schemeClr val="accent3">
                    <a:lumMod val="50000"/>
                  </a:schemeClr>
                </a:solidFill>
              </a:rPr>
              <a:t> </a:t>
            </a:r>
            <a:br>
              <a:rPr lang="nl-BE" b="1" dirty="0">
                <a:solidFill>
                  <a:schemeClr val="accent3">
                    <a:lumMod val="50000"/>
                  </a:schemeClr>
                </a:solidFill>
              </a:rPr>
            </a:br>
            <a:r>
              <a:rPr lang="nl-BE" sz="3100" b="1" dirty="0">
                <a:solidFill>
                  <a:schemeClr val="accent3">
                    <a:lumMod val="50000"/>
                  </a:schemeClr>
                </a:solidFill>
              </a:rPr>
              <a:t>2.3 regelgeving</a:t>
            </a:r>
          </a:p>
        </p:txBody>
      </p:sp>
      <p:sp>
        <p:nvSpPr>
          <p:cNvPr id="3" name="Tijdelijke aanduiding voor inhoud 2">
            <a:extLst>
              <a:ext uri="{FF2B5EF4-FFF2-40B4-BE49-F238E27FC236}">
                <a16:creationId xmlns:a16="http://schemas.microsoft.com/office/drawing/2014/main" id="{8A0360CF-715D-4CDE-ABA0-7EB029281BC1}"/>
              </a:ext>
            </a:extLst>
          </p:cNvPr>
          <p:cNvSpPr txBox="1">
            <a:spLocks/>
          </p:cNvSpPr>
          <p:nvPr/>
        </p:nvSpPr>
        <p:spPr>
          <a:xfrm>
            <a:off x="446856" y="1403648"/>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000" b="1" u="sng" dirty="0"/>
              <a:t>Rapportage</a:t>
            </a:r>
            <a:r>
              <a:rPr lang="nl-BE" sz="2400" b="1" u="sng" dirty="0"/>
              <a:t> </a:t>
            </a:r>
            <a:r>
              <a:rPr lang="nl-BE" sz="2000" b="1" u="sng" dirty="0"/>
              <a:t>gebruikte </a:t>
            </a:r>
            <a:r>
              <a:rPr lang="nl-BE" sz="2000" b="1" u="sng" dirty="0" err="1"/>
              <a:t>rodenticiden</a:t>
            </a:r>
            <a:r>
              <a:rPr lang="nl-BE" sz="2400" b="1" u="sng" dirty="0"/>
              <a:t>:</a:t>
            </a:r>
          </a:p>
          <a:p>
            <a:pPr>
              <a:buFontTx/>
              <a:buChar char="-"/>
            </a:pPr>
            <a:r>
              <a:rPr lang="nl-BE" sz="1800" dirty="0"/>
              <a:t>Gebruik </a:t>
            </a:r>
            <a:r>
              <a:rPr lang="nl-BE" sz="1800" dirty="0" err="1"/>
              <a:t>rodenticiden</a:t>
            </a:r>
            <a:r>
              <a:rPr lang="nl-BE" sz="1800" dirty="0"/>
              <a:t> die voldoen aan de voorwaarden van de generieke afwijking:</a:t>
            </a:r>
          </a:p>
          <a:p>
            <a:pPr lvl="1">
              <a:buFontTx/>
              <a:buChar char="-"/>
            </a:pPr>
            <a:r>
              <a:rPr lang="nl-BE" sz="1400" dirty="0"/>
              <a:t>Voor buitengebruik, enkel producten op basis van </a:t>
            </a:r>
            <a:r>
              <a:rPr lang="nl-BE" sz="1400" dirty="0" err="1"/>
              <a:t>bromadialone</a:t>
            </a:r>
            <a:r>
              <a:rPr lang="nl-BE" sz="1400" dirty="0"/>
              <a:t> en </a:t>
            </a:r>
            <a:r>
              <a:rPr lang="nl-BE" sz="1400" dirty="0" err="1"/>
              <a:t>difenacoum</a:t>
            </a:r>
            <a:r>
              <a:rPr lang="nl-BE" sz="1400" dirty="0"/>
              <a:t> aan 0,005% actieve stof.</a:t>
            </a:r>
          </a:p>
          <a:p>
            <a:pPr lvl="1">
              <a:buFontTx/>
              <a:buChar char="-"/>
            </a:pPr>
            <a:r>
              <a:rPr lang="nl-BE" sz="1400" dirty="0"/>
              <a:t>Enkel </a:t>
            </a:r>
            <a:r>
              <a:rPr lang="nl-BE" sz="1400" b="1" dirty="0"/>
              <a:t>curatief</a:t>
            </a:r>
            <a:r>
              <a:rPr lang="nl-BE" sz="1400" dirty="0"/>
              <a:t> dus na vaststelling van bruine ratten</a:t>
            </a:r>
          </a:p>
          <a:p>
            <a:pPr lvl="1">
              <a:buFontTx/>
              <a:buChar char="-"/>
            </a:pPr>
            <a:r>
              <a:rPr lang="nl-BE" sz="1400" dirty="0"/>
              <a:t>afgeschermd uitleggen van producten </a:t>
            </a:r>
          </a:p>
          <a:p>
            <a:pPr lvl="1">
              <a:buFontTx/>
              <a:buChar char="-"/>
            </a:pPr>
            <a:r>
              <a:rPr lang="nl-BE" sz="1400" dirty="0"/>
              <a:t>Afwijkingsnummer: </a:t>
            </a:r>
            <a:r>
              <a:rPr lang="nl-BE" sz="1400" b="1" dirty="0"/>
              <a:t>GL2020-01</a:t>
            </a:r>
          </a:p>
          <a:p>
            <a:pPr lvl="1">
              <a:buFontTx/>
              <a:buChar char="-"/>
            </a:pPr>
            <a:r>
              <a:rPr lang="nl-BE" sz="1600" dirty="0">
                <a:hlinkClick r:id="rId2"/>
              </a:rPr>
              <a:t>https://www.zonderisgezonder.be/pesticiden-gebruiken/afwijking-van-verbod/procedure-1-generieke-afwijkingen</a:t>
            </a:r>
            <a:r>
              <a:rPr lang="nl-BE" sz="1600" dirty="0"/>
              <a:t> --&gt; bruine rat</a:t>
            </a:r>
          </a:p>
          <a:p>
            <a:pPr lvl="1">
              <a:buFontTx/>
              <a:buChar char="-"/>
            </a:pPr>
            <a:endParaRPr lang="nl-BE" sz="1000" dirty="0"/>
          </a:p>
          <a:p>
            <a:pPr>
              <a:buFontTx/>
              <a:buChar char="-"/>
            </a:pPr>
            <a:r>
              <a:rPr lang="nl-BE" sz="1800" dirty="0" err="1"/>
              <a:t>Rodenticiden</a:t>
            </a:r>
            <a:r>
              <a:rPr lang="nl-BE" sz="1800" dirty="0"/>
              <a:t> opnemen in de rapportage van uw gemeente aan de VMM, ten laatste tegen 1 april. </a:t>
            </a:r>
          </a:p>
          <a:p>
            <a:pPr>
              <a:buFontTx/>
              <a:buChar char="-"/>
            </a:pPr>
            <a:endParaRPr lang="nl-BE" sz="1100" dirty="0"/>
          </a:p>
          <a:p>
            <a:pPr>
              <a:buFontTx/>
              <a:buChar char="-"/>
            </a:pPr>
            <a:r>
              <a:rPr lang="nl-BE" sz="1800" dirty="0"/>
              <a:t>RATO geeft het gebruik in de gemeenten waar we werkzaam zijn rechtstreeks door aan VMM. Onze gebruiksgegevens van 2019 moet niet opnieuw gemeld worden.</a:t>
            </a:r>
          </a:p>
          <a:p>
            <a:pPr marL="457200" lvl="1" indent="0">
              <a:buNone/>
            </a:pPr>
            <a:endParaRPr lang="nl-BE" sz="1800" dirty="0"/>
          </a:p>
        </p:txBody>
      </p:sp>
    </p:spTree>
    <p:extLst>
      <p:ext uri="{BB962C8B-B14F-4D97-AF65-F5344CB8AC3E}">
        <p14:creationId xmlns:p14="http://schemas.microsoft.com/office/powerpoint/2010/main" val="1899128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39A460-5BB9-4F99-96A6-B47FFE0A71AD}"/>
              </a:ext>
            </a:extLst>
          </p:cNvPr>
          <p:cNvSpPr txBox="1">
            <a:spLocks/>
          </p:cNvSpPr>
          <p:nvPr/>
        </p:nvSpPr>
        <p:spPr>
          <a:xfrm>
            <a:off x="467544" y="260648"/>
            <a:ext cx="8229600" cy="1143000"/>
          </a:xfrm>
          <a:prstGeom prst="rect">
            <a:avLst/>
          </a:prstGeom>
        </p:spPr>
        <p:txBody>
          <a:bodyPr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BE" b="1" dirty="0">
                <a:solidFill>
                  <a:schemeClr val="accent3">
                    <a:lumMod val="50000"/>
                  </a:schemeClr>
                </a:solidFill>
              </a:rPr>
              <a:t>2. </a:t>
            </a:r>
            <a:r>
              <a:rPr lang="nl-BE" sz="4100" b="1" dirty="0">
                <a:solidFill>
                  <a:schemeClr val="accent3">
                    <a:lumMod val="50000"/>
                  </a:schemeClr>
                </a:solidFill>
              </a:rPr>
              <a:t>Rattenbestrijding</a:t>
            </a:r>
            <a:r>
              <a:rPr lang="nl-BE" b="1" dirty="0">
                <a:solidFill>
                  <a:schemeClr val="accent3">
                    <a:lumMod val="50000"/>
                  </a:schemeClr>
                </a:solidFill>
              </a:rPr>
              <a:t> </a:t>
            </a:r>
            <a:br>
              <a:rPr lang="nl-BE" b="1" dirty="0">
                <a:solidFill>
                  <a:schemeClr val="accent3">
                    <a:lumMod val="50000"/>
                  </a:schemeClr>
                </a:solidFill>
              </a:rPr>
            </a:br>
            <a:r>
              <a:rPr lang="nl-BE" sz="3100" b="1" dirty="0">
                <a:solidFill>
                  <a:schemeClr val="accent3">
                    <a:lumMod val="50000"/>
                  </a:schemeClr>
                </a:solidFill>
              </a:rPr>
              <a:t>2.3 regelgeving</a:t>
            </a:r>
          </a:p>
        </p:txBody>
      </p:sp>
      <p:sp>
        <p:nvSpPr>
          <p:cNvPr id="3" name="Tijdelijke aanduiding voor inhoud 2">
            <a:extLst>
              <a:ext uri="{FF2B5EF4-FFF2-40B4-BE49-F238E27FC236}">
                <a16:creationId xmlns:a16="http://schemas.microsoft.com/office/drawing/2014/main" id="{8A0360CF-715D-4CDE-ABA0-7EB029281BC1}"/>
              </a:ext>
            </a:extLst>
          </p:cNvPr>
          <p:cNvSpPr txBox="1">
            <a:spLocks/>
          </p:cNvSpPr>
          <p:nvPr/>
        </p:nvSpPr>
        <p:spPr>
          <a:xfrm>
            <a:off x="395536" y="1556792"/>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BE" sz="2400" b="1" u="sng" dirty="0"/>
              <a:t>Registreren als professioneel gebruiker:</a:t>
            </a:r>
            <a:endParaRPr lang="nl-BE" sz="2800" b="1" u="sng" dirty="0"/>
          </a:p>
          <a:p>
            <a:pPr>
              <a:buFontTx/>
              <a:buChar char="-"/>
            </a:pPr>
            <a:r>
              <a:rPr lang="nl-BE" sz="2000" dirty="0"/>
              <a:t>Verplicht voor personen/organisaties die </a:t>
            </a:r>
            <a:r>
              <a:rPr lang="nl-BE" sz="2000" dirty="0" err="1"/>
              <a:t>rodenticiden</a:t>
            </a:r>
            <a:r>
              <a:rPr lang="nl-BE" sz="2000" dirty="0"/>
              <a:t> gebruiken aan 0,005% actieve stof (diegene die beschreven zijn in de generieke afwijking).  </a:t>
            </a:r>
          </a:p>
          <a:p>
            <a:pPr>
              <a:buFontTx/>
              <a:buChar char="-"/>
            </a:pPr>
            <a:r>
              <a:rPr lang="nl-BE" sz="2000" dirty="0"/>
              <a:t>Advies: registreer niet enkel uw gemeente, ook de personen die de </a:t>
            </a:r>
            <a:r>
              <a:rPr lang="nl-BE" sz="2000" dirty="0" err="1"/>
              <a:t>rodenticiden</a:t>
            </a:r>
            <a:r>
              <a:rPr lang="nl-BE" sz="2000" dirty="0"/>
              <a:t> gebruiken.</a:t>
            </a:r>
          </a:p>
          <a:p>
            <a:pPr marL="0" indent="0">
              <a:buNone/>
            </a:pPr>
            <a:r>
              <a:rPr lang="nl-BE" sz="1600" dirty="0">
                <a:sym typeface="Wingdings" panose="05000000000000000000" pitchFamily="2" charset="2"/>
              </a:rPr>
              <a:t></a:t>
            </a:r>
            <a:r>
              <a:rPr lang="nl-BE" sz="2000" dirty="0">
                <a:sym typeface="Wingdings" panose="05000000000000000000" pitchFamily="2" charset="2"/>
              </a:rPr>
              <a:t> </a:t>
            </a:r>
            <a:r>
              <a:rPr lang="nl-BE" sz="1600" dirty="0"/>
              <a:t>In functie van toekomstige biocidelicentie voor deze gebruiker. </a:t>
            </a:r>
          </a:p>
          <a:p>
            <a:pPr marL="457200" lvl="1" indent="0">
              <a:buNone/>
            </a:pPr>
            <a:endParaRPr lang="nl-BE" sz="1600" dirty="0"/>
          </a:p>
          <a:p>
            <a:pPr marL="457200" lvl="1" indent="0">
              <a:buNone/>
            </a:pPr>
            <a:endParaRPr lang="nl-BE" sz="1600" dirty="0"/>
          </a:p>
        </p:txBody>
      </p:sp>
      <p:sp>
        <p:nvSpPr>
          <p:cNvPr id="5" name="Rechthoek 4">
            <a:extLst>
              <a:ext uri="{FF2B5EF4-FFF2-40B4-BE49-F238E27FC236}">
                <a16:creationId xmlns:a16="http://schemas.microsoft.com/office/drawing/2014/main" id="{94D4F065-D380-4C8C-BC0B-10BF67AF6526}"/>
              </a:ext>
            </a:extLst>
          </p:cNvPr>
          <p:cNvSpPr/>
          <p:nvPr/>
        </p:nvSpPr>
        <p:spPr>
          <a:xfrm>
            <a:off x="1403648" y="4293096"/>
            <a:ext cx="6624736" cy="646331"/>
          </a:xfrm>
          <a:prstGeom prst="rect">
            <a:avLst/>
          </a:prstGeom>
        </p:spPr>
        <p:txBody>
          <a:bodyPr wrap="square">
            <a:spAutoFit/>
          </a:bodyPr>
          <a:lstStyle/>
          <a:p>
            <a:pPr algn="ctr"/>
            <a:r>
              <a:rPr lang="nl-BE" dirty="0">
                <a:hlinkClick r:id="rId2"/>
              </a:rPr>
              <a:t>https://www.health.belgium.be/nl/milieu/chemische-stoffen/biociden</a:t>
            </a:r>
            <a:r>
              <a:rPr lang="nl-BE" dirty="0"/>
              <a:t> </a:t>
            </a:r>
          </a:p>
        </p:txBody>
      </p:sp>
    </p:spTree>
    <p:extLst>
      <p:ext uri="{BB962C8B-B14F-4D97-AF65-F5344CB8AC3E}">
        <p14:creationId xmlns:p14="http://schemas.microsoft.com/office/powerpoint/2010/main" val="2551406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16462"/>
            <a:ext cx="8291264" cy="1152128"/>
          </a:xfrm>
        </p:spPr>
        <p:txBody>
          <a:bodyPr>
            <a:normAutofit/>
          </a:bodyPr>
          <a:lstStyle/>
          <a:p>
            <a:r>
              <a:rPr lang="nl-NL" b="1" dirty="0">
                <a:solidFill>
                  <a:schemeClr val="accent3">
                    <a:lumMod val="50000"/>
                  </a:schemeClr>
                </a:solidFill>
              </a:rPr>
              <a:t>3. Resultaten overlastbezorgers</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5" name="Picture 2">
            <a:extLst>
              <a:ext uri="{FF2B5EF4-FFF2-40B4-BE49-F238E27FC236}">
                <a16:creationId xmlns:a16="http://schemas.microsoft.com/office/drawing/2014/main" id="{97F3E8FC-7A56-4C4D-8A6E-FB847415B6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16519" y="908720"/>
            <a:ext cx="6939857" cy="5204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2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3">
                    <a:lumMod val="50000"/>
                  </a:schemeClr>
                </a:solidFill>
              </a:rPr>
              <a:t>Agenda</a:t>
            </a:r>
            <a:r>
              <a:rPr lang="nl-BE" dirty="0">
                <a:solidFill>
                  <a:schemeClr val="accent3">
                    <a:lumMod val="50000"/>
                  </a:schemeClr>
                </a:solidFill>
              </a:rPr>
              <a:t> </a:t>
            </a:r>
          </a:p>
        </p:txBody>
      </p:sp>
      <p:sp>
        <p:nvSpPr>
          <p:cNvPr id="3" name="Tijdelijke aanduiding voor inhoud 2"/>
          <p:cNvSpPr>
            <a:spLocks noGrp="1"/>
          </p:cNvSpPr>
          <p:nvPr>
            <p:ph idx="1"/>
          </p:nvPr>
        </p:nvSpPr>
        <p:spPr>
          <a:xfrm>
            <a:off x="395536" y="1340768"/>
            <a:ext cx="8229600" cy="4525963"/>
          </a:xfrm>
        </p:spPr>
        <p:txBody>
          <a:bodyPr>
            <a:normAutofit fontScale="92500" lnSpcReduction="10000"/>
          </a:bodyPr>
          <a:lstStyle/>
          <a:p>
            <a:pPr marL="514350" lvl="0" indent="-514350" hangingPunct="0">
              <a:buAutoNum type="arabicPeriod"/>
            </a:pPr>
            <a:r>
              <a:rPr lang="nl-NL" sz="2800" dirty="0"/>
              <a:t>Verwelkoming</a:t>
            </a:r>
            <a:endParaRPr lang="nl-BE" sz="2800" dirty="0"/>
          </a:p>
          <a:p>
            <a:pPr marL="914400" lvl="1" indent="-514350" hangingPunct="0"/>
            <a:r>
              <a:rPr lang="nl-NL" sz="2000" dirty="0"/>
              <a:t>Voorstelling</a:t>
            </a:r>
          </a:p>
          <a:p>
            <a:pPr marL="914400" lvl="1" indent="-514350" hangingPunct="0"/>
            <a:r>
              <a:rPr lang="nl-NL" sz="2000" dirty="0"/>
              <a:t>Goedkeuring verslag</a:t>
            </a:r>
            <a:endParaRPr lang="nl-BE" sz="2000" dirty="0"/>
          </a:p>
          <a:p>
            <a:pPr marL="514350" lvl="0" indent="-514350" hangingPunct="0">
              <a:buAutoNum type="arabicPeriod"/>
            </a:pPr>
            <a:r>
              <a:rPr lang="nl-NL" sz="2800" dirty="0"/>
              <a:t>Rattenbestrijding </a:t>
            </a:r>
          </a:p>
          <a:p>
            <a:pPr marL="914400" lvl="1" indent="-514350" hangingPunct="0"/>
            <a:r>
              <a:rPr lang="nl-NL" sz="2100" dirty="0"/>
              <a:t>Muskusrat</a:t>
            </a:r>
          </a:p>
          <a:p>
            <a:pPr marL="914400" lvl="1" indent="-514350" hangingPunct="0"/>
            <a:r>
              <a:rPr lang="nl-NL" sz="2100" dirty="0"/>
              <a:t>Bruine rat </a:t>
            </a:r>
          </a:p>
          <a:p>
            <a:pPr marL="914400" lvl="1" indent="-514350" hangingPunct="0"/>
            <a:r>
              <a:rPr lang="nl-NL" sz="2100" dirty="0"/>
              <a:t>Regelgeving</a:t>
            </a:r>
          </a:p>
          <a:p>
            <a:pPr marL="514350" lvl="0" indent="-514350" hangingPunct="0">
              <a:buAutoNum type="arabicPeriod"/>
            </a:pPr>
            <a:r>
              <a:rPr lang="nl-NL" sz="2800" dirty="0"/>
              <a:t>Resultaten overlastbezorgers</a:t>
            </a:r>
          </a:p>
          <a:p>
            <a:pPr marL="514350" lvl="0" indent="-514350" hangingPunct="0">
              <a:buAutoNum type="arabicPeriod"/>
            </a:pPr>
            <a:r>
              <a:rPr lang="nl-NL" sz="2800" dirty="0"/>
              <a:t>Zwerfkattenwerking </a:t>
            </a:r>
          </a:p>
          <a:p>
            <a:pPr marL="514350" lvl="0" indent="-514350" hangingPunct="0">
              <a:buAutoNum type="arabicPeriod"/>
            </a:pPr>
            <a:r>
              <a:rPr lang="nl-NL" sz="2800" dirty="0"/>
              <a:t>Exotenbeheer </a:t>
            </a:r>
          </a:p>
          <a:p>
            <a:pPr marL="514350" lvl="0" indent="-514350" hangingPunct="0">
              <a:buAutoNum type="arabicPeriod"/>
            </a:pPr>
            <a:r>
              <a:rPr lang="nl-NL" sz="2800" dirty="0"/>
              <a:t>Kalender en varia </a:t>
            </a:r>
            <a:endParaRPr lang="nl-BE" sz="2800" dirty="0"/>
          </a:p>
          <a:p>
            <a:pPr marL="0" indent="0">
              <a:buNone/>
            </a:pPr>
            <a:endParaRPr lang="nl-BE" dirty="0"/>
          </a:p>
        </p:txBody>
      </p:sp>
    </p:spTree>
    <p:extLst>
      <p:ext uri="{BB962C8B-B14F-4D97-AF65-F5344CB8AC3E}">
        <p14:creationId xmlns:p14="http://schemas.microsoft.com/office/powerpoint/2010/main" val="4155979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3. Overlastbezorgers 2019 </a:t>
            </a:r>
            <a:br>
              <a:rPr lang="nl-NL" b="1" dirty="0">
                <a:solidFill>
                  <a:schemeClr val="accent3">
                    <a:lumMod val="50000"/>
                  </a:schemeClr>
                </a:solidFill>
              </a:rPr>
            </a:br>
            <a:r>
              <a:rPr lang="nl-NL" sz="3100" b="1" dirty="0">
                <a:solidFill>
                  <a:schemeClr val="accent3">
                    <a:lumMod val="50000"/>
                  </a:schemeClr>
                </a:solidFill>
              </a:rPr>
              <a:t>Dierlijke overlastbezorgers</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6" name="Tabel 5"/>
          <p:cNvGraphicFramePr>
            <a:graphicFrameLocks noGrp="1"/>
          </p:cNvGraphicFramePr>
          <p:nvPr>
            <p:extLst>
              <p:ext uri="{D42A27DB-BD31-4B8C-83A1-F6EECF244321}">
                <p14:modId xmlns:p14="http://schemas.microsoft.com/office/powerpoint/2010/main" val="2839228268"/>
              </p:ext>
            </p:extLst>
          </p:nvPr>
        </p:nvGraphicFramePr>
        <p:xfrm>
          <a:off x="0" y="1417638"/>
          <a:ext cx="9144000" cy="4387617"/>
        </p:xfrm>
        <a:graphic>
          <a:graphicData uri="http://schemas.openxmlformats.org/drawingml/2006/table">
            <a:tbl>
              <a:tblPr firstRow="1" firstCol="1" bandRow="1">
                <a:tableStyleId>{5C22544A-7EE6-4342-B048-85BDC9FD1C3A}</a:tableStyleId>
              </a:tblPr>
              <a:tblGrid>
                <a:gridCol w="3205514">
                  <a:extLst>
                    <a:ext uri="{9D8B030D-6E8A-4147-A177-3AD203B41FA5}">
                      <a16:colId xmlns:a16="http://schemas.microsoft.com/office/drawing/2014/main" val="20000"/>
                    </a:ext>
                  </a:extLst>
                </a:gridCol>
                <a:gridCol w="1860515">
                  <a:extLst>
                    <a:ext uri="{9D8B030D-6E8A-4147-A177-3AD203B41FA5}">
                      <a16:colId xmlns:a16="http://schemas.microsoft.com/office/drawing/2014/main" val="20003"/>
                    </a:ext>
                  </a:extLst>
                </a:gridCol>
                <a:gridCol w="1860515">
                  <a:extLst>
                    <a:ext uri="{9D8B030D-6E8A-4147-A177-3AD203B41FA5}">
                      <a16:colId xmlns:a16="http://schemas.microsoft.com/office/drawing/2014/main" val="20004"/>
                    </a:ext>
                  </a:extLst>
                </a:gridCol>
                <a:gridCol w="2217456">
                  <a:extLst>
                    <a:ext uri="{9D8B030D-6E8A-4147-A177-3AD203B41FA5}">
                      <a16:colId xmlns:a16="http://schemas.microsoft.com/office/drawing/2014/main" val="20005"/>
                    </a:ext>
                  </a:extLst>
                </a:gridCol>
              </a:tblGrid>
              <a:tr h="431083">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ganzen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a:solidFill>
                            <a:schemeClr val="tx1"/>
                          </a:solidFill>
                          <a:effectLst/>
                          <a:latin typeface="+mn-lt"/>
                          <a:ea typeface="Times New Roman"/>
                          <a:cs typeface="Times New Roman"/>
                        </a:rPr>
                        <a:t>Vangsten kippen </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58948">
                <a:tc>
                  <a:txBody>
                    <a:bodyPr/>
                    <a:lstStyle/>
                    <a:p>
                      <a:pPr algn="ctr" fontAlgn="ctr"/>
                      <a:r>
                        <a:rPr lang="nl-BE" sz="1400" b="0" u="none" strike="noStrike" dirty="0">
                          <a:solidFill>
                            <a:schemeClr val="tx1"/>
                          </a:solidFill>
                          <a:effectLst/>
                          <a:latin typeface="+mn-lt"/>
                        </a:rPr>
                        <a:t>Beveren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143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258948">
                <a:tc>
                  <a:txBody>
                    <a:bodyPr/>
                    <a:lstStyle/>
                    <a:p>
                      <a:pPr algn="ctr" fontAlgn="ctr"/>
                      <a:r>
                        <a:rPr lang="nl-BE" sz="1400" b="0" u="none" strike="noStrike" dirty="0">
                          <a:solidFill>
                            <a:schemeClr val="tx1"/>
                          </a:solidFill>
                          <a:effectLst/>
                          <a:latin typeface="+mn-lt"/>
                        </a:rPr>
                        <a:t>Dendermonde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258948">
                <a:tc>
                  <a:txBody>
                    <a:bodyPr/>
                    <a:lstStyle/>
                    <a:p>
                      <a:pPr algn="ctr" fontAlgn="ctr"/>
                      <a:r>
                        <a:rPr lang="nl-BE" sz="1400" b="0" u="none" strike="noStrike" dirty="0">
                          <a:solidFill>
                            <a:schemeClr val="tx1"/>
                          </a:solidFill>
                          <a:effectLst/>
                          <a:latin typeface="+mn-lt"/>
                        </a:rPr>
                        <a:t>Hamme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19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258948">
                <a:tc>
                  <a:txBody>
                    <a:bodyPr/>
                    <a:lstStyle/>
                    <a:p>
                      <a:pPr algn="ctr" fontAlgn="ctr"/>
                      <a:r>
                        <a:rPr lang="nl-BE" sz="1400" b="0" u="none" strike="noStrike" dirty="0">
                          <a:solidFill>
                            <a:schemeClr val="tx1"/>
                          </a:solidFill>
                          <a:effectLst/>
                          <a:latin typeface="+mn-lt"/>
                        </a:rPr>
                        <a:t>Kruibeke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258948">
                <a:tc>
                  <a:txBody>
                    <a:bodyPr/>
                    <a:lstStyle/>
                    <a:p>
                      <a:pPr algn="ctr" fontAlgn="ctr"/>
                      <a:r>
                        <a:rPr lang="nl-BE" sz="1400" b="0" u="none" strike="noStrike" dirty="0">
                          <a:solidFill>
                            <a:schemeClr val="tx1"/>
                          </a:solidFill>
                          <a:effectLst/>
                          <a:latin typeface="+mn-lt"/>
                        </a:rPr>
                        <a:t>Lokeren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80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258948">
                <a:tc>
                  <a:txBody>
                    <a:bodyPr/>
                    <a:lstStyle/>
                    <a:p>
                      <a:pPr algn="ctr" fontAlgn="ctr"/>
                      <a:r>
                        <a:rPr lang="nl-BE" sz="1400" b="0" u="none" strike="noStrike" dirty="0">
                          <a:solidFill>
                            <a:schemeClr val="tx1"/>
                          </a:solidFill>
                          <a:effectLst/>
                          <a:latin typeface="+mn-lt"/>
                        </a:rPr>
                        <a:t>Moerbeke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r h="258948">
                <a:tc>
                  <a:txBody>
                    <a:bodyPr/>
                    <a:lstStyle/>
                    <a:p>
                      <a:pPr algn="ctr" fontAlgn="ctr"/>
                      <a:r>
                        <a:rPr lang="nl-BE" sz="1400" b="0" u="none" strike="noStrike" dirty="0">
                          <a:solidFill>
                            <a:schemeClr val="tx1"/>
                          </a:solidFill>
                          <a:effectLst/>
                          <a:latin typeface="+mn-lt"/>
                        </a:rPr>
                        <a:t>Sint-Gillis-Waas</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7"/>
                  </a:ext>
                </a:extLst>
              </a:tr>
              <a:tr h="295443">
                <a:tc>
                  <a:txBody>
                    <a:bodyPr/>
                    <a:lstStyle/>
                    <a:p>
                      <a:pPr algn="ctr" fontAlgn="ctr"/>
                      <a:r>
                        <a:rPr lang="nl-BE" sz="1400" b="0" u="none" strike="noStrike" dirty="0">
                          <a:solidFill>
                            <a:schemeClr val="tx1"/>
                          </a:solidFill>
                          <a:effectLst/>
                          <a:latin typeface="+mn-lt"/>
                        </a:rPr>
                        <a:t>Sint-Niklaas</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73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8"/>
                  </a:ext>
                </a:extLst>
              </a:tr>
              <a:tr h="258948">
                <a:tc>
                  <a:txBody>
                    <a:bodyPr/>
                    <a:lstStyle/>
                    <a:p>
                      <a:pPr algn="ctr" fontAlgn="ctr"/>
                      <a:r>
                        <a:rPr lang="nl-BE" sz="1400" b="0" u="none" strike="noStrike" dirty="0">
                          <a:solidFill>
                            <a:schemeClr val="tx1"/>
                          </a:solidFill>
                          <a:effectLst/>
                          <a:latin typeface="+mn-lt"/>
                        </a:rPr>
                        <a:t>Stekene </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27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9"/>
                  </a:ext>
                </a:extLst>
              </a:tr>
              <a:tr h="258948">
                <a:tc>
                  <a:txBody>
                    <a:bodyPr/>
                    <a:lstStyle/>
                    <a:p>
                      <a:pPr algn="ctr" fontAlgn="ctr"/>
                      <a:r>
                        <a:rPr lang="nl-BE" sz="1400" b="0" u="none" strike="noStrike" dirty="0">
                          <a:solidFill>
                            <a:schemeClr val="tx1"/>
                          </a:solidFill>
                          <a:effectLst/>
                          <a:latin typeface="+mn-lt"/>
                        </a:rPr>
                        <a:t>Temse + Polder</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0"/>
                  </a:ext>
                </a:extLst>
              </a:tr>
              <a:tr h="258948">
                <a:tc>
                  <a:txBody>
                    <a:bodyPr/>
                    <a:lstStyle/>
                    <a:p>
                      <a:pPr algn="ctr" fontAlgn="ctr"/>
                      <a:r>
                        <a:rPr lang="nl-BE" sz="1400" b="0" u="none" strike="noStrike" dirty="0">
                          <a:solidFill>
                            <a:schemeClr val="tx1"/>
                          </a:solidFill>
                          <a:effectLst/>
                          <a:latin typeface="+mn-lt"/>
                        </a:rPr>
                        <a:t>Waasmunster</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1"/>
                  </a:ext>
                </a:extLst>
              </a:tr>
              <a:tr h="258948">
                <a:tc>
                  <a:txBody>
                    <a:bodyPr/>
                    <a:lstStyle/>
                    <a:p>
                      <a:pPr algn="ctr" fontAlgn="ctr"/>
                      <a:r>
                        <a:rPr lang="nl-BE" sz="1400" b="0" u="none" strike="noStrike" dirty="0">
                          <a:solidFill>
                            <a:schemeClr val="tx1"/>
                          </a:solidFill>
                          <a:effectLst/>
                          <a:latin typeface="+mn-lt"/>
                        </a:rPr>
                        <a:t>Wachtebeke</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2"/>
                  </a:ext>
                </a:extLst>
              </a:tr>
              <a:tr h="258948">
                <a:tc>
                  <a:txBody>
                    <a:bodyPr/>
                    <a:lstStyle/>
                    <a:p>
                      <a:pPr algn="ctr" fontAlgn="ctr"/>
                      <a:r>
                        <a:rPr lang="nl-BE" sz="1400" b="0" i="0" u="none" strike="noStrike" dirty="0">
                          <a:solidFill>
                            <a:schemeClr val="tx1"/>
                          </a:solidFill>
                          <a:effectLst/>
                          <a:latin typeface="+mn-lt"/>
                        </a:rPr>
                        <a:t>Zele</a:t>
                      </a: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260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3"/>
                  </a:ext>
                </a:extLst>
              </a:tr>
              <a:tr h="260446">
                <a:tc>
                  <a:txBody>
                    <a:bodyPr/>
                    <a:lstStyle/>
                    <a:p>
                      <a:pPr algn="ctr" fontAlgn="ctr"/>
                      <a:r>
                        <a:rPr lang="nl-BE" sz="1400" b="0" i="0" u="none" strike="noStrike" dirty="0">
                          <a:solidFill>
                            <a:schemeClr val="tx1"/>
                          </a:solidFill>
                          <a:effectLst/>
                          <a:latin typeface="+mn-lt"/>
                        </a:rPr>
                        <a:t>Zelzate</a:t>
                      </a: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Calibri" panose="020F0502020204030204" pitchFamily="34" charset="0"/>
                        </a:rPr>
                        <a:t>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4"/>
                  </a:ext>
                </a:extLst>
              </a:tr>
              <a:tr h="293269">
                <a:tc>
                  <a:txBody>
                    <a:bodyPr/>
                    <a:lstStyle/>
                    <a:p>
                      <a:pPr algn="ctr" fontAlgn="auto" hangingPunct="1">
                        <a:spcAft>
                          <a:spcPts val="0"/>
                        </a:spcAft>
                      </a:pPr>
                      <a:r>
                        <a:rPr lang="nl-BE" sz="1200" b="1" dirty="0">
                          <a:solidFill>
                            <a:schemeClr val="tx1"/>
                          </a:solidFill>
                          <a:effectLst/>
                        </a:rPr>
                        <a:t>Totalen 2019</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570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1" i="0" u="none" strike="noStrike" dirty="0">
                          <a:solidFill>
                            <a:srgbClr val="000000"/>
                          </a:solidFill>
                          <a:effectLst/>
                          <a:latin typeface="+mn-lt"/>
                        </a:rPr>
                        <a:t>218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600" b="1" i="0" u="none" strike="noStrike" dirty="0">
                          <a:solidFill>
                            <a:schemeClr val="tx1"/>
                          </a:solidFill>
                          <a:effectLst/>
                          <a:latin typeface="+mn-lt"/>
                        </a:rPr>
                        <a:t>134</a:t>
                      </a: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411359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3. Overlastbezorgers 2019 </a:t>
            </a:r>
            <a:br>
              <a:rPr lang="nl-NL" b="1" dirty="0">
                <a:solidFill>
                  <a:schemeClr val="accent3">
                    <a:lumMod val="50000"/>
                  </a:schemeClr>
                </a:solidFill>
              </a:rPr>
            </a:br>
            <a:r>
              <a:rPr lang="nl-NL" sz="3100" b="1" dirty="0">
                <a:solidFill>
                  <a:schemeClr val="accent3">
                    <a:lumMod val="50000"/>
                  </a:schemeClr>
                </a:solidFill>
              </a:rPr>
              <a:t>Dierlijke overlastbezorgers</a:t>
            </a:r>
            <a:endParaRPr lang="nl-BE" sz="3100" b="1" dirty="0">
              <a:solidFill>
                <a:schemeClr val="accent3">
                  <a:lumMod val="50000"/>
                </a:schemeClr>
              </a:solidFill>
            </a:endParaRPr>
          </a:p>
        </p:txBody>
      </p:sp>
      <p:graphicFrame>
        <p:nvGraphicFramePr>
          <p:cNvPr id="4" name="Tabel 3">
            <a:extLst>
              <a:ext uri="{FF2B5EF4-FFF2-40B4-BE49-F238E27FC236}">
                <a16:creationId xmlns:a16="http://schemas.microsoft.com/office/drawing/2014/main" id="{162399E7-A288-482C-B17E-8DA0716DAB80}"/>
              </a:ext>
            </a:extLst>
          </p:cNvPr>
          <p:cNvGraphicFramePr>
            <a:graphicFrameLocks noGrp="1"/>
          </p:cNvGraphicFramePr>
          <p:nvPr>
            <p:extLst>
              <p:ext uri="{D42A27DB-BD31-4B8C-83A1-F6EECF244321}">
                <p14:modId xmlns:p14="http://schemas.microsoft.com/office/powerpoint/2010/main" val="1339219770"/>
              </p:ext>
            </p:extLst>
          </p:nvPr>
        </p:nvGraphicFramePr>
        <p:xfrm>
          <a:off x="323528" y="1484784"/>
          <a:ext cx="8363272" cy="4392489"/>
        </p:xfrm>
        <a:graphic>
          <a:graphicData uri="http://schemas.openxmlformats.org/drawingml/2006/table">
            <a:tbl>
              <a:tblPr>
                <a:tableStyleId>{5C22544A-7EE6-4342-B048-85BDC9FD1C3A}</a:tableStyleId>
              </a:tblPr>
              <a:tblGrid>
                <a:gridCol w="2517739">
                  <a:extLst>
                    <a:ext uri="{9D8B030D-6E8A-4147-A177-3AD203B41FA5}">
                      <a16:colId xmlns:a16="http://schemas.microsoft.com/office/drawing/2014/main" val="20000"/>
                    </a:ext>
                  </a:extLst>
                </a:gridCol>
                <a:gridCol w="1948511">
                  <a:extLst>
                    <a:ext uri="{9D8B030D-6E8A-4147-A177-3AD203B41FA5}">
                      <a16:colId xmlns:a16="http://schemas.microsoft.com/office/drawing/2014/main" val="20003"/>
                    </a:ext>
                  </a:extLst>
                </a:gridCol>
                <a:gridCol w="1948511">
                  <a:extLst>
                    <a:ext uri="{9D8B030D-6E8A-4147-A177-3AD203B41FA5}">
                      <a16:colId xmlns:a16="http://schemas.microsoft.com/office/drawing/2014/main" val="20004"/>
                    </a:ext>
                  </a:extLst>
                </a:gridCol>
                <a:gridCol w="1948511">
                  <a:extLst>
                    <a:ext uri="{9D8B030D-6E8A-4147-A177-3AD203B41FA5}">
                      <a16:colId xmlns:a16="http://schemas.microsoft.com/office/drawing/2014/main" val="20005"/>
                    </a:ext>
                  </a:extLst>
                </a:gridCol>
              </a:tblGrid>
              <a:tr h="1273710">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Ganzen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a:solidFill>
                            <a:schemeClr val="dk1"/>
                          </a:solidFill>
                          <a:effectLst/>
                          <a:latin typeface="+mn-lt"/>
                          <a:ea typeface="+mn-ea"/>
                          <a:cs typeface="+mn-cs"/>
                        </a:rPr>
                        <a:t>Vangsten</a:t>
                      </a:r>
                    </a:p>
                    <a:p>
                      <a:pPr algn="ctr" fontAlgn="b"/>
                      <a:r>
                        <a:rPr lang="nl-BE" sz="1600" b="1" u="none" strike="noStrike" kern="1200" dirty="0">
                          <a:solidFill>
                            <a:schemeClr val="dk1"/>
                          </a:solidFill>
                          <a:effectLst/>
                          <a:latin typeface="+mn-lt"/>
                          <a:ea typeface="+mn-ea"/>
                          <a:cs typeface="+mn-cs"/>
                        </a:rPr>
                        <a:t>Kippen</a:t>
                      </a: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502280">
                <a:tc>
                  <a:txBody>
                    <a:bodyPr/>
                    <a:lstStyle/>
                    <a:p>
                      <a:pPr algn="ctr" fontAlgn="b"/>
                      <a:r>
                        <a:rPr lang="nl-BE" sz="1600" u="none" strike="noStrike" dirty="0" err="1">
                          <a:effectLst/>
                        </a:rPr>
                        <a:t>Bovenschelde</a:t>
                      </a:r>
                      <a:r>
                        <a:rPr lang="nl-BE" sz="1600" u="none" strike="noStrike" dirty="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1572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a:solidFill>
                            <a:srgbClr val="000000"/>
                          </a:solidFill>
                          <a:effectLst/>
                          <a:latin typeface="+mn-lt"/>
                        </a:rPr>
                        <a:t>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1"/>
                  </a:ext>
                </a:extLst>
              </a:tr>
              <a:tr h="502280">
                <a:tc>
                  <a:txBody>
                    <a:bodyPr/>
                    <a:lstStyle/>
                    <a:p>
                      <a:pPr algn="ctr" fontAlgn="ctr"/>
                      <a:r>
                        <a:rPr lang="nl-BE" sz="1600" u="none" strike="noStrike" dirty="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1328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2"/>
                  </a:ext>
                </a:extLst>
              </a:tr>
              <a:tr h="502280">
                <a:tc>
                  <a:txBody>
                    <a:bodyPr/>
                    <a:lstStyle/>
                    <a:p>
                      <a:pPr algn="ctr" fontAlgn="b"/>
                      <a:r>
                        <a:rPr lang="nl-BE" sz="1600" u="none" strike="noStrike" dirty="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mn-lt"/>
                        </a:rPr>
                        <a:t>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dirty="0">
                          <a:solidFill>
                            <a:srgbClr val="000000"/>
                          </a:solidFill>
                          <a:effectLst/>
                          <a:latin typeface="+mn-lt"/>
                        </a:rPr>
                        <a:t>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3"/>
                  </a:ext>
                </a:extLst>
              </a:tr>
              <a:tr h="502280">
                <a:tc>
                  <a:txBody>
                    <a:bodyPr/>
                    <a:lstStyle/>
                    <a:p>
                      <a:pPr algn="ctr" fontAlgn="ctr"/>
                      <a:r>
                        <a:rPr lang="nl-BE" sz="1600" u="none" strike="noStrike" dirty="0">
                          <a:effectLst/>
                        </a:rPr>
                        <a:t>Vlaamse</a:t>
                      </a:r>
                      <a:r>
                        <a:rPr lang="nl-BE" sz="1600" u="none" strike="noStrike" baseline="0" dirty="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318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0" i="0" u="none" strike="noStrike">
                          <a:solidFill>
                            <a:srgbClr val="000000"/>
                          </a:solidFill>
                          <a:effectLst/>
                          <a:latin typeface="+mn-lt"/>
                        </a:rPr>
                        <a:t>141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dirty="0">
                          <a:solidFill>
                            <a:srgbClr val="000000"/>
                          </a:solidFill>
                          <a:effectLst/>
                          <a:latin typeface="+mn-lt"/>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4"/>
                  </a:ext>
                </a:extLst>
              </a:tr>
              <a:tr h="502280">
                <a:tc>
                  <a:txBody>
                    <a:bodyPr/>
                    <a:lstStyle/>
                    <a:p>
                      <a:pPr algn="ctr" fontAlgn="b"/>
                      <a:r>
                        <a:rPr lang="nl-BE" sz="1600" b="1" u="none" strike="noStrike" dirty="0">
                          <a:effectLst/>
                        </a:rPr>
                        <a:t>Waasland</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570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1" i="0" u="none" strike="noStrike" dirty="0">
                          <a:solidFill>
                            <a:srgbClr val="000000"/>
                          </a:solidFill>
                          <a:effectLst/>
                          <a:latin typeface="+mn-lt"/>
                        </a:rPr>
                        <a:t>218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134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5"/>
                  </a:ext>
                </a:extLst>
              </a:tr>
              <a:tr h="607379">
                <a:tc>
                  <a:txBody>
                    <a:bodyPr/>
                    <a:lstStyle/>
                    <a:p>
                      <a:pPr algn="ctr" fontAlgn="b"/>
                      <a:r>
                        <a:rPr lang="nl-BE" sz="1600" b="1" u="none" strike="noStrike" dirty="0">
                          <a:effectLst/>
                        </a:rPr>
                        <a:t>Totalen 2019</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a:solidFill>
                            <a:srgbClr val="000000"/>
                          </a:solidFill>
                          <a:effectLst/>
                          <a:latin typeface="+mn-lt"/>
                        </a:rPr>
                        <a:t>4553</a:t>
                      </a:r>
                      <a:endParaRPr lang="nl-BE" sz="1400" b="1" i="0" u="none" strike="noStrike" dirty="0">
                        <a:solidFill>
                          <a:srgbClr val="000000"/>
                        </a:solidFill>
                        <a:effectLst/>
                        <a:latin typeface="+mn-l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400" b="1" i="0" u="none" strike="noStrike" dirty="0">
                          <a:solidFill>
                            <a:srgbClr val="000000"/>
                          </a:solidFill>
                          <a:effectLst/>
                          <a:latin typeface="+mn-lt"/>
                        </a:rPr>
                        <a:t>654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1" i="0" u="none" strike="noStrike" dirty="0">
                          <a:solidFill>
                            <a:srgbClr val="000000"/>
                          </a:solidFill>
                          <a:effectLst/>
                          <a:latin typeface="+mn-lt"/>
                        </a:rPr>
                        <a:t>198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630851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solidFill>
                  <a:schemeClr val="accent3">
                    <a:lumMod val="50000"/>
                  </a:schemeClr>
                </a:solidFill>
              </a:rPr>
              <a:t>3. Overlastbezorgers 2019 </a:t>
            </a:r>
            <a:endParaRPr lang="nl-BE" dirty="0"/>
          </a:p>
        </p:txBody>
      </p:sp>
      <p:graphicFrame>
        <p:nvGraphicFramePr>
          <p:cNvPr id="5" name="Grafiek 4">
            <a:extLst>
              <a:ext uri="{FF2B5EF4-FFF2-40B4-BE49-F238E27FC236}">
                <a16:creationId xmlns:a16="http://schemas.microsoft.com/office/drawing/2014/main" id="{00000000-0008-0000-0700-000004000000}"/>
              </a:ext>
            </a:extLst>
          </p:cNvPr>
          <p:cNvGraphicFramePr>
            <a:graphicFrameLocks/>
          </p:cNvGraphicFramePr>
          <p:nvPr>
            <p:extLst>
              <p:ext uri="{D42A27DB-BD31-4B8C-83A1-F6EECF244321}">
                <p14:modId xmlns:p14="http://schemas.microsoft.com/office/powerpoint/2010/main" val="3988681069"/>
              </p:ext>
            </p:extLst>
          </p:nvPr>
        </p:nvGraphicFramePr>
        <p:xfrm>
          <a:off x="611560" y="1484784"/>
          <a:ext cx="7632847"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19490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30520-9D2A-4119-8713-7C1D0FC2242C}"/>
              </a:ext>
            </a:extLst>
          </p:cNvPr>
          <p:cNvSpPr>
            <a:spLocks noGrp="1"/>
          </p:cNvSpPr>
          <p:nvPr>
            <p:ph type="title"/>
          </p:nvPr>
        </p:nvSpPr>
        <p:spPr/>
        <p:txBody>
          <a:bodyPr/>
          <a:lstStyle/>
          <a:p>
            <a:r>
              <a:rPr lang="nl-BE" b="1" dirty="0">
                <a:solidFill>
                  <a:schemeClr val="accent3">
                    <a:lumMod val="50000"/>
                  </a:schemeClr>
                </a:solidFill>
              </a:rPr>
              <a:t>4. Zwerfkattenwerking</a:t>
            </a:r>
            <a:endParaRPr lang="nl-BE" dirty="0"/>
          </a:p>
        </p:txBody>
      </p:sp>
      <p:sp>
        <p:nvSpPr>
          <p:cNvPr id="3" name="Tijdelijke aanduiding voor inhoud 2">
            <a:extLst>
              <a:ext uri="{FF2B5EF4-FFF2-40B4-BE49-F238E27FC236}">
                <a16:creationId xmlns:a16="http://schemas.microsoft.com/office/drawing/2014/main" id="{6064BA51-E356-45E0-A342-B8E639DF5596}"/>
              </a:ext>
            </a:extLst>
          </p:cNvPr>
          <p:cNvSpPr>
            <a:spLocks noGrp="1"/>
          </p:cNvSpPr>
          <p:nvPr>
            <p:ph idx="1"/>
          </p:nvPr>
        </p:nvSpPr>
        <p:spPr/>
        <p:txBody>
          <a:bodyPr/>
          <a:lstStyle/>
          <a:p>
            <a:endParaRPr lang="nl-BE"/>
          </a:p>
        </p:txBody>
      </p:sp>
    </p:spTree>
    <p:extLst>
      <p:ext uri="{BB962C8B-B14F-4D97-AF65-F5344CB8AC3E}">
        <p14:creationId xmlns:p14="http://schemas.microsoft.com/office/powerpoint/2010/main" val="2566696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to-logo"/>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6804025" y="6237288"/>
            <a:ext cx="2108200" cy="434975"/>
          </a:xfrm>
          <a:prstGeom prst="rect">
            <a:avLst/>
          </a:prstGeom>
          <a:noFill/>
        </p:spPr>
      </p:pic>
      <p:pic>
        <p:nvPicPr>
          <p:cNvPr id="6"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graphicFrame>
        <p:nvGraphicFramePr>
          <p:cNvPr id="2" name="Tabel 1">
            <a:extLst>
              <a:ext uri="{FF2B5EF4-FFF2-40B4-BE49-F238E27FC236}">
                <a16:creationId xmlns:a16="http://schemas.microsoft.com/office/drawing/2014/main" id="{362EE36D-FB4A-4D1D-A1AF-7F06893FE78D}"/>
              </a:ext>
            </a:extLst>
          </p:cNvPr>
          <p:cNvGraphicFramePr>
            <a:graphicFrameLocks noGrp="1"/>
          </p:cNvGraphicFramePr>
          <p:nvPr>
            <p:extLst>
              <p:ext uri="{D42A27DB-BD31-4B8C-83A1-F6EECF244321}">
                <p14:modId xmlns:p14="http://schemas.microsoft.com/office/powerpoint/2010/main" val="73946890"/>
              </p:ext>
            </p:extLst>
          </p:nvPr>
        </p:nvGraphicFramePr>
        <p:xfrm>
          <a:off x="0" y="1"/>
          <a:ext cx="9144001" cy="6858003"/>
        </p:xfrm>
        <a:graphic>
          <a:graphicData uri="http://schemas.openxmlformats.org/drawingml/2006/table">
            <a:tbl>
              <a:tblPr firstRow="1" firstCol="1" bandRow="1">
                <a:tableStyleId>{5C22544A-7EE6-4342-B048-85BDC9FD1C3A}</a:tableStyleId>
              </a:tblPr>
              <a:tblGrid>
                <a:gridCol w="1403648">
                  <a:extLst>
                    <a:ext uri="{9D8B030D-6E8A-4147-A177-3AD203B41FA5}">
                      <a16:colId xmlns:a16="http://schemas.microsoft.com/office/drawing/2014/main" val="1536675191"/>
                    </a:ext>
                  </a:extLst>
                </a:gridCol>
                <a:gridCol w="1296144">
                  <a:extLst>
                    <a:ext uri="{9D8B030D-6E8A-4147-A177-3AD203B41FA5}">
                      <a16:colId xmlns:a16="http://schemas.microsoft.com/office/drawing/2014/main" val="3556606185"/>
                    </a:ext>
                  </a:extLst>
                </a:gridCol>
                <a:gridCol w="1440160">
                  <a:extLst>
                    <a:ext uri="{9D8B030D-6E8A-4147-A177-3AD203B41FA5}">
                      <a16:colId xmlns:a16="http://schemas.microsoft.com/office/drawing/2014/main" val="2887338555"/>
                    </a:ext>
                  </a:extLst>
                </a:gridCol>
                <a:gridCol w="5004049">
                  <a:extLst>
                    <a:ext uri="{9D8B030D-6E8A-4147-A177-3AD203B41FA5}">
                      <a16:colId xmlns:a16="http://schemas.microsoft.com/office/drawing/2014/main" val="2425072042"/>
                    </a:ext>
                  </a:extLst>
                </a:gridCol>
              </a:tblGrid>
              <a:tr h="505959">
                <a:tc>
                  <a:txBody>
                    <a:bodyPr/>
                    <a:lstStyle/>
                    <a:p>
                      <a:pPr algn="ctr" fontAlgn="auto" hangingPunct="1">
                        <a:spcAft>
                          <a:spcPts val="0"/>
                        </a:spcAft>
                      </a:pPr>
                      <a:r>
                        <a:rPr lang="nl-BE" sz="1400" dirty="0">
                          <a:solidFill>
                            <a:schemeClr val="tx1"/>
                          </a:solidFill>
                          <a:effectLst/>
                          <a:latin typeface="+mn-lt"/>
                        </a:rPr>
                        <a:t>Gemeente </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dirty="0">
                          <a:solidFill>
                            <a:schemeClr val="tx1"/>
                          </a:solidFill>
                          <a:effectLst/>
                          <a:latin typeface="+mn-lt"/>
                        </a:rPr>
                        <a:t>melding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rPr>
                        <a:t>vangsten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ea typeface="Times New Roman"/>
                          <a:cs typeface="Times New Roman"/>
                        </a:rPr>
                        <a:t>Methode </a:t>
                      </a: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02382098"/>
                  </a:ext>
                </a:extLst>
              </a:tr>
              <a:tr h="407528">
                <a:tc>
                  <a:txBody>
                    <a:bodyPr/>
                    <a:lstStyle/>
                    <a:p>
                      <a:pPr algn="ctr" fontAlgn="b"/>
                      <a:r>
                        <a:rPr lang="nl-BE" sz="1400" b="0" u="none" strike="noStrike" dirty="0">
                          <a:solidFill>
                            <a:schemeClr val="tx1"/>
                          </a:solidFill>
                          <a:effectLst/>
                          <a:latin typeface="+mj-lt"/>
                        </a:rPr>
                        <a:t>Beveren</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38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TNR-methode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588469625"/>
                  </a:ext>
                </a:extLst>
              </a:tr>
              <a:tr h="407528">
                <a:tc>
                  <a:txBody>
                    <a:bodyPr/>
                    <a:lstStyle/>
                    <a:p>
                      <a:pPr algn="ctr" fontAlgn="b"/>
                      <a:r>
                        <a:rPr lang="nl-BE" sz="1400" b="0" u="none" strike="noStrike" dirty="0">
                          <a:solidFill>
                            <a:schemeClr val="tx1"/>
                          </a:solidFill>
                          <a:effectLst/>
                          <a:latin typeface="+mj-lt"/>
                        </a:rPr>
                        <a:t>Dendermonde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47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TNR –methode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16432232"/>
                  </a:ext>
                </a:extLst>
              </a:tr>
              <a:tr h="407528">
                <a:tc>
                  <a:txBody>
                    <a:bodyPr/>
                    <a:lstStyle/>
                    <a:p>
                      <a:pPr algn="ctr" fontAlgn="b"/>
                      <a:r>
                        <a:rPr lang="nl-BE" sz="1400" b="0" u="none" strike="noStrike" dirty="0">
                          <a:solidFill>
                            <a:schemeClr val="tx1"/>
                          </a:solidFill>
                          <a:effectLst/>
                          <a:latin typeface="+mj-lt"/>
                        </a:rPr>
                        <a:t>Hamme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31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eigen personeel vangt katten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439231031"/>
                  </a:ext>
                </a:extLst>
              </a:tr>
              <a:tr h="407528">
                <a:tc>
                  <a:txBody>
                    <a:bodyPr/>
                    <a:lstStyle/>
                    <a:p>
                      <a:pPr algn="ctr" fontAlgn="b"/>
                      <a:r>
                        <a:rPr lang="nl-BE" sz="1400" b="0" u="none" strike="noStrike" dirty="0">
                          <a:solidFill>
                            <a:schemeClr val="tx1"/>
                          </a:solidFill>
                          <a:effectLst/>
                          <a:latin typeface="+mj-lt"/>
                        </a:rPr>
                        <a:t>Kruibeke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TNR-methode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03192356"/>
                  </a:ext>
                </a:extLst>
              </a:tr>
              <a:tr h="499937">
                <a:tc>
                  <a:txBody>
                    <a:bodyPr/>
                    <a:lstStyle/>
                    <a:p>
                      <a:pPr algn="ctr" fontAlgn="b"/>
                      <a:r>
                        <a:rPr lang="nl-BE" sz="1400" b="0" u="none" strike="noStrike" dirty="0">
                          <a:solidFill>
                            <a:schemeClr val="tx1"/>
                          </a:solidFill>
                          <a:effectLst/>
                          <a:latin typeface="+mj-lt"/>
                        </a:rPr>
                        <a:t>Lokeren </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58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195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katten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vzw </a:t>
                      </a:r>
                      <a:r>
                        <a:rPr lang="nl-BE" sz="1400" b="0" i="0" u="none" strike="noStrike" dirty="0" err="1">
                          <a:solidFill>
                            <a:srgbClr val="000000"/>
                          </a:solidFill>
                          <a:effectLst/>
                          <a:latin typeface="Calibri" panose="020F0502020204030204" pitchFamily="34" charset="0"/>
                        </a:rPr>
                        <a:t>Adma</a:t>
                      </a:r>
                      <a:endParaRPr lang="nl-BE" sz="1400" b="0" i="0" u="none" strike="noStrike" dirty="0">
                        <a:solidFill>
                          <a:srgbClr val="000000"/>
                        </a:solidFill>
                        <a:effectLst/>
                        <a:latin typeface="Calibri" panose="020F050202020403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125036797"/>
                  </a:ext>
                </a:extLst>
              </a:tr>
              <a:tr h="407528">
                <a:tc>
                  <a:txBody>
                    <a:bodyPr/>
                    <a:lstStyle/>
                    <a:p>
                      <a:pPr algn="ctr" fontAlgn="b"/>
                      <a:r>
                        <a:rPr lang="nl-BE" sz="1400" b="0" u="none" strike="noStrike" dirty="0">
                          <a:solidFill>
                            <a:schemeClr val="tx1"/>
                          </a:solidFill>
                          <a:effectLst/>
                          <a:latin typeface="+mj-lt"/>
                        </a:rPr>
                        <a:t>Moerbeke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dierenasiel Gent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894855164"/>
                  </a:ext>
                </a:extLst>
              </a:tr>
              <a:tr h="407528">
                <a:tc>
                  <a:txBody>
                    <a:bodyPr/>
                    <a:lstStyle/>
                    <a:p>
                      <a:pPr algn="ctr" fontAlgn="b"/>
                      <a:r>
                        <a:rPr lang="nl-BE" sz="1400" b="0" u="none" strike="noStrike" dirty="0">
                          <a:solidFill>
                            <a:schemeClr val="tx1"/>
                          </a:solidFill>
                          <a:effectLst/>
                          <a:latin typeface="+mj-lt"/>
                        </a:rPr>
                        <a:t>Sint-Gillis-Waas</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RATO vzw, TNR-methode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756214184"/>
                  </a:ext>
                </a:extLst>
              </a:tr>
              <a:tr h="407528">
                <a:tc>
                  <a:txBody>
                    <a:bodyPr/>
                    <a:lstStyle/>
                    <a:p>
                      <a:pPr algn="ctr" fontAlgn="b"/>
                      <a:r>
                        <a:rPr lang="nl-BE" sz="1400" b="0" u="none" strike="noStrike" dirty="0">
                          <a:solidFill>
                            <a:schemeClr val="tx1"/>
                          </a:solidFill>
                          <a:effectLst/>
                          <a:latin typeface="+mj-lt"/>
                        </a:rPr>
                        <a:t>Sint-Niklaas </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194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katten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vrijwilligers (100 katten niet afgevangen)</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279301259"/>
                  </a:ext>
                </a:extLst>
              </a:tr>
              <a:tr h="407528">
                <a:tc>
                  <a:txBody>
                    <a:bodyPr/>
                    <a:lstStyle/>
                    <a:p>
                      <a:pPr algn="ctr" fontAlgn="b"/>
                      <a:r>
                        <a:rPr lang="nl-BE" sz="1400" b="0" u="none" strike="noStrike" dirty="0">
                          <a:solidFill>
                            <a:schemeClr val="tx1"/>
                          </a:solidFill>
                          <a:effectLst/>
                          <a:latin typeface="+mj-lt"/>
                        </a:rPr>
                        <a:t>Stekene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15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59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katten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dierenopvang Waasland</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69404894"/>
                  </a:ext>
                </a:extLst>
              </a:tr>
              <a:tr h="407528">
                <a:tc>
                  <a:txBody>
                    <a:bodyPr/>
                    <a:lstStyle/>
                    <a:p>
                      <a:pPr algn="ctr" fontAlgn="b"/>
                      <a:r>
                        <a:rPr lang="nl-BE" sz="1400" b="0" u="none" strike="noStrike" dirty="0">
                          <a:solidFill>
                            <a:schemeClr val="tx1"/>
                          </a:solidFill>
                          <a:effectLst/>
                          <a:latin typeface="+mj-lt"/>
                        </a:rPr>
                        <a:t>Temse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796921272"/>
                  </a:ext>
                </a:extLst>
              </a:tr>
              <a:tr h="407528">
                <a:tc>
                  <a:txBody>
                    <a:bodyPr/>
                    <a:lstStyle/>
                    <a:p>
                      <a:pPr algn="ctr" fontAlgn="b"/>
                      <a:r>
                        <a:rPr lang="nl-BE" sz="1400" b="0" u="none" strike="noStrike" dirty="0">
                          <a:solidFill>
                            <a:schemeClr val="tx1"/>
                          </a:solidFill>
                          <a:effectLst/>
                          <a:latin typeface="+mj-lt"/>
                        </a:rPr>
                        <a:t>Waasmunster</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29532500"/>
                  </a:ext>
                </a:extLst>
              </a:tr>
              <a:tr h="407528">
                <a:tc>
                  <a:txBody>
                    <a:bodyPr/>
                    <a:lstStyle/>
                    <a:p>
                      <a:pPr algn="ctr" fontAlgn="b"/>
                      <a:r>
                        <a:rPr lang="nl-BE" sz="1400" b="0" u="none" strike="noStrike" dirty="0">
                          <a:solidFill>
                            <a:schemeClr val="tx1"/>
                          </a:solidFill>
                          <a:effectLst/>
                          <a:latin typeface="+mj-lt"/>
                        </a:rPr>
                        <a:t>Wachtebeke</a:t>
                      </a:r>
                      <a:endParaRPr lang="nl-BE" sz="1400" b="0"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dierenasiel Gent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14107104"/>
                  </a:ext>
                </a:extLst>
              </a:tr>
              <a:tr h="456433">
                <a:tc>
                  <a:txBody>
                    <a:bodyPr/>
                    <a:lstStyle/>
                    <a:p>
                      <a:pPr algn="ctr" fontAlgn="b"/>
                      <a:r>
                        <a:rPr lang="nl-BE" sz="1400" b="0" i="0" u="none" strike="noStrike" dirty="0">
                          <a:solidFill>
                            <a:schemeClr val="tx1"/>
                          </a:solidFill>
                          <a:effectLst/>
                          <a:latin typeface="+mj-lt"/>
                        </a:rPr>
                        <a:t>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 </a:t>
                      </a:r>
                      <a:r>
                        <a:rPr lang="nl-BE" sz="1400" b="0" i="0" u="none" strike="noStrike" dirty="0" err="1">
                          <a:solidFill>
                            <a:srgbClr val="000000"/>
                          </a:solidFill>
                          <a:effectLst/>
                          <a:latin typeface="Calibri" panose="020F0502020204030204" pitchFamily="34" charset="0"/>
                        </a:rPr>
                        <a:t>ism</a:t>
                      </a:r>
                      <a:r>
                        <a:rPr lang="nl-BE" sz="1400" b="0" i="0" u="none" strike="noStrike" dirty="0">
                          <a:solidFill>
                            <a:srgbClr val="000000"/>
                          </a:solidFill>
                          <a:effectLst/>
                          <a:latin typeface="Calibri" panose="020F0502020204030204" pitchFamily="34" charset="0"/>
                        </a:rPr>
                        <a:t> burgers en vrijwilligers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471587672"/>
                  </a:ext>
                </a:extLst>
              </a:tr>
              <a:tr h="456433">
                <a:tc>
                  <a:txBody>
                    <a:bodyPr/>
                    <a:lstStyle/>
                    <a:p>
                      <a:pPr algn="ctr" fontAlgn="b"/>
                      <a:r>
                        <a:rPr lang="nl-BE" sz="1400" b="0" i="0" u="none" strike="noStrike" dirty="0">
                          <a:solidFill>
                            <a:schemeClr val="tx1"/>
                          </a:solidFill>
                          <a:effectLst/>
                          <a:latin typeface="+mj-lt"/>
                        </a:rPr>
                        <a:t>Zelzate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Calibri" panose="020F0502020204030204" pitchFamily="34" charset="0"/>
                        </a:rPr>
                        <a:t>GG </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260112040"/>
                  </a:ext>
                </a:extLst>
              </a:tr>
              <a:tr h="456433">
                <a:tc>
                  <a:txBody>
                    <a:bodyPr/>
                    <a:lstStyle/>
                    <a:p>
                      <a:pPr algn="ctr" fontAlgn="b"/>
                      <a:r>
                        <a:rPr lang="nl-BE" sz="1400" b="1" i="0" u="none" strike="noStrike" dirty="0">
                          <a:solidFill>
                            <a:schemeClr val="tx1"/>
                          </a:solidFill>
                          <a:effectLst/>
                          <a:latin typeface="+mj-lt"/>
                        </a:rPr>
                        <a:t>Totalen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auto" latinLnBrk="0" hangingPunct="1">
                        <a:spcAft>
                          <a:spcPts val="0"/>
                        </a:spcAft>
                      </a:pPr>
                      <a:r>
                        <a:rPr lang="nl-BE" sz="1400" b="1" kern="1200" dirty="0">
                          <a:solidFill>
                            <a:schemeClr val="tx1"/>
                          </a:solidFill>
                          <a:effectLst/>
                          <a:latin typeface="+mn-lt"/>
                          <a:ea typeface="Times New Roman"/>
                          <a:cs typeface="Times New Roman"/>
                        </a:rPr>
                        <a:t>292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auto" latinLnBrk="0" hangingPunct="1">
                        <a:spcAft>
                          <a:spcPts val="0"/>
                        </a:spcAft>
                      </a:pPr>
                      <a:r>
                        <a:rPr lang="nl-BE" sz="1400" b="1" kern="1200" dirty="0">
                          <a:solidFill>
                            <a:schemeClr val="tx1"/>
                          </a:solidFill>
                          <a:effectLst/>
                          <a:latin typeface="+mn-lt"/>
                          <a:ea typeface="Times New Roman"/>
                          <a:cs typeface="Times New Roman"/>
                        </a:rPr>
                        <a:t>722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auto" latinLnBrk="0" hangingPunct="1">
                        <a:spcAft>
                          <a:spcPts val="0"/>
                        </a:spcAft>
                      </a:pPr>
                      <a:endParaRPr lang="nl-BE" sz="1400" b="1" kern="1200" dirty="0">
                        <a:solidFill>
                          <a:schemeClr val="tx1"/>
                        </a:solidFill>
                        <a:effectLst/>
                        <a:latin typeface="+mn-lt"/>
                        <a:ea typeface="Times New Roman"/>
                        <a:cs typeface="Times New Roman"/>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773098053"/>
                  </a:ext>
                </a:extLst>
              </a:tr>
            </a:tbl>
          </a:graphicData>
        </a:graphic>
      </p:graphicFrame>
    </p:spTree>
    <p:extLst>
      <p:ext uri="{BB962C8B-B14F-4D97-AF65-F5344CB8AC3E}">
        <p14:creationId xmlns:p14="http://schemas.microsoft.com/office/powerpoint/2010/main" val="10771965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7F6FF1-09A0-4499-9CBE-2249A2434F57}"/>
              </a:ext>
            </a:extLst>
          </p:cNvPr>
          <p:cNvSpPr>
            <a:spLocks noGrp="1"/>
          </p:cNvSpPr>
          <p:nvPr>
            <p:ph type="title"/>
          </p:nvPr>
        </p:nvSpPr>
        <p:spPr/>
        <p:txBody>
          <a:bodyPr/>
          <a:lstStyle/>
          <a:p>
            <a:r>
              <a:rPr lang="nl-BE" b="1" dirty="0">
                <a:solidFill>
                  <a:schemeClr val="accent3">
                    <a:lumMod val="50000"/>
                  </a:schemeClr>
                </a:solidFill>
              </a:rPr>
              <a:t>4. Zwerfkattenwerking</a:t>
            </a:r>
          </a:p>
        </p:txBody>
      </p:sp>
      <p:graphicFrame>
        <p:nvGraphicFramePr>
          <p:cNvPr id="4" name="Tijdelijke aanduiding voor inhoud 3">
            <a:extLst>
              <a:ext uri="{FF2B5EF4-FFF2-40B4-BE49-F238E27FC236}">
                <a16:creationId xmlns:a16="http://schemas.microsoft.com/office/drawing/2014/main" id="{77F2AB2A-A81C-4EF8-BF09-6E33D016A2EF}"/>
              </a:ext>
            </a:extLst>
          </p:cNvPr>
          <p:cNvGraphicFramePr>
            <a:graphicFrameLocks noGrp="1"/>
          </p:cNvGraphicFramePr>
          <p:nvPr>
            <p:ph idx="1"/>
            <p:extLst>
              <p:ext uri="{D42A27DB-BD31-4B8C-83A1-F6EECF244321}">
                <p14:modId xmlns:p14="http://schemas.microsoft.com/office/powerpoint/2010/main" val="524125273"/>
              </p:ext>
            </p:extLst>
          </p:nvPr>
        </p:nvGraphicFramePr>
        <p:xfrm>
          <a:off x="179512" y="1628800"/>
          <a:ext cx="8882134" cy="2561982"/>
        </p:xfrm>
        <a:graphic>
          <a:graphicData uri="http://schemas.openxmlformats.org/drawingml/2006/table">
            <a:tbl>
              <a:tblPr firstRow="1" firstCol="1" bandRow="1">
                <a:tableStyleId>{5C22544A-7EE6-4342-B048-85BDC9FD1C3A}</a:tableStyleId>
              </a:tblPr>
              <a:tblGrid>
                <a:gridCol w="4110534">
                  <a:extLst>
                    <a:ext uri="{9D8B030D-6E8A-4147-A177-3AD203B41FA5}">
                      <a16:colId xmlns:a16="http://schemas.microsoft.com/office/drawing/2014/main" val="2528493067"/>
                    </a:ext>
                  </a:extLst>
                </a:gridCol>
                <a:gridCol w="2385800">
                  <a:extLst>
                    <a:ext uri="{9D8B030D-6E8A-4147-A177-3AD203B41FA5}">
                      <a16:colId xmlns:a16="http://schemas.microsoft.com/office/drawing/2014/main" val="1255669459"/>
                    </a:ext>
                  </a:extLst>
                </a:gridCol>
                <a:gridCol w="2385800">
                  <a:extLst>
                    <a:ext uri="{9D8B030D-6E8A-4147-A177-3AD203B41FA5}">
                      <a16:colId xmlns:a16="http://schemas.microsoft.com/office/drawing/2014/main" val="3749541986"/>
                    </a:ext>
                  </a:extLst>
                </a:gridCol>
              </a:tblGrid>
              <a:tr h="419170">
                <a:tc>
                  <a:txBody>
                    <a:bodyPr/>
                    <a:lstStyle/>
                    <a:p>
                      <a:pPr algn="ctr" fontAlgn="auto" hangingPunct="1">
                        <a:spcAft>
                          <a:spcPts val="0"/>
                        </a:spcAft>
                      </a:pPr>
                      <a:r>
                        <a:rPr lang="nl-BE" sz="1400" dirty="0">
                          <a:solidFill>
                            <a:schemeClr val="tx1"/>
                          </a:solidFill>
                          <a:effectLst/>
                          <a:latin typeface="+mn-lt"/>
                        </a:rPr>
                        <a:t>Regio</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dirty="0">
                          <a:solidFill>
                            <a:schemeClr val="tx1"/>
                          </a:solidFill>
                          <a:effectLst/>
                          <a:latin typeface="+mn-lt"/>
                        </a:rPr>
                        <a:t>melding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dirty="0">
                          <a:solidFill>
                            <a:schemeClr val="tx1"/>
                          </a:solidFill>
                          <a:effectLst/>
                          <a:latin typeface="+mn-lt"/>
                        </a:rPr>
                        <a:t>vangsten katten</a:t>
                      </a:r>
                      <a:endParaRPr lang="nl-BE" sz="14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2890671578"/>
                  </a:ext>
                </a:extLst>
              </a:tr>
              <a:tr h="337623">
                <a:tc>
                  <a:txBody>
                    <a:bodyPr/>
                    <a:lstStyle/>
                    <a:p>
                      <a:pPr marL="0" algn="ctr" defTabSz="914400" rtl="0" eaLnBrk="1" fontAlgn="ctr" latinLnBrk="0" hangingPunct="1"/>
                      <a:r>
                        <a:rPr lang="nl-BE" sz="1400" b="0" i="0" u="none" strike="noStrike" kern="1200" dirty="0" err="1">
                          <a:solidFill>
                            <a:srgbClr val="000000"/>
                          </a:solidFill>
                          <a:effectLst/>
                          <a:latin typeface="+mn-lt"/>
                          <a:ea typeface="+mn-ea"/>
                          <a:cs typeface="+mn-cs"/>
                        </a:rPr>
                        <a:t>Bovenschelde</a:t>
                      </a:r>
                      <a:r>
                        <a:rPr lang="nl-BE" sz="1400" b="0" i="0" u="none" strike="noStrike" kern="1200" dirty="0">
                          <a:solidFill>
                            <a:srgbClr val="000000"/>
                          </a:solidFill>
                          <a:effectLst/>
                          <a:latin typeface="+mn-lt"/>
                          <a:ea typeface="+mn-ea"/>
                          <a:cs typeface="+mn-cs"/>
                        </a:rPr>
                        <a:t>-Leie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163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0" i="0" u="none" strike="noStrike" kern="1200" dirty="0">
                          <a:solidFill>
                            <a:srgbClr val="000000"/>
                          </a:solidFill>
                          <a:effectLst/>
                          <a:latin typeface="+mn-lt"/>
                          <a:ea typeface="+mn-ea"/>
                          <a:cs typeface="+mn-cs"/>
                        </a:rPr>
                        <a:t>566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807192113"/>
                  </a:ext>
                </a:extLst>
              </a:tr>
              <a:tr h="337623">
                <a:tc>
                  <a:txBody>
                    <a:bodyPr/>
                    <a:lstStyle/>
                    <a:p>
                      <a:pPr algn="ctr" fontAlgn="ctr"/>
                      <a:r>
                        <a:rPr lang="nl-BE" sz="1400" b="0" i="0" u="none" strike="noStrike" dirty="0">
                          <a:solidFill>
                            <a:srgbClr val="000000"/>
                          </a:solidFill>
                          <a:effectLst/>
                          <a:latin typeface="+mn-lt"/>
                        </a:rPr>
                        <a:t>Dendervallei</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409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776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072345459"/>
                  </a:ext>
                </a:extLst>
              </a:tr>
              <a:tr h="337623">
                <a:tc>
                  <a:txBody>
                    <a:bodyPr/>
                    <a:lstStyle/>
                    <a:p>
                      <a:pPr algn="ctr" fontAlgn="ctr"/>
                      <a:r>
                        <a:rPr lang="nl-BE" sz="1400" b="0" i="0" u="none" strike="noStrike" dirty="0">
                          <a:solidFill>
                            <a:srgbClr val="000000"/>
                          </a:solidFill>
                          <a:effectLst/>
                          <a:latin typeface="+mn-lt"/>
                        </a:rPr>
                        <a:t>Meetjesland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314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414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824954901"/>
                  </a:ext>
                </a:extLst>
              </a:tr>
              <a:tr h="337623">
                <a:tc>
                  <a:txBody>
                    <a:bodyPr/>
                    <a:lstStyle/>
                    <a:p>
                      <a:pPr algn="ctr" fontAlgn="ctr"/>
                      <a:r>
                        <a:rPr lang="nl-BE" sz="1400" b="0" i="0" u="none" strike="noStrike" dirty="0">
                          <a:solidFill>
                            <a:srgbClr val="000000"/>
                          </a:solidFill>
                          <a:effectLst/>
                          <a:latin typeface="+mn-lt"/>
                        </a:rPr>
                        <a:t>Vlaamse Ardennen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a:solidFill>
                            <a:srgbClr val="000000"/>
                          </a:solidFill>
                          <a:effectLst/>
                          <a:latin typeface="+mn-lt"/>
                        </a:rPr>
                        <a:t>152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0" i="0" u="none" strike="noStrike" dirty="0">
                          <a:solidFill>
                            <a:srgbClr val="000000"/>
                          </a:solidFill>
                          <a:effectLst/>
                          <a:latin typeface="+mn-lt"/>
                        </a:rPr>
                        <a:t>279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581297923"/>
                  </a:ext>
                </a:extLst>
              </a:tr>
              <a:tr h="414181">
                <a:tc>
                  <a:txBody>
                    <a:bodyPr/>
                    <a:lstStyle/>
                    <a:p>
                      <a:pPr algn="ctr" fontAlgn="ctr"/>
                      <a:r>
                        <a:rPr lang="nl-BE" sz="1400" b="1" i="0" u="none" strike="noStrike" dirty="0">
                          <a:solidFill>
                            <a:srgbClr val="000000"/>
                          </a:solidFill>
                          <a:effectLst/>
                          <a:latin typeface="+mn-lt"/>
                        </a:rPr>
                        <a:t>Waasland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a:solidFill>
                            <a:srgbClr val="000000"/>
                          </a:solidFill>
                          <a:effectLst/>
                          <a:latin typeface="+mn-lt"/>
                        </a:rPr>
                        <a:t>292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400" b="1" i="0" u="none" strike="noStrike" dirty="0">
                          <a:solidFill>
                            <a:srgbClr val="000000"/>
                          </a:solidFill>
                          <a:effectLst/>
                          <a:latin typeface="+mn-lt"/>
                        </a:rPr>
                        <a:t>722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852542459"/>
                  </a:ext>
                </a:extLst>
              </a:tr>
              <a:tr h="378139">
                <a:tc>
                  <a:txBody>
                    <a:bodyPr/>
                    <a:lstStyle/>
                    <a:p>
                      <a:pPr algn="ctr" fontAlgn="auto" hangingPunct="1">
                        <a:spcAft>
                          <a:spcPts val="0"/>
                        </a:spcAft>
                      </a:pPr>
                      <a:r>
                        <a:rPr lang="nl-BE" sz="1200" b="1" dirty="0">
                          <a:solidFill>
                            <a:schemeClr val="tx1"/>
                          </a:solidFill>
                          <a:effectLst/>
                        </a:rPr>
                        <a:t>Totalen 2019</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1330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b" latinLnBrk="0" hangingPunct="1"/>
                      <a:r>
                        <a:rPr lang="nl-BE" sz="1400" b="1" i="0" u="none" strike="noStrike" kern="1200" dirty="0">
                          <a:solidFill>
                            <a:srgbClr val="000000"/>
                          </a:solidFill>
                          <a:effectLst/>
                          <a:latin typeface="+mn-lt"/>
                          <a:ea typeface="+mn-ea"/>
                          <a:cs typeface="+mn-cs"/>
                        </a:rPr>
                        <a:t>2756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52282722"/>
                  </a:ext>
                </a:extLst>
              </a:tr>
            </a:tbl>
          </a:graphicData>
        </a:graphic>
      </p:graphicFrame>
    </p:spTree>
    <p:extLst>
      <p:ext uri="{BB962C8B-B14F-4D97-AF65-F5344CB8AC3E}">
        <p14:creationId xmlns:p14="http://schemas.microsoft.com/office/powerpoint/2010/main" val="30713320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br>
              <a:rPr lang="nl-NL" b="1" dirty="0">
                <a:solidFill>
                  <a:schemeClr val="accent3">
                    <a:lumMod val="50000"/>
                  </a:schemeClr>
                </a:solidFill>
              </a:rPr>
            </a:br>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Verplichtingen</a:t>
            </a:r>
            <a:br>
              <a:rPr lang="nl-BE" dirty="0"/>
            </a:br>
            <a:endParaRPr lang="nl-BE" dirty="0"/>
          </a:p>
        </p:txBody>
      </p:sp>
      <p:sp>
        <p:nvSpPr>
          <p:cNvPr id="3" name="Tijdelijke aanduiding voor inhoud 2"/>
          <p:cNvSpPr>
            <a:spLocks noGrp="1"/>
          </p:cNvSpPr>
          <p:nvPr>
            <p:ph idx="1"/>
          </p:nvPr>
        </p:nvSpPr>
        <p:spPr>
          <a:xfrm>
            <a:off x="395536" y="1556792"/>
            <a:ext cx="8229600" cy="4525963"/>
          </a:xfrm>
        </p:spPr>
        <p:txBody>
          <a:bodyPr>
            <a:normAutofit lnSpcReduction="10000"/>
          </a:bodyPr>
          <a:lstStyle/>
          <a:p>
            <a:r>
              <a:rPr lang="nl-BE" sz="2800" dirty="0">
                <a:hlinkClick r:id="rId2">
                  <a:extLst>
                    <a:ext uri="{A12FA001-AC4F-418D-AE19-62706E023703}">
                      <ahyp:hlinkClr xmlns:ahyp="http://schemas.microsoft.com/office/drawing/2018/hyperlinkcolor" val="tx"/>
                    </a:ext>
                  </a:extLst>
                </a:hlinkClick>
              </a:rPr>
              <a:t>Besluit van de Vlaamse Regering van 23 februari 2018</a:t>
            </a:r>
            <a:r>
              <a:rPr lang="nl-BE" sz="2800" dirty="0"/>
              <a:t> </a:t>
            </a:r>
            <a:r>
              <a:rPr lang="nl-BE" sz="2800" dirty="0">
                <a:sym typeface="Wingdings" panose="05000000000000000000" pitchFamily="2" charset="2"/>
              </a:rPr>
              <a:t> belangrijkste punten voor gemeenten:</a:t>
            </a:r>
            <a:r>
              <a:rPr lang="nl-BE" sz="2800" dirty="0"/>
              <a:t> </a:t>
            </a:r>
          </a:p>
          <a:p>
            <a:endParaRPr lang="nl-BE" sz="1000" dirty="0"/>
          </a:p>
          <a:p>
            <a:pPr lvl="1"/>
            <a:r>
              <a:rPr lang="nl-BE" sz="2400" dirty="0"/>
              <a:t>Een meldpunt zwerfkatten  oprichten </a:t>
            </a:r>
          </a:p>
          <a:p>
            <a:pPr lvl="1"/>
            <a:r>
              <a:rPr lang="nl-BE" sz="2400" dirty="0"/>
              <a:t>Opmaken en uitvoeren van een zwerfkatten plan</a:t>
            </a:r>
          </a:p>
          <a:p>
            <a:pPr lvl="1"/>
            <a:r>
              <a:rPr lang="nl-BE" sz="2400" dirty="0"/>
              <a:t>Vrijgelaten zwerfkatten gecontroleerd voederen en voor beschutting zorgen (desgevallend i.s.m. omwonenden) </a:t>
            </a:r>
          </a:p>
          <a:p>
            <a:pPr lvl="1"/>
            <a:r>
              <a:rPr lang="nl-BE" sz="2400" dirty="0"/>
              <a:t>De inwoners verwittigen vooraleer een vangactie plaatsvindt </a:t>
            </a:r>
          </a:p>
          <a:p>
            <a:endParaRPr lang="nl-BE" sz="1100" dirty="0"/>
          </a:p>
          <a:p>
            <a:pPr marL="0" indent="0" algn="ctr">
              <a:buNone/>
            </a:pPr>
            <a:r>
              <a:rPr lang="nl-BE" sz="2400" dirty="0">
                <a:hlinkClick r:id="rId3"/>
              </a:rPr>
              <a:t>https://codex.vlaanderen.be/PrintDocument.ashx?id=1029120&amp;geannoteerd=false</a:t>
            </a:r>
            <a:endParaRPr lang="nl-BE" sz="2400" dirty="0"/>
          </a:p>
        </p:txBody>
      </p:sp>
    </p:spTree>
    <p:extLst>
      <p:ext uri="{BB962C8B-B14F-4D97-AF65-F5344CB8AC3E}">
        <p14:creationId xmlns:p14="http://schemas.microsoft.com/office/powerpoint/2010/main" val="4289317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adviezen </a:t>
            </a:r>
            <a:endParaRPr lang="nl-BE" dirty="0"/>
          </a:p>
        </p:txBody>
      </p:sp>
      <p:sp>
        <p:nvSpPr>
          <p:cNvPr id="3" name="Tijdelijke aanduiding voor inhoud 2"/>
          <p:cNvSpPr>
            <a:spLocks noGrp="1"/>
          </p:cNvSpPr>
          <p:nvPr>
            <p:ph idx="1"/>
          </p:nvPr>
        </p:nvSpPr>
        <p:spPr>
          <a:xfrm>
            <a:off x="502024" y="1417638"/>
            <a:ext cx="8229600" cy="4525963"/>
          </a:xfrm>
        </p:spPr>
        <p:txBody>
          <a:bodyPr>
            <a:normAutofit lnSpcReduction="10000"/>
          </a:bodyPr>
          <a:lstStyle/>
          <a:p>
            <a:pPr marL="0" indent="0">
              <a:buNone/>
            </a:pPr>
            <a:r>
              <a:rPr lang="nl-BE" sz="2200" i="1" dirty="0"/>
              <a:t>25/01/2019: Omzendbrief betreft : Dierenwelzijn – Gids voor diervriendelijk gemeentelijk zwerfkattenbeleid. </a:t>
            </a:r>
          </a:p>
          <a:p>
            <a:pPr marL="0" indent="0">
              <a:buNone/>
            </a:pPr>
            <a:endParaRPr lang="nl-BE" sz="1200" i="1" dirty="0"/>
          </a:p>
          <a:p>
            <a:r>
              <a:rPr lang="nl-BE" sz="2200" i="1" dirty="0"/>
              <a:t>Verplichtingen voor lokale besturen </a:t>
            </a:r>
          </a:p>
          <a:p>
            <a:r>
              <a:rPr lang="nl-BE" sz="2200" i="1" dirty="0"/>
              <a:t>Waarom zwerfkattenprobleem aanpakken </a:t>
            </a:r>
          </a:p>
          <a:p>
            <a:r>
              <a:rPr lang="nl-BE" sz="2200" i="1" dirty="0"/>
              <a:t>Hoe als lokaal bestuur zwerfkattenproblematiek aanpakken</a:t>
            </a:r>
          </a:p>
          <a:p>
            <a:pPr lvl="1"/>
            <a:r>
              <a:rPr lang="nl-BE" sz="1800" i="1" dirty="0"/>
              <a:t>Lokaliseren van de zwerfkat</a:t>
            </a:r>
          </a:p>
          <a:p>
            <a:pPr lvl="1"/>
            <a:r>
              <a:rPr lang="nl-BE" sz="1800" i="1" dirty="0"/>
              <a:t>Sensibiliseren van de bevolking</a:t>
            </a:r>
          </a:p>
          <a:p>
            <a:pPr lvl="1"/>
            <a:r>
              <a:rPr lang="nl-BE" sz="1800" i="1" dirty="0"/>
              <a:t>Zwerfkatten vangen, met </a:t>
            </a:r>
            <a:r>
              <a:rPr lang="nl-BE" sz="1800" i="1" dirty="0" err="1"/>
              <a:t>natraject</a:t>
            </a:r>
            <a:endParaRPr lang="nl-BE" sz="1800" i="1" dirty="0"/>
          </a:p>
          <a:p>
            <a:pPr lvl="1"/>
            <a:r>
              <a:rPr lang="nl-BE" sz="1800" i="1" dirty="0"/>
              <a:t>Euthanasie</a:t>
            </a:r>
          </a:p>
          <a:p>
            <a:pPr lvl="1"/>
            <a:r>
              <a:rPr lang="nl-BE" sz="1800" i="1" dirty="0"/>
              <a:t>Veel voorkomende problemen </a:t>
            </a:r>
          </a:p>
          <a:p>
            <a:pPr marL="0" indent="0">
              <a:buNone/>
            </a:pPr>
            <a:endParaRPr lang="nl-BE" sz="1100" i="1" dirty="0"/>
          </a:p>
          <a:p>
            <a:pPr marL="0" indent="0" algn="ctr">
              <a:buNone/>
            </a:pPr>
            <a:r>
              <a:rPr lang="nl-BE" sz="2400" dirty="0">
                <a:hlinkClick r:id="rId2"/>
              </a:rPr>
              <a:t>https://dierenwelzijn.vlaanderen.be/gemeentelijk-zwerfkattenplan</a:t>
            </a:r>
            <a:endParaRPr lang="nl-BE" sz="2200" i="1" dirty="0"/>
          </a:p>
        </p:txBody>
      </p:sp>
    </p:spTree>
    <p:extLst>
      <p:ext uri="{BB962C8B-B14F-4D97-AF65-F5344CB8AC3E}">
        <p14:creationId xmlns:p14="http://schemas.microsoft.com/office/powerpoint/2010/main" val="3855505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b="1" dirty="0">
                <a:solidFill>
                  <a:schemeClr val="accent3">
                    <a:lumMod val="50000"/>
                  </a:schemeClr>
                </a:solidFill>
              </a:rPr>
              <a:t>4. Zwerfkattenwerking </a:t>
            </a:r>
            <a:endParaRPr lang="nl-BE" sz="3100" b="1" dirty="0">
              <a:solidFill>
                <a:schemeClr val="accent3">
                  <a:lumMod val="50000"/>
                </a:schemeClr>
              </a:solidFill>
            </a:endParaRPr>
          </a:p>
        </p:txBody>
      </p:sp>
      <p:sp>
        <p:nvSpPr>
          <p:cNvPr id="3" name="Tijdelijke aanduiding voor inhoud 2"/>
          <p:cNvSpPr>
            <a:spLocks noGrp="1"/>
          </p:cNvSpPr>
          <p:nvPr>
            <p:ph idx="1"/>
          </p:nvPr>
        </p:nvSpPr>
        <p:spPr/>
        <p:txBody>
          <a:bodyPr>
            <a:normAutofit fontScale="70000" lnSpcReduction="20000"/>
          </a:bodyPr>
          <a:lstStyle/>
          <a:p>
            <a:pPr marL="0" indent="0">
              <a:buNone/>
            </a:pPr>
            <a:r>
              <a:rPr lang="nl-BE" sz="2800" b="1" u="sng" dirty="0"/>
              <a:t>Vragen vanuit gemeenten: </a:t>
            </a:r>
          </a:p>
          <a:p>
            <a:pPr lvl="0"/>
            <a:r>
              <a:rPr lang="nl-BE" dirty="0"/>
              <a:t>Het voederen van teruggeplaatste katten nadien: gaat dit over eten voorzien na behandeling voor een (korte) periode tot de dieren losgelaten worden, of is dit permanent, of …? Hoe kan men vrijwilligers vinden om in te staan voor dit voederen? </a:t>
            </a:r>
          </a:p>
          <a:p>
            <a:pPr lvl="0"/>
            <a:r>
              <a:rPr lang="nl-BE" dirty="0"/>
              <a:t>Moet het zwerfkattenbeleid van de gemeente beschreven staan in een document en bekrachtigd door gemeenteraad of college?</a:t>
            </a:r>
          </a:p>
          <a:p>
            <a:pPr lvl="0"/>
            <a:r>
              <a:rPr lang="nl-BE" dirty="0"/>
              <a:t>Plaatsing schuilhokken op openbaar domein of ook privé? Zijn de huisjes bedoeld om een korte periode op één plaats te staan of permanent? Dit </a:t>
            </a:r>
            <a:r>
              <a:rPr lang="nl-BE" dirty="0" err="1"/>
              <a:t>nav</a:t>
            </a:r>
            <a:r>
              <a:rPr lang="nl-BE" dirty="0"/>
              <a:t> een dispuut met een vrijwilliger die en huisjes en voederen toepast bij een gewone kolonie zwerfkatten in Kruishoutem centrum. Het welke ondertussen overlast bezorgt..</a:t>
            </a:r>
          </a:p>
          <a:p>
            <a:pPr lvl="0"/>
            <a:r>
              <a:rPr lang="nl-BE" dirty="0"/>
              <a:t>Wat met verwilderde katten? </a:t>
            </a:r>
          </a:p>
          <a:p>
            <a:pPr marL="0" indent="0">
              <a:buNone/>
            </a:pPr>
            <a:endParaRPr lang="nl-BE" sz="2800" b="1" u="sng" dirty="0"/>
          </a:p>
        </p:txBody>
      </p:sp>
    </p:spTree>
    <p:extLst>
      <p:ext uri="{BB962C8B-B14F-4D97-AF65-F5344CB8AC3E}">
        <p14:creationId xmlns:p14="http://schemas.microsoft.com/office/powerpoint/2010/main" val="1213391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4. Zwerfkattenwerking</a:t>
            </a:r>
            <a:br>
              <a:rPr lang="nl-NL" b="1" dirty="0">
                <a:solidFill>
                  <a:schemeClr val="accent3">
                    <a:lumMod val="50000"/>
                  </a:schemeClr>
                </a:solidFill>
              </a:rPr>
            </a:br>
            <a:r>
              <a:rPr lang="nl-NL" sz="3100" b="1" dirty="0">
                <a:solidFill>
                  <a:schemeClr val="accent3">
                    <a:lumMod val="50000"/>
                  </a:schemeClr>
                </a:solidFill>
              </a:rPr>
              <a:t>Vaststelling</a:t>
            </a:r>
            <a:endParaRPr lang="nl-BE" dirty="0"/>
          </a:p>
        </p:txBody>
      </p:sp>
      <p:sp>
        <p:nvSpPr>
          <p:cNvPr id="7" name="Tijdelijke aanduiding voor inhoud 2">
            <a:extLst>
              <a:ext uri="{FF2B5EF4-FFF2-40B4-BE49-F238E27FC236}">
                <a16:creationId xmlns:a16="http://schemas.microsoft.com/office/drawing/2014/main" id="{A12B6F10-AD46-4453-A03A-0024ED9A6482}"/>
              </a:ext>
            </a:extLst>
          </p:cNvPr>
          <p:cNvSpPr>
            <a:spLocks noGrp="1"/>
          </p:cNvSpPr>
          <p:nvPr>
            <p:ph idx="1"/>
          </p:nvPr>
        </p:nvSpPr>
        <p:spPr>
          <a:xfrm>
            <a:off x="457200" y="1417638"/>
            <a:ext cx="8229600" cy="4525963"/>
          </a:xfrm>
        </p:spPr>
        <p:txBody>
          <a:bodyPr>
            <a:normAutofit/>
          </a:bodyPr>
          <a:lstStyle/>
          <a:p>
            <a:pPr lvl="0"/>
            <a:r>
              <a:rPr lang="nl-BE" sz="2400" dirty="0"/>
              <a:t>Veel vragen over terugplaatsen, voederen en schuilhokjes:</a:t>
            </a:r>
          </a:p>
          <a:p>
            <a:pPr lvl="1"/>
            <a:r>
              <a:rPr lang="nl-BE" sz="2000" dirty="0"/>
              <a:t>Oplossingen aangeboden door dierenwelzijn bestaat uit traject met vrijwilligers.</a:t>
            </a:r>
          </a:p>
          <a:p>
            <a:pPr lvl="1"/>
            <a:r>
              <a:rPr lang="nl-BE" sz="2000" dirty="0"/>
              <a:t>“desgevallend i.s.m. omwonenden”. Geeft ruimte om het voederen en plaatsen van schuilhokjes over te laten aan de melders. </a:t>
            </a:r>
          </a:p>
          <a:p>
            <a:pPr lvl="1"/>
            <a:r>
              <a:rPr lang="nl-BE" sz="2000" dirty="0"/>
              <a:t>Deze regelgeving lijkt vooral bedoeld voor grootsteden.</a:t>
            </a:r>
          </a:p>
          <a:p>
            <a:r>
              <a:rPr lang="nl-BE" sz="2400" dirty="0"/>
              <a:t>Wetgeving vanuit dierenwelzijn is niet afgestemd met de jachtwet en jachtdecreet </a:t>
            </a:r>
          </a:p>
          <a:p>
            <a:pPr lvl="1"/>
            <a:r>
              <a:rPr lang="nl-BE" sz="2000" dirty="0"/>
              <a:t>Loslaten van dieren? </a:t>
            </a:r>
          </a:p>
          <a:p>
            <a:pPr lvl="1"/>
            <a:r>
              <a:rPr lang="nl-BE" sz="2000" dirty="0"/>
              <a:t>Voorwaarden voor gebruik van vangkooien? </a:t>
            </a:r>
          </a:p>
          <a:p>
            <a:pPr lvl="1"/>
            <a:r>
              <a:rPr lang="nl-BE" sz="2000" dirty="0">
                <a:hlinkClick r:id="rId2"/>
              </a:rPr>
              <a:t>https://www.natuurenbos.be/beleid-wetgeving/natuurgebruik/jacht/wetgeving</a:t>
            </a:r>
            <a:endParaRPr lang="nl-BE" sz="2000" dirty="0"/>
          </a:p>
          <a:p>
            <a:pPr lvl="1"/>
            <a:endParaRPr lang="nl-BE" sz="2000" dirty="0"/>
          </a:p>
        </p:txBody>
      </p:sp>
    </p:spTree>
    <p:extLst>
      <p:ext uri="{BB962C8B-B14F-4D97-AF65-F5344CB8AC3E}">
        <p14:creationId xmlns:p14="http://schemas.microsoft.com/office/powerpoint/2010/main" val="2283623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7" name="Tekstvak 6">
            <a:extLst>
              <a:ext uri="{FF2B5EF4-FFF2-40B4-BE49-F238E27FC236}">
                <a16:creationId xmlns:a16="http://schemas.microsoft.com/office/drawing/2014/main" id="{13E27EB7-2508-4EA8-BA96-4C202B149B3A}"/>
              </a:ext>
            </a:extLst>
          </p:cNvPr>
          <p:cNvSpPr txBox="1"/>
          <p:nvPr/>
        </p:nvSpPr>
        <p:spPr>
          <a:xfrm>
            <a:off x="2123728" y="211565"/>
            <a:ext cx="4896544" cy="400110"/>
          </a:xfrm>
          <a:prstGeom prst="rect">
            <a:avLst/>
          </a:prstGeom>
          <a:noFill/>
        </p:spPr>
        <p:txBody>
          <a:bodyPr wrap="square" rtlCol="0">
            <a:spAutoFit/>
          </a:bodyPr>
          <a:lstStyle/>
          <a:p>
            <a:r>
              <a:rPr lang="nl-BE" sz="2000" dirty="0"/>
              <a:t>Overzicht Regio’s Provincie Oost-Vlaanderen</a:t>
            </a:r>
          </a:p>
        </p:txBody>
      </p:sp>
      <p:pic>
        <p:nvPicPr>
          <p:cNvPr id="8" name="Afbeelding 7">
            <a:extLst>
              <a:ext uri="{FF2B5EF4-FFF2-40B4-BE49-F238E27FC236}">
                <a16:creationId xmlns:a16="http://schemas.microsoft.com/office/drawing/2014/main" id="{D701CCA0-E910-4C2C-AE61-52C3C7B39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993" y="0"/>
            <a:ext cx="9420993" cy="6813376"/>
          </a:xfrm>
          <a:prstGeom prst="rect">
            <a:avLst/>
          </a:prstGeom>
        </p:spPr>
      </p:pic>
      <p:sp>
        <p:nvSpPr>
          <p:cNvPr id="10" name="Tekstvak 9">
            <a:extLst>
              <a:ext uri="{FF2B5EF4-FFF2-40B4-BE49-F238E27FC236}">
                <a16:creationId xmlns:a16="http://schemas.microsoft.com/office/drawing/2014/main" id="{DE680B70-4C0E-4B74-AB79-F6C272EDF3E8}"/>
              </a:ext>
            </a:extLst>
          </p:cNvPr>
          <p:cNvSpPr txBox="1"/>
          <p:nvPr/>
        </p:nvSpPr>
        <p:spPr>
          <a:xfrm>
            <a:off x="1763688" y="332656"/>
            <a:ext cx="5328592" cy="400110"/>
          </a:xfrm>
          <a:prstGeom prst="rect">
            <a:avLst/>
          </a:prstGeom>
          <a:noFill/>
        </p:spPr>
        <p:txBody>
          <a:bodyPr wrap="square" rtlCol="0">
            <a:spAutoFit/>
          </a:bodyPr>
          <a:lstStyle/>
          <a:p>
            <a:r>
              <a:rPr lang="nl-BE" sz="2000" dirty="0"/>
              <a:t>Overzicht Regio’s Provincie Oost-Vlaanderen</a:t>
            </a:r>
          </a:p>
        </p:txBody>
      </p:sp>
      <p:sp>
        <p:nvSpPr>
          <p:cNvPr id="2" name="Tekstvak 1">
            <a:extLst>
              <a:ext uri="{FF2B5EF4-FFF2-40B4-BE49-F238E27FC236}">
                <a16:creationId xmlns:a16="http://schemas.microsoft.com/office/drawing/2014/main" id="{49B80D9D-7F26-42D7-916D-9942424E1D92}"/>
              </a:ext>
            </a:extLst>
          </p:cNvPr>
          <p:cNvSpPr txBox="1"/>
          <p:nvPr/>
        </p:nvSpPr>
        <p:spPr>
          <a:xfrm>
            <a:off x="4572000" y="4581128"/>
            <a:ext cx="504056" cy="230832"/>
          </a:xfrm>
          <a:prstGeom prst="rect">
            <a:avLst/>
          </a:prstGeom>
          <a:noFill/>
        </p:spPr>
        <p:txBody>
          <a:bodyPr wrap="square" rtlCol="0">
            <a:spAutoFit/>
          </a:bodyPr>
          <a:lstStyle/>
          <a:p>
            <a:r>
              <a:rPr lang="nl-BE" sz="900" dirty="0"/>
              <a:t>SLH</a:t>
            </a:r>
          </a:p>
        </p:txBody>
      </p:sp>
      <p:sp>
        <p:nvSpPr>
          <p:cNvPr id="4" name="Tekstvak 3">
            <a:extLst>
              <a:ext uri="{FF2B5EF4-FFF2-40B4-BE49-F238E27FC236}">
                <a16:creationId xmlns:a16="http://schemas.microsoft.com/office/drawing/2014/main" id="{5EB4841F-7408-47C9-A9D0-CD38BDB63ED9}"/>
              </a:ext>
            </a:extLst>
          </p:cNvPr>
          <p:cNvSpPr txBox="1"/>
          <p:nvPr/>
        </p:nvSpPr>
        <p:spPr>
          <a:xfrm>
            <a:off x="2411760" y="5359423"/>
            <a:ext cx="576064" cy="230832"/>
          </a:xfrm>
          <a:prstGeom prst="rect">
            <a:avLst/>
          </a:prstGeom>
          <a:noFill/>
        </p:spPr>
        <p:txBody>
          <a:bodyPr wrap="square" rtlCol="0">
            <a:spAutoFit/>
          </a:bodyPr>
          <a:lstStyle/>
          <a:p>
            <a:r>
              <a:rPr lang="nl-BE" sz="900" dirty="0"/>
              <a:t>W-P</a:t>
            </a:r>
          </a:p>
        </p:txBody>
      </p:sp>
    </p:spTree>
    <p:extLst>
      <p:ext uri="{BB962C8B-B14F-4D97-AF65-F5344CB8AC3E}">
        <p14:creationId xmlns:p14="http://schemas.microsoft.com/office/powerpoint/2010/main" val="37674069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nl-BE" sz="3600" b="1" dirty="0">
                <a:solidFill>
                  <a:schemeClr val="accent3">
                    <a:lumMod val="50000"/>
                  </a:schemeClr>
                </a:solidFill>
              </a:rPr>
              <a:t>5. Exotenbeheer</a:t>
            </a:r>
          </a:p>
        </p:txBody>
      </p:sp>
      <p:pic>
        <p:nvPicPr>
          <p:cNvPr id="5" name="Picture 2" descr="\\Netapp03\grafdata\E02\Nog te sorteren\07_RATTENB\exoten planten\Parelvederkruid\PVK Dendermonde Vlassenbroek.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160141" y="1379315"/>
            <a:ext cx="4356076" cy="435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4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fontScale="90000"/>
          </a:bodyPr>
          <a:lstStyle/>
          <a:p>
            <a:r>
              <a:rPr lang="nl-BE" sz="4000" b="1" dirty="0">
                <a:solidFill>
                  <a:schemeClr val="accent3">
                    <a:lumMod val="50000"/>
                  </a:schemeClr>
                </a:solidFill>
              </a:rPr>
              <a:t>5. Exotenbeheer </a:t>
            </a:r>
            <a:br>
              <a:rPr lang="nl-BE" sz="4000" b="1" dirty="0">
                <a:solidFill>
                  <a:schemeClr val="accent3">
                    <a:lumMod val="50000"/>
                  </a:schemeClr>
                </a:solidFill>
              </a:rPr>
            </a:br>
            <a:r>
              <a:rPr lang="nl-BE" sz="3100" b="1" dirty="0">
                <a:solidFill>
                  <a:srgbClr val="9BBB59">
                    <a:lumMod val="50000"/>
                  </a:srgbClr>
                </a:solidFill>
              </a:rPr>
              <a:t>5.1  Stand van zaken</a:t>
            </a:r>
          </a:p>
        </p:txBody>
      </p:sp>
      <p:sp>
        <p:nvSpPr>
          <p:cNvPr id="3" name="Tijdelijke aanduiding voor inhoud 2"/>
          <p:cNvSpPr>
            <a:spLocks noGrp="1"/>
          </p:cNvSpPr>
          <p:nvPr>
            <p:ph idx="1"/>
          </p:nvPr>
        </p:nvSpPr>
        <p:spPr/>
        <p:txBody>
          <a:bodyPr>
            <a:normAutofit/>
          </a:bodyPr>
          <a:lstStyle/>
          <a:p>
            <a:pPr marL="0" indent="0">
              <a:lnSpc>
                <a:spcPct val="110000"/>
              </a:lnSpc>
              <a:buNone/>
            </a:pPr>
            <a:r>
              <a:rPr lang="nl-NL" dirty="0"/>
              <a:t>Europese verordening </a:t>
            </a:r>
            <a:r>
              <a:rPr lang="nl-NL" dirty="0" err="1"/>
              <a:t>nr</a:t>
            </a:r>
            <a:r>
              <a:rPr lang="nl-NL" dirty="0"/>
              <a:t> </a:t>
            </a:r>
            <a:r>
              <a:rPr lang="nl-BE" dirty="0"/>
              <a:t>1143/2014, van kracht sinds 1 januari 2015 </a:t>
            </a:r>
          </a:p>
          <a:p>
            <a:pPr lvl="1">
              <a:lnSpc>
                <a:spcPct val="110000"/>
              </a:lnSpc>
            </a:pPr>
            <a:r>
              <a:rPr lang="nl-BE" dirty="0"/>
              <a:t>Lijst van soorten (44 soorten)</a:t>
            </a:r>
          </a:p>
          <a:p>
            <a:pPr lvl="1">
              <a:lnSpc>
                <a:spcPct val="110000"/>
              </a:lnSpc>
            </a:pPr>
            <a:r>
              <a:rPr lang="nl-BE" dirty="0"/>
              <a:t>3 </a:t>
            </a:r>
            <a:r>
              <a:rPr lang="nl-BE" dirty="0" err="1"/>
              <a:t>traps</a:t>
            </a:r>
            <a:r>
              <a:rPr lang="nl-BE" dirty="0"/>
              <a:t> aanpak</a:t>
            </a:r>
            <a:endParaRPr lang="nl-NL" dirty="0"/>
          </a:p>
          <a:p>
            <a:pPr marL="0" indent="0">
              <a:lnSpc>
                <a:spcPct val="110000"/>
              </a:lnSpc>
              <a:buNone/>
            </a:pPr>
            <a:r>
              <a:rPr lang="nl-NL" sz="3000" dirty="0"/>
              <a:t>Uitbereiding van 17 soorten </a:t>
            </a:r>
            <a:r>
              <a:rPr lang="nl-BE" sz="3000" dirty="0"/>
              <a:t>sinds augustus 2019</a:t>
            </a:r>
            <a:endParaRPr lang="nl-BE" sz="2300" i="1" dirty="0"/>
          </a:p>
          <a:p>
            <a:pPr marL="0" indent="0">
              <a:lnSpc>
                <a:spcPct val="110000"/>
              </a:lnSpc>
              <a:buNone/>
            </a:pPr>
            <a:r>
              <a:rPr lang="nl-BE" sz="2300" i="1" dirty="0"/>
              <a:t>Info</a:t>
            </a:r>
            <a:r>
              <a:rPr lang="nl-BE" sz="2300" dirty="0"/>
              <a:t>: </a:t>
            </a:r>
            <a:r>
              <a:rPr lang="nl-BE" sz="2400" dirty="0">
                <a:hlinkClick r:id="rId3"/>
              </a:rPr>
              <a:t>https://www.ecopedia.be/pagina/een-uitbreiding-van-de-europese-lijst-van-invasieve-uitheemse-soorten</a:t>
            </a:r>
            <a:r>
              <a:rPr lang="nl-BE" sz="2400" dirty="0"/>
              <a:t> </a:t>
            </a:r>
            <a:endParaRPr lang="nl-BE" sz="2300" dirty="0"/>
          </a:p>
        </p:txBody>
      </p:sp>
    </p:spTree>
    <p:extLst>
      <p:ext uri="{BB962C8B-B14F-4D97-AF65-F5344CB8AC3E}">
        <p14:creationId xmlns:p14="http://schemas.microsoft.com/office/powerpoint/2010/main" val="2803185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el 1"/>
          <p:cNvSpPr>
            <a:spLocks noGrp="1"/>
          </p:cNvSpPr>
          <p:nvPr>
            <p:ph type="title"/>
          </p:nvPr>
        </p:nvSpPr>
        <p:spPr>
          <a:xfrm>
            <a:off x="373342" y="-99392"/>
            <a:ext cx="8229600" cy="1143000"/>
          </a:xfrm>
        </p:spPr>
        <p:txBody>
          <a:bodyPr>
            <a:normAutofit fontScale="90000"/>
          </a:bodyPr>
          <a:lstStyle/>
          <a:p>
            <a:r>
              <a:rPr lang="nl-BE" sz="4000" b="1" dirty="0">
                <a:solidFill>
                  <a:schemeClr val="accent3">
                    <a:lumMod val="50000"/>
                  </a:schemeClr>
                </a:solidFill>
              </a:rPr>
              <a:t>5. Exotenbeheer </a:t>
            </a:r>
            <a:br>
              <a:rPr lang="nl-BE" sz="4000" b="1" dirty="0">
                <a:solidFill>
                  <a:schemeClr val="accent3">
                    <a:lumMod val="50000"/>
                  </a:schemeClr>
                </a:solidFill>
              </a:rPr>
            </a:br>
            <a:r>
              <a:rPr lang="nl-BE" sz="3100" b="1" dirty="0">
                <a:solidFill>
                  <a:srgbClr val="9BBB59">
                    <a:lumMod val="50000"/>
                  </a:srgbClr>
                </a:solidFill>
              </a:rPr>
              <a:t>5.1 Nieuwe soorten</a:t>
            </a:r>
          </a:p>
        </p:txBody>
      </p:sp>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063" y="917870"/>
            <a:ext cx="1494164" cy="112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54704" y="1912280"/>
            <a:ext cx="1187624" cy="369332"/>
          </a:xfrm>
          <a:prstGeom prst="rect">
            <a:avLst/>
          </a:prstGeom>
          <a:noFill/>
        </p:spPr>
        <p:txBody>
          <a:bodyPr wrap="square" rtlCol="0">
            <a:spAutoFit/>
          </a:bodyPr>
          <a:lstStyle/>
          <a:p>
            <a:pPr algn="ctr"/>
            <a:r>
              <a:rPr lang="nl-BE" sz="1200" dirty="0"/>
              <a:t>Platworm</a:t>
            </a:r>
            <a:r>
              <a:rPr lang="nl-BE" dirty="0"/>
              <a:t> </a:t>
            </a:r>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43"/>
          <a:stretch/>
        </p:blipFill>
        <p:spPr bwMode="auto">
          <a:xfrm>
            <a:off x="1327858" y="934767"/>
            <a:ext cx="1665185" cy="110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1602969" y="1981902"/>
            <a:ext cx="1368152" cy="276999"/>
          </a:xfrm>
          <a:prstGeom prst="rect">
            <a:avLst/>
          </a:prstGeom>
          <a:noFill/>
        </p:spPr>
        <p:txBody>
          <a:bodyPr wrap="square" rtlCol="0">
            <a:spAutoFit/>
          </a:bodyPr>
          <a:lstStyle/>
          <a:p>
            <a:pPr algn="ctr"/>
            <a:r>
              <a:rPr lang="nl-BE" sz="1200" dirty="0"/>
              <a:t>Zonnebaars</a:t>
            </a:r>
          </a:p>
        </p:txBody>
      </p:sp>
      <p:pic>
        <p:nvPicPr>
          <p:cNvPr id="8197" name="Picture 5" descr="Plotosus lineat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952248"/>
            <a:ext cx="1500318" cy="1079414"/>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2771800" y="1987599"/>
            <a:ext cx="1886203" cy="276999"/>
          </a:xfrm>
          <a:prstGeom prst="rect">
            <a:avLst/>
          </a:prstGeom>
          <a:noFill/>
        </p:spPr>
        <p:txBody>
          <a:bodyPr wrap="square" rtlCol="0">
            <a:spAutoFit/>
          </a:bodyPr>
          <a:lstStyle/>
          <a:p>
            <a:pPr algn="ctr"/>
            <a:r>
              <a:rPr lang="nl-BE" sz="1200" dirty="0"/>
              <a:t>Gestreepte Koraalmeerval</a:t>
            </a:r>
          </a:p>
        </p:txBody>
      </p:sp>
      <p:pic>
        <p:nvPicPr>
          <p:cNvPr id="819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142" y="952248"/>
            <a:ext cx="1318716" cy="1079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vak 6"/>
          <p:cNvSpPr txBox="1"/>
          <p:nvPr/>
        </p:nvSpPr>
        <p:spPr>
          <a:xfrm>
            <a:off x="4662306" y="1981901"/>
            <a:ext cx="1008112" cy="276999"/>
          </a:xfrm>
          <a:prstGeom prst="rect">
            <a:avLst/>
          </a:prstGeom>
          <a:noFill/>
        </p:spPr>
        <p:txBody>
          <a:bodyPr wrap="square" rtlCol="0">
            <a:spAutoFit/>
          </a:bodyPr>
          <a:lstStyle/>
          <a:p>
            <a:r>
              <a:rPr lang="nl-BE" sz="1200" dirty="0" err="1"/>
              <a:t>Treurmaina</a:t>
            </a:r>
            <a:r>
              <a:rPr lang="nl-BE" sz="1200" dirty="0"/>
              <a:t> </a:t>
            </a: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422" y="2241847"/>
            <a:ext cx="1950771" cy="13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vak 9"/>
          <p:cNvSpPr txBox="1"/>
          <p:nvPr/>
        </p:nvSpPr>
        <p:spPr>
          <a:xfrm>
            <a:off x="1742358" y="3485923"/>
            <a:ext cx="1268165" cy="276999"/>
          </a:xfrm>
          <a:prstGeom prst="rect">
            <a:avLst/>
          </a:prstGeom>
          <a:noFill/>
        </p:spPr>
        <p:txBody>
          <a:bodyPr wrap="square" rtlCol="0">
            <a:spAutoFit/>
          </a:bodyPr>
          <a:lstStyle/>
          <a:p>
            <a:pPr algn="ctr"/>
            <a:r>
              <a:rPr lang="nl-BE" sz="1200" dirty="0"/>
              <a:t>Grote Vlotvaren</a:t>
            </a:r>
          </a:p>
        </p:txBody>
      </p: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3767" y="2264598"/>
            <a:ext cx="2092069" cy="1287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kstvak 10"/>
          <p:cNvSpPr txBox="1"/>
          <p:nvPr/>
        </p:nvSpPr>
        <p:spPr>
          <a:xfrm>
            <a:off x="3549892" y="3470777"/>
            <a:ext cx="1324135" cy="276999"/>
          </a:xfrm>
          <a:prstGeom prst="rect">
            <a:avLst/>
          </a:prstGeom>
          <a:noFill/>
        </p:spPr>
        <p:txBody>
          <a:bodyPr wrap="square" rtlCol="0">
            <a:spAutoFit/>
          </a:bodyPr>
          <a:lstStyle/>
          <a:p>
            <a:pPr algn="ctr"/>
            <a:r>
              <a:rPr lang="nl-BE" sz="1200" b="1" dirty="0"/>
              <a:t>Hemelboom</a:t>
            </a:r>
          </a:p>
        </p:txBody>
      </p:sp>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45424" y="2284756"/>
            <a:ext cx="1876260" cy="1267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p:cNvSpPr txBox="1"/>
          <p:nvPr/>
        </p:nvSpPr>
        <p:spPr>
          <a:xfrm>
            <a:off x="5546500" y="3516368"/>
            <a:ext cx="1751127" cy="276999"/>
          </a:xfrm>
          <a:prstGeom prst="rect">
            <a:avLst/>
          </a:prstGeom>
          <a:noFill/>
        </p:spPr>
        <p:txBody>
          <a:bodyPr wrap="square" rtlCol="0">
            <a:spAutoFit/>
          </a:bodyPr>
          <a:lstStyle/>
          <a:p>
            <a:r>
              <a:rPr lang="nl-BE" sz="1200" dirty="0"/>
              <a:t>Amerikaans Bezemgras</a:t>
            </a:r>
          </a:p>
        </p:txBody>
      </p:sp>
      <p:pic>
        <p:nvPicPr>
          <p:cNvPr id="1032"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21683" y="2261119"/>
            <a:ext cx="1922317" cy="1290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kstvak 12"/>
          <p:cNvSpPr txBox="1"/>
          <p:nvPr/>
        </p:nvSpPr>
        <p:spPr>
          <a:xfrm>
            <a:off x="7557972" y="3516369"/>
            <a:ext cx="1496823" cy="276999"/>
          </a:xfrm>
          <a:prstGeom prst="rect">
            <a:avLst/>
          </a:prstGeom>
          <a:noFill/>
        </p:spPr>
        <p:txBody>
          <a:bodyPr wrap="square" rtlCol="0">
            <a:spAutoFit/>
          </a:bodyPr>
          <a:lstStyle/>
          <a:p>
            <a:r>
              <a:rPr lang="nl-BE" sz="1200" dirty="0"/>
              <a:t>Ballonrank</a:t>
            </a:r>
          </a:p>
        </p:txBody>
      </p:sp>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2230598"/>
            <a:ext cx="1345454" cy="132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kstvak 13"/>
          <p:cNvSpPr txBox="1"/>
          <p:nvPr/>
        </p:nvSpPr>
        <p:spPr>
          <a:xfrm>
            <a:off x="-34090" y="3545282"/>
            <a:ext cx="1440160" cy="276999"/>
          </a:xfrm>
          <a:prstGeom prst="rect">
            <a:avLst/>
          </a:prstGeom>
          <a:noFill/>
        </p:spPr>
        <p:txBody>
          <a:bodyPr wrap="square" rtlCol="0">
            <a:spAutoFit/>
          </a:bodyPr>
          <a:lstStyle/>
          <a:p>
            <a:pPr algn="ctr"/>
            <a:r>
              <a:rPr lang="nl-BE" sz="1200" dirty="0"/>
              <a:t>Hoog Pampagras</a:t>
            </a:r>
          </a:p>
        </p:txBody>
      </p:sp>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0" y="3832884"/>
            <a:ext cx="1308086" cy="868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kstvak 14"/>
          <p:cNvSpPr txBox="1"/>
          <p:nvPr/>
        </p:nvSpPr>
        <p:spPr>
          <a:xfrm>
            <a:off x="106775" y="4700977"/>
            <a:ext cx="1362326" cy="276999"/>
          </a:xfrm>
          <a:prstGeom prst="rect">
            <a:avLst/>
          </a:prstGeom>
          <a:noFill/>
        </p:spPr>
        <p:txBody>
          <a:bodyPr wrap="square" rtlCol="0">
            <a:spAutoFit/>
          </a:bodyPr>
          <a:lstStyle/>
          <a:p>
            <a:r>
              <a:rPr lang="nl-BE" sz="1200" dirty="0"/>
              <a:t>Roze Rimpelgras </a:t>
            </a:r>
          </a:p>
        </p:txBody>
      </p:sp>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04598" y="917687"/>
            <a:ext cx="1795406" cy="1086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kstvak 15"/>
          <p:cNvSpPr txBox="1"/>
          <p:nvPr/>
        </p:nvSpPr>
        <p:spPr>
          <a:xfrm>
            <a:off x="5889461" y="2005741"/>
            <a:ext cx="1242018" cy="276999"/>
          </a:xfrm>
          <a:prstGeom prst="rect">
            <a:avLst/>
          </a:prstGeom>
          <a:noFill/>
        </p:spPr>
        <p:txBody>
          <a:bodyPr wrap="square" rtlCol="0">
            <a:spAutoFit/>
          </a:bodyPr>
          <a:lstStyle/>
          <a:p>
            <a:r>
              <a:rPr lang="nl-BE" sz="1200" dirty="0"/>
              <a:t>Oosterse Hop</a:t>
            </a:r>
          </a:p>
        </p:txBody>
      </p:sp>
      <p:pic>
        <p:nvPicPr>
          <p:cNvPr id="1036"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82492" y="3832884"/>
            <a:ext cx="1050918" cy="157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kstvak 16"/>
          <p:cNvSpPr txBox="1"/>
          <p:nvPr/>
        </p:nvSpPr>
        <p:spPr>
          <a:xfrm>
            <a:off x="3182492" y="5340771"/>
            <a:ext cx="936104" cy="461665"/>
          </a:xfrm>
          <a:prstGeom prst="rect">
            <a:avLst/>
          </a:prstGeom>
          <a:noFill/>
        </p:spPr>
        <p:txBody>
          <a:bodyPr wrap="square" rtlCol="0">
            <a:spAutoFit/>
          </a:bodyPr>
          <a:lstStyle/>
          <a:p>
            <a:r>
              <a:rPr lang="nl-BE" sz="1200" dirty="0"/>
              <a:t>Chinese Struikklaver </a:t>
            </a:r>
          </a:p>
        </p:txBody>
      </p:sp>
      <p:pic>
        <p:nvPicPr>
          <p:cNvPr id="1037"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69800" y="3832884"/>
            <a:ext cx="1138303" cy="1576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kstvak 17"/>
          <p:cNvSpPr txBox="1"/>
          <p:nvPr/>
        </p:nvSpPr>
        <p:spPr>
          <a:xfrm>
            <a:off x="4434895" y="5429233"/>
            <a:ext cx="1008112" cy="461665"/>
          </a:xfrm>
          <a:prstGeom prst="rect">
            <a:avLst/>
          </a:prstGeom>
          <a:noFill/>
        </p:spPr>
        <p:txBody>
          <a:bodyPr wrap="square" rtlCol="0">
            <a:spAutoFit/>
          </a:bodyPr>
          <a:lstStyle/>
          <a:p>
            <a:r>
              <a:rPr lang="nl-BE" sz="1200" dirty="0"/>
              <a:t>Japanse Klimvaren </a:t>
            </a:r>
          </a:p>
        </p:txBody>
      </p:sp>
      <p:pic>
        <p:nvPicPr>
          <p:cNvPr id="1038" name="Picture 14"/>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06332" y="3832884"/>
            <a:ext cx="1465468" cy="87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kstvak 18"/>
          <p:cNvSpPr txBox="1"/>
          <p:nvPr/>
        </p:nvSpPr>
        <p:spPr>
          <a:xfrm>
            <a:off x="1306332" y="4700761"/>
            <a:ext cx="1440160" cy="276999"/>
          </a:xfrm>
          <a:prstGeom prst="rect">
            <a:avLst/>
          </a:prstGeom>
          <a:noFill/>
        </p:spPr>
        <p:txBody>
          <a:bodyPr wrap="square" rtlCol="0">
            <a:spAutoFit/>
          </a:bodyPr>
          <a:lstStyle/>
          <a:p>
            <a:pPr algn="ctr"/>
            <a:r>
              <a:rPr lang="nl-BE" sz="1200" dirty="0"/>
              <a:t>Mesquite</a:t>
            </a:r>
          </a:p>
        </p:txBody>
      </p:sp>
      <p:pic>
        <p:nvPicPr>
          <p:cNvPr id="103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22960" y="902063"/>
            <a:ext cx="1621040" cy="110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kstvak 19"/>
          <p:cNvSpPr txBox="1"/>
          <p:nvPr/>
        </p:nvSpPr>
        <p:spPr>
          <a:xfrm>
            <a:off x="7762390" y="1973590"/>
            <a:ext cx="1402480" cy="276999"/>
          </a:xfrm>
          <a:prstGeom prst="rect">
            <a:avLst/>
          </a:prstGeom>
          <a:noFill/>
        </p:spPr>
        <p:txBody>
          <a:bodyPr wrap="square" rtlCol="0">
            <a:spAutoFit/>
          </a:bodyPr>
          <a:lstStyle/>
          <a:p>
            <a:r>
              <a:rPr lang="nl-BE" sz="1200" dirty="0"/>
              <a:t>Talgboom</a:t>
            </a:r>
          </a:p>
        </p:txBody>
      </p:sp>
      <p:pic>
        <p:nvPicPr>
          <p:cNvPr id="22" name="Picture 2" descr="Afbeeldingsresultaat voor Gymnocoronis spilanthoide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36997" y="3793367"/>
            <a:ext cx="1507003" cy="1004669"/>
          </a:xfrm>
          <a:prstGeom prst="rect">
            <a:avLst/>
          </a:prstGeom>
          <a:noFill/>
          <a:extLst>
            <a:ext uri="{909E8E84-426E-40DD-AFC4-6F175D3DCCD1}">
              <a14:hiddenFill xmlns:a14="http://schemas.microsoft.com/office/drawing/2010/main">
                <a:solidFill>
                  <a:srgbClr val="FFFFFF"/>
                </a:solidFill>
              </a14:hiddenFill>
            </a:ext>
          </a:extLst>
        </p:spPr>
      </p:pic>
      <p:sp>
        <p:nvSpPr>
          <p:cNvPr id="23" name="Tekstvak 22"/>
          <p:cNvSpPr txBox="1"/>
          <p:nvPr/>
        </p:nvSpPr>
        <p:spPr>
          <a:xfrm>
            <a:off x="7712180" y="4723350"/>
            <a:ext cx="1414824" cy="276999"/>
          </a:xfrm>
          <a:prstGeom prst="rect">
            <a:avLst/>
          </a:prstGeom>
          <a:noFill/>
        </p:spPr>
        <p:txBody>
          <a:bodyPr wrap="square" rtlCol="0">
            <a:spAutoFit/>
          </a:bodyPr>
          <a:lstStyle>
            <a:defPPr>
              <a:defRPr lang="nl-BE"/>
            </a:defPPr>
            <a:lvl1pPr>
              <a:defRPr sz="1200"/>
            </a:lvl1pPr>
          </a:lstStyle>
          <a:p>
            <a:r>
              <a:rPr lang="nl-BE" dirty="0"/>
              <a:t>Smalle theeplant</a:t>
            </a:r>
          </a:p>
        </p:txBody>
      </p:sp>
      <p:pic>
        <p:nvPicPr>
          <p:cNvPr id="24" name="Picture 4" descr="Afbeeldingsresultaat voor Acacia saligna"/>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l="788" t="1478" r="37341" b="19332"/>
          <a:stretch/>
        </p:blipFill>
        <p:spPr bwMode="auto">
          <a:xfrm>
            <a:off x="5772682" y="3832884"/>
            <a:ext cx="1256912" cy="1608776"/>
          </a:xfrm>
          <a:prstGeom prst="rect">
            <a:avLst/>
          </a:prstGeom>
          <a:noFill/>
          <a:extLst>
            <a:ext uri="{909E8E84-426E-40DD-AFC4-6F175D3DCCD1}">
              <a14:hiddenFill xmlns:a14="http://schemas.microsoft.com/office/drawing/2010/main">
                <a:solidFill>
                  <a:srgbClr val="FFFFFF"/>
                </a:solidFill>
              </a14:hiddenFill>
            </a:ext>
          </a:extLst>
        </p:spPr>
      </p:pic>
      <p:sp>
        <p:nvSpPr>
          <p:cNvPr id="25" name="Tekstvak 24"/>
          <p:cNvSpPr txBox="1"/>
          <p:nvPr/>
        </p:nvSpPr>
        <p:spPr>
          <a:xfrm>
            <a:off x="5772682" y="5429233"/>
            <a:ext cx="1222736" cy="276999"/>
          </a:xfrm>
          <a:prstGeom prst="rect">
            <a:avLst/>
          </a:prstGeom>
          <a:noFill/>
        </p:spPr>
        <p:txBody>
          <a:bodyPr wrap="square" rtlCol="0">
            <a:spAutoFit/>
          </a:bodyPr>
          <a:lstStyle/>
          <a:p>
            <a:pPr algn="ctr"/>
            <a:r>
              <a:rPr lang="nl-BE" sz="1200" dirty="0"/>
              <a:t>Wilgacacia</a:t>
            </a:r>
          </a:p>
        </p:txBody>
      </p:sp>
    </p:spTree>
    <p:extLst>
      <p:ext uri="{BB962C8B-B14F-4D97-AF65-F5344CB8AC3E}">
        <p14:creationId xmlns:p14="http://schemas.microsoft.com/office/powerpoint/2010/main" val="41192305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0"/>
            <a:ext cx="8229600" cy="1143000"/>
          </a:xfrm>
        </p:spPr>
        <p:txBody>
          <a:bodyPr>
            <a:normAutofit/>
          </a:bodyPr>
          <a:lstStyle/>
          <a:p>
            <a:r>
              <a:rPr lang="nl-BE" sz="3600" b="1" dirty="0">
                <a:solidFill>
                  <a:schemeClr val="accent3">
                    <a:lumMod val="50000"/>
                  </a:schemeClr>
                </a:solidFill>
              </a:rPr>
              <a:t>5. Exotenbeheer </a:t>
            </a:r>
            <a:br>
              <a:rPr lang="nl-BE" sz="3600" b="1" dirty="0">
                <a:solidFill>
                  <a:schemeClr val="accent3">
                    <a:lumMod val="50000"/>
                  </a:schemeClr>
                </a:solidFill>
              </a:rPr>
            </a:br>
            <a:r>
              <a:rPr lang="nl-BE" sz="2800" b="1" dirty="0">
                <a:solidFill>
                  <a:schemeClr val="accent3">
                    <a:lumMod val="50000"/>
                  </a:schemeClr>
                </a:solidFill>
              </a:rPr>
              <a:t>5.2  Belangrijkste dieren </a:t>
            </a:r>
            <a:endParaRPr lang="nl-BE" sz="3600" dirty="0"/>
          </a:p>
        </p:txBody>
      </p:sp>
      <p:sp>
        <p:nvSpPr>
          <p:cNvPr id="3" name="Tijdelijke aanduiding voor inhoud 2"/>
          <p:cNvSpPr>
            <a:spLocks noGrp="1"/>
          </p:cNvSpPr>
          <p:nvPr>
            <p:ph idx="1"/>
          </p:nvPr>
        </p:nvSpPr>
        <p:spPr>
          <a:xfrm>
            <a:off x="137837" y="1249120"/>
            <a:ext cx="8229600" cy="4525963"/>
          </a:xfrm>
        </p:spPr>
        <p:txBody>
          <a:bodyPr>
            <a:noAutofit/>
          </a:bodyPr>
          <a:lstStyle/>
          <a:p>
            <a:r>
              <a:rPr lang="nl-BE" sz="2800" dirty="0"/>
              <a:t>Wasbeer</a:t>
            </a:r>
          </a:p>
          <a:p>
            <a:r>
              <a:rPr lang="nl-BE" sz="2800" dirty="0"/>
              <a:t>Chinese </a:t>
            </a:r>
            <a:r>
              <a:rPr lang="nl-BE" sz="2800" dirty="0" err="1"/>
              <a:t>Muntjak</a:t>
            </a:r>
            <a:endParaRPr lang="nl-BE" sz="2800" dirty="0"/>
          </a:p>
          <a:p>
            <a:r>
              <a:rPr lang="nl-BE" sz="2800" dirty="0"/>
              <a:t>Muskusrat</a:t>
            </a:r>
          </a:p>
          <a:p>
            <a:r>
              <a:rPr lang="nl-BE" sz="2800" dirty="0"/>
              <a:t>Rosse Stekelstaart</a:t>
            </a:r>
          </a:p>
          <a:p>
            <a:r>
              <a:rPr lang="nl-BE" sz="2800" dirty="0"/>
              <a:t>Nijlgans</a:t>
            </a:r>
          </a:p>
          <a:p>
            <a:r>
              <a:rPr lang="nl-BE" sz="2800" dirty="0"/>
              <a:t>Wolhandkrab</a:t>
            </a:r>
          </a:p>
          <a:p>
            <a:r>
              <a:rPr lang="nl-BE" sz="2800" dirty="0"/>
              <a:t>Aziatische Hoornaar</a:t>
            </a:r>
          </a:p>
          <a:p>
            <a:r>
              <a:rPr lang="nl-BE" sz="2800" dirty="0"/>
              <a:t>Letterschildpad</a:t>
            </a:r>
          </a:p>
          <a:p>
            <a:r>
              <a:rPr lang="nl-BE" sz="2800" dirty="0"/>
              <a:t>Rivierkreeften</a:t>
            </a:r>
          </a:p>
        </p:txBody>
      </p:sp>
      <p:pic>
        <p:nvPicPr>
          <p:cNvPr id="1027" name="Picture 3" descr="\\Netapp03\grafdata\E02\Nog te sorteren\07_RATTENB\ratten\afbeeldingen ratten en knaagdieren\muskusrat\DSC_4795_muskusra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02" r="9409"/>
          <a:stretch/>
        </p:blipFill>
        <p:spPr bwMode="auto">
          <a:xfrm>
            <a:off x="7376917" y="1249120"/>
            <a:ext cx="1767083" cy="17847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fbeeldingsresultaat voor alopochen aegyptiaca"/>
          <p:cNvPicPr>
            <a:picLocks noChangeAspect="1" noChangeArrowheads="1"/>
          </p:cNvPicPr>
          <p:nvPr/>
        </p:nvPicPr>
        <p:blipFill rotWithShape="1">
          <a:blip r:embed="rId4">
            <a:extLst>
              <a:ext uri="{28A0092B-C50C-407E-A947-70E740481C1C}">
                <a14:useLocalDpi xmlns:a14="http://schemas.microsoft.com/office/drawing/2010/main" val="0"/>
              </a:ext>
            </a:extLst>
          </a:blip>
          <a:srcRect l="19865" r="8331"/>
          <a:stretch/>
        </p:blipFill>
        <p:spPr bwMode="auto">
          <a:xfrm>
            <a:off x="5610821" y="3020959"/>
            <a:ext cx="1780596" cy="1859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Eriocheir sinensi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293" r="31433"/>
          <a:stretch/>
        </p:blipFill>
        <p:spPr bwMode="auto">
          <a:xfrm>
            <a:off x="7253938" y="3020959"/>
            <a:ext cx="1890062" cy="18458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beeldingsresultaat voor oxyura jamaicensi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161" r="11047"/>
          <a:stretch/>
        </p:blipFill>
        <p:spPr bwMode="auto">
          <a:xfrm>
            <a:off x="3831888" y="3035719"/>
            <a:ext cx="1803162" cy="18450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fbeeldingsresultaat voor Vespa velutin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65" t="7508" r="11020" b="7934"/>
          <a:stretch/>
        </p:blipFill>
        <p:spPr bwMode="auto">
          <a:xfrm>
            <a:off x="3824891" y="4859309"/>
            <a:ext cx="1810160" cy="198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oodwangschildpad Trachemys scripta elegans Jelger Herder"/>
          <p:cNvPicPr>
            <a:picLocks noChangeAspect="1" noChangeArrowheads="1"/>
          </p:cNvPicPr>
          <p:nvPr/>
        </p:nvPicPr>
        <p:blipFill rotWithShape="1">
          <a:blip r:embed="rId8">
            <a:extLst>
              <a:ext uri="{28A0092B-C50C-407E-A947-70E740481C1C}">
                <a14:useLocalDpi xmlns:a14="http://schemas.microsoft.com/office/drawing/2010/main" val="0"/>
              </a:ext>
            </a:extLst>
          </a:blip>
          <a:srcRect l="15186" r="10256"/>
          <a:stretch/>
        </p:blipFill>
        <p:spPr bwMode="auto">
          <a:xfrm>
            <a:off x="5635050" y="4859308"/>
            <a:ext cx="1982625" cy="19838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fbeeldingsresultaat voor Procyon lotor"/>
          <p:cNvPicPr>
            <a:picLocks noChangeAspect="1" noChangeArrowheads="1"/>
          </p:cNvPicPr>
          <p:nvPr/>
        </p:nvPicPr>
        <p:blipFill rotWithShape="1">
          <a:blip r:embed="rId9">
            <a:extLst>
              <a:ext uri="{28A0092B-C50C-407E-A947-70E740481C1C}">
                <a14:useLocalDpi xmlns:a14="http://schemas.microsoft.com/office/drawing/2010/main" val="0"/>
              </a:ext>
            </a:extLst>
          </a:blip>
          <a:srcRect l="4310" r="11447"/>
          <a:stretch/>
        </p:blipFill>
        <p:spPr bwMode="auto">
          <a:xfrm>
            <a:off x="3831888" y="1262051"/>
            <a:ext cx="1803163" cy="1802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fbeeldingsresultaat voor Muntiacus reevesi"/>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6297" r="18382"/>
          <a:stretch/>
        </p:blipFill>
        <p:spPr bwMode="auto">
          <a:xfrm>
            <a:off x="5610821" y="1262052"/>
            <a:ext cx="1766096" cy="18024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fbeeldingsresultaat voor rivierkreeft"/>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9690" b="3913"/>
          <a:stretch/>
        </p:blipFill>
        <p:spPr bwMode="auto">
          <a:xfrm>
            <a:off x="7532003" y="4880811"/>
            <a:ext cx="1610584" cy="1971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2634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etapp03\grafdata\E02\Nog te sorteren\07_RATTENB\exoten planten\0609-waternavel-langelede-wachtebeke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877"/>
          <a:stretch/>
        </p:blipFill>
        <p:spPr bwMode="auto">
          <a:xfrm>
            <a:off x="0" y="4408705"/>
            <a:ext cx="3816424" cy="2379239"/>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499408" y="-6771"/>
            <a:ext cx="8229600" cy="1143000"/>
          </a:xfrm>
        </p:spPr>
        <p:txBody>
          <a:bodyPr>
            <a:normAutofit fontScale="90000"/>
          </a:bodyPr>
          <a:lstStyle/>
          <a:p>
            <a:r>
              <a:rPr lang="nl-BE" b="1" dirty="0">
                <a:solidFill>
                  <a:schemeClr val="accent3">
                    <a:lumMod val="50000"/>
                  </a:schemeClr>
                </a:solidFill>
              </a:rPr>
              <a:t>5. </a:t>
            </a:r>
            <a:r>
              <a:rPr lang="nl-BE" sz="4000" b="1" dirty="0">
                <a:solidFill>
                  <a:schemeClr val="accent3">
                    <a:lumMod val="50000"/>
                  </a:schemeClr>
                </a:solidFill>
              </a:rPr>
              <a:t>Exotenbeheer </a:t>
            </a:r>
            <a:br>
              <a:rPr lang="nl-BE" b="1" dirty="0">
                <a:solidFill>
                  <a:schemeClr val="accent3">
                    <a:lumMod val="50000"/>
                  </a:schemeClr>
                </a:solidFill>
              </a:rPr>
            </a:br>
            <a:r>
              <a:rPr lang="nl-BE" sz="3100" b="1" dirty="0">
                <a:solidFill>
                  <a:schemeClr val="accent3">
                    <a:lumMod val="50000"/>
                  </a:schemeClr>
                </a:solidFill>
              </a:rPr>
              <a:t>5.2  Belangrijkste planten </a:t>
            </a:r>
            <a:endParaRPr lang="nl-BE" sz="4000" dirty="0"/>
          </a:p>
        </p:txBody>
      </p:sp>
      <p:pic>
        <p:nvPicPr>
          <p:cNvPr id="205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1472187"/>
            <a:ext cx="3816424" cy="2540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Afbeeldingsresultaat voor reuzenberenklauw"/>
          <p:cNvPicPr>
            <a:picLocks noChangeAspect="1" noChangeArrowheads="1"/>
          </p:cNvPicPr>
          <p:nvPr/>
        </p:nvPicPr>
        <p:blipFill rotWithShape="1">
          <a:blip r:embed="rId5">
            <a:extLst>
              <a:ext uri="{28A0092B-C50C-407E-A947-70E740481C1C}">
                <a14:useLocalDpi xmlns:a14="http://schemas.microsoft.com/office/drawing/2010/main" val="0"/>
              </a:ext>
            </a:extLst>
          </a:blip>
          <a:srcRect l="13780" r="20890"/>
          <a:stretch/>
        </p:blipFill>
        <p:spPr bwMode="auto">
          <a:xfrm>
            <a:off x="4283968" y="1422068"/>
            <a:ext cx="3841664" cy="5365876"/>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5292080" y="1052736"/>
            <a:ext cx="3851920" cy="369332"/>
          </a:xfrm>
          <a:prstGeom prst="rect">
            <a:avLst/>
          </a:prstGeom>
          <a:noFill/>
        </p:spPr>
        <p:txBody>
          <a:bodyPr wrap="square" rtlCol="0">
            <a:spAutoFit/>
          </a:bodyPr>
          <a:lstStyle/>
          <a:p>
            <a:pPr algn="ctr"/>
            <a:r>
              <a:rPr lang="nl-BE" dirty="0"/>
              <a:t>Reuzenberenklauw</a:t>
            </a:r>
          </a:p>
        </p:txBody>
      </p:sp>
      <p:sp>
        <p:nvSpPr>
          <p:cNvPr id="7" name="Tekstvak 6"/>
          <p:cNvSpPr txBox="1"/>
          <p:nvPr/>
        </p:nvSpPr>
        <p:spPr>
          <a:xfrm>
            <a:off x="0" y="4077072"/>
            <a:ext cx="3816424" cy="369332"/>
          </a:xfrm>
          <a:prstGeom prst="rect">
            <a:avLst/>
          </a:prstGeom>
          <a:noFill/>
        </p:spPr>
        <p:txBody>
          <a:bodyPr wrap="square" rtlCol="0">
            <a:spAutoFit/>
          </a:bodyPr>
          <a:lstStyle/>
          <a:p>
            <a:pPr algn="ctr"/>
            <a:r>
              <a:rPr lang="nl-BE" dirty="0"/>
              <a:t>Waternavel</a:t>
            </a:r>
          </a:p>
        </p:txBody>
      </p:sp>
      <p:sp>
        <p:nvSpPr>
          <p:cNvPr id="8" name="Tekstvak 7"/>
          <p:cNvSpPr txBox="1"/>
          <p:nvPr/>
        </p:nvSpPr>
        <p:spPr>
          <a:xfrm>
            <a:off x="0" y="1124744"/>
            <a:ext cx="3816424" cy="367380"/>
          </a:xfrm>
          <a:prstGeom prst="rect">
            <a:avLst/>
          </a:prstGeom>
          <a:noFill/>
        </p:spPr>
        <p:txBody>
          <a:bodyPr wrap="square" rtlCol="0">
            <a:spAutoFit/>
          </a:bodyPr>
          <a:lstStyle/>
          <a:p>
            <a:pPr algn="ctr"/>
            <a:r>
              <a:rPr lang="nl-BE" dirty="0"/>
              <a:t>Reuzenbalsemien</a:t>
            </a:r>
          </a:p>
        </p:txBody>
      </p:sp>
    </p:spTree>
    <p:extLst>
      <p:ext uri="{BB962C8B-B14F-4D97-AF65-F5344CB8AC3E}">
        <p14:creationId xmlns:p14="http://schemas.microsoft.com/office/powerpoint/2010/main" val="3641536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9408" y="-6771"/>
            <a:ext cx="8229600" cy="1143000"/>
          </a:xfrm>
        </p:spPr>
        <p:txBody>
          <a:bodyPr>
            <a:normAutofit fontScale="90000"/>
          </a:bodyPr>
          <a:lstStyle/>
          <a:p>
            <a:r>
              <a:rPr lang="nl-BE" b="1" dirty="0">
                <a:solidFill>
                  <a:schemeClr val="accent3">
                    <a:lumMod val="50000"/>
                  </a:schemeClr>
                </a:solidFill>
              </a:rPr>
              <a:t>5. </a:t>
            </a:r>
            <a:r>
              <a:rPr lang="nl-BE" sz="4000" b="1" dirty="0">
                <a:solidFill>
                  <a:schemeClr val="accent3">
                    <a:lumMod val="50000"/>
                  </a:schemeClr>
                </a:solidFill>
              </a:rPr>
              <a:t>Exotenbeheer </a:t>
            </a:r>
            <a:br>
              <a:rPr lang="nl-BE" b="1" dirty="0">
                <a:solidFill>
                  <a:schemeClr val="accent3">
                    <a:lumMod val="50000"/>
                  </a:schemeClr>
                </a:solidFill>
              </a:rPr>
            </a:br>
            <a:r>
              <a:rPr lang="nl-BE" sz="3100" b="1" dirty="0">
                <a:solidFill>
                  <a:schemeClr val="accent3">
                    <a:lumMod val="50000"/>
                  </a:schemeClr>
                </a:solidFill>
              </a:rPr>
              <a:t>5.2  Belangrijkste planten </a:t>
            </a:r>
            <a:endParaRPr lang="nl-BE" sz="4000" dirty="0"/>
          </a:p>
        </p:txBody>
      </p:sp>
      <p:pic>
        <p:nvPicPr>
          <p:cNvPr id="10" name="Picture 2" descr="\\Netapp03\grafdata\E02\Nog te sorteren\07_RATTENB\exoten planten\Parelvederkruid\PVK Dendermonde Vlassenbroek.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355976" y="1339624"/>
            <a:ext cx="4525963" cy="45259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fbeeldingsresultaat voor Ailanthus altissim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76005"/>
            <a:ext cx="4268232" cy="258199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6570" r="9847"/>
          <a:stretch/>
        </p:blipFill>
        <p:spPr bwMode="auto">
          <a:xfrm>
            <a:off x="0" y="1320557"/>
            <a:ext cx="4268232" cy="2636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0" y="951225"/>
            <a:ext cx="4268232" cy="369332"/>
          </a:xfrm>
          <a:prstGeom prst="rect">
            <a:avLst/>
          </a:prstGeom>
          <a:noFill/>
        </p:spPr>
        <p:txBody>
          <a:bodyPr wrap="square" rtlCol="0">
            <a:spAutoFit/>
          </a:bodyPr>
          <a:lstStyle/>
          <a:p>
            <a:pPr algn="ctr"/>
            <a:r>
              <a:rPr lang="nl-BE" dirty="0"/>
              <a:t>Waterteunisbloem</a:t>
            </a:r>
          </a:p>
        </p:txBody>
      </p:sp>
      <p:sp>
        <p:nvSpPr>
          <p:cNvPr id="5" name="Tekstvak 4"/>
          <p:cNvSpPr txBox="1"/>
          <p:nvPr/>
        </p:nvSpPr>
        <p:spPr>
          <a:xfrm>
            <a:off x="0" y="3957113"/>
            <a:ext cx="4268232" cy="369332"/>
          </a:xfrm>
          <a:prstGeom prst="rect">
            <a:avLst/>
          </a:prstGeom>
          <a:noFill/>
        </p:spPr>
        <p:txBody>
          <a:bodyPr wrap="square" rtlCol="0">
            <a:spAutoFit/>
          </a:bodyPr>
          <a:lstStyle/>
          <a:p>
            <a:pPr algn="ctr"/>
            <a:r>
              <a:rPr lang="nl-BE" dirty="0"/>
              <a:t>Hemelboom </a:t>
            </a:r>
          </a:p>
        </p:txBody>
      </p:sp>
      <p:sp>
        <p:nvSpPr>
          <p:cNvPr id="6" name="Tekstvak 5"/>
          <p:cNvSpPr txBox="1"/>
          <p:nvPr/>
        </p:nvSpPr>
        <p:spPr>
          <a:xfrm>
            <a:off x="5148064" y="951225"/>
            <a:ext cx="4572000" cy="646331"/>
          </a:xfrm>
          <a:prstGeom prst="rect">
            <a:avLst/>
          </a:prstGeom>
          <a:noFill/>
        </p:spPr>
        <p:txBody>
          <a:bodyPr wrap="square" rtlCol="0">
            <a:spAutoFit/>
          </a:bodyPr>
          <a:lstStyle/>
          <a:p>
            <a:pPr algn="ctr"/>
            <a:r>
              <a:rPr lang="nl-BE" dirty="0"/>
              <a:t>Parelvederkruid</a:t>
            </a:r>
          </a:p>
          <a:p>
            <a:endParaRPr lang="nl-BE" dirty="0"/>
          </a:p>
        </p:txBody>
      </p:sp>
    </p:spTree>
    <p:extLst>
      <p:ext uri="{BB962C8B-B14F-4D97-AF65-F5344CB8AC3E}">
        <p14:creationId xmlns:p14="http://schemas.microsoft.com/office/powerpoint/2010/main" val="2940029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EB88E2-D4DA-4340-8CB6-46F4E081DCD5}"/>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Reuzenberenklauw </a:t>
            </a:r>
            <a:endParaRPr lang="nl-BE" dirty="0"/>
          </a:p>
        </p:txBody>
      </p:sp>
      <p:sp>
        <p:nvSpPr>
          <p:cNvPr id="10" name="Tijdelijke aanduiding voor inhoud 2">
            <a:extLst>
              <a:ext uri="{FF2B5EF4-FFF2-40B4-BE49-F238E27FC236}">
                <a16:creationId xmlns:a16="http://schemas.microsoft.com/office/drawing/2014/main" id="{25CC8FA3-1827-48EA-A3AE-00E8E6C5D756}"/>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Registeren en bestrijden op alle terreinen in beheer</a:t>
            </a:r>
          </a:p>
          <a:p>
            <a:pPr marL="457200" lvl="1" indent="0">
              <a:buNone/>
            </a:pPr>
            <a:endParaRPr lang="nl-BE" sz="2000" dirty="0"/>
          </a:p>
          <a:p>
            <a:pPr marL="457200" lvl="1" indent="0">
              <a:buNone/>
            </a:pPr>
            <a:r>
              <a:rPr lang="nl-BE" sz="2000" dirty="0"/>
              <a:t>Maximaal beheer met als doelstelling uitroeien van de populatie </a:t>
            </a:r>
          </a:p>
          <a:p>
            <a:pPr marL="457200" lvl="1" indent="0">
              <a:buNone/>
            </a:pPr>
            <a:endParaRPr lang="nl-BE" sz="2000" dirty="0"/>
          </a:p>
        </p:txBody>
      </p:sp>
      <p:pic>
        <p:nvPicPr>
          <p:cNvPr id="12" name="Afbeelding 11">
            <a:extLst>
              <a:ext uri="{FF2B5EF4-FFF2-40B4-BE49-F238E27FC236}">
                <a16:creationId xmlns:a16="http://schemas.microsoft.com/office/drawing/2014/main" id="{3CA6ADF2-8460-4392-A23D-D5C3F7414E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20698" y="1340768"/>
            <a:ext cx="3466840" cy="4620046"/>
          </a:xfrm>
          <a:prstGeom prst="rect">
            <a:avLst/>
          </a:prstGeom>
        </p:spPr>
      </p:pic>
    </p:spTree>
    <p:extLst>
      <p:ext uri="{BB962C8B-B14F-4D97-AF65-F5344CB8AC3E}">
        <p14:creationId xmlns:p14="http://schemas.microsoft.com/office/powerpoint/2010/main" val="18873742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57200" y="1196752"/>
            <a:ext cx="8229600" cy="4929411"/>
          </a:xfrm>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tel 3">
            <a:extLst>
              <a:ext uri="{FF2B5EF4-FFF2-40B4-BE49-F238E27FC236}">
                <a16:creationId xmlns:a16="http://schemas.microsoft.com/office/drawing/2014/main" id="{92D96FE3-26A4-40A3-BA13-35CF45C1FC29}"/>
              </a:ext>
            </a:extLst>
          </p:cNvPr>
          <p:cNvSpPr>
            <a:spLocks noGrp="1"/>
          </p:cNvSpPr>
          <p:nvPr>
            <p:ph type="title"/>
          </p:nvPr>
        </p:nvSpPr>
        <p:spPr/>
        <p:txBody>
          <a:bodyPr/>
          <a:lstStyle/>
          <a:p>
            <a:endParaRPr lang="nl-BE"/>
          </a:p>
        </p:txBody>
      </p:sp>
      <p:pic>
        <p:nvPicPr>
          <p:cNvPr id="7" name="Afbeelding 6">
            <a:extLst>
              <a:ext uri="{FF2B5EF4-FFF2-40B4-BE49-F238E27FC236}">
                <a16:creationId xmlns:a16="http://schemas.microsoft.com/office/drawing/2014/main" id="{4353A105-D348-415E-845F-26B9F0176263}"/>
              </a:ext>
            </a:extLst>
          </p:cNvPr>
          <p:cNvPicPr>
            <a:picLocks noChangeAspect="1"/>
          </p:cNvPicPr>
          <p:nvPr/>
        </p:nvPicPr>
        <p:blipFill>
          <a:blip r:embed="rId3"/>
          <a:stretch>
            <a:fillRect/>
          </a:stretch>
        </p:blipFill>
        <p:spPr>
          <a:xfrm>
            <a:off x="-273661" y="0"/>
            <a:ext cx="7596337" cy="6840913"/>
          </a:xfrm>
          <a:prstGeom prst="rect">
            <a:avLst/>
          </a:prstGeom>
        </p:spPr>
      </p:pic>
      <p:sp>
        <p:nvSpPr>
          <p:cNvPr id="8" name="Tekstvak 7">
            <a:extLst>
              <a:ext uri="{FF2B5EF4-FFF2-40B4-BE49-F238E27FC236}">
                <a16:creationId xmlns:a16="http://schemas.microsoft.com/office/drawing/2014/main" id="{22968380-24C5-45C7-AE5F-2DB4E3BE341F}"/>
              </a:ext>
            </a:extLst>
          </p:cNvPr>
          <p:cNvSpPr txBox="1"/>
          <p:nvPr/>
        </p:nvSpPr>
        <p:spPr>
          <a:xfrm>
            <a:off x="5508104" y="4517933"/>
            <a:ext cx="3635896" cy="1877437"/>
          </a:xfrm>
          <a:prstGeom prst="rect">
            <a:avLst/>
          </a:prstGeom>
          <a:noFill/>
        </p:spPr>
        <p:txBody>
          <a:bodyPr wrap="square" rtlCol="0">
            <a:spAutoFit/>
          </a:bodyPr>
          <a:lstStyle/>
          <a:p>
            <a:r>
              <a:rPr lang="nl-BE" sz="1600" u="sng" dirty="0"/>
              <a:t>Rapportage gemeenten</a:t>
            </a:r>
          </a:p>
          <a:p>
            <a:endParaRPr lang="nl-BE" sz="1000" u="sng" dirty="0"/>
          </a:p>
          <a:p>
            <a:pPr>
              <a:spcAft>
                <a:spcPts val="600"/>
              </a:spcAft>
            </a:pPr>
            <a:r>
              <a:rPr lang="nl-BE" sz="1600" dirty="0"/>
              <a:t>Groen 	aanwezig, bestrijding</a:t>
            </a:r>
            <a:endParaRPr lang="nl-BE" sz="1400" dirty="0"/>
          </a:p>
          <a:p>
            <a:pPr>
              <a:spcAft>
                <a:spcPts val="600"/>
              </a:spcAft>
            </a:pPr>
            <a:r>
              <a:rPr lang="nl-BE" sz="1600" dirty="0"/>
              <a:t>Geel 	geen gegevens, geen 	bestrijding</a:t>
            </a:r>
          </a:p>
          <a:p>
            <a:pPr>
              <a:spcAft>
                <a:spcPts val="600"/>
              </a:spcAft>
            </a:pPr>
            <a:r>
              <a:rPr lang="nl-BE" sz="1600" dirty="0"/>
              <a:t>Rood 	niet aanwezig volgens 	gemeente </a:t>
            </a:r>
          </a:p>
        </p:txBody>
      </p:sp>
    </p:spTree>
    <p:extLst>
      <p:ext uri="{BB962C8B-B14F-4D97-AF65-F5344CB8AC3E}">
        <p14:creationId xmlns:p14="http://schemas.microsoft.com/office/powerpoint/2010/main" val="2994091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EC01807D-AC16-4D0C-AF4D-5B414E13604B}"/>
              </a:ext>
            </a:extLst>
          </p:cNvPr>
          <p:cNvSpPr>
            <a:spLocks noGrp="1"/>
          </p:cNvSpPr>
          <p:nvPr>
            <p:ph type="title"/>
          </p:nvPr>
        </p:nvSpPr>
        <p:spPr>
          <a:xfrm>
            <a:off x="461640" y="0"/>
            <a:ext cx="8229600" cy="1143000"/>
          </a:xfrm>
        </p:spPr>
        <p:txBody>
          <a:bodyPr>
            <a:normAutofit/>
          </a:bodyPr>
          <a:lstStyle/>
          <a:p>
            <a:r>
              <a:rPr lang="nl-BE" sz="3100" b="1" dirty="0">
                <a:solidFill>
                  <a:schemeClr val="accent3">
                    <a:lumMod val="50000"/>
                  </a:schemeClr>
                </a:solidFill>
              </a:rPr>
              <a:t>Reuzenberenklauw</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pic>
        <p:nvPicPr>
          <p:cNvPr id="4" name="Afbeelding 3">
            <a:extLst>
              <a:ext uri="{FF2B5EF4-FFF2-40B4-BE49-F238E27FC236}">
                <a16:creationId xmlns:a16="http://schemas.microsoft.com/office/drawing/2014/main" id="{53B9C039-204A-48C1-8BB1-378CB2858F35}"/>
              </a:ext>
            </a:extLst>
          </p:cNvPr>
          <p:cNvPicPr>
            <a:picLocks noChangeAspect="1"/>
          </p:cNvPicPr>
          <p:nvPr/>
        </p:nvPicPr>
        <p:blipFill rotWithShape="1">
          <a:blip r:embed="rId3"/>
          <a:srcRect l="2363"/>
          <a:stretch/>
        </p:blipFill>
        <p:spPr>
          <a:xfrm>
            <a:off x="0" y="132401"/>
            <a:ext cx="7380312" cy="6785125"/>
          </a:xfrm>
          <a:prstGeom prst="rect">
            <a:avLst/>
          </a:prstGeom>
        </p:spPr>
      </p:pic>
      <p:sp>
        <p:nvSpPr>
          <p:cNvPr id="6" name="Tekstvak 5">
            <a:extLst>
              <a:ext uri="{FF2B5EF4-FFF2-40B4-BE49-F238E27FC236}">
                <a16:creationId xmlns:a16="http://schemas.microsoft.com/office/drawing/2014/main" id="{5D808BAE-257E-4081-829F-26A475FE0783}"/>
              </a:ext>
            </a:extLst>
          </p:cNvPr>
          <p:cNvSpPr txBox="1"/>
          <p:nvPr/>
        </p:nvSpPr>
        <p:spPr>
          <a:xfrm>
            <a:off x="6156176" y="4628371"/>
            <a:ext cx="2592288" cy="1107996"/>
          </a:xfrm>
          <a:prstGeom prst="rect">
            <a:avLst/>
          </a:prstGeom>
          <a:noFill/>
        </p:spPr>
        <p:txBody>
          <a:bodyPr wrap="square" rtlCol="0">
            <a:spAutoFit/>
          </a:bodyPr>
          <a:lstStyle/>
          <a:p>
            <a:r>
              <a:rPr lang="nl-BE" u="sng" dirty="0"/>
              <a:t>Waarnemingen RATO:</a:t>
            </a:r>
          </a:p>
          <a:p>
            <a:r>
              <a:rPr lang="nl-BE" sz="1600" dirty="0"/>
              <a:t>Er is reuzenberenklauw aanwezig </a:t>
            </a:r>
            <a:r>
              <a:rPr lang="nl-BE" sz="1600" dirty="0" err="1"/>
              <a:t>thv</a:t>
            </a:r>
            <a:r>
              <a:rPr lang="nl-BE" sz="1600" dirty="0"/>
              <a:t> alle groene sterren. </a:t>
            </a:r>
          </a:p>
        </p:txBody>
      </p:sp>
    </p:spTree>
    <p:extLst>
      <p:ext uri="{BB962C8B-B14F-4D97-AF65-F5344CB8AC3E}">
        <p14:creationId xmlns:p14="http://schemas.microsoft.com/office/powerpoint/2010/main" val="1990779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D37968-9E3D-4138-B48B-9B6DEC3F976B}"/>
              </a:ext>
            </a:extLst>
          </p:cNvPr>
          <p:cNvSpPr>
            <a:spLocks noGrp="1"/>
          </p:cNvSpPr>
          <p:nvPr>
            <p:ph type="title"/>
          </p:nvPr>
        </p:nvSpPr>
        <p:spPr/>
        <p:txBody>
          <a:bodyPr>
            <a:normAutofit/>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Reuzenbalsemien</a:t>
            </a:r>
            <a:endParaRPr lang="nl-BE" dirty="0"/>
          </a:p>
        </p:txBody>
      </p:sp>
      <p:sp>
        <p:nvSpPr>
          <p:cNvPr id="7" name="Tijdelijke aanduiding voor inhoud 2">
            <a:extLst>
              <a:ext uri="{FF2B5EF4-FFF2-40B4-BE49-F238E27FC236}">
                <a16:creationId xmlns:a16="http://schemas.microsoft.com/office/drawing/2014/main" id="{815BCC4F-8C88-49E2-853B-1D0C370FA6F1}"/>
              </a:ext>
            </a:extLst>
          </p:cNvPr>
          <p:cNvSpPr>
            <a:spLocks noGrp="1"/>
          </p:cNvSpPr>
          <p:nvPr>
            <p:ph idx="1"/>
          </p:nvPr>
        </p:nvSpPr>
        <p:spPr>
          <a:xfrm>
            <a:off x="457200" y="1417638"/>
            <a:ext cx="3250704" cy="4525963"/>
          </a:xfrm>
        </p:spPr>
        <p:txBody>
          <a:bodyPr>
            <a:normAutofit/>
          </a:bodyPr>
          <a:lstStyle/>
          <a:p>
            <a:pPr marL="0" lvl="0" indent="0">
              <a:buNone/>
            </a:pPr>
            <a:endParaRPr lang="nl-BE" sz="2000" dirty="0"/>
          </a:p>
          <a:p>
            <a:pPr marL="457200" lvl="1" indent="0">
              <a:buNone/>
            </a:pPr>
            <a:r>
              <a:rPr lang="nl-BE" sz="2400" u="sng" dirty="0"/>
              <a:t>Doelstelling RATO en provincie:</a:t>
            </a:r>
          </a:p>
          <a:p>
            <a:pPr marL="457200" lvl="1" indent="0">
              <a:buNone/>
            </a:pPr>
            <a:endParaRPr lang="nl-BE" sz="2000" dirty="0"/>
          </a:p>
          <a:p>
            <a:pPr marL="457200" lvl="1" indent="0">
              <a:buNone/>
            </a:pPr>
            <a:r>
              <a:rPr lang="nl-BE" sz="2000" dirty="0"/>
              <a:t>Geen inventarisatie en beheer. </a:t>
            </a:r>
          </a:p>
          <a:p>
            <a:pPr marL="457200" lvl="1" indent="0">
              <a:buNone/>
            </a:pPr>
            <a:endParaRPr lang="nl-BE" sz="2000" dirty="0"/>
          </a:p>
          <a:p>
            <a:pPr marL="457200" lvl="1" indent="0">
              <a:buNone/>
            </a:pPr>
            <a:r>
              <a:rPr lang="nl-BE" sz="2000" dirty="0"/>
              <a:t>Inventarisatie en bestrijding en in functie van natuurwaarde  </a:t>
            </a:r>
          </a:p>
          <a:p>
            <a:pPr marL="457200" lvl="1" indent="0">
              <a:buNone/>
            </a:pPr>
            <a:r>
              <a:rPr lang="nl-BE" sz="2000" dirty="0"/>
              <a:t>(Habitatrichtlijn)</a:t>
            </a:r>
          </a:p>
        </p:txBody>
      </p:sp>
      <p:pic>
        <p:nvPicPr>
          <p:cNvPr id="8" name="Afbeelding 7">
            <a:extLst>
              <a:ext uri="{FF2B5EF4-FFF2-40B4-BE49-F238E27FC236}">
                <a16:creationId xmlns:a16="http://schemas.microsoft.com/office/drawing/2014/main" id="{52EBC918-652F-47E4-BC31-CDB3731457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0032" y="1386459"/>
            <a:ext cx="3394472" cy="4525963"/>
          </a:xfrm>
          <a:prstGeom prst="rect">
            <a:avLst/>
          </a:prstGeom>
        </p:spPr>
      </p:pic>
    </p:spTree>
    <p:extLst>
      <p:ext uri="{BB962C8B-B14F-4D97-AF65-F5344CB8AC3E}">
        <p14:creationId xmlns:p14="http://schemas.microsoft.com/office/powerpoint/2010/main" val="1958005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5" name="Tekstvak 4"/>
          <p:cNvSpPr txBox="1"/>
          <p:nvPr/>
        </p:nvSpPr>
        <p:spPr>
          <a:xfrm>
            <a:off x="3563888" y="0"/>
            <a:ext cx="3744416" cy="461665"/>
          </a:xfrm>
          <a:prstGeom prst="rect">
            <a:avLst/>
          </a:prstGeom>
          <a:noFill/>
        </p:spPr>
        <p:txBody>
          <a:bodyPr wrap="square" rtlCol="0">
            <a:spAutoFit/>
          </a:bodyPr>
          <a:lstStyle/>
          <a:p>
            <a:r>
              <a:rPr lang="nl-BE" sz="2400" dirty="0"/>
              <a:t>RATO gemeenten</a:t>
            </a:r>
          </a:p>
        </p:txBody>
      </p:sp>
      <p:pic>
        <p:nvPicPr>
          <p:cNvPr id="8" name="Afbeelding 7">
            <a:extLst>
              <a:ext uri="{FF2B5EF4-FFF2-40B4-BE49-F238E27FC236}">
                <a16:creationId xmlns:a16="http://schemas.microsoft.com/office/drawing/2014/main" id="{3C96E8BE-4FE0-4774-85D9-212FA00954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94" t="12201" r="-6431" b="18500"/>
          <a:stretch/>
        </p:blipFill>
        <p:spPr>
          <a:xfrm>
            <a:off x="480527" y="-130829"/>
            <a:ext cx="7625209" cy="7088222"/>
          </a:xfrm>
          <a:prstGeom prst="rect">
            <a:avLst/>
          </a:prstGeom>
        </p:spPr>
      </p:pic>
    </p:spTree>
    <p:extLst>
      <p:ext uri="{BB962C8B-B14F-4D97-AF65-F5344CB8AC3E}">
        <p14:creationId xmlns:p14="http://schemas.microsoft.com/office/powerpoint/2010/main" val="1600990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FDD13BE4-E463-4BF8-BF55-14CDF878196E}"/>
              </a:ext>
            </a:extLst>
          </p:cNvPr>
          <p:cNvPicPr>
            <a:picLocks noChangeAspect="1"/>
          </p:cNvPicPr>
          <p:nvPr/>
        </p:nvPicPr>
        <p:blipFill>
          <a:blip r:embed="rId3"/>
          <a:stretch>
            <a:fillRect/>
          </a:stretch>
        </p:blipFill>
        <p:spPr>
          <a:xfrm>
            <a:off x="179512" y="0"/>
            <a:ext cx="7001937" cy="6813376"/>
          </a:xfrm>
          <a:prstGeom prst="rect">
            <a:avLst/>
          </a:prstGeom>
        </p:spPr>
      </p:pic>
      <p:sp>
        <p:nvSpPr>
          <p:cNvPr id="5" name="Titel 1">
            <a:extLst>
              <a:ext uri="{FF2B5EF4-FFF2-40B4-BE49-F238E27FC236}">
                <a16:creationId xmlns:a16="http://schemas.microsoft.com/office/drawing/2014/main" id="{AE7425C7-5A16-4FCF-A9F3-0AC65A4C8570}"/>
              </a:ext>
            </a:extLst>
          </p:cNvPr>
          <p:cNvSpPr>
            <a:spLocks noGrp="1"/>
          </p:cNvSpPr>
          <p:nvPr>
            <p:ph type="title"/>
          </p:nvPr>
        </p:nvSpPr>
        <p:spPr>
          <a:xfrm>
            <a:off x="461640" y="0"/>
            <a:ext cx="8229600" cy="1143000"/>
          </a:xfrm>
        </p:spPr>
        <p:txBody>
          <a:bodyPr>
            <a:normAutofit/>
          </a:bodyPr>
          <a:lstStyle/>
          <a:p>
            <a:r>
              <a:rPr lang="nl-BE" sz="3100" b="1" dirty="0">
                <a:solidFill>
                  <a:schemeClr val="accent3">
                    <a:lumMod val="50000"/>
                  </a:schemeClr>
                </a:solidFill>
              </a:rPr>
              <a:t>Reuzenbalsemien</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jdelijke aanduiding voor inhoud 2">
            <a:extLst>
              <a:ext uri="{FF2B5EF4-FFF2-40B4-BE49-F238E27FC236}">
                <a16:creationId xmlns:a16="http://schemas.microsoft.com/office/drawing/2014/main" id="{BECBE359-51D2-43D3-B18C-996614B1CD83}"/>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BE" sz="2000"/>
          </a:p>
          <a:p>
            <a:pPr marL="457200" lvl="1" indent="0">
              <a:buFont typeface="Arial" panose="020B0604020202020204" pitchFamily="34" charset="0"/>
              <a:buNone/>
            </a:pPr>
            <a:endParaRPr lang="nl-BE"/>
          </a:p>
          <a:p>
            <a:pPr marL="400050" lvl="1" indent="0">
              <a:buFont typeface="Arial" panose="020B0604020202020204" pitchFamily="34" charset="0"/>
              <a:buNone/>
            </a:pPr>
            <a:endParaRPr lang="nl-BE" dirty="0"/>
          </a:p>
        </p:txBody>
      </p:sp>
      <p:sp>
        <p:nvSpPr>
          <p:cNvPr id="6" name="Tekstvak 5">
            <a:extLst>
              <a:ext uri="{FF2B5EF4-FFF2-40B4-BE49-F238E27FC236}">
                <a16:creationId xmlns:a16="http://schemas.microsoft.com/office/drawing/2014/main" id="{696D4263-C801-4046-BB5C-8C7763547312}"/>
              </a:ext>
            </a:extLst>
          </p:cNvPr>
          <p:cNvSpPr txBox="1"/>
          <p:nvPr/>
        </p:nvSpPr>
        <p:spPr>
          <a:xfrm>
            <a:off x="5641188" y="4005064"/>
            <a:ext cx="3635897" cy="2423740"/>
          </a:xfrm>
          <a:prstGeom prst="rect">
            <a:avLst/>
          </a:prstGeom>
          <a:noFill/>
        </p:spPr>
        <p:txBody>
          <a:bodyPr wrap="square" rtlCol="0">
            <a:spAutoFit/>
          </a:bodyPr>
          <a:lstStyle/>
          <a:p>
            <a:r>
              <a:rPr lang="nl-BE" u="sng" dirty="0"/>
              <a:t>Rapportage gemeenten</a:t>
            </a:r>
          </a:p>
          <a:p>
            <a:endParaRPr lang="nl-BE" sz="1050" u="sng" dirty="0"/>
          </a:p>
          <a:p>
            <a:pPr>
              <a:spcAft>
                <a:spcPts val="600"/>
              </a:spcAft>
            </a:pPr>
            <a:r>
              <a:rPr lang="nl-BE" dirty="0"/>
              <a:t>Groen 	aanwezig, bestrijding</a:t>
            </a:r>
          </a:p>
          <a:p>
            <a:pPr>
              <a:spcAft>
                <a:spcPts val="600"/>
              </a:spcAft>
            </a:pPr>
            <a:r>
              <a:rPr lang="nl-BE" dirty="0"/>
              <a:t>Oranje	aanwezig, geen bestrijding</a:t>
            </a:r>
          </a:p>
          <a:p>
            <a:pPr>
              <a:spcAft>
                <a:spcPts val="600"/>
              </a:spcAft>
            </a:pPr>
            <a:r>
              <a:rPr lang="nl-BE" dirty="0"/>
              <a:t>Geel 	geen gegevens, geen 	bestrijding</a:t>
            </a:r>
          </a:p>
          <a:p>
            <a:pPr>
              <a:spcAft>
                <a:spcPts val="600"/>
              </a:spcAft>
            </a:pPr>
            <a:r>
              <a:rPr lang="nl-BE" dirty="0"/>
              <a:t>Rood 	niet aanwezig volgens 	gemeente </a:t>
            </a:r>
          </a:p>
        </p:txBody>
      </p:sp>
    </p:spTree>
    <p:extLst>
      <p:ext uri="{BB962C8B-B14F-4D97-AF65-F5344CB8AC3E}">
        <p14:creationId xmlns:p14="http://schemas.microsoft.com/office/powerpoint/2010/main" val="40577936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EAA869E0-2397-454E-9EA9-257958DB24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45" r="24995"/>
          <a:stretch/>
        </p:blipFill>
        <p:spPr>
          <a:xfrm>
            <a:off x="4299816" y="1052736"/>
            <a:ext cx="4088607" cy="4824536"/>
          </a:xfrm>
          <a:prstGeom prst="rect">
            <a:avLst/>
          </a:prstGeom>
        </p:spPr>
      </p:pic>
      <p:sp>
        <p:nvSpPr>
          <p:cNvPr id="8" name="Tijdelijke aanduiding voor inhoud 7">
            <a:extLst>
              <a:ext uri="{FF2B5EF4-FFF2-40B4-BE49-F238E27FC236}">
                <a16:creationId xmlns:a16="http://schemas.microsoft.com/office/drawing/2014/main" id="{F96F6B6C-B67B-4A9B-A0C3-2043F0D9CB6B}"/>
              </a:ext>
            </a:extLst>
          </p:cNvPr>
          <p:cNvSpPr>
            <a:spLocks noGrp="1"/>
          </p:cNvSpPr>
          <p:nvPr>
            <p:ph idx="1"/>
          </p:nvPr>
        </p:nvSpPr>
        <p:spPr>
          <a:xfrm>
            <a:off x="323528" y="620688"/>
            <a:ext cx="8191822" cy="5556275"/>
          </a:xfrm>
        </p:spPr>
        <p:txBody>
          <a:bodyPr/>
          <a:lstStyle/>
          <a:p>
            <a:pPr marL="457200" lvl="1" indent="0">
              <a:buNone/>
            </a:pPr>
            <a:endParaRPr lang="nl-BE" sz="2400" u="sng" dirty="0"/>
          </a:p>
          <a:p>
            <a:pPr marL="457200" lvl="1" indent="0">
              <a:buNone/>
            </a:pPr>
            <a:endParaRPr lang="nl-BE" sz="2400" u="sng" dirty="0"/>
          </a:p>
          <a:p>
            <a:pPr marL="457200" lvl="1" indent="0">
              <a:buNone/>
            </a:pPr>
            <a:r>
              <a:rPr lang="nl-BE" sz="2400" u="sng" dirty="0"/>
              <a:t>Doelstelling RATO </a:t>
            </a:r>
          </a:p>
          <a:p>
            <a:pPr marL="457200" lvl="1" indent="0">
              <a:buNone/>
            </a:pPr>
            <a:r>
              <a:rPr lang="nl-BE" sz="2400" u="sng" dirty="0"/>
              <a:t>en provincie</a:t>
            </a:r>
          </a:p>
          <a:p>
            <a:pPr marL="457200" lvl="1" indent="0">
              <a:buNone/>
            </a:pPr>
            <a:endParaRPr lang="nl-BE" sz="2000" dirty="0"/>
          </a:p>
          <a:p>
            <a:pPr marL="457200" lvl="1" indent="0">
              <a:buNone/>
            </a:pPr>
            <a:r>
              <a:rPr lang="nl-BE" sz="2000" dirty="0"/>
              <a:t>Geen inventarisatie en beheer. </a:t>
            </a:r>
          </a:p>
          <a:p>
            <a:pPr marL="457200" lvl="1" indent="0">
              <a:buNone/>
            </a:pPr>
            <a:endParaRPr lang="nl-BE" sz="2000" dirty="0"/>
          </a:p>
          <a:p>
            <a:pPr marL="457200" lvl="1" indent="0">
              <a:buNone/>
            </a:pPr>
            <a:r>
              <a:rPr lang="nl-BE" sz="2000" dirty="0"/>
              <a:t>Maatregelen nemen om </a:t>
            </a:r>
          </a:p>
          <a:p>
            <a:pPr marL="457200" lvl="1" indent="0">
              <a:buNone/>
            </a:pPr>
            <a:r>
              <a:rPr lang="nl-BE" sz="2000" dirty="0"/>
              <a:t>besmettingen te voorkomen.</a:t>
            </a:r>
          </a:p>
          <a:p>
            <a:endParaRPr lang="nl-BE" dirty="0"/>
          </a:p>
        </p:txBody>
      </p:sp>
    </p:spTree>
    <p:extLst>
      <p:ext uri="{BB962C8B-B14F-4D97-AF65-F5344CB8AC3E}">
        <p14:creationId xmlns:p14="http://schemas.microsoft.com/office/powerpoint/2010/main" val="3514949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7BD94B7C-8DF7-40FD-9388-2DD9617E0E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00" r="19288" b="8289"/>
          <a:stretch/>
        </p:blipFill>
        <p:spPr>
          <a:xfrm>
            <a:off x="0" y="307066"/>
            <a:ext cx="6920343" cy="6550934"/>
          </a:xfrm>
          <a:prstGeom prst="rect">
            <a:avLst/>
          </a:prstGeom>
        </p:spPr>
      </p:pic>
      <p:sp>
        <p:nvSpPr>
          <p:cNvPr id="5" name="Titel 1">
            <a:extLst>
              <a:ext uri="{FF2B5EF4-FFF2-40B4-BE49-F238E27FC236}">
                <a16:creationId xmlns:a16="http://schemas.microsoft.com/office/drawing/2014/main" id="{2E26BBE4-1E10-4131-929A-6622CF99F07B}"/>
              </a:ext>
            </a:extLst>
          </p:cNvPr>
          <p:cNvSpPr>
            <a:spLocks noGrp="1"/>
          </p:cNvSpPr>
          <p:nvPr>
            <p:ph type="title"/>
          </p:nvPr>
        </p:nvSpPr>
        <p:spPr>
          <a:xfrm>
            <a:off x="-108520" y="0"/>
            <a:ext cx="8229600" cy="1143000"/>
          </a:xfrm>
        </p:spPr>
        <p:txBody>
          <a:bodyPr>
            <a:normAutofit/>
          </a:bodyPr>
          <a:lstStyle/>
          <a:p>
            <a:r>
              <a:rPr lang="nl-BE" sz="3100" b="1" dirty="0">
                <a:solidFill>
                  <a:schemeClr val="accent3">
                    <a:lumMod val="50000"/>
                  </a:schemeClr>
                </a:solidFill>
              </a:rPr>
              <a:t>Japanse </a:t>
            </a:r>
            <a:r>
              <a:rPr lang="nl-BE" sz="3100" b="1" dirty="0" err="1">
                <a:solidFill>
                  <a:schemeClr val="accent3">
                    <a:lumMod val="50000"/>
                  </a:schemeClr>
                </a:solidFill>
              </a:rPr>
              <a:t>duizenknoop</a:t>
            </a:r>
            <a:r>
              <a:rPr lang="nl-BE" b="1" dirty="0">
                <a:solidFill>
                  <a:schemeClr val="accent3">
                    <a:lumMod val="50000"/>
                  </a:schemeClr>
                </a:solidFill>
              </a:rPr>
              <a:t> </a:t>
            </a:r>
            <a:br>
              <a:rPr lang="nl-BE" b="1" dirty="0">
                <a:solidFill>
                  <a:schemeClr val="accent3">
                    <a:lumMod val="50000"/>
                  </a:schemeClr>
                </a:solidFill>
              </a:rPr>
            </a:br>
            <a:endParaRPr lang="nl-BE" dirty="0"/>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4" name="Tijdelijke aanduiding voor inhoud 2">
            <a:extLst>
              <a:ext uri="{FF2B5EF4-FFF2-40B4-BE49-F238E27FC236}">
                <a16:creationId xmlns:a16="http://schemas.microsoft.com/office/drawing/2014/main" id="{7F5FD12D-DD74-46D7-8410-4BF0818ACD5E}"/>
              </a:ext>
            </a:extLst>
          </p:cNvPr>
          <p:cNvSpPr txBox="1">
            <a:spLocks/>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nl-BE" sz="2000"/>
          </a:p>
          <a:p>
            <a:pPr marL="457200" lvl="1" indent="0">
              <a:buFont typeface="Arial" panose="020B0604020202020204" pitchFamily="34" charset="0"/>
              <a:buNone/>
            </a:pPr>
            <a:endParaRPr lang="nl-BE"/>
          </a:p>
          <a:p>
            <a:pPr marL="400050" lvl="1" indent="0">
              <a:buFont typeface="Arial" panose="020B0604020202020204" pitchFamily="34" charset="0"/>
              <a:buNone/>
            </a:pPr>
            <a:endParaRPr lang="nl-BE" dirty="0"/>
          </a:p>
        </p:txBody>
      </p:sp>
      <p:sp>
        <p:nvSpPr>
          <p:cNvPr id="6" name="Tekstvak 5">
            <a:extLst>
              <a:ext uri="{FF2B5EF4-FFF2-40B4-BE49-F238E27FC236}">
                <a16:creationId xmlns:a16="http://schemas.microsoft.com/office/drawing/2014/main" id="{E7CE15FC-70B5-4527-A4F0-DC14D5331BCA}"/>
              </a:ext>
            </a:extLst>
          </p:cNvPr>
          <p:cNvSpPr txBox="1"/>
          <p:nvPr/>
        </p:nvSpPr>
        <p:spPr>
          <a:xfrm>
            <a:off x="5559594" y="4077072"/>
            <a:ext cx="3635897" cy="2423740"/>
          </a:xfrm>
          <a:prstGeom prst="rect">
            <a:avLst/>
          </a:prstGeom>
          <a:noFill/>
        </p:spPr>
        <p:txBody>
          <a:bodyPr wrap="square" rtlCol="0">
            <a:spAutoFit/>
          </a:bodyPr>
          <a:lstStyle/>
          <a:p>
            <a:r>
              <a:rPr lang="nl-BE" u="sng" dirty="0"/>
              <a:t>Rapportage gemeenten</a:t>
            </a:r>
          </a:p>
          <a:p>
            <a:endParaRPr lang="nl-BE" sz="1050" u="sng" dirty="0"/>
          </a:p>
          <a:p>
            <a:pPr>
              <a:spcAft>
                <a:spcPts val="600"/>
              </a:spcAft>
            </a:pPr>
            <a:r>
              <a:rPr lang="nl-BE" dirty="0"/>
              <a:t>Groen 	aanwezig, bestrijding</a:t>
            </a:r>
          </a:p>
          <a:p>
            <a:pPr>
              <a:spcAft>
                <a:spcPts val="600"/>
              </a:spcAft>
            </a:pPr>
            <a:r>
              <a:rPr lang="nl-BE" dirty="0"/>
              <a:t>Oranje	aanwezig, geen bestrijding</a:t>
            </a:r>
          </a:p>
          <a:p>
            <a:pPr>
              <a:spcAft>
                <a:spcPts val="600"/>
              </a:spcAft>
            </a:pPr>
            <a:r>
              <a:rPr lang="nl-BE" dirty="0"/>
              <a:t>Geel 	geen gegevens, geen 	bestrijding</a:t>
            </a:r>
          </a:p>
          <a:p>
            <a:pPr>
              <a:spcAft>
                <a:spcPts val="600"/>
              </a:spcAft>
            </a:pPr>
            <a:r>
              <a:rPr lang="nl-BE" dirty="0"/>
              <a:t>Rood 	niet aanwezig volgens 	gemeente </a:t>
            </a:r>
          </a:p>
        </p:txBody>
      </p:sp>
      <p:sp>
        <p:nvSpPr>
          <p:cNvPr id="2" name="Tekstvak 1">
            <a:extLst>
              <a:ext uri="{FF2B5EF4-FFF2-40B4-BE49-F238E27FC236}">
                <a16:creationId xmlns:a16="http://schemas.microsoft.com/office/drawing/2014/main" id="{DC8D915D-2AD3-43FA-A46E-6DBA7ED85AAA}"/>
              </a:ext>
            </a:extLst>
          </p:cNvPr>
          <p:cNvSpPr txBox="1"/>
          <p:nvPr/>
        </p:nvSpPr>
        <p:spPr>
          <a:xfrm>
            <a:off x="3563888" y="4509120"/>
            <a:ext cx="432048" cy="230832"/>
          </a:xfrm>
          <a:prstGeom prst="rect">
            <a:avLst/>
          </a:prstGeom>
          <a:noFill/>
        </p:spPr>
        <p:txBody>
          <a:bodyPr wrap="square" rtlCol="0">
            <a:spAutoFit/>
          </a:bodyPr>
          <a:lstStyle/>
          <a:p>
            <a:r>
              <a:rPr lang="nl-BE" sz="900" dirty="0"/>
              <a:t>SLH</a:t>
            </a:r>
          </a:p>
        </p:txBody>
      </p:sp>
      <p:sp>
        <p:nvSpPr>
          <p:cNvPr id="9" name="Tekstvak 8">
            <a:extLst>
              <a:ext uri="{FF2B5EF4-FFF2-40B4-BE49-F238E27FC236}">
                <a16:creationId xmlns:a16="http://schemas.microsoft.com/office/drawing/2014/main" id="{7D79D08C-12EB-4152-B63A-E8934E94FFA6}"/>
              </a:ext>
            </a:extLst>
          </p:cNvPr>
          <p:cNvSpPr txBox="1"/>
          <p:nvPr/>
        </p:nvSpPr>
        <p:spPr>
          <a:xfrm>
            <a:off x="1331640" y="5373216"/>
            <a:ext cx="381836" cy="230832"/>
          </a:xfrm>
          <a:prstGeom prst="rect">
            <a:avLst/>
          </a:prstGeom>
          <a:noFill/>
        </p:spPr>
        <p:txBody>
          <a:bodyPr wrap="none" rtlCol="0">
            <a:spAutoFit/>
          </a:bodyPr>
          <a:lstStyle/>
          <a:p>
            <a:r>
              <a:rPr lang="nl-BE" sz="900" dirty="0"/>
              <a:t>W-P</a:t>
            </a:r>
          </a:p>
        </p:txBody>
      </p:sp>
    </p:spTree>
    <p:extLst>
      <p:ext uri="{BB962C8B-B14F-4D97-AF65-F5344CB8AC3E}">
        <p14:creationId xmlns:p14="http://schemas.microsoft.com/office/powerpoint/2010/main" val="7052843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A8D57B-D07D-462C-9B0B-7809B151FC19}"/>
              </a:ext>
            </a:extLst>
          </p:cNvPr>
          <p:cNvSpPr>
            <a:spLocks noGrp="1"/>
          </p:cNvSpPr>
          <p:nvPr>
            <p:ph type="title"/>
          </p:nvPr>
        </p:nvSpPr>
        <p:spPr/>
        <p:txBody>
          <a:bodyPr>
            <a:normAutofit fontScale="90000"/>
          </a:bodyPr>
          <a:lstStyle/>
          <a:p>
            <a:r>
              <a:rPr lang="nl-BE" b="1" dirty="0">
                <a:solidFill>
                  <a:schemeClr val="accent3">
                    <a:lumMod val="50000"/>
                  </a:schemeClr>
                </a:solidFill>
              </a:rPr>
              <a:t>5. Exotenbeheer </a:t>
            </a:r>
            <a:br>
              <a:rPr lang="nl-BE" b="1" dirty="0">
                <a:solidFill>
                  <a:schemeClr val="accent3">
                    <a:lumMod val="50000"/>
                  </a:schemeClr>
                </a:solidFill>
              </a:rPr>
            </a:br>
            <a:r>
              <a:rPr lang="nl-BE" sz="3100" b="1" dirty="0">
                <a:solidFill>
                  <a:schemeClr val="accent3">
                    <a:lumMod val="50000"/>
                  </a:schemeClr>
                </a:solidFill>
              </a:rPr>
              <a:t>Waterwaaier of </a:t>
            </a:r>
            <a:r>
              <a:rPr lang="nl-BE" sz="3100" b="1" dirty="0" err="1">
                <a:solidFill>
                  <a:schemeClr val="accent3">
                    <a:lumMod val="50000"/>
                  </a:schemeClr>
                </a:solidFill>
              </a:rPr>
              <a:t>cabomba</a:t>
            </a:r>
            <a:r>
              <a:rPr lang="nl-BE" sz="3100" b="1" dirty="0">
                <a:solidFill>
                  <a:schemeClr val="accent3">
                    <a:lumMod val="50000"/>
                  </a:schemeClr>
                </a:solidFill>
              </a:rPr>
              <a:t> </a:t>
            </a:r>
            <a:endParaRPr lang="nl-BE" sz="3100" dirty="0"/>
          </a:p>
        </p:txBody>
      </p:sp>
      <p:sp>
        <p:nvSpPr>
          <p:cNvPr id="3" name="Tijdelijke aanduiding voor inhoud 2">
            <a:extLst>
              <a:ext uri="{FF2B5EF4-FFF2-40B4-BE49-F238E27FC236}">
                <a16:creationId xmlns:a16="http://schemas.microsoft.com/office/drawing/2014/main" id="{870E5A51-F690-4186-AA06-9D501EC5E580}"/>
              </a:ext>
            </a:extLst>
          </p:cNvPr>
          <p:cNvSpPr>
            <a:spLocks noGrp="1"/>
          </p:cNvSpPr>
          <p:nvPr>
            <p:ph idx="1"/>
          </p:nvPr>
        </p:nvSpPr>
        <p:spPr/>
        <p:txBody>
          <a:bodyPr/>
          <a:lstStyle/>
          <a:p>
            <a:pPr marL="0" indent="0">
              <a:buNone/>
            </a:pPr>
            <a:r>
              <a:rPr lang="nl-BE" sz="2000" dirty="0"/>
              <a:t>Site in Sint-Gillis-Waas: afdekking </a:t>
            </a:r>
          </a:p>
          <a:p>
            <a:pPr marL="0" indent="0">
              <a:buNone/>
            </a:pPr>
            <a:endParaRPr lang="nl-BE" sz="2000" dirty="0"/>
          </a:p>
          <a:p>
            <a:pPr marL="0" indent="0">
              <a:buNone/>
            </a:pPr>
            <a:r>
              <a:rPr lang="nl-BE" sz="2000" dirty="0"/>
              <a:t>In het </a:t>
            </a:r>
            <a:r>
              <a:rPr lang="nl-BE" sz="2000" dirty="0">
                <a:hlinkClick r:id="rId2"/>
              </a:rPr>
              <a:t>bijgevoegd filmpje</a:t>
            </a:r>
            <a:r>
              <a:rPr lang="nl-BE" sz="2000" dirty="0"/>
              <a:t> zie je hoe de folie werd aangebracht</a:t>
            </a:r>
          </a:p>
          <a:p>
            <a:pPr marL="0" indent="0">
              <a:buNone/>
            </a:pPr>
            <a:endParaRPr lang="nl-BE" sz="2000" dirty="0"/>
          </a:p>
          <a:p>
            <a:pPr marL="0" indent="0">
              <a:buNone/>
            </a:pPr>
            <a:r>
              <a:rPr lang="nl-BE" sz="2000" i="1" dirty="0"/>
              <a:t>Bron</a:t>
            </a:r>
            <a:r>
              <a:rPr lang="nl-BE" sz="2000" dirty="0"/>
              <a:t>: </a:t>
            </a:r>
            <a:r>
              <a:rPr lang="nl-BE" sz="2000" dirty="0">
                <a:hlinkClick r:id="rId3"/>
              </a:rPr>
              <a:t>https://www.ecopedia.be/pagina/exotennet-mei-2019</a:t>
            </a:r>
            <a:endParaRPr lang="nl-BE" sz="2000" dirty="0"/>
          </a:p>
          <a:p>
            <a:pPr marL="0" indent="0">
              <a:buNone/>
            </a:pPr>
            <a:endParaRPr lang="nl-BE" dirty="0"/>
          </a:p>
        </p:txBody>
      </p:sp>
    </p:spTree>
    <p:extLst>
      <p:ext uri="{BB962C8B-B14F-4D97-AF65-F5344CB8AC3E}">
        <p14:creationId xmlns:p14="http://schemas.microsoft.com/office/powerpoint/2010/main" val="8250594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0C9FC0-A570-4533-935D-9638CE50EF53}"/>
              </a:ext>
            </a:extLst>
          </p:cNvPr>
          <p:cNvSpPr>
            <a:spLocks noGrp="1"/>
          </p:cNvSpPr>
          <p:nvPr>
            <p:ph type="title"/>
          </p:nvPr>
        </p:nvSpPr>
        <p:spPr/>
        <p:txBody>
          <a:bodyPr/>
          <a:lstStyle/>
          <a:p>
            <a:endParaRPr lang="nl-BE" dirty="0"/>
          </a:p>
        </p:txBody>
      </p:sp>
      <p:pic>
        <p:nvPicPr>
          <p:cNvPr id="5" name="Tijdelijke aanduiding voor inhoud 4">
            <a:extLst>
              <a:ext uri="{FF2B5EF4-FFF2-40B4-BE49-F238E27FC236}">
                <a16:creationId xmlns:a16="http://schemas.microsoft.com/office/drawing/2014/main" id="{99CF4C5D-90A5-4BC7-831D-CA021665CE94}"/>
              </a:ext>
            </a:extLst>
          </p:cNvPr>
          <p:cNvPicPr>
            <a:picLocks noGrp="1" noChangeAspect="1"/>
          </p:cNvPicPr>
          <p:nvPr>
            <p:ph idx="1"/>
          </p:nvPr>
        </p:nvPicPr>
        <p:blipFill>
          <a:blip r:embed="rId2"/>
          <a:stretch>
            <a:fillRect/>
          </a:stretch>
        </p:blipFill>
        <p:spPr>
          <a:xfrm>
            <a:off x="5971223" y="1308821"/>
            <a:ext cx="2993265" cy="4988776"/>
          </a:xfrm>
          <a:prstGeom prst="rect">
            <a:avLst/>
          </a:prstGeom>
        </p:spPr>
      </p:pic>
      <p:pic>
        <p:nvPicPr>
          <p:cNvPr id="4" name="Afbeelding 3">
            <a:extLst>
              <a:ext uri="{FF2B5EF4-FFF2-40B4-BE49-F238E27FC236}">
                <a16:creationId xmlns:a16="http://schemas.microsoft.com/office/drawing/2014/main" id="{D524A7E9-6113-4980-94C3-A9128A9A6611}"/>
              </a:ext>
            </a:extLst>
          </p:cNvPr>
          <p:cNvPicPr>
            <a:picLocks noChangeAspect="1"/>
          </p:cNvPicPr>
          <p:nvPr/>
        </p:nvPicPr>
        <p:blipFill>
          <a:blip r:embed="rId3"/>
          <a:stretch>
            <a:fillRect/>
          </a:stretch>
        </p:blipFill>
        <p:spPr>
          <a:xfrm>
            <a:off x="24746" y="5273"/>
            <a:ext cx="6298569" cy="5543905"/>
          </a:xfrm>
          <a:prstGeom prst="rect">
            <a:avLst/>
          </a:prstGeom>
        </p:spPr>
      </p:pic>
    </p:spTree>
    <p:extLst>
      <p:ext uri="{BB962C8B-B14F-4D97-AF65-F5344CB8AC3E}">
        <p14:creationId xmlns:p14="http://schemas.microsoft.com/office/powerpoint/2010/main" val="1453110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b="1" dirty="0">
                <a:solidFill>
                  <a:schemeClr val="accent3">
                    <a:lumMod val="50000"/>
                  </a:schemeClr>
                </a:solidFill>
              </a:rPr>
              <a:t>5. Exotenbeheer </a:t>
            </a:r>
            <a:endParaRPr lang="nl-BE" sz="4000" b="1" dirty="0">
              <a:solidFill>
                <a:schemeClr val="accent3">
                  <a:lumMod val="50000"/>
                </a:schemeClr>
              </a:solidFill>
            </a:endParaRPr>
          </a:p>
        </p:txBody>
      </p:sp>
      <p:sp>
        <p:nvSpPr>
          <p:cNvPr id="3" name="Tijdelijke aanduiding voor inhoud 2"/>
          <p:cNvSpPr>
            <a:spLocks noGrp="1"/>
          </p:cNvSpPr>
          <p:nvPr>
            <p:ph idx="1"/>
          </p:nvPr>
        </p:nvSpPr>
        <p:spPr/>
        <p:txBody>
          <a:bodyPr>
            <a:normAutofit/>
          </a:bodyPr>
          <a:lstStyle/>
          <a:p>
            <a:pPr marL="0" lvl="1" indent="0" algn="ctr">
              <a:buNone/>
            </a:pPr>
            <a:endParaRPr lang="nl-BE" sz="2400" dirty="0"/>
          </a:p>
          <a:p>
            <a:pPr marL="0" lvl="1" indent="0" algn="ctr">
              <a:buNone/>
            </a:pPr>
            <a:r>
              <a:rPr lang="nl-BE" dirty="0"/>
              <a:t>Vragen? </a:t>
            </a:r>
            <a:r>
              <a:rPr lang="nl-BE" dirty="0">
                <a:hlinkClick r:id="rId3"/>
              </a:rPr>
              <a:t>Exoten@oost-vlaanderen.be</a:t>
            </a:r>
            <a:r>
              <a:rPr lang="nl-BE" dirty="0"/>
              <a:t> </a:t>
            </a:r>
          </a:p>
          <a:p>
            <a:pPr marL="0" lvl="1" indent="0" algn="ctr">
              <a:buNone/>
            </a:pPr>
            <a:endParaRPr lang="nl-BE" dirty="0"/>
          </a:p>
          <a:p>
            <a:pPr marL="0" lvl="1" indent="0" algn="ctr">
              <a:buNone/>
            </a:pPr>
            <a:r>
              <a:rPr lang="nl-BE" dirty="0"/>
              <a:t>Schrijf je in voor de nieuwsflash van </a:t>
            </a:r>
            <a:r>
              <a:rPr lang="nl-BE" dirty="0" err="1"/>
              <a:t>Ecopedia</a:t>
            </a:r>
            <a:r>
              <a:rPr lang="nl-BE" dirty="0"/>
              <a:t>:</a:t>
            </a:r>
          </a:p>
          <a:p>
            <a:pPr marL="0" lvl="1" indent="0" algn="ctr">
              <a:buNone/>
            </a:pPr>
            <a:r>
              <a:rPr lang="nl-BE" dirty="0"/>
              <a:t>Via </a:t>
            </a:r>
            <a:r>
              <a:rPr lang="nl-BE" dirty="0">
                <a:hlinkClick r:id="rId4"/>
              </a:rPr>
              <a:t>inschrijving Nieuwsflash </a:t>
            </a:r>
            <a:r>
              <a:rPr lang="nl-BE" dirty="0" err="1">
                <a:hlinkClick r:id="rId4"/>
              </a:rPr>
              <a:t>ExotenNet</a:t>
            </a:r>
            <a:r>
              <a:rPr lang="nl-BE" dirty="0"/>
              <a:t> (volgende editie wordt verwacht in april 2020)</a:t>
            </a:r>
          </a:p>
          <a:p>
            <a:pPr marL="0" indent="0" algn="ctr">
              <a:buNone/>
            </a:pPr>
            <a:endParaRPr lang="nl-BE" sz="2400" dirty="0"/>
          </a:p>
          <a:p>
            <a:pPr marL="0" indent="0" algn="ctr">
              <a:buNone/>
            </a:pPr>
            <a:endParaRPr lang="nl-BE" sz="2400" dirty="0"/>
          </a:p>
        </p:txBody>
      </p:sp>
    </p:spTree>
    <p:extLst>
      <p:ext uri="{BB962C8B-B14F-4D97-AF65-F5344CB8AC3E}">
        <p14:creationId xmlns:p14="http://schemas.microsoft.com/office/powerpoint/2010/main" val="16308029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a:solidFill>
                  <a:schemeClr val="accent3">
                    <a:lumMod val="50000"/>
                  </a:schemeClr>
                </a:solidFill>
              </a:rPr>
              <a:t>6. Kalender en varia </a:t>
            </a:r>
          </a:p>
        </p:txBody>
      </p:sp>
      <p:sp>
        <p:nvSpPr>
          <p:cNvPr id="3" name="Tijdelijke aanduiding voor inhoud 2"/>
          <p:cNvSpPr>
            <a:spLocks noGrp="1"/>
          </p:cNvSpPr>
          <p:nvPr>
            <p:ph idx="1"/>
          </p:nvPr>
        </p:nvSpPr>
        <p:spPr/>
        <p:txBody>
          <a:bodyPr>
            <a:normAutofit/>
          </a:bodyPr>
          <a:lstStyle/>
          <a:p>
            <a:endParaRPr lang="nl-BE" dirty="0"/>
          </a:p>
          <a:p>
            <a:r>
              <a:rPr lang="nl-BE" dirty="0"/>
              <a:t>Volgende Regionaal Comité: voorjaar 2021</a:t>
            </a:r>
          </a:p>
          <a:p>
            <a:r>
              <a:rPr lang="nl-BE" dirty="0"/>
              <a:t>Thema’s volgend Regionaal Comité? </a:t>
            </a:r>
          </a:p>
          <a:p>
            <a:pPr marL="0" indent="0">
              <a:buNone/>
            </a:pPr>
            <a:br>
              <a:rPr lang="nl-NL" dirty="0"/>
            </a:br>
            <a:endParaRPr lang="nl-BE" dirty="0"/>
          </a:p>
        </p:txBody>
      </p:sp>
    </p:spTree>
    <p:extLst>
      <p:ext uri="{BB962C8B-B14F-4D97-AF65-F5344CB8AC3E}">
        <p14:creationId xmlns:p14="http://schemas.microsoft.com/office/powerpoint/2010/main" val="4129812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nSpc>
                <a:spcPct val="80000"/>
              </a:lnSpc>
              <a:buNone/>
            </a:pPr>
            <a:r>
              <a:rPr lang="nl-BE" sz="2000" b="1" dirty="0"/>
              <a:t>RATO vzw</a:t>
            </a:r>
          </a:p>
          <a:p>
            <a:pPr marL="0" indent="0">
              <a:lnSpc>
                <a:spcPct val="80000"/>
              </a:lnSpc>
              <a:buNone/>
            </a:pPr>
            <a:r>
              <a:rPr lang="nl-BE" sz="2000" dirty="0"/>
              <a:t>Sofie Standaert, coördinator</a:t>
            </a:r>
          </a:p>
          <a:p>
            <a:pPr marL="0" indent="0">
              <a:lnSpc>
                <a:spcPct val="80000"/>
              </a:lnSpc>
              <a:buNone/>
            </a:pPr>
            <a:r>
              <a:rPr lang="nl-BE" sz="2000" dirty="0">
                <a:solidFill>
                  <a:schemeClr val="tx1"/>
                </a:solidFill>
              </a:rPr>
              <a:t>Karel Van Moer, technisch coördinator</a:t>
            </a:r>
          </a:p>
          <a:p>
            <a:pPr marL="0" indent="0" algn="l">
              <a:lnSpc>
                <a:spcPct val="80000"/>
              </a:lnSpc>
              <a:buNone/>
            </a:pPr>
            <a:r>
              <a:rPr lang="nl-BE" sz="2000" dirty="0">
                <a:solidFill>
                  <a:schemeClr val="tx1"/>
                </a:solidFill>
              </a:rPr>
              <a:t>Angela Géron, administratief medewerker</a:t>
            </a:r>
          </a:p>
          <a:p>
            <a:pPr marL="0" indent="0" algn="l">
              <a:lnSpc>
                <a:spcPct val="80000"/>
              </a:lnSpc>
              <a:buNone/>
            </a:pPr>
            <a:r>
              <a:rPr lang="nl-BE" sz="2000" dirty="0">
                <a:solidFill>
                  <a:schemeClr val="tx1"/>
                </a:solidFill>
              </a:rPr>
              <a:t>Anke Stefens, projectmedewerker</a:t>
            </a:r>
          </a:p>
          <a:p>
            <a:pPr marL="0" indent="0" algn="l">
              <a:lnSpc>
                <a:spcPct val="80000"/>
              </a:lnSpc>
              <a:buNone/>
            </a:pPr>
            <a:endParaRPr lang="nl-BE" sz="1200" dirty="0"/>
          </a:p>
          <a:p>
            <a:pPr marL="0" indent="0">
              <a:lnSpc>
                <a:spcPct val="80000"/>
              </a:lnSpc>
              <a:buNone/>
            </a:pPr>
            <a:r>
              <a:rPr lang="nl-BE" sz="2000" dirty="0"/>
              <a:t>Didier Huygens, directeur Landbouw en Platteland</a:t>
            </a:r>
          </a:p>
          <a:p>
            <a:pPr marL="0" indent="0">
              <a:lnSpc>
                <a:spcPct val="80000"/>
              </a:lnSpc>
              <a:buNone/>
            </a:pPr>
            <a:endParaRPr lang="nl-BE" sz="1200" dirty="0"/>
          </a:p>
          <a:p>
            <a:pPr marL="0" indent="0" algn="l">
              <a:lnSpc>
                <a:spcPct val="80000"/>
              </a:lnSpc>
              <a:buNone/>
            </a:pPr>
            <a:r>
              <a:rPr lang="nl-BE" sz="2000" dirty="0">
                <a:solidFill>
                  <a:schemeClr val="tx1"/>
                </a:solidFill>
              </a:rPr>
              <a:t>Provinciaal bestrijder: Daniël Acke</a:t>
            </a:r>
          </a:p>
          <a:p>
            <a:pPr marL="0" indent="0" algn="l">
              <a:lnSpc>
                <a:spcPct val="80000"/>
              </a:lnSpc>
              <a:buNone/>
            </a:pPr>
            <a:r>
              <a:rPr lang="nl-BE" sz="2000" dirty="0"/>
              <a:t>RATO bestrijders provinciale werking: Hendrik Dhoore, Stijn Rotthier, Marlies </a:t>
            </a:r>
            <a:r>
              <a:rPr lang="nl-BE" sz="2000" dirty="0" err="1"/>
              <a:t>Froidmont</a:t>
            </a:r>
            <a:r>
              <a:rPr lang="nl-BE" sz="2000" dirty="0"/>
              <a:t>,  Yves </a:t>
            </a:r>
            <a:r>
              <a:rPr lang="nl-BE" sz="2000" dirty="0" err="1"/>
              <a:t>Bruyneel</a:t>
            </a:r>
            <a:r>
              <a:rPr lang="nl-BE" sz="2000" dirty="0"/>
              <a:t> en Jan </a:t>
            </a:r>
            <a:r>
              <a:rPr lang="nl-BE" sz="2000" dirty="0" err="1"/>
              <a:t>Lepouttre</a:t>
            </a:r>
            <a:endParaRPr lang="nl-BE" sz="2000" dirty="0"/>
          </a:p>
          <a:p>
            <a:pPr marL="0" indent="0" algn="l">
              <a:lnSpc>
                <a:spcPct val="80000"/>
              </a:lnSpc>
              <a:buNone/>
            </a:pPr>
            <a:endParaRPr lang="nl-BE" sz="2000" dirty="0">
              <a:solidFill>
                <a:schemeClr val="tx1"/>
              </a:solidFill>
            </a:endParaRPr>
          </a:p>
          <a:p>
            <a:pPr marL="0" indent="0" algn="l">
              <a:lnSpc>
                <a:spcPct val="80000"/>
              </a:lnSpc>
              <a:buNone/>
            </a:pPr>
            <a:r>
              <a:rPr lang="nl-BE" sz="2000" dirty="0"/>
              <a:t>     </a:t>
            </a:r>
            <a:r>
              <a:rPr lang="nl-BE" sz="2000" dirty="0">
                <a:solidFill>
                  <a:schemeClr val="tx1"/>
                </a:solidFill>
              </a:rPr>
              <a:t>09 267 87 43  of  09 267 87 25</a:t>
            </a:r>
          </a:p>
          <a:p>
            <a:pPr marL="0" indent="0" algn="l">
              <a:lnSpc>
                <a:spcPct val="80000"/>
              </a:lnSpc>
              <a:buNone/>
            </a:pPr>
            <a:r>
              <a:rPr lang="nl-BE" sz="2000" dirty="0">
                <a:solidFill>
                  <a:schemeClr val="tx1"/>
                </a:solidFill>
                <a:hlinkClick r:id="rId3"/>
              </a:rPr>
              <a:t>rato@oost-vlaanderen.be</a:t>
            </a:r>
            <a:endParaRPr lang="nl-BE" sz="2000" dirty="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31" y="4457728"/>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524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
          <p:cNvSpPr>
            <a:spLocks noGrp="1"/>
          </p:cNvSpPr>
          <p:nvPr>
            <p:ph type="title"/>
          </p:nvPr>
        </p:nvSpPr>
        <p:spPr>
          <a:xfrm>
            <a:off x="395536" y="116632"/>
            <a:ext cx="8229600" cy="1143000"/>
          </a:xfrm>
        </p:spPr>
        <p:txBody>
          <a:bodyPr>
            <a:normAutofit fontScale="90000"/>
          </a:bodyPr>
          <a:lstStyle/>
          <a:p>
            <a:br>
              <a:rPr lang="nl-BE" b="1" dirty="0">
                <a:solidFill>
                  <a:schemeClr val="accent3">
                    <a:lumMod val="50000"/>
                  </a:schemeClr>
                </a:solidFill>
              </a:rPr>
            </a:br>
            <a:r>
              <a:rPr lang="nl-BE" b="1" dirty="0">
                <a:solidFill>
                  <a:schemeClr val="accent3">
                    <a:lumMod val="50000"/>
                  </a:schemeClr>
                </a:solidFill>
              </a:rPr>
              <a:t>2. Rattenbestrijding 2019</a:t>
            </a:r>
            <a:br>
              <a:rPr lang="nl-BE" b="1" dirty="0">
                <a:solidFill>
                  <a:schemeClr val="accent3">
                    <a:lumMod val="50000"/>
                  </a:schemeClr>
                </a:solidFill>
              </a:rPr>
            </a:br>
            <a:r>
              <a:rPr lang="nl-BE" sz="3100" b="1" dirty="0">
                <a:solidFill>
                  <a:schemeClr val="accent3">
                    <a:lumMod val="50000"/>
                  </a:schemeClr>
                </a:solidFill>
              </a:rPr>
              <a:t>2.1 Vangsten Muskusrat </a:t>
            </a:r>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graphicFrame>
        <p:nvGraphicFramePr>
          <p:cNvPr id="13" name="Tabel 12"/>
          <p:cNvGraphicFramePr>
            <a:graphicFrameLocks noGrp="1"/>
          </p:cNvGraphicFramePr>
          <p:nvPr>
            <p:extLst>
              <p:ext uri="{D42A27DB-BD31-4B8C-83A1-F6EECF244321}">
                <p14:modId xmlns:p14="http://schemas.microsoft.com/office/powerpoint/2010/main" val="114733348"/>
              </p:ext>
            </p:extLst>
          </p:nvPr>
        </p:nvGraphicFramePr>
        <p:xfrm>
          <a:off x="1187624" y="1600200"/>
          <a:ext cx="6192687" cy="4925410"/>
        </p:xfrm>
        <a:graphic>
          <a:graphicData uri="http://schemas.openxmlformats.org/drawingml/2006/table">
            <a:tbl>
              <a:tblPr>
                <a:tableStyleId>{5C22544A-7EE6-4342-B048-85BDC9FD1C3A}</a:tableStyleId>
              </a:tblPr>
              <a:tblGrid>
                <a:gridCol w="2331324">
                  <a:extLst>
                    <a:ext uri="{9D8B030D-6E8A-4147-A177-3AD203B41FA5}">
                      <a16:colId xmlns:a16="http://schemas.microsoft.com/office/drawing/2014/main" val="20000"/>
                    </a:ext>
                  </a:extLst>
                </a:gridCol>
                <a:gridCol w="1287121">
                  <a:extLst>
                    <a:ext uri="{9D8B030D-6E8A-4147-A177-3AD203B41FA5}">
                      <a16:colId xmlns:a16="http://schemas.microsoft.com/office/drawing/2014/main" val="20002"/>
                    </a:ext>
                  </a:extLst>
                </a:gridCol>
                <a:gridCol w="1287121">
                  <a:extLst>
                    <a:ext uri="{9D8B030D-6E8A-4147-A177-3AD203B41FA5}">
                      <a16:colId xmlns:a16="http://schemas.microsoft.com/office/drawing/2014/main" val="20003"/>
                    </a:ext>
                  </a:extLst>
                </a:gridCol>
                <a:gridCol w="1287121">
                  <a:extLst>
                    <a:ext uri="{9D8B030D-6E8A-4147-A177-3AD203B41FA5}">
                      <a16:colId xmlns:a16="http://schemas.microsoft.com/office/drawing/2014/main" val="187640197"/>
                    </a:ext>
                  </a:extLst>
                </a:gridCol>
              </a:tblGrid>
              <a:tr h="521185">
                <a:tc>
                  <a:txBody>
                    <a:bodyPr/>
                    <a:lstStyle/>
                    <a:p>
                      <a:pPr algn="ctr" fontAlgn="b"/>
                      <a:r>
                        <a:rPr lang="nl-BE" sz="1600" b="1" u="none" strike="noStrike" dirty="0">
                          <a:effectLst/>
                        </a:rPr>
                        <a:t>Gemeente + Provincie+ RATO*+VMM</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2018</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a:solidFill>
                            <a:srgbClr val="000000"/>
                          </a:solidFill>
                          <a:effectLst/>
                          <a:latin typeface="Arial"/>
                        </a:rPr>
                        <a:t>2019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293615">
                <a:tc>
                  <a:txBody>
                    <a:bodyPr/>
                    <a:lstStyle/>
                    <a:p>
                      <a:pPr algn="ctr" fontAlgn="b"/>
                      <a:r>
                        <a:rPr lang="nl-BE" sz="1600" u="none" strike="noStrike" dirty="0">
                          <a:effectLst/>
                          <a:latin typeface="+mn-lt"/>
                        </a:rPr>
                        <a:t>Beveren*</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293615">
                <a:tc>
                  <a:txBody>
                    <a:bodyPr/>
                    <a:lstStyle/>
                    <a:p>
                      <a:pPr algn="ctr" fontAlgn="b"/>
                      <a:r>
                        <a:rPr lang="nl-BE" sz="1600" b="0" u="none" strike="noStrike" dirty="0">
                          <a:effectLst/>
                          <a:latin typeface="+mn-lt"/>
                        </a:rPr>
                        <a:t>Dendermonde*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293615">
                <a:tc>
                  <a:txBody>
                    <a:bodyPr/>
                    <a:lstStyle/>
                    <a:p>
                      <a:pPr algn="ctr" fontAlgn="b"/>
                      <a:r>
                        <a:rPr lang="nl-BE" sz="1600" b="0" u="none" strike="noStrike" dirty="0">
                          <a:effectLst/>
                          <a:latin typeface="+mn-lt"/>
                        </a:rPr>
                        <a:t>Hamme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293615">
                <a:tc>
                  <a:txBody>
                    <a:bodyPr/>
                    <a:lstStyle/>
                    <a:p>
                      <a:pPr algn="ctr" fontAlgn="b"/>
                      <a:r>
                        <a:rPr lang="nl-BE" sz="1600" b="0" u="none" strike="noStrike" dirty="0">
                          <a:effectLst/>
                          <a:latin typeface="+mn-lt"/>
                        </a:rPr>
                        <a:t>Kruibeke*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293615">
                <a:tc>
                  <a:txBody>
                    <a:bodyPr/>
                    <a:lstStyle/>
                    <a:p>
                      <a:pPr algn="ctr" fontAlgn="b"/>
                      <a:r>
                        <a:rPr lang="nl-BE" sz="1600" b="0" u="none" strike="noStrike" dirty="0">
                          <a:effectLst/>
                          <a:latin typeface="+mn-lt"/>
                        </a:rPr>
                        <a:t>Lokeren </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2</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293615">
                <a:tc>
                  <a:txBody>
                    <a:bodyPr/>
                    <a:lstStyle/>
                    <a:p>
                      <a:pPr algn="ctr" fontAlgn="b"/>
                      <a:r>
                        <a:rPr lang="nl-BE" sz="1600" b="0" u="none" strike="noStrike" dirty="0">
                          <a:effectLst/>
                          <a:latin typeface="+mn-lt"/>
                        </a:rPr>
                        <a:t>Moerbeke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93615">
                <a:tc>
                  <a:txBody>
                    <a:bodyPr/>
                    <a:lstStyle/>
                    <a:p>
                      <a:pPr algn="ctr" fontAlgn="b"/>
                      <a:r>
                        <a:rPr lang="nl-BE" sz="1600" b="0" u="none" strike="noStrike" dirty="0">
                          <a:effectLst/>
                          <a:latin typeface="+mn-lt"/>
                        </a:rPr>
                        <a:t>Sint-Gillis-Waas*</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r h="293615">
                <a:tc>
                  <a:txBody>
                    <a:bodyPr/>
                    <a:lstStyle/>
                    <a:p>
                      <a:pPr algn="ctr" fontAlgn="b"/>
                      <a:r>
                        <a:rPr lang="nl-BE" sz="1600" b="0" u="none" strike="noStrike" dirty="0">
                          <a:effectLst/>
                          <a:latin typeface="+mn-lt"/>
                        </a:rPr>
                        <a:t>Sint-Niklaas *</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293615">
                <a:tc>
                  <a:txBody>
                    <a:bodyPr/>
                    <a:lstStyle/>
                    <a:p>
                      <a:pPr algn="ctr" fontAlgn="b"/>
                      <a:r>
                        <a:rPr lang="nl-BE" sz="1600" b="0" u="none" strike="noStrike" dirty="0">
                          <a:effectLst/>
                          <a:latin typeface="+mn-lt"/>
                        </a:rPr>
                        <a:t>Stekene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9"/>
                  </a:ext>
                </a:extLst>
              </a:tr>
              <a:tr h="293615">
                <a:tc>
                  <a:txBody>
                    <a:bodyPr/>
                    <a:lstStyle/>
                    <a:p>
                      <a:pPr algn="ctr" fontAlgn="b"/>
                      <a:r>
                        <a:rPr lang="nl-BE" sz="1600" b="0" u="none" strike="noStrike" dirty="0">
                          <a:effectLst/>
                          <a:latin typeface="+mn-lt"/>
                        </a:rPr>
                        <a:t>Temse*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293615">
                <a:tc>
                  <a:txBody>
                    <a:bodyPr/>
                    <a:lstStyle/>
                    <a:p>
                      <a:pPr algn="ctr" fontAlgn="b"/>
                      <a:r>
                        <a:rPr lang="nl-BE" sz="1600" b="0" u="none" strike="noStrike" dirty="0">
                          <a:effectLst/>
                          <a:latin typeface="+mn-lt"/>
                        </a:rPr>
                        <a:t>Waasmunster</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1"/>
                  </a:ext>
                </a:extLst>
              </a:tr>
              <a:tr h="293615">
                <a:tc>
                  <a:txBody>
                    <a:bodyPr/>
                    <a:lstStyle/>
                    <a:p>
                      <a:pPr algn="ctr" fontAlgn="b"/>
                      <a:r>
                        <a:rPr lang="nl-BE" sz="1600" b="0" u="none" strike="noStrike" dirty="0">
                          <a:effectLst/>
                          <a:latin typeface="+mn-lt"/>
                        </a:rPr>
                        <a:t>Wachtebeke*</a:t>
                      </a:r>
                      <a:endParaRPr lang="nl-BE" sz="1600" b="0"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a:solidFill>
                            <a:srgbClr val="000000"/>
                          </a:solidFill>
                          <a:effectLst/>
                          <a:latin typeface="+mn-lt"/>
                        </a:rPr>
                        <a:t>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2"/>
                  </a:ext>
                </a:extLst>
              </a:tr>
              <a:tr h="293615">
                <a:tc>
                  <a:txBody>
                    <a:bodyPr/>
                    <a:lstStyle/>
                    <a:p>
                      <a:pPr algn="ctr" fontAlgn="b"/>
                      <a:r>
                        <a:rPr lang="nl-BE" sz="1600" b="1" u="none" strike="noStrike" dirty="0">
                          <a:effectLst/>
                          <a:latin typeface="+mn-lt"/>
                        </a:rPr>
                        <a:t>Zele*</a:t>
                      </a:r>
                      <a:endParaRPr lang="nl-BE" sz="1600" b="1"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Calibri" panose="020F050202020403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3"/>
                  </a:ext>
                </a:extLst>
              </a:tr>
              <a:tr h="293615">
                <a:tc>
                  <a:txBody>
                    <a:bodyPr/>
                    <a:lstStyle/>
                    <a:p>
                      <a:pPr algn="ctr" fontAlgn="b"/>
                      <a:r>
                        <a:rPr lang="nl-BE" sz="1600" b="1" u="none" strike="noStrike" dirty="0">
                          <a:effectLst/>
                          <a:latin typeface="+mn-lt"/>
                        </a:rPr>
                        <a:t>Zelzate*</a:t>
                      </a:r>
                      <a:endParaRPr lang="nl-BE" sz="1600" b="1" i="0" u="none" strike="noStrike" dirty="0">
                        <a:solidFill>
                          <a:srgbClr val="00000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i="0" u="none" strike="noStrike" dirty="0">
                          <a:solidFill>
                            <a:srgbClr val="000000"/>
                          </a:solidFill>
                          <a:effectLst/>
                          <a:latin typeface="+mn-lt"/>
                        </a:rPr>
                        <a:t>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i="0" u="none" strike="noStrike" kern="1200" dirty="0">
                          <a:solidFill>
                            <a:srgbClr val="000000"/>
                          </a:solidFill>
                          <a:effectLst/>
                          <a:latin typeface="+mn-lt"/>
                          <a:ea typeface="+mn-ea"/>
                          <a:cs typeface="+mn-cs"/>
                        </a:rPr>
                        <a:t>0</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a:solidFill>
                            <a:srgbClr val="000000"/>
                          </a:solidFill>
                          <a:effectLst/>
                          <a:latin typeface="Calibri" panose="020F0502020204030204" pitchFamily="34" charset="0"/>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293615">
                <a:tc>
                  <a:txBody>
                    <a:bodyPr/>
                    <a:lstStyle/>
                    <a:p>
                      <a:pPr algn="ctr" fontAlgn="b"/>
                      <a:r>
                        <a:rPr lang="nl-BE" sz="1600" b="1" u="none" strike="noStrike" dirty="0">
                          <a:effectLst/>
                          <a:latin typeface="+mn-lt"/>
                        </a:rPr>
                        <a:t>Totalen </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algn="ctr" defTabSz="914400" rtl="0" eaLnBrk="1" fontAlgn="b" latinLnBrk="0" hangingPunct="1"/>
                      <a:r>
                        <a:rPr lang="nl-BE" sz="1600" b="1" u="none" strike="noStrike" kern="1200" dirty="0">
                          <a:solidFill>
                            <a:schemeClr val="dk1"/>
                          </a:solidFill>
                          <a:effectLst/>
                          <a:latin typeface="+mn-lt"/>
                          <a:ea typeface="+mn-ea"/>
                          <a:cs typeface="+mn-cs"/>
                        </a:rPr>
                        <a:t>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u="none" strike="noStrike" kern="1200" dirty="0">
                          <a:solidFill>
                            <a:schemeClr val="dk1"/>
                          </a:solidFill>
                          <a:effectLst/>
                          <a:latin typeface="+mn-lt"/>
                          <a:ea typeface="+mn-ea"/>
                          <a:cs typeface="+mn-cs"/>
                        </a:rPr>
                        <a:t>4</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1" u="none" strike="noStrike" kern="1200" dirty="0">
                          <a:solidFill>
                            <a:schemeClr val="dk1"/>
                          </a:solidFill>
                          <a:effectLst/>
                          <a:latin typeface="+mn-lt"/>
                          <a:ea typeface="+mn-ea"/>
                          <a:cs typeface="+mn-cs"/>
                        </a:rPr>
                        <a:t>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254636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el 1"/>
          <p:cNvSpPr>
            <a:spLocks noGrp="1"/>
          </p:cNvSpPr>
          <p:nvPr>
            <p:ph type="title"/>
          </p:nvPr>
        </p:nvSpPr>
        <p:spPr>
          <a:xfrm>
            <a:off x="395536" y="0"/>
            <a:ext cx="8229600" cy="1143000"/>
          </a:xfrm>
        </p:spPr>
        <p:txBody>
          <a:bodyPr>
            <a:normAutofit fontScale="90000"/>
          </a:bodyPr>
          <a:lstStyle/>
          <a:p>
            <a:br>
              <a:rPr lang="nl-BE" b="1" dirty="0">
                <a:solidFill>
                  <a:schemeClr val="accent3">
                    <a:lumMod val="50000"/>
                  </a:schemeClr>
                </a:solidFill>
              </a:rPr>
            </a:br>
            <a:r>
              <a:rPr lang="nl-BE" b="1" dirty="0">
                <a:solidFill>
                  <a:schemeClr val="accent3">
                    <a:lumMod val="50000"/>
                  </a:schemeClr>
                </a:solidFill>
              </a:rPr>
              <a:t>2. Rattenbestrijding 2019</a:t>
            </a:r>
            <a:br>
              <a:rPr lang="nl-BE" b="1" dirty="0">
                <a:solidFill>
                  <a:schemeClr val="accent3">
                    <a:lumMod val="50000"/>
                  </a:schemeClr>
                </a:solidFill>
              </a:rPr>
            </a:br>
            <a:r>
              <a:rPr lang="nl-BE" sz="3100" b="1" dirty="0">
                <a:solidFill>
                  <a:schemeClr val="accent3">
                    <a:lumMod val="50000"/>
                  </a:schemeClr>
                </a:solidFill>
              </a:rPr>
              <a:t>2.1 Vangsten Muskusrat </a:t>
            </a:r>
          </a:p>
        </p:txBody>
      </p:sp>
      <p:sp>
        <p:nvSpPr>
          <p:cNvPr id="3" name="Tijdelijke aanduiding voor inhoud 2"/>
          <p:cNvSpPr>
            <a:spLocks noGrp="1"/>
          </p:cNvSpPr>
          <p:nvPr>
            <p:ph idx="1"/>
          </p:nvPr>
        </p:nvSpPr>
        <p:spPr/>
        <p:txBody>
          <a:bodyPr>
            <a:normAutofit/>
          </a:bodyPr>
          <a:lstStyle/>
          <a:p>
            <a:pPr marL="0" indent="0">
              <a:buNone/>
            </a:pPr>
            <a:endParaRPr lang="nl-BE" sz="2000" dirty="0"/>
          </a:p>
          <a:p>
            <a:pPr marL="457200" lvl="1" indent="0">
              <a:buNone/>
            </a:pPr>
            <a:endParaRPr lang="nl-BE" dirty="0"/>
          </a:p>
          <a:p>
            <a:pPr marL="400050" lvl="1" indent="0">
              <a:buNone/>
            </a:pPr>
            <a:endParaRPr lang="nl-BE" dirty="0"/>
          </a:p>
        </p:txBody>
      </p:sp>
      <p:sp>
        <p:nvSpPr>
          <p:cNvPr id="8" name="Tijdelijke aanduiding voor inhoud 2"/>
          <p:cNvSpPr txBox="1">
            <a:spLocks/>
          </p:cNvSpPr>
          <p:nvPr/>
        </p:nvSpPr>
        <p:spPr>
          <a:xfrm>
            <a:off x="609600" y="17526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6000" lvl="5" indent="0" algn="just">
              <a:buFont typeface="Arial" panose="020B0604020202020204" pitchFamily="34" charset="0"/>
              <a:buNone/>
            </a:pPr>
            <a:r>
              <a:rPr lang="nl-BE"/>
              <a:t>Vlaamse Milieumaatschappij: </a:t>
            </a:r>
          </a:p>
          <a:p>
            <a:pPr marL="2286000" lvl="5" indent="0" algn="just">
              <a:buFont typeface="Arial" panose="020B0604020202020204" pitchFamily="34" charset="0"/>
              <a:buNone/>
            </a:pPr>
            <a:r>
              <a:rPr lang="nl-BE" i="1"/>
              <a:t>           Regio Waasland</a:t>
            </a:r>
            <a:endParaRPr lang="nl-BE" i="1" dirty="0"/>
          </a:p>
        </p:txBody>
      </p:sp>
      <p:graphicFrame>
        <p:nvGraphicFramePr>
          <p:cNvPr id="9" name="Tabel 8"/>
          <p:cNvGraphicFramePr>
            <a:graphicFrameLocks noGrp="1"/>
          </p:cNvGraphicFramePr>
          <p:nvPr>
            <p:extLst>
              <p:ext uri="{D42A27DB-BD31-4B8C-83A1-F6EECF244321}">
                <p14:modId xmlns:p14="http://schemas.microsoft.com/office/powerpoint/2010/main" val="1994693898"/>
              </p:ext>
            </p:extLst>
          </p:nvPr>
        </p:nvGraphicFramePr>
        <p:xfrm>
          <a:off x="755576" y="2713444"/>
          <a:ext cx="7128792" cy="1795674"/>
        </p:xfrm>
        <a:graphic>
          <a:graphicData uri="http://schemas.openxmlformats.org/drawingml/2006/table">
            <a:tbl>
              <a:tblPr firstRow="1" bandRow="1">
                <a:tableStyleId>{5C22544A-7EE6-4342-B048-85BDC9FD1C3A}</a:tableStyleId>
              </a:tblPr>
              <a:tblGrid>
                <a:gridCol w="1782198">
                  <a:extLst>
                    <a:ext uri="{9D8B030D-6E8A-4147-A177-3AD203B41FA5}">
                      <a16:colId xmlns:a16="http://schemas.microsoft.com/office/drawing/2014/main" val="20000"/>
                    </a:ext>
                  </a:extLst>
                </a:gridCol>
                <a:gridCol w="1782198">
                  <a:extLst>
                    <a:ext uri="{9D8B030D-6E8A-4147-A177-3AD203B41FA5}">
                      <a16:colId xmlns:a16="http://schemas.microsoft.com/office/drawing/2014/main" val="20002"/>
                    </a:ext>
                  </a:extLst>
                </a:gridCol>
                <a:gridCol w="1782198">
                  <a:extLst>
                    <a:ext uri="{9D8B030D-6E8A-4147-A177-3AD203B41FA5}">
                      <a16:colId xmlns:a16="http://schemas.microsoft.com/office/drawing/2014/main" val="20003"/>
                    </a:ext>
                  </a:extLst>
                </a:gridCol>
                <a:gridCol w="1782198">
                  <a:extLst>
                    <a:ext uri="{9D8B030D-6E8A-4147-A177-3AD203B41FA5}">
                      <a16:colId xmlns:a16="http://schemas.microsoft.com/office/drawing/2014/main" val="1587302832"/>
                    </a:ext>
                  </a:extLst>
                </a:gridCol>
              </a:tblGrid>
              <a:tr h="598558">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Gemeente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98558">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Zele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a:solidFill>
                            <a:schemeClr val="dk1"/>
                          </a:solidFill>
                          <a:effectLst/>
                          <a:latin typeface="+mn-lt"/>
                          <a:ea typeface="+mn-ea"/>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598558">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Totaal: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10254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2. Schadebeelden</a:t>
            </a:r>
            <a:br>
              <a:rPr lang="nl-BE" b="1" dirty="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83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2. Rattenbestrijding 2019 </a:t>
            </a:r>
            <a:br>
              <a:rPr lang="nl-BE" b="1" dirty="0">
                <a:solidFill>
                  <a:schemeClr val="accent3">
                    <a:lumMod val="50000"/>
                  </a:schemeClr>
                </a:solidFill>
              </a:rPr>
            </a:br>
            <a:r>
              <a:rPr lang="nl-BE" sz="3100" b="1" dirty="0">
                <a:solidFill>
                  <a:schemeClr val="accent3">
                    <a:lumMod val="50000"/>
                  </a:schemeClr>
                </a:solidFill>
              </a:rPr>
              <a:t>2.1 Vangsten Muskusrat </a:t>
            </a:r>
            <a:endParaRPr lang="nl-BE" sz="3100" dirty="0"/>
          </a:p>
        </p:txBody>
      </p:sp>
      <p:sp>
        <p:nvSpPr>
          <p:cNvPr id="3" name="Rechthoek 2"/>
          <p:cNvSpPr/>
          <p:nvPr/>
        </p:nvSpPr>
        <p:spPr>
          <a:xfrm>
            <a:off x="4788024" y="5517232"/>
            <a:ext cx="3840923" cy="369332"/>
          </a:xfrm>
          <a:prstGeom prst="rect">
            <a:avLst/>
          </a:prstGeom>
        </p:spPr>
        <p:txBody>
          <a:bodyPr wrap="none">
            <a:spAutoFit/>
          </a:bodyPr>
          <a:lstStyle/>
          <a:p>
            <a:r>
              <a:rPr lang="nl-BE" dirty="0"/>
              <a:t>* Vangstcijfers zonder gegevens VMM. </a:t>
            </a:r>
          </a:p>
        </p:txBody>
      </p:sp>
      <p:graphicFrame>
        <p:nvGraphicFramePr>
          <p:cNvPr id="6" name="Tabel 5">
            <a:extLst>
              <a:ext uri="{FF2B5EF4-FFF2-40B4-BE49-F238E27FC236}">
                <a16:creationId xmlns:a16="http://schemas.microsoft.com/office/drawing/2014/main" id="{A8738243-C957-4328-9828-1D37101E3277}"/>
              </a:ext>
            </a:extLst>
          </p:cNvPr>
          <p:cNvGraphicFramePr>
            <a:graphicFrameLocks noGrp="1"/>
          </p:cNvGraphicFramePr>
          <p:nvPr>
            <p:extLst>
              <p:ext uri="{D42A27DB-BD31-4B8C-83A1-F6EECF244321}">
                <p14:modId xmlns:p14="http://schemas.microsoft.com/office/powerpoint/2010/main" val="2553945523"/>
              </p:ext>
            </p:extLst>
          </p:nvPr>
        </p:nvGraphicFramePr>
        <p:xfrm>
          <a:off x="457200" y="1340768"/>
          <a:ext cx="8291262" cy="4217075"/>
        </p:xfrm>
        <a:graphic>
          <a:graphicData uri="http://schemas.openxmlformats.org/drawingml/2006/table">
            <a:tbl>
              <a:tblPr>
                <a:tableStyleId>{5C22544A-7EE6-4342-B048-85BDC9FD1C3A}</a:tableStyleId>
              </a:tblPr>
              <a:tblGrid>
                <a:gridCol w="1615182">
                  <a:extLst>
                    <a:ext uri="{9D8B030D-6E8A-4147-A177-3AD203B41FA5}">
                      <a16:colId xmlns:a16="http://schemas.microsoft.com/office/drawing/2014/main" val="20000"/>
                    </a:ext>
                  </a:extLst>
                </a:gridCol>
                <a:gridCol w="834510">
                  <a:extLst>
                    <a:ext uri="{9D8B030D-6E8A-4147-A177-3AD203B41FA5}">
                      <a16:colId xmlns:a16="http://schemas.microsoft.com/office/drawing/2014/main" val="20001"/>
                    </a:ext>
                  </a:extLst>
                </a:gridCol>
                <a:gridCol w="834510">
                  <a:extLst>
                    <a:ext uri="{9D8B030D-6E8A-4147-A177-3AD203B41FA5}">
                      <a16:colId xmlns:a16="http://schemas.microsoft.com/office/drawing/2014/main" val="20002"/>
                    </a:ext>
                  </a:extLst>
                </a:gridCol>
                <a:gridCol w="834510">
                  <a:extLst>
                    <a:ext uri="{9D8B030D-6E8A-4147-A177-3AD203B41FA5}">
                      <a16:colId xmlns:a16="http://schemas.microsoft.com/office/drawing/2014/main" val="20003"/>
                    </a:ext>
                  </a:extLst>
                </a:gridCol>
                <a:gridCol w="834510">
                  <a:extLst>
                    <a:ext uri="{9D8B030D-6E8A-4147-A177-3AD203B41FA5}">
                      <a16:colId xmlns:a16="http://schemas.microsoft.com/office/drawing/2014/main" val="20004"/>
                    </a:ext>
                  </a:extLst>
                </a:gridCol>
                <a:gridCol w="834510">
                  <a:extLst>
                    <a:ext uri="{9D8B030D-6E8A-4147-A177-3AD203B41FA5}">
                      <a16:colId xmlns:a16="http://schemas.microsoft.com/office/drawing/2014/main" val="20005"/>
                    </a:ext>
                  </a:extLst>
                </a:gridCol>
                <a:gridCol w="834510">
                  <a:extLst>
                    <a:ext uri="{9D8B030D-6E8A-4147-A177-3AD203B41FA5}">
                      <a16:colId xmlns:a16="http://schemas.microsoft.com/office/drawing/2014/main" val="20006"/>
                    </a:ext>
                  </a:extLst>
                </a:gridCol>
                <a:gridCol w="834510">
                  <a:extLst>
                    <a:ext uri="{9D8B030D-6E8A-4147-A177-3AD203B41FA5}">
                      <a16:colId xmlns:a16="http://schemas.microsoft.com/office/drawing/2014/main" val="20007"/>
                    </a:ext>
                  </a:extLst>
                </a:gridCol>
                <a:gridCol w="834510">
                  <a:extLst>
                    <a:ext uri="{9D8B030D-6E8A-4147-A177-3AD203B41FA5}">
                      <a16:colId xmlns:a16="http://schemas.microsoft.com/office/drawing/2014/main" val="3427662406"/>
                    </a:ext>
                  </a:extLst>
                </a:gridCol>
              </a:tblGrid>
              <a:tr h="448109">
                <a:tc gridSpan="9">
                  <a:txBody>
                    <a:bodyPr/>
                    <a:lstStyle/>
                    <a:p>
                      <a:pPr algn="ctr" fontAlgn="b"/>
                      <a:r>
                        <a:rPr lang="nl-BE" sz="1800" b="1" u="none" strike="noStrike" dirty="0">
                          <a:effectLst/>
                          <a:latin typeface="+mn-lt"/>
                        </a:rPr>
                        <a:t>Evolutie 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48109">
                <a:tc>
                  <a:txBody>
                    <a:bodyPr/>
                    <a:lstStyle/>
                    <a:p>
                      <a:pPr algn="ctr" fontAlgn="b"/>
                      <a:r>
                        <a:rPr lang="nl-BE" sz="1800" b="1" i="0" u="none" strike="noStrike" dirty="0">
                          <a:solidFill>
                            <a:srgbClr val="000000"/>
                          </a:solidFill>
                          <a:effectLst/>
                          <a:latin typeface="+mn-lt"/>
                        </a:rPr>
                        <a:t>Regio</a:t>
                      </a:r>
                      <a:r>
                        <a:rPr lang="nl-BE" sz="1800" b="1" i="0" u="none" strike="noStrike" baseline="0" dirty="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2018</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a:solidFill>
                            <a:srgbClr val="000000"/>
                          </a:solidFill>
                          <a:effectLst/>
                          <a:latin typeface="+mn-lt"/>
                        </a:rPr>
                        <a:t>2019</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0001"/>
                  </a:ext>
                </a:extLst>
              </a:tr>
              <a:tr h="448109">
                <a:tc>
                  <a:txBody>
                    <a:bodyPr/>
                    <a:lstStyle/>
                    <a:p>
                      <a:pPr algn="ctr" fontAlgn="b"/>
                      <a:r>
                        <a:rPr lang="nl-BE" sz="1800" b="0" i="0" u="none" strike="noStrike" dirty="0">
                          <a:solidFill>
                            <a:schemeClr val="dk1"/>
                          </a:solidFill>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448109">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436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628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687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448109">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45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182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106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565830">
                <a:tc>
                  <a:txBody>
                    <a:bodyPr/>
                    <a:lstStyle/>
                    <a:p>
                      <a:pPr algn="ctr" fontAlgn="b"/>
                      <a:r>
                        <a:rPr lang="nl-BE" sz="1800" u="none" strike="noStrike" dirty="0" err="1">
                          <a:effectLst/>
                          <a:latin typeface="+mn-lt"/>
                        </a:rPr>
                        <a:t>Bovenschelde</a:t>
                      </a:r>
                      <a:r>
                        <a:rPr lang="nl-BE" sz="1800" u="none" strike="noStrike" dirty="0">
                          <a:effectLst/>
                          <a:latin typeface="+mn-lt"/>
                        </a:rPr>
                        <a:t> 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a:effectLst/>
                          <a:latin typeface="+mn-lt"/>
                        </a:rPr>
                        <a:t>5</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51</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658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169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a:solidFill>
                            <a:srgbClr val="000000"/>
                          </a:solidFill>
                          <a:effectLst/>
                          <a:latin typeface="+mn-lt"/>
                        </a:rPr>
                        <a:t>686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442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0" i="0" u="none" strike="noStrike" kern="1200" dirty="0">
                          <a:solidFill>
                            <a:srgbClr val="000000"/>
                          </a:solidFill>
                          <a:effectLst/>
                          <a:latin typeface="+mn-lt"/>
                          <a:ea typeface="+mn-ea"/>
                          <a:cs typeface="+mn-cs"/>
                        </a:rPr>
                        <a:t>369</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844870">
                <a:tc>
                  <a:txBody>
                    <a:bodyPr/>
                    <a:lstStyle/>
                    <a:p>
                      <a:pPr algn="ctr" fontAlgn="b"/>
                      <a:r>
                        <a:rPr lang="nl-BE" sz="1800" b="1" u="none" strike="noStrike">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a:solidFill>
                            <a:schemeClr val="dk1"/>
                          </a:solidFill>
                          <a:effectLst/>
                          <a:latin typeface="+mn-lt"/>
                          <a:ea typeface="+mn-ea"/>
                          <a:cs typeface="+mn-cs"/>
                        </a:rPr>
                        <a:t>1357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1195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i="0" u="none" strike="noStrike" kern="1200" dirty="0">
                          <a:solidFill>
                            <a:srgbClr val="000000"/>
                          </a:solidFill>
                          <a:effectLst/>
                          <a:latin typeface="+mn-lt"/>
                          <a:ea typeface="+mn-ea"/>
                          <a:cs typeface="+mn-cs"/>
                        </a:rPr>
                        <a:t>1167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943450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Rato-logo"/>
          <p:cNvPicPr>
            <a:picLocks noChangeAspect="1" noChangeArrowheads="1"/>
          </p:cNvPicPr>
          <p:nvPr/>
        </p:nvPicPr>
        <p:blipFill>
          <a:blip r:embed="rId2" cstate="print">
            <a:clrChange>
              <a:clrFrom>
                <a:srgbClr val="FDFDFD"/>
              </a:clrFrom>
              <a:clrTo>
                <a:srgbClr val="FDFDFD">
                  <a:alpha val="0"/>
                </a:srgbClr>
              </a:clrTo>
            </a:clrChange>
          </a:blip>
          <a:srcRect/>
          <a:stretch>
            <a:fillRect/>
          </a:stretch>
        </p:blipFill>
        <p:spPr bwMode="auto">
          <a:xfrm>
            <a:off x="6804025" y="6237288"/>
            <a:ext cx="2108200" cy="434975"/>
          </a:xfrm>
          <a:prstGeom prst="rect">
            <a:avLst/>
          </a:prstGeom>
          <a:noFill/>
        </p:spPr>
      </p:pic>
      <p:pic>
        <p:nvPicPr>
          <p:cNvPr id="6" name="Picture 3" descr="C:\Documents and Settings\E4306\Mijn documenten\Mijn afbeeldingen\powerpoint-logo2.gif"/>
          <p:cNvPicPr>
            <a:picLocks noChangeAspect="1" noChangeArrowheads="1"/>
          </p:cNvPicPr>
          <p:nvPr/>
        </p:nvPicPr>
        <p:blipFill>
          <a:blip r:embed="rId3" cstate="print"/>
          <a:srcRect/>
          <a:stretch>
            <a:fillRect/>
          </a:stretch>
        </p:blipFill>
        <p:spPr bwMode="auto">
          <a:xfrm>
            <a:off x="0" y="5751576"/>
            <a:ext cx="9144000" cy="1106424"/>
          </a:xfrm>
          <a:prstGeom prst="rect">
            <a:avLst/>
          </a:prstGeom>
          <a:noFill/>
        </p:spPr>
      </p:pic>
      <p:sp>
        <p:nvSpPr>
          <p:cNvPr id="3" name="Tijdelijke aanduiding voor inhoud 2">
            <a:extLst>
              <a:ext uri="{FF2B5EF4-FFF2-40B4-BE49-F238E27FC236}">
                <a16:creationId xmlns:a16="http://schemas.microsoft.com/office/drawing/2014/main" id="{4E822282-1BAA-43E9-99D5-7368A6D89299}"/>
              </a:ext>
            </a:extLst>
          </p:cNvPr>
          <p:cNvSpPr>
            <a:spLocks noGrp="1"/>
          </p:cNvSpPr>
          <p:nvPr>
            <p:ph idx="1"/>
          </p:nvPr>
        </p:nvSpPr>
        <p:spPr/>
        <p:txBody>
          <a:bodyPr/>
          <a:lstStyle/>
          <a:p>
            <a:endParaRPr lang="nl-BE"/>
          </a:p>
        </p:txBody>
      </p:sp>
      <p:sp>
        <p:nvSpPr>
          <p:cNvPr id="5" name="Rechthoek 4">
            <a:extLst>
              <a:ext uri="{FF2B5EF4-FFF2-40B4-BE49-F238E27FC236}">
                <a16:creationId xmlns:a16="http://schemas.microsoft.com/office/drawing/2014/main" id="{33169C57-8785-4252-93E5-496BA2B26E30}"/>
              </a:ext>
            </a:extLst>
          </p:cNvPr>
          <p:cNvSpPr/>
          <p:nvPr/>
        </p:nvSpPr>
        <p:spPr>
          <a:xfrm>
            <a:off x="231775" y="408671"/>
            <a:ext cx="4572000" cy="646331"/>
          </a:xfrm>
          <a:prstGeom prst="rect">
            <a:avLst/>
          </a:prstGeom>
        </p:spPr>
        <p:txBody>
          <a:bodyPr>
            <a:spAutoFit/>
          </a:bodyPr>
          <a:lstStyle/>
          <a:p>
            <a:r>
              <a:rPr lang="nl-BE" dirty="0"/>
              <a:t>Alle vangsten Muskusratten</a:t>
            </a:r>
          </a:p>
          <a:p>
            <a:r>
              <a:rPr lang="nl-BE" dirty="0"/>
              <a:t>2019</a:t>
            </a:r>
          </a:p>
        </p:txBody>
      </p:sp>
      <p:pic>
        <p:nvPicPr>
          <p:cNvPr id="8" name="Afbeelding 7">
            <a:extLst>
              <a:ext uri="{FF2B5EF4-FFF2-40B4-BE49-F238E27FC236}">
                <a16:creationId xmlns:a16="http://schemas.microsoft.com/office/drawing/2014/main" id="{38627272-E43B-499A-831F-437136F577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47"/>
          <a:stretch/>
        </p:blipFill>
        <p:spPr>
          <a:xfrm>
            <a:off x="0" y="0"/>
            <a:ext cx="9143999" cy="6858000"/>
          </a:xfrm>
          <a:prstGeom prst="rect">
            <a:avLst/>
          </a:prstGeom>
        </p:spPr>
      </p:pic>
    </p:spTree>
    <p:extLst>
      <p:ext uri="{BB962C8B-B14F-4D97-AF65-F5344CB8AC3E}">
        <p14:creationId xmlns:p14="http://schemas.microsoft.com/office/powerpoint/2010/main" val="1443704153"/>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5535</TotalTime>
  <Words>1829</Words>
  <Application>Microsoft Office PowerPoint</Application>
  <PresentationFormat>Diavoorstelling (4:3)</PresentationFormat>
  <Paragraphs>931</Paragraphs>
  <Slides>47</Slides>
  <Notes>30</Notes>
  <HiddenSlides>0</HiddenSlides>
  <MMClips>0</MMClips>
  <ScaleCrop>false</ScaleCrop>
  <HeadingPairs>
    <vt:vector size="6" baseType="variant">
      <vt:variant>
        <vt:lpstr>Gebruikte lettertypen</vt:lpstr>
      </vt:variant>
      <vt:variant>
        <vt:i4>5</vt:i4>
      </vt:variant>
      <vt:variant>
        <vt:lpstr>Thema</vt:lpstr>
      </vt:variant>
      <vt:variant>
        <vt:i4>7</vt:i4>
      </vt:variant>
      <vt:variant>
        <vt:lpstr>Diatitels</vt:lpstr>
      </vt:variant>
      <vt:variant>
        <vt:i4>47</vt:i4>
      </vt:variant>
    </vt:vector>
  </HeadingPairs>
  <TitlesOfParts>
    <vt:vector size="59" baseType="lpstr">
      <vt:lpstr>Arial</vt:lpstr>
      <vt:lpstr>Calibri</vt:lpstr>
      <vt:lpstr>Calibri Light</vt:lpstr>
      <vt:lpstr>FlandersArtSans-Bold</vt:lpstr>
      <vt:lpstr>FlandersArtSans-Regular</vt:lpstr>
      <vt:lpstr>RATO-POV</vt:lpstr>
      <vt:lpstr>1_RATO-POV</vt:lpstr>
      <vt:lpstr>2_RATO-POV</vt:lpstr>
      <vt:lpstr>3_RATO-POV</vt:lpstr>
      <vt:lpstr>4_RATO-POV</vt:lpstr>
      <vt:lpstr>5_RATO-POV</vt:lpstr>
      <vt:lpstr>Kantoorthema</vt:lpstr>
      <vt:lpstr>Regionaal Comité Ratten- en exotenbestrijding </vt:lpstr>
      <vt:lpstr>Agenda </vt:lpstr>
      <vt:lpstr>PowerPoint-presentatie</vt:lpstr>
      <vt:lpstr>PowerPoint-presentatie</vt:lpstr>
      <vt:lpstr> 2. Rattenbestrijding 2019 2.1 Vangsten Muskusrat </vt:lpstr>
      <vt:lpstr> 2. Rattenbestrijding 2019 2.1 Vangsten Muskusrat </vt:lpstr>
      <vt:lpstr>2. Schadebeelden </vt:lpstr>
      <vt:lpstr>2. Rattenbestrijding 2019  2.1 Vangsten Muskusrat </vt:lpstr>
      <vt:lpstr>PowerPoint-presentatie</vt:lpstr>
      <vt:lpstr> 2. Rattenbestrijding 2019 2.2 Meldingen bruine rat </vt:lpstr>
      <vt:lpstr>2. Rattenbestrijding 2019  2.2 Meldingen bruine rat :</vt:lpstr>
      <vt:lpstr>2. Rattenbestrijding 2019  2.3 Rodenticiden: absolute cijfers</vt:lpstr>
      <vt:lpstr> 2. Rattenbestrijding 2019 </vt:lpstr>
      <vt:lpstr>2. Stand van zaken rattenbestrijding 2.3 Rodenticiden </vt:lpstr>
      <vt:lpstr> </vt:lpstr>
      <vt:lpstr>PowerPoint-presentatie</vt:lpstr>
      <vt:lpstr>PowerPoint-presentatie</vt:lpstr>
      <vt:lpstr>PowerPoint-presentatie</vt:lpstr>
      <vt:lpstr>3. Resultaten overlastbezorgers</vt:lpstr>
      <vt:lpstr>3. Overlastbezorgers 2019  Dierlijke overlastbezorgers</vt:lpstr>
      <vt:lpstr>3. Overlastbezorgers 2019  Dierlijke overlastbezorgers</vt:lpstr>
      <vt:lpstr>3. Overlastbezorgers 2019 </vt:lpstr>
      <vt:lpstr>4. Zwerfkattenwerking</vt:lpstr>
      <vt:lpstr>PowerPoint-presentatie</vt:lpstr>
      <vt:lpstr>4. Zwerfkattenwerking</vt:lpstr>
      <vt:lpstr> 4. Zwerfkattenwerking Verplichtingen </vt:lpstr>
      <vt:lpstr>4. Zwerfkattenwerking adviezen </vt:lpstr>
      <vt:lpstr>4. Zwerfkattenwerking </vt:lpstr>
      <vt:lpstr>4. Zwerfkattenwerking Vaststelling</vt:lpstr>
      <vt:lpstr>5. Exotenbeheer</vt:lpstr>
      <vt:lpstr>5. Exotenbeheer  5.1  Stand van zaken</vt:lpstr>
      <vt:lpstr>5. Exotenbeheer  5.1 Nieuwe soorten</vt:lpstr>
      <vt:lpstr>5. Exotenbeheer  5.2  Belangrijkste dieren </vt:lpstr>
      <vt:lpstr>5. Exotenbeheer  5.2  Belangrijkste planten </vt:lpstr>
      <vt:lpstr>5. Exotenbeheer  5.2  Belangrijkste planten </vt:lpstr>
      <vt:lpstr>5. Exotenbeheer  Reuzenberenklauw </vt:lpstr>
      <vt:lpstr>PowerPoint-presentatie</vt:lpstr>
      <vt:lpstr>Reuzenberenklauw  </vt:lpstr>
      <vt:lpstr>5. Exotenbeheer  Reuzenbalsemien</vt:lpstr>
      <vt:lpstr>Reuzenbalsemien  </vt:lpstr>
      <vt:lpstr>PowerPoint-presentatie</vt:lpstr>
      <vt:lpstr>Japanse duizenknoop  </vt:lpstr>
      <vt:lpstr>5. Exotenbeheer  Waterwaaier of cabomba </vt:lpstr>
      <vt:lpstr>PowerPoint-presentatie</vt:lpstr>
      <vt:lpstr>5. Exotenbeheer </vt:lpstr>
      <vt:lpstr>6. Kalender en varia </vt:lpstr>
      <vt:lpstr>Contact</vt:lpstr>
    </vt:vector>
  </TitlesOfParts>
  <Company>Provincie Oost-Vlaanderen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369</cp:revision>
  <cp:lastPrinted>2019-03-15T08:35:00Z</cp:lastPrinted>
  <dcterms:created xsi:type="dcterms:W3CDTF">2017-03-15T14:54:02Z</dcterms:created>
  <dcterms:modified xsi:type="dcterms:W3CDTF">2020-05-07T11:54:23Z</dcterms:modified>
</cp:coreProperties>
</file>