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6.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0" r:id="rId2"/>
    <p:sldMasterId id="2147483713" r:id="rId3"/>
    <p:sldMasterId id="2147483726" r:id="rId4"/>
    <p:sldMasterId id="2147483739" r:id="rId5"/>
    <p:sldMasterId id="2147483752" r:id="rId6"/>
    <p:sldMasterId id="2147483765" r:id="rId7"/>
  </p:sldMasterIdLst>
  <p:notesMasterIdLst>
    <p:notesMasterId r:id="rId54"/>
  </p:notesMasterIdLst>
  <p:handoutMasterIdLst>
    <p:handoutMasterId r:id="rId55"/>
  </p:handoutMasterIdLst>
  <p:sldIdLst>
    <p:sldId id="256" r:id="rId8"/>
    <p:sldId id="258" r:id="rId9"/>
    <p:sldId id="378" r:id="rId10"/>
    <p:sldId id="441" r:id="rId11"/>
    <p:sldId id="464" r:id="rId12"/>
    <p:sldId id="465" r:id="rId13"/>
    <p:sldId id="409" r:id="rId14"/>
    <p:sldId id="263" r:id="rId15"/>
    <p:sldId id="525" r:id="rId16"/>
    <p:sldId id="468" r:id="rId17"/>
    <p:sldId id="408" r:id="rId18"/>
    <p:sldId id="470" r:id="rId19"/>
    <p:sldId id="471" r:id="rId20"/>
    <p:sldId id="462" r:id="rId21"/>
    <p:sldId id="473" r:id="rId22"/>
    <p:sldId id="415" r:id="rId23"/>
    <p:sldId id="510" r:id="rId24"/>
    <p:sldId id="511" r:id="rId25"/>
    <p:sldId id="380" r:id="rId26"/>
    <p:sldId id="474" r:id="rId27"/>
    <p:sldId id="272" r:id="rId28"/>
    <p:sldId id="412" r:id="rId29"/>
    <p:sldId id="445" r:id="rId30"/>
    <p:sldId id="491" r:id="rId31"/>
    <p:sldId id="423" r:id="rId32"/>
    <p:sldId id="421" r:id="rId33"/>
    <p:sldId id="419" r:id="rId34"/>
    <p:sldId id="512" r:id="rId35"/>
    <p:sldId id="475" r:id="rId36"/>
    <p:sldId id="476" r:id="rId37"/>
    <p:sldId id="477" r:id="rId38"/>
    <p:sldId id="478" r:id="rId39"/>
    <p:sldId id="479" r:id="rId40"/>
    <p:sldId id="480" r:id="rId41"/>
    <p:sldId id="504" r:id="rId42"/>
    <p:sldId id="527" r:id="rId43"/>
    <p:sldId id="522" r:id="rId44"/>
    <p:sldId id="495" r:id="rId45"/>
    <p:sldId id="524" r:id="rId46"/>
    <p:sldId id="517" r:id="rId47"/>
    <p:sldId id="523" r:id="rId48"/>
    <p:sldId id="500" r:id="rId49"/>
    <p:sldId id="501" r:id="rId50"/>
    <p:sldId id="487" r:id="rId51"/>
    <p:sldId id="488" r:id="rId52"/>
    <p:sldId id="489" r:id="rId53"/>
  </p:sldIdLst>
  <p:sldSz cx="9144000" cy="6858000" type="screen4x3"/>
  <p:notesSz cx="6669088" cy="9872663"/>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8" autoAdjust="0"/>
    <p:restoredTop sz="94692" autoAdjust="0"/>
  </p:normalViewPr>
  <p:slideViewPr>
    <p:cSldViewPr>
      <p:cViewPr varScale="1">
        <p:scale>
          <a:sx n="64" d="100"/>
          <a:sy n="64" d="100"/>
        </p:scale>
        <p:origin x="1340" y="44"/>
      </p:cViewPr>
      <p:guideLst>
        <p:guide orient="horz" pos="2160"/>
        <p:guide pos="2880"/>
      </p:guideLst>
    </p:cSldViewPr>
  </p:slideViewPr>
  <p:outlineViewPr>
    <p:cViewPr>
      <p:scale>
        <a:sx n="33" d="100"/>
        <a:sy n="33" d="100"/>
      </p:scale>
      <p:origin x="0" y="2131"/>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E4311\Desktop\Rapportage%20en%20resulaten%20Provincie\veldgegevens%20gemeenten%202019\cijfers%20per%20gemeente%202019.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netapp01.povgrp.oost-vlaanderen.be\data\E43\06_VELDWERKING\16.%20registratie%20en%20veldgegevens\Rapportage%20en%20resulaten%20Provincie\cijfers%20per%20gemeente%202018%20na%20nazicht.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netapp01.povgrp.oost-vlaanderen.be\data\E43\06_VELDWERKING\16.%20registratie%20en%20veldgegevens\Rapportage%20en%20resulaten%20Provincie\cijfers%20per%20gemeente%202018%20na%20nazich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netapp01.povgrp.oost-vlaanderen.be\data\E43\06_VELDWERKING\16.%20registratie%20en%20veldgegevens\Rapportage%20en%20resulaten%20Provincie\veldgegevens%20gemeenten%202019\cijfers%20per%20gemeente%202019.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netapp01.povgrp.oost-vlaanderen.be\data\E43\06_VELDWERKING\16.%20registratie%20en%20veldgegevens\Rapportage%20en%20resulaten%20Provincie\veldgegevens%20gemeenten%202019\cijfers%20per%20gemeente%202019.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netapp01.povgrp.oost-vlaanderen.be\data\E43\06_VELDWERKING\16.%20registratie%20en%20veldgegevens\Rapportage%20en%20resulaten%20Provincie\veldgegevens%20gemeenten%202019\cijfers%20per%20gemeente%20201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nl-BE"/>
              <a:t>Regio</a:t>
            </a:r>
            <a:r>
              <a:rPr lang="nl-BE" baseline="0"/>
              <a:t> Vlaamse Ardennen: evolutie rodenticiden</a:t>
            </a:r>
            <a:endParaRPr lang="nl-BE"/>
          </a:p>
        </c:rich>
      </c:tx>
      <c:layout>
        <c:manualLayout>
          <c:xMode val="edge"/>
          <c:yMode val="edge"/>
          <c:x val="0.19275021081335625"/>
          <c:y val="0"/>
        </c:manualLayout>
      </c:layout>
      <c:overlay val="0"/>
    </c:title>
    <c:autoTitleDeleted val="0"/>
    <c:plotArea>
      <c:layout/>
      <c:barChart>
        <c:barDir val="col"/>
        <c:grouping val="clustered"/>
        <c:varyColors val="0"/>
        <c:ser>
          <c:idx val="4"/>
          <c:order val="0"/>
          <c:tx>
            <c:v>2016</c:v>
          </c:tx>
          <c:invertIfNegative val="0"/>
          <c:cat>
            <c:strRef>
              <c:f>'Rodenticiden totalen '!$A$67:$A$77</c:f>
              <c:strCache>
                <c:ptCount val="11"/>
                <c:pt idx="0">
                  <c:v>Brakel</c:v>
                </c:pt>
                <c:pt idx="1">
                  <c:v>Horebeke</c:v>
                </c:pt>
                <c:pt idx="2">
                  <c:v>Kluisbergen</c:v>
                </c:pt>
                <c:pt idx="3">
                  <c:v>Kruisem </c:v>
                </c:pt>
                <c:pt idx="4">
                  <c:v> Lierde</c:v>
                </c:pt>
                <c:pt idx="5">
                  <c:v>Maarkedal</c:v>
                </c:pt>
                <c:pt idx="6">
                  <c:v>Oudenaarde </c:v>
                </c:pt>
                <c:pt idx="7">
                  <c:v>Ronse </c:v>
                </c:pt>
                <c:pt idx="8">
                  <c:v>Wortegem-Petegem</c:v>
                </c:pt>
                <c:pt idx="9">
                  <c:v>Zottegem </c:v>
                </c:pt>
                <c:pt idx="10">
                  <c:v>Zwalm</c:v>
                </c:pt>
              </c:strCache>
              <c:extLst/>
            </c:strRef>
          </c:cat>
          <c:val>
            <c:numRef>
              <c:f>'[1]vl a'!$G$6:$G$17</c:f>
              <c:numCache>
                <c:formatCode>General</c:formatCode>
                <c:ptCount val="11"/>
                <c:pt idx="0">
                  <c:v>0</c:v>
                </c:pt>
                <c:pt idx="1">
                  <c:v>28</c:v>
                </c:pt>
                <c:pt idx="2">
                  <c:v>532</c:v>
                </c:pt>
                <c:pt idx="3">
                  <c:v>112</c:v>
                </c:pt>
                <c:pt idx="4">
                  <c:v>85</c:v>
                </c:pt>
                <c:pt idx="5">
                  <c:v>82</c:v>
                </c:pt>
                <c:pt idx="6">
                  <c:v>258</c:v>
                </c:pt>
                <c:pt idx="7">
                  <c:v>136</c:v>
                </c:pt>
                <c:pt idx="8">
                  <c:v>103</c:v>
                </c:pt>
                <c:pt idx="9">
                  <c:v>105</c:v>
                </c:pt>
                <c:pt idx="10">
                  <c:v>133</c:v>
                </c:pt>
              </c:numCache>
              <c:extLst/>
            </c:numRef>
          </c:val>
          <c:extLst>
            <c:ext xmlns:c16="http://schemas.microsoft.com/office/drawing/2014/chart" uri="{C3380CC4-5D6E-409C-BE32-E72D297353CC}">
              <c16:uniqueId val="{00000000-823F-4908-83B5-69E26844C13A}"/>
            </c:ext>
          </c:extLst>
        </c:ser>
        <c:ser>
          <c:idx val="5"/>
          <c:order val="1"/>
          <c:tx>
            <c:v>2017</c:v>
          </c:tx>
          <c:invertIfNegative val="0"/>
          <c:cat>
            <c:strRef>
              <c:f>'Rodenticiden totalen '!$A$67:$A$77</c:f>
              <c:strCache>
                <c:ptCount val="11"/>
                <c:pt idx="0">
                  <c:v>Brakel</c:v>
                </c:pt>
                <c:pt idx="1">
                  <c:v>Horebeke</c:v>
                </c:pt>
                <c:pt idx="2">
                  <c:v>Kluisbergen</c:v>
                </c:pt>
                <c:pt idx="3">
                  <c:v>Kruisem </c:v>
                </c:pt>
                <c:pt idx="4">
                  <c:v> Lierde</c:v>
                </c:pt>
                <c:pt idx="5">
                  <c:v>Maarkedal</c:v>
                </c:pt>
                <c:pt idx="6">
                  <c:v>Oudenaarde </c:v>
                </c:pt>
                <c:pt idx="7">
                  <c:v>Ronse </c:v>
                </c:pt>
                <c:pt idx="8">
                  <c:v>Wortegem-Petegem</c:v>
                </c:pt>
                <c:pt idx="9">
                  <c:v>Zottegem </c:v>
                </c:pt>
                <c:pt idx="10">
                  <c:v>Zwalm</c:v>
                </c:pt>
              </c:strCache>
              <c:extLst/>
            </c:strRef>
          </c:cat>
          <c:val>
            <c:numRef>
              <c:f>'[1]vl a'!$H$6:$H$17</c:f>
              <c:numCache>
                <c:formatCode>General</c:formatCode>
                <c:ptCount val="11"/>
                <c:pt idx="0">
                  <c:v>681.38</c:v>
                </c:pt>
                <c:pt idx="1">
                  <c:v>11.92</c:v>
                </c:pt>
                <c:pt idx="2">
                  <c:v>623.02</c:v>
                </c:pt>
                <c:pt idx="3">
                  <c:v>96.06</c:v>
                </c:pt>
                <c:pt idx="4">
                  <c:v>70.680000000000007</c:v>
                </c:pt>
                <c:pt idx="5">
                  <c:v>111.66</c:v>
                </c:pt>
                <c:pt idx="6">
                  <c:v>181.53</c:v>
                </c:pt>
                <c:pt idx="7">
                  <c:v>187.84</c:v>
                </c:pt>
                <c:pt idx="8">
                  <c:v>103.22</c:v>
                </c:pt>
                <c:pt idx="9">
                  <c:v>78.58</c:v>
                </c:pt>
                <c:pt idx="10">
                  <c:v>129.41</c:v>
                </c:pt>
              </c:numCache>
              <c:extLst/>
            </c:numRef>
          </c:val>
          <c:extLst>
            <c:ext xmlns:c16="http://schemas.microsoft.com/office/drawing/2014/chart" uri="{C3380CC4-5D6E-409C-BE32-E72D297353CC}">
              <c16:uniqueId val="{00000001-823F-4908-83B5-69E26844C13A}"/>
            </c:ext>
          </c:extLst>
        </c:ser>
        <c:ser>
          <c:idx val="6"/>
          <c:order val="2"/>
          <c:tx>
            <c:v>2018</c:v>
          </c:tx>
          <c:invertIfNegative val="0"/>
          <c:cat>
            <c:strRef>
              <c:f>'Rodenticiden totalen '!$A$67:$A$77</c:f>
              <c:strCache>
                <c:ptCount val="11"/>
                <c:pt idx="0">
                  <c:v>Brakel</c:v>
                </c:pt>
                <c:pt idx="1">
                  <c:v>Horebeke</c:v>
                </c:pt>
                <c:pt idx="2">
                  <c:v>Kluisbergen</c:v>
                </c:pt>
                <c:pt idx="3">
                  <c:v>Kruisem </c:v>
                </c:pt>
                <c:pt idx="4">
                  <c:v> Lierde</c:v>
                </c:pt>
                <c:pt idx="5">
                  <c:v>Maarkedal</c:v>
                </c:pt>
                <c:pt idx="6">
                  <c:v>Oudenaarde </c:v>
                </c:pt>
                <c:pt idx="7">
                  <c:v>Ronse </c:v>
                </c:pt>
                <c:pt idx="8">
                  <c:v>Wortegem-Petegem</c:v>
                </c:pt>
                <c:pt idx="9">
                  <c:v>Zottegem </c:v>
                </c:pt>
                <c:pt idx="10">
                  <c:v>Zwalm</c:v>
                </c:pt>
              </c:strCache>
              <c:extLst/>
            </c:strRef>
          </c:cat>
          <c:val>
            <c:numRef>
              <c:f>'Rodenticiden totalen '!$H$67:$H$77</c:f>
              <c:numCache>
                <c:formatCode>0</c:formatCode>
                <c:ptCount val="11"/>
                <c:pt idx="0">
                  <c:v>18.560000000000002</c:v>
                </c:pt>
                <c:pt idx="1">
                  <c:v>6.6400000000000006</c:v>
                </c:pt>
                <c:pt idx="2">
                  <c:v>359.82</c:v>
                </c:pt>
                <c:pt idx="3">
                  <c:v>184.232</c:v>
                </c:pt>
                <c:pt idx="4">
                  <c:v>51.311999999999998</c:v>
                </c:pt>
                <c:pt idx="5">
                  <c:v>128.63999999999999</c:v>
                </c:pt>
                <c:pt idx="6">
                  <c:v>201.58399999999997</c:v>
                </c:pt>
                <c:pt idx="7">
                  <c:v>151.624</c:v>
                </c:pt>
                <c:pt idx="8">
                  <c:v>100.1</c:v>
                </c:pt>
                <c:pt idx="9">
                  <c:v>130.44999999999999</c:v>
                </c:pt>
                <c:pt idx="10">
                  <c:v>116.256</c:v>
                </c:pt>
              </c:numCache>
              <c:extLst/>
            </c:numRef>
          </c:val>
          <c:extLst>
            <c:ext xmlns:c16="http://schemas.microsoft.com/office/drawing/2014/chart" uri="{C3380CC4-5D6E-409C-BE32-E72D297353CC}">
              <c16:uniqueId val="{00000002-823F-4908-83B5-69E26844C13A}"/>
            </c:ext>
          </c:extLst>
        </c:ser>
        <c:ser>
          <c:idx val="0"/>
          <c:order val="3"/>
          <c:tx>
            <c:v>2019</c:v>
          </c:tx>
          <c:invertIfNegative val="0"/>
          <c:cat>
            <c:strRef>
              <c:f>'Rodenticiden totalen '!$A$67:$A$77</c:f>
              <c:strCache>
                <c:ptCount val="11"/>
                <c:pt idx="0">
                  <c:v>Brakel</c:v>
                </c:pt>
                <c:pt idx="1">
                  <c:v>Horebeke</c:v>
                </c:pt>
                <c:pt idx="2">
                  <c:v>Kluisbergen</c:v>
                </c:pt>
                <c:pt idx="3">
                  <c:v>Kruisem </c:v>
                </c:pt>
                <c:pt idx="4">
                  <c:v> Lierde</c:v>
                </c:pt>
                <c:pt idx="5">
                  <c:v>Maarkedal</c:v>
                </c:pt>
                <c:pt idx="6">
                  <c:v>Oudenaarde </c:v>
                </c:pt>
                <c:pt idx="7">
                  <c:v>Ronse </c:v>
                </c:pt>
                <c:pt idx="8">
                  <c:v>Wortegem-Petegem</c:v>
                </c:pt>
                <c:pt idx="9">
                  <c:v>Zottegem </c:v>
                </c:pt>
                <c:pt idx="10">
                  <c:v>Zwalm</c:v>
                </c:pt>
              </c:strCache>
              <c:extLst/>
            </c:strRef>
          </c:cat>
          <c:val>
            <c:numRef>
              <c:f>'Rodenticiden totalen '!$I$67:$I$77</c:f>
              <c:numCache>
                <c:formatCode>0</c:formatCode>
                <c:ptCount val="11"/>
                <c:pt idx="0">
                  <c:v>23.324000000000002</c:v>
                </c:pt>
                <c:pt idx="1">
                  <c:v>15.868</c:v>
                </c:pt>
                <c:pt idx="2">
                  <c:v>45.027999999999999</c:v>
                </c:pt>
                <c:pt idx="3">
                  <c:v>147.32400000000001</c:v>
                </c:pt>
                <c:pt idx="4">
                  <c:v>50.251999999999995</c:v>
                </c:pt>
                <c:pt idx="5">
                  <c:v>65</c:v>
                </c:pt>
                <c:pt idx="6">
                  <c:v>194.3</c:v>
                </c:pt>
                <c:pt idx="7">
                  <c:v>155.59200000000001</c:v>
                </c:pt>
                <c:pt idx="8">
                  <c:v>86.984000000000009</c:v>
                </c:pt>
                <c:pt idx="9">
                  <c:v>114.316</c:v>
                </c:pt>
                <c:pt idx="10">
                  <c:v>88.072000000000003</c:v>
                </c:pt>
              </c:numCache>
              <c:extLst/>
            </c:numRef>
          </c:val>
          <c:extLst>
            <c:ext xmlns:c16="http://schemas.microsoft.com/office/drawing/2014/chart" uri="{C3380CC4-5D6E-409C-BE32-E72D297353CC}">
              <c16:uniqueId val="{00000003-823F-4908-83B5-69E26844C13A}"/>
            </c:ext>
          </c:extLst>
        </c:ser>
        <c:dLbls>
          <c:showLegendKey val="0"/>
          <c:showVal val="0"/>
          <c:showCatName val="0"/>
          <c:showSerName val="0"/>
          <c:showPercent val="0"/>
          <c:showBubbleSize val="0"/>
        </c:dLbls>
        <c:gapWidth val="150"/>
        <c:axId val="139898880"/>
        <c:axId val="139900416"/>
      </c:barChart>
      <c:catAx>
        <c:axId val="139898880"/>
        <c:scaling>
          <c:orientation val="minMax"/>
        </c:scaling>
        <c:delete val="0"/>
        <c:axPos val="b"/>
        <c:numFmt formatCode="General" sourceLinked="0"/>
        <c:majorTickMark val="none"/>
        <c:minorTickMark val="none"/>
        <c:tickLblPos val="nextTo"/>
        <c:crossAx val="139900416"/>
        <c:crosses val="autoZero"/>
        <c:auto val="1"/>
        <c:lblAlgn val="ctr"/>
        <c:lblOffset val="100"/>
        <c:noMultiLvlLbl val="0"/>
      </c:catAx>
      <c:valAx>
        <c:axId val="139900416"/>
        <c:scaling>
          <c:orientation val="minMax"/>
        </c:scaling>
        <c:delete val="0"/>
        <c:axPos val="l"/>
        <c:majorGridlines/>
        <c:numFmt formatCode="General" sourceLinked="1"/>
        <c:majorTickMark val="none"/>
        <c:minorTickMark val="none"/>
        <c:tickLblPos val="nextTo"/>
        <c:crossAx val="139898880"/>
        <c:crosses val="autoZero"/>
        <c:crossBetween val="between"/>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1"/>
          <c:showBubbleSize val="0"/>
          <c:showLeaderLines val="0"/>
        </c:dLbls>
        <c:firstSliceAng val="0"/>
      </c:pieChart>
    </c:plotArea>
    <c:legend>
      <c:legendPos val="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Aantal kg rodenticiden POV</a:t>
            </a:r>
          </a:p>
        </c:rich>
      </c:tx>
      <c:overlay val="0"/>
    </c:title>
    <c:autoTitleDeleted val="0"/>
    <c:plotArea>
      <c:layout/>
      <c:pieChart>
        <c:varyColors val="1"/>
        <c:dLbls>
          <c:showLegendKey val="0"/>
          <c:showVal val="0"/>
          <c:showCatName val="0"/>
          <c:showSerName val="0"/>
          <c:showPercent val="1"/>
          <c:showBubbleSize val="0"/>
          <c:showLeaderLines val="0"/>
        </c:dLbls>
        <c:firstSliceAng val="0"/>
      </c:pieChart>
    </c:plotArea>
    <c:legend>
      <c:legendPos val="t"/>
      <c:overlay val="0"/>
      <c:txPr>
        <a:bodyPr/>
        <a:lstStyle/>
        <a:p>
          <a:pPr rtl="0">
            <a:defRPr/>
          </a:pPr>
          <a:endParaRPr lang="nl-BE"/>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Aantal kg rodenticiden POV</a:t>
            </a:r>
          </a:p>
        </c:rich>
      </c:tx>
      <c:overlay val="0"/>
    </c:title>
    <c:autoTitleDeleted val="0"/>
    <c:plotArea>
      <c:layout/>
      <c:pieChart>
        <c:varyColors val="1"/>
        <c:ser>
          <c:idx val="0"/>
          <c:order val="0"/>
          <c:tx>
            <c:v>aantal kg rodenticiden POV</c:v>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'Rodenticiden totalen '!$C$100:$D$100</c:f>
              <c:strCache>
                <c:ptCount val="2"/>
                <c:pt idx="0">
                  <c:v>aantal kg rodenticide op openbaar terrein</c:v>
                </c:pt>
                <c:pt idx="1">
                  <c:v>aantal kg rodenticide op privé terrein </c:v>
                </c:pt>
              </c:strCache>
            </c:strRef>
          </c:cat>
          <c:val>
            <c:numRef>
              <c:f>'Rodenticiden totalen '!$C$106:$D$106</c:f>
              <c:numCache>
                <c:formatCode>0.00</c:formatCode>
                <c:ptCount val="2"/>
                <c:pt idx="0">
                  <c:v>5444.4710000000005</c:v>
                </c:pt>
                <c:pt idx="1">
                  <c:v>4613.3240000000005</c:v>
                </c:pt>
              </c:numCache>
            </c:numRef>
          </c:val>
          <c:extLst>
            <c:ext xmlns:c16="http://schemas.microsoft.com/office/drawing/2014/chart" uri="{C3380CC4-5D6E-409C-BE32-E72D297353CC}">
              <c16:uniqueId val="{00000000-36D4-4307-B495-275CA1BFBA58}"/>
            </c:ext>
          </c:extLst>
        </c:ser>
        <c:dLbls>
          <c:showLegendKey val="0"/>
          <c:showVal val="0"/>
          <c:showCatName val="0"/>
          <c:showSerName val="0"/>
          <c:showPercent val="1"/>
          <c:showBubbleSize val="0"/>
          <c:showLeaderLines val="1"/>
        </c:dLbls>
        <c:firstSliceAng val="0"/>
      </c:pieChart>
    </c:plotArea>
    <c:legend>
      <c:legendPos val="t"/>
      <c:overlay val="0"/>
      <c:txPr>
        <a:bodyPr/>
        <a:lstStyle/>
        <a:p>
          <a:pPr rtl="0">
            <a:defRPr/>
          </a:pPr>
          <a:endParaRPr lang="nl-BE"/>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pieChart>
        <c:varyColors val="1"/>
        <c:ser>
          <c:idx val="0"/>
          <c:order val="0"/>
          <c:tx>
            <c:v>Rodenticiden Vlaamse Ardennen</c:v>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'Rodenticiden totalen '!$C$100:$D$100</c:f>
              <c:strCache>
                <c:ptCount val="2"/>
                <c:pt idx="0">
                  <c:v>aantal kg rodenticide op openbaar terrein</c:v>
                </c:pt>
                <c:pt idx="1">
                  <c:v>aantal kg rodenticide op privé terrein </c:v>
                </c:pt>
              </c:strCache>
            </c:strRef>
          </c:cat>
          <c:val>
            <c:numRef>
              <c:f>'Rodenticiden totalen '!$C$104:$D$104</c:f>
              <c:numCache>
                <c:formatCode>0.00</c:formatCode>
                <c:ptCount val="2"/>
                <c:pt idx="0">
                  <c:v>642.62000000000012</c:v>
                </c:pt>
                <c:pt idx="1">
                  <c:v>343.44000000000005</c:v>
                </c:pt>
              </c:numCache>
            </c:numRef>
          </c:val>
          <c:extLst>
            <c:ext xmlns:c16="http://schemas.microsoft.com/office/drawing/2014/chart" uri="{C3380CC4-5D6E-409C-BE32-E72D297353CC}">
              <c16:uniqueId val="{00000000-4D24-4DE8-956F-B8AFF5F71C47}"/>
            </c:ext>
          </c:extLst>
        </c:ser>
        <c:dLbls>
          <c:showLegendKey val="0"/>
          <c:showVal val="0"/>
          <c:showCatName val="0"/>
          <c:showSerName val="0"/>
          <c:showPercent val="1"/>
          <c:showBubbleSize val="0"/>
          <c:showLeaderLines val="1"/>
        </c:dLbls>
        <c:firstSliceAng val="0"/>
      </c:pieChart>
    </c:plotArea>
    <c:legend>
      <c:legendPos val="t"/>
      <c:overlay val="0"/>
      <c:txPr>
        <a:bodyPr/>
        <a:lstStyle/>
        <a:p>
          <a:pPr rtl="0">
            <a:defRPr/>
          </a:pPr>
          <a:endParaRPr lang="nl-BE"/>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pieChart>
        <c:varyColors val="1"/>
        <c:ser>
          <c:idx val="0"/>
          <c:order val="0"/>
          <c:tx>
            <c:v>Overige dierlijke overlastbezorgers</c:v>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'totalen +mura '!$K$3:$P$3</c:f>
              <c:strCache>
                <c:ptCount val="6"/>
                <c:pt idx="0">
                  <c:v>vangsten katten</c:v>
                </c:pt>
                <c:pt idx="1">
                  <c:v>vangsten duiven </c:v>
                </c:pt>
                <c:pt idx="2">
                  <c:v>vangsten ganzen</c:v>
                </c:pt>
                <c:pt idx="3">
                  <c:v>vangsten kippen</c:v>
                </c:pt>
                <c:pt idx="4">
                  <c:v>eieren prikken </c:v>
                </c:pt>
                <c:pt idx="5">
                  <c:v>andere*</c:v>
                </c:pt>
              </c:strCache>
            </c:strRef>
          </c:cat>
          <c:val>
            <c:numRef>
              <c:f>'totalen +mura '!$K$9:$P$9</c:f>
              <c:numCache>
                <c:formatCode>0</c:formatCode>
                <c:ptCount val="6"/>
                <c:pt idx="0">
                  <c:v>2625</c:v>
                </c:pt>
                <c:pt idx="1">
                  <c:v>4533</c:v>
                </c:pt>
                <c:pt idx="2">
                  <c:v>650</c:v>
                </c:pt>
                <c:pt idx="3">
                  <c:v>198</c:v>
                </c:pt>
                <c:pt idx="4">
                  <c:v>261</c:v>
                </c:pt>
                <c:pt idx="5">
                  <c:v>0</c:v>
                </c:pt>
              </c:numCache>
            </c:numRef>
          </c:val>
          <c:extLst>
            <c:ext xmlns:c16="http://schemas.microsoft.com/office/drawing/2014/chart" uri="{C3380CC4-5D6E-409C-BE32-E72D297353CC}">
              <c16:uniqueId val="{00000000-FCE2-4544-8412-514E53524F1F}"/>
            </c:ext>
          </c:extLst>
        </c:ser>
        <c:dLbls>
          <c:showLegendKey val="0"/>
          <c:showVal val="0"/>
          <c:showCatName val="0"/>
          <c:showSerName val="0"/>
          <c:showPercent val="1"/>
          <c:showBubbleSize val="0"/>
          <c:showLeaderLines val="1"/>
        </c:dLbls>
        <c:firstSliceAng val="0"/>
      </c:pieChart>
    </c:plotArea>
    <c:legend>
      <c:legendPos val="t"/>
      <c:overlay val="0"/>
      <c:txPr>
        <a:bodyPr/>
        <a:lstStyle/>
        <a:p>
          <a:pPr rtl="0">
            <a:defRPr/>
          </a:pPr>
          <a:endParaRPr lang="nl-BE"/>
        </a:p>
      </c:txPr>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2"/>
            <a:ext cx="2889938" cy="493633"/>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777607" y="2"/>
            <a:ext cx="2889938" cy="493633"/>
          </a:xfrm>
          <a:prstGeom prst="rect">
            <a:avLst/>
          </a:prstGeom>
        </p:spPr>
        <p:txBody>
          <a:bodyPr vert="horz" lIns="91440" tIns="45720" rIns="91440" bIns="45720" rtlCol="0"/>
          <a:lstStyle>
            <a:lvl1pPr algn="r">
              <a:defRPr sz="1200"/>
            </a:lvl1pPr>
          </a:lstStyle>
          <a:p>
            <a:fld id="{407807D1-B119-41F2-81DF-39128378BDAF}" type="datetimeFigureOut">
              <a:rPr lang="nl-BE" smtClean="0"/>
              <a:t>7/05/2020</a:t>
            </a:fld>
            <a:endParaRPr lang="nl-BE"/>
          </a:p>
        </p:txBody>
      </p:sp>
      <p:sp>
        <p:nvSpPr>
          <p:cNvPr id="4" name="Tijdelijke aanduiding voor voettekst 3"/>
          <p:cNvSpPr>
            <a:spLocks noGrp="1"/>
          </p:cNvSpPr>
          <p:nvPr>
            <p:ph type="ftr" sz="quarter" idx="2"/>
          </p:nvPr>
        </p:nvSpPr>
        <p:spPr>
          <a:xfrm>
            <a:off x="0" y="9377318"/>
            <a:ext cx="2889938" cy="493633"/>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777607" y="9377318"/>
            <a:ext cx="2889938" cy="493633"/>
          </a:xfrm>
          <a:prstGeom prst="rect">
            <a:avLst/>
          </a:prstGeom>
        </p:spPr>
        <p:txBody>
          <a:bodyPr vert="horz" lIns="91440" tIns="45720" rIns="91440" bIns="45720" rtlCol="0" anchor="b"/>
          <a:lstStyle>
            <a:lvl1pPr algn="r">
              <a:defRPr sz="1200"/>
            </a:lvl1pPr>
          </a:lstStyle>
          <a:p>
            <a:fld id="{4537F2AC-5214-439F-9C84-F9937F02AC95}" type="slidenum">
              <a:rPr lang="nl-BE" smtClean="0"/>
              <a:t>‹nr.›</a:t>
            </a:fld>
            <a:endParaRPr lang="nl-BE"/>
          </a:p>
        </p:txBody>
      </p:sp>
    </p:spTree>
    <p:extLst>
      <p:ext uri="{BB962C8B-B14F-4D97-AF65-F5344CB8AC3E}">
        <p14:creationId xmlns:p14="http://schemas.microsoft.com/office/powerpoint/2010/main" val="29178973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2"/>
            <a:ext cx="2889938" cy="493633"/>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777607" y="2"/>
            <a:ext cx="2889938" cy="493633"/>
          </a:xfrm>
          <a:prstGeom prst="rect">
            <a:avLst/>
          </a:prstGeom>
        </p:spPr>
        <p:txBody>
          <a:bodyPr vert="horz" lIns="91440" tIns="45720" rIns="91440" bIns="45720" rtlCol="0"/>
          <a:lstStyle>
            <a:lvl1pPr algn="r">
              <a:defRPr sz="1200"/>
            </a:lvl1pPr>
          </a:lstStyle>
          <a:p>
            <a:fld id="{ECBDD4EC-8BC8-4DF2-B0F7-6B19BD23522F}" type="datetimeFigureOut">
              <a:rPr lang="nl-BE" smtClean="0"/>
              <a:t>7/05/2020</a:t>
            </a:fld>
            <a:endParaRPr lang="nl-BE"/>
          </a:p>
        </p:txBody>
      </p:sp>
      <p:sp>
        <p:nvSpPr>
          <p:cNvPr id="4" name="Tijdelijke aanduiding voor dia-afbeelding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66909" y="4689515"/>
            <a:ext cx="5335270" cy="4442698"/>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377318"/>
            <a:ext cx="2889938" cy="493633"/>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777607" y="9377318"/>
            <a:ext cx="2889938" cy="493633"/>
          </a:xfrm>
          <a:prstGeom prst="rect">
            <a:avLst/>
          </a:prstGeom>
        </p:spPr>
        <p:txBody>
          <a:bodyPr vert="horz" lIns="91440" tIns="45720" rIns="91440" bIns="45720" rtlCol="0" anchor="b"/>
          <a:lstStyle>
            <a:lvl1pPr algn="r">
              <a:defRPr sz="1200"/>
            </a:lvl1pPr>
          </a:lstStyle>
          <a:p>
            <a:fld id="{E84FB1EF-103E-4F1C-B005-4576B6DC8F33}" type="slidenum">
              <a:rPr lang="nl-BE" smtClean="0"/>
              <a:t>‹nr.›</a:t>
            </a:fld>
            <a:endParaRPr lang="nl-BE"/>
          </a:p>
        </p:txBody>
      </p:sp>
    </p:spTree>
    <p:extLst>
      <p:ext uri="{BB962C8B-B14F-4D97-AF65-F5344CB8AC3E}">
        <p14:creationId xmlns:p14="http://schemas.microsoft.com/office/powerpoint/2010/main" val="47874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a:t>
            </a:fld>
            <a:endParaRPr lang="nl-BE"/>
          </a:p>
        </p:txBody>
      </p:sp>
    </p:spTree>
    <p:extLst>
      <p:ext uri="{BB962C8B-B14F-4D97-AF65-F5344CB8AC3E}">
        <p14:creationId xmlns:p14="http://schemas.microsoft.com/office/powerpoint/2010/main" val="549033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11</a:t>
            </a:fld>
            <a:endParaRPr lang="nl-BE">
              <a:solidFill>
                <a:prstClr val="black"/>
              </a:solidFill>
            </a:endParaRPr>
          </a:p>
        </p:txBody>
      </p:sp>
    </p:spTree>
    <p:extLst>
      <p:ext uri="{BB962C8B-B14F-4D97-AF65-F5344CB8AC3E}">
        <p14:creationId xmlns:p14="http://schemas.microsoft.com/office/powerpoint/2010/main" val="103185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12</a:t>
            </a:fld>
            <a:endParaRPr lang="nl-BE"/>
          </a:p>
        </p:txBody>
      </p:sp>
    </p:spTree>
    <p:extLst>
      <p:ext uri="{BB962C8B-B14F-4D97-AF65-F5344CB8AC3E}">
        <p14:creationId xmlns:p14="http://schemas.microsoft.com/office/powerpoint/2010/main" val="3915108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13</a:t>
            </a:fld>
            <a:endParaRPr lang="nl-BE"/>
          </a:p>
        </p:txBody>
      </p:sp>
    </p:spTree>
    <p:extLst>
      <p:ext uri="{BB962C8B-B14F-4D97-AF65-F5344CB8AC3E}">
        <p14:creationId xmlns:p14="http://schemas.microsoft.com/office/powerpoint/2010/main" val="156339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14</a:t>
            </a:fld>
            <a:endParaRPr lang="nl-BE">
              <a:solidFill>
                <a:prstClr val="black"/>
              </a:solidFill>
            </a:endParaRPr>
          </a:p>
        </p:txBody>
      </p:sp>
    </p:spTree>
    <p:extLst>
      <p:ext uri="{BB962C8B-B14F-4D97-AF65-F5344CB8AC3E}">
        <p14:creationId xmlns:p14="http://schemas.microsoft.com/office/powerpoint/2010/main" val="993784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15</a:t>
            </a:fld>
            <a:endParaRPr lang="nl-BE"/>
          </a:p>
        </p:txBody>
      </p:sp>
    </p:spTree>
    <p:extLst>
      <p:ext uri="{BB962C8B-B14F-4D97-AF65-F5344CB8AC3E}">
        <p14:creationId xmlns:p14="http://schemas.microsoft.com/office/powerpoint/2010/main" val="2035990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19</a:t>
            </a:fld>
            <a:endParaRPr lang="nl-BE">
              <a:solidFill>
                <a:prstClr val="black"/>
              </a:solidFill>
            </a:endParaRPr>
          </a:p>
        </p:txBody>
      </p:sp>
    </p:spTree>
    <p:extLst>
      <p:ext uri="{BB962C8B-B14F-4D97-AF65-F5344CB8AC3E}">
        <p14:creationId xmlns:p14="http://schemas.microsoft.com/office/powerpoint/2010/main" val="261504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20</a:t>
            </a:fld>
            <a:endParaRPr lang="nl-BE"/>
          </a:p>
        </p:txBody>
      </p:sp>
    </p:spTree>
    <p:extLst>
      <p:ext uri="{BB962C8B-B14F-4D97-AF65-F5344CB8AC3E}">
        <p14:creationId xmlns:p14="http://schemas.microsoft.com/office/powerpoint/2010/main" val="631024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21</a:t>
            </a:fld>
            <a:endParaRPr lang="nl-BE"/>
          </a:p>
        </p:txBody>
      </p:sp>
    </p:spTree>
    <p:extLst>
      <p:ext uri="{BB962C8B-B14F-4D97-AF65-F5344CB8AC3E}">
        <p14:creationId xmlns:p14="http://schemas.microsoft.com/office/powerpoint/2010/main" val="817232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27</a:t>
            </a:fld>
            <a:endParaRPr lang="nl-BE"/>
          </a:p>
        </p:txBody>
      </p:sp>
    </p:spTree>
    <p:extLst>
      <p:ext uri="{BB962C8B-B14F-4D97-AF65-F5344CB8AC3E}">
        <p14:creationId xmlns:p14="http://schemas.microsoft.com/office/powerpoint/2010/main" val="2823581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29</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a:t>
            </a:fld>
            <a:endParaRPr lang="nl-BE"/>
          </a:p>
        </p:txBody>
      </p:sp>
    </p:spTree>
    <p:extLst>
      <p:ext uri="{BB962C8B-B14F-4D97-AF65-F5344CB8AC3E}">
        <p14:creationId xmlns:p14="http://schemas.microsoft.com/office/powerpoint/2010/main" val="255999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30</a:t>
            </a:fld>
            <a:endParaRPr lang="nl-BE">
              <a:solidFill>
                <a:prstClr val="black"/>
              </a:solidFill>
            </a:endParaRPr>
          </a:p>
        </p:txBody>
      </p:sp>
    </p:spTree>
    <p:extLst>
      <p:ext uri="{BB962C8B-B14F-4D97-AF65-F5344CB8AC3E}">
        <p14:creationId xmlns:p14="http://schemas.microsoft.com/office/powerpoint/2010/main" val="73479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32</a:t>
            </a:fld>
            <a:endParaRPr lang="nl-BE"/>
          </a:p>
        </p:txBody>
      </p:sp>
    </p:spTree>
    <p:extLst>
      <p:ext uri="{BB962C8B-B14F-4D97-AF65-F5344CB8AC3E}">
        <p14:creationId xmlns:p14="http://schemas.microsoft.com/office/powerpoint/2010/main" val="3008662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33</a:t>
            </a:fld>
            <a:endParaRPr lang="nl-BE"/>
          </a:p>
        </p:txBody>
      </p:sp>
    </p:spTree>
    <p:extLst>
      <p:ext uri="{BB962C8B-B14F-4D97-AF65-F5344CB8AC3E}">
        <p14:creationId xmlns:p14="http://schemas.microsoft.com/office/powerpoint/2010/main" val="2746707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34</a:t>
            </a:fld>
            <a:endParaRPr lang="nl-BE"/>
          </a:p>
        </p:txBody>
      </p:sp>
    </p:spTree>
    <p:extLst>
      <p:ext uri="{BB962C8B-B14F-4D97-AF65-F5344CB8AC3E}">
        <p14:creationId xmlns:p14="http://schemas.microsoft.com/office/powerpoint/2010/main" val="2746707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36</a:t>
            </a:fld>
            <a:endParaRPr lang="nl-BE">
              <a:solidFill>
                <a:prstClr val="black"/>
              </a:solidFill>
            </a:endParaRPr>
          </a:p>
        </p:txBody>
      </p:sp>
    </p:spTree>
    <p:extLst>
      <p:ext uri="{BB962C8B-B14F-4D97-AF65-F5344CB8AC3E}">
        <p14:creationId xmlns:p14="http://schemas.microsoft.com/office/powerpoint/2010/main" val="1544179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2"/>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37</a:t>
            </a:fld>
            <a:endParaRPr lang="nl-BE">
              <a:solidFill>
                <a:prstClr val="black"/>
              </a:solidFill>
            </a:endParaRPr>
          </a:p>
        </p:txBody>
      </p:sp>
    </p:spTree>
    <p:extLst>
      <p:ext uri="{BB962C8B-B14F-4D97-AF65-F5344CB8AC3E}">
        <p14:creationId xmlns:p14="http://schemas.microsoft.com/office/powerpoint/2010/main" val="1256147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2"/>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39</a:t>
            </a:fld>
            <a:endParaRPr lang="nl-BE">
              <a:solidFill>
                <a:prstClr val="black"/>
              </a:solidFill>
            </a:endParaRPr>
          </a:p>
        </p:txBody>
      </p:sp>
    </p:spTree>
    <p:extLst>
      <p:ext uri="{BB962C8B-B14F-4D97-AF65-F5344CB8AC3E}">
        <p14:creationId xmlns:p14="http://schemas.microsoft.com/office/powerpoint/2010/main" val="1784233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2"/>
            <a:r>
              <a:rPr lang="nl-BE" dirty="0" err="1"/>
              <a:t>Doel:Informeren</a:t>
            </a:r>
            <a:r>
              <a:rPr lang="nl-BE" dirty="0"/>
              <a:t> toestand</a:t>
            </a:r>
          </a:p>
          <a:p>
            <a:pPr lvl="3"/>
            <a:r>
              <a:rPr lang="nl-BE" dirty="0"/>
              <a:t>Netwerken</a:t>
            </a:r>
          </a:p>
          <a:p>
            <a:pPr lvl="3"/>
            <a:r>
              <a:rPr lang="nl-BE" dirty="0"/>
              <a:t>Evoluties binnen werkgebied delen</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41</a:t>
            </a:fld>
            <a:endParaRPr lang="nl-BE">
              <a:solidFill>
                <a:prstClr val="black"/>
              </a:solidFill>
            </a:endParaRPr>
          </a:p>
        </p:txBody>
      </p:sp>
    </p:spTree>
    <p:extLst>
      <p:ext uri="{BB962C8B-B14F-4D97-AF65-F5344CB8AC3E}">
        <p14:creationId xmlns:p14="http://schemas.microsoft.com/office/powerpoint/2010/main" val="3598043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44</a:t>
            </a:fld>
            <a:endParaRPr lang="nl-BE">
              <a:solidFill>
                <a:prstClr val="black"/>
              </a:solidFill>
            </a:endParaRPr>
          </a:p>
        </p:txBody>
      </p:sp>
    </p:spTree>
    <p:extLst>
      <p:ext uri="{BB962C8B-B14F-4D97-AF65-F5344CB8AC3E}">
        <p14:creationId xmlns:p14="http://schemas.microsoft.com/office/powerpoint/2010/main" val="1269733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45</a:t>
            </a:fld>
            <a:endParaRPr lang="nl-BE">
              <a:solidFill>
                <a:prstClr val="black"/>
              </a:solidFill>
            </a:endParaRPr>
          </a:p>
        </p:txBody>
      </p:sp>
    </p:spTree>
    <p:extLst>
      <p:ext uri="{BB962C8B-B14F-4D97-AF65-F5344CB8AC3E}">
        <p14:creationId xmlns:p14="http://schemas.microsoft.com/office/powerpoint/2010/main" val="187302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2"/>
            <a:r>
              <a:rPr lang="nl-BE" dirty="0" err="1"/>
              <a:t>Doel:Informeren</a:t>
            </a:r>
            <a:r>
              <a:rPr lang="nl-BE" dirty="0"/>
              <a:t> toestand</a:t>
            </a:r>
          </a:p>
          <a:p>
            <a:pPr lvl="3"/>
            <a:r>
              <a:rPr lang="nl-BE" dirty="0"/>
              <a:t>Netwerken</a:t>
            </a:r>
          </a:p>
          <a:p>
            <a:pPr lvl="3"/>
            <a:r>
              <a:rPr lang="nl-BE" dirty="0"/>
              <a:t>Evoluties binnen werkgebied delen</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46</a:t>
            </a:fld>
            <a:endParaRPr lang="nl-BE">
              <a:solidFill>
                <a:prstClr val="black"/>
              </a:solidFill>
            </a:endParaRPr>
          </a:p>
        </p:txBody>
      </p:sp>
    </p:spTree>
    <p:extLst>
      <p:ext uri="{BB962C8B-B14F-4D97-AF65-F5344CB8AC3E}">
        <p14:creationId xmlns:p14="http://schemas.microsoft.com/office/powerpoint/2010/main" val="1149239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a:t>Voorstelling werking</a:t>
            </a:r>
            <a:r>
              <a:rPr lang="nl-BE" baseline="0" dirty="0"/>
              <a:t> RATO vzw: Wij werken samen met Oost-Vlaamse gemeenten, waar we rattenbestrijding opnemen en soms ook extra diensten verlenen. Daarnaast zijn wij verantwoordelijk voor de waterlopen 2</a:t>
            </a:r>
            <a:r>
              <a:rPr lang="nl-BE" baseline="30000" dirty="0"/>
              <a:t>de</a:t>
            </a:r>
            <a:r>
              <a:rPr lang="nl-BE" baseline="0" dirty="0"/>
              <a:t> categorie binnen de provincie Oost-Vlaanderen als ook prospectie in de polders en wateringen. In opdracht van de dienst waterlopen van de provincie Oost-Vlaanderen voeren wij ook beheer en bestrijding uit van een aantal uitheemse, invasieve plantensoorten. </a:t>
            </a:r>
            <a:endParaRPr lang="nl-BE" dirty="0"/>
          </a:p>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5</a:t>
            </a:fld>
            <a:endParaRPr lang="nl-BE"/>
          </a:p>
        </p:txBody>
      </p:sp>
    </p:spTree>
    <p:extLst>
      <p:ext uri="{BB962C8B-B14F-4D97-AF65-F5344CB8AC3E}">
        <p14:creationId xmlns:p14="http://schemas.microsoft.com/office/powerpoint/2010/main" val="128852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6</a:t>
            </a:fld>
            <a:endParaRPr lang="nl-BE">
              <a:solidFill>
                <a:prstClr val="black"/>
              </a:solidFill>
            </a:endParaRPr>
          </a:p>
        </p:txBody>
      </p:sp>
    </p:spTree>
    <p:extLst>
      <p:ext uri="{BB962C8B-B14F-4D97-AF65-F5344CB8AC3E}">
        <p14:creationId xmlns:p14="http://schemas.microsoft.com/office/powerpoint/2010/main" val="2852318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Muskusratten</a:t>
            </a:r>
            <a:r>
              <a:rPr lang="nl-BE" baseline="0" dirty="0"/>
              <a:t> zorgen in Oost-Vlaanderen voor (economische) schade -&gt; een goede muskusrattenwerking is dus nog altijd belangrijk </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7</a:t>
            </a:fld>
            <a:endParaRPr lang="nl-BE">
              <a:solidFill>
                <a:prstClr val="black"/>
              </a:solidFill>
            </a:endParaRPr>
          </a:p>
        </p:txBody>
      </p:sp>
    </p:spTree>
    <p:extLst>
      <p:ext uri="{BB962C8B-B14F-4D97-AF65-F5344CB8AC3E}">
        <p14:creationId xmlns:p14="http://schemas.microsoft.com/office/powerpoint/2010/main" val="1508206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8</a:t>
            </a:fld>
            <a:endParaRPr lang="nl-BE"/>
          </a:p>
        </p:txBody>
      </p:sp>
    </p:spTree>
    <p:extLst>
      <p:ext uri="{BB962C8B-B14F-4D97-AF65-F5344CB8AC3E}">
        <p14:creationId xmlns:p14="http://schemas.microsoft.com/office/powerpoint/2010/main" val="1508206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10</a:t>
            </a:fld>
            <a:endParaRPr lang="nl-BE"/>
          </a:p>
        </p:txBody>
      </p:sp>
    </p:spTree>
    <p:extLst>
      <p:ext uri="{BB962C8B-B14F-4D97-AF65-F5344CB8AC3E}">
        <p14:creationId xmlns:p14="http://schemas.microsoft.com/office/powerpoint/2010/main" val="3141458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7/05/2020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73812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7/05/2020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2330251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7/05/2020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310863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562001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874368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669548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240410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500130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440081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020388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53360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7/05/2020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1298372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0405260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971948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199630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7/05/2020</a:t>
            </a:fld>
            <a:r>
              <a:rPr lang="nl-BE" dirty="0">
                <a:solidFill>
                  <a:prstClr val="white">
                    <a:lumMod val="50000"/>
                  </a:prstClr>
                </a:solidFill>
              </a:rPr>
              <a:t> </a:t>
            </a:r>
            <a:r>
              <a:rPr lang="nl-BE" b="1" dirty="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1609525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137914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605132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620932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894796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727191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702614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t>7/05/2020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1749047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071401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388099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6577855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6138812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9699708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7/05/2020</a:t>
            </a:fld>
            <a:r>
              <a:rPr lang="nl-BE" dirty="0">
                <a:solidFill>
                  <a:prstClr val="white">
                    <a:lumMod val="50000"/>
                  </a:prstClr>
                </a:solidFill>
              </a:rPr>
              <a:t> </a:t>
            </a:r>
            <a:r>
              <a:rPr lang="nl-BE" b="1" dirty="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609820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8311747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3501823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224238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071914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t>7/05/2020</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914521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9088041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8617554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2026639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1790161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853921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7068363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69609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7/05/2020</a:t>
            </a:fld>
            <a:r>
              <a:rPr lang="nl-BE" dirty="0">
                <a:solidFill>
                  <a:prstClr val="white">
                    <a:lumMod val="50000"/>
                  </a:prstClr>
                </a:solidFill>
              </a:rPr>
              <a:t> </a:t>
            </a:r>
            <a:r>
              <a:rPr lang="nl-BE" b="1" dirty="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20025440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6016689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288558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t>7/05/2020</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5382175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012888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953949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2334943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342262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255190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2525895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8166070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5437540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1942757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7/05/2020</a:t>
            </a:fld>
            <a:r>
              <a:rPr lang="nl-BE" dirty="0">
                <a:solidFill>
                  <a:prstClr val="white">
                    <a:lumMod val="50000"/>
                  </a:prstClr>
                </a:solidFill>
              </a:rPr>
              <a:t> </a:t>
            </a:r>
            <a:r>
              <a:rPr lang="nl-BE" b="1" dirty="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4040919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t>7/05/2020</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29436561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027334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1884987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8523088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0042308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071619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3881973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6388716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3864540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24028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707491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t>7/05/2020</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27464236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949942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7/05/2020</a:t>
            </a:fld>
            <a:r>
              <a:rPr lang="nl-BE" dirty="0">
                <a:solidFill>
                  <a:prstClr val="white">
                    <a:lumMod val="50000"/>
                  </a:prstClr>
                </a:solidFill>
              </a:rPr>
              <a:t> </a:t>
            </a:r>
            <a:r>
              <a:rPr lang="nl-BE" b="1" dirty="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36362993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8FB4F-9185-4B06-9C3A-1AB548918F56}"/>
              </a:ext>
            </a:extLst>
          </p:cNvPr>
          <p:cNvSpPr>
            <a:spLocks noGrp="1"/>
          </p:cNvSpPr>
          <p:nvPr>
            <p:ph type="ctrTitle"/>
          </p:nvPr>
        </p:nvSpPr>
        <p:spPr>
          <a:xfrm>
            <a:off x="1143000" y="1122363"/>
            <a:ext cx="6858000" cy="2387600"/>
          </a:xfrm>
        </p:spPr>
        <p:txBody>
          <a:bodyPr anchor="b"/>
          <a:lstStyle>
            <a:lvl1pPr algn="ctr">
              <a:defRPr sz="4500"/>
            </a:lvl1pPr>
          </a:lstStyle>
          <a:p>
            <a:r>
              <a:rPr lang="nl-NL"/>
              <a:t>Klik om stijl te bewerken</a:t>
            </a:r>
            <a:endParaRPr lang="nl-BE"/>
          </a:p>
        </p:txBody>
      </p:sp>
      <p:sp>
        <p:nvSpPr>
          <p:cNvPr id="3" name="Ondertitel 2">
            <a:extLst>
              <a:ext uri="{FF2B5EF4-FFF2-40B4-BE49-F238E27FC236}">
                <a16:creationId xmlns:a16="http://schemas.microsoft.com/office/drawing/2014/main" id="{556259E7-61D2-4ADA-B047-55F6792DE78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6B75B338-DB23-49FD-8297-66BB4F6A88A3}"/>
              </a:ext>
            </a:extLst>
          </p:cNvPr>
          <p:cNvSpPr>
            <a:spLocks noGrp="1"/>
          </p:cNvSpPr>
          <p:nvPr>
            <p:ph type="dt" sz="half" idx="10"/>
          </p:nvPr>
        </p:nvSpPr>
        <p:spPr/>
        <p:txBody>
          <a:bodyPr/>
          <a:lstStyle/>
          <a:p>
            <a:fld id="{12ECC3AA-DAB9-4AB2-ADB7-346F54B002FF}" type="datetimeFigureOut">
              <a:rPr lang="nl-BE" smtClean="0"/>
              <a:t>7/05/2020</a:t>
            </a:fld>
            <a:endParaRPr lang="nl-BE"/>
          </a:p>
        </p:txBody>
      </p:sp>
      <p:sp>
        <p:nvSpPr>
          <p:cNvPr id="5" name="Tijdelijke aanduiding voor voettekst 4">
            <a:extLst>
              <a:ext uri="{FF2B5EF4-FFF2-40B4-BE49-F238E27FC236}">
                <a16:creationId xmlns:a16="http://schemas.microsoft.com/office/drawing/2014/main" id="{A344F43F-631B-44C5-940C-289A2DFE0EE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E2CDDE5-8797-47FF-BC8C-1B3588906141}"/>
              </a:ext>
            </a:extLst>
          </p:cNvPr>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42303144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6E7125-7EEC-44CD-96D3-55146F8BC1B1}"/>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AF644633-E6C3-4758-94D6-05705075378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92765345-485D-423F-AA49-808982EAF976}"/>
              </a:ext>
            </a:extLst>
          </p:cNvPr>
          <p:cNvSpPr>
            <a:spLocks noGrp="1"/>
          </p:cNvSpPr>
          <p:nvPr>
            <p:ph type="dt" sz="half" idx="10"/>
          </p:nvPr>
        </p:nvSpPr>
        <p:spPr/>
        <p:txBody>
          <a:bodyPr/>
          <a:lstStyle/>
          <a:p>
            <a:fld id="{12ECC3AA-DAB9-4AB2-ADB7-346F54B002FF}" type="datetimeFigureOut">
              <a:rPr lang="nl-BE" smtClean="0"/>
              <a:t>7/05/2020</a:t>
            </a:fld>
            <a:endParaRPr lang="nl-BE"/>
          </a:p>
        </p:txBody>
      </p:sp>
      <p:sp>
        <p:nvSpPr>
          <p:cNvPr id="5" name="Tijdelijke aanduiding voor voettekst 4">
            <a:extLst>
              <a:ext uri="{FF2B5EF4-FFF2-40B4-BE49-F238E27FC236}">
                <a16:creationId xmlns:a16="http://schemas.microsoft.com/office/drawing/2014/main" id="{5A3437BE-1B2D-41E4-8E7E-492A81AE2395}"/>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D7B8B690-E6DD-4B84-B0C0-4A8ED1D06C1F}"/>
              </a:ext>
            </a:extLst>
          </p:cNvPr>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1234600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F63506-D917-490E-A539-A961B66ACD94}"/>
              </a:ext>
            </a:extLst>
          </p:cNvPr>
          <p:cNvSpPr>
            <a:spLocks noGrp="1"/>
          </p:cNvSpPr>
          <p:nvPr>
            <p:ph type="title"/>
          </p:nvPr>
        </p:nvSpPr>
        <p:spPr>
          <a:xfrm>
            <a:off x="623888" y="1709739"/>
            <a:ext cx="7886700" cy="2852737"/>
          </a:xfrm>
        </p:spPr>
        <p:txBody>
          <a:bodyPr anchor="b"/>
          <a:lstStyle>
            <a:lvl1pPr>
              <a:defRPr sz="45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CB003A43-F42A-4CED-A657-CAB062FA41F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611827B4-B07E-4E38-B2DD-B73CB2B14A2C}"/>
              </a:ext>
            </a:extLst>
          </p:cNvPr>
          <p:cNvSpPr>
            <a:spLocks noGrp="1"/>
          </p:cNvSpPr>
          <p:nvPr>
            <p:ph type="dt" sz="half" idx="10"/>
          </p:nvPr>
        </p:nvSpPr>
        <p:spPr/>
        <p:txBody>
          <a:bodyPr/>
          <a:lstStyle/>
          <a:p>
            <a:fld id="{12ECC3AA-DAB9-4AB2-ADB7-346F54B002FF}" type="datetimeFigureOut">
              <a:rPr lang="nl-BE" smtClean="0"/>
              <a:t>7/05/2020</a:t>
            </a:fld>
            <a:endParaRPr lang="nl-BE"/>
          </a:p>
        </p:txBody>
      </p:sp>
      <p:sp>
        <p:nvSpPr>
          <p:cNvPr id="5" name="Tijdelijke aanduiding voor voettekst 4">
            <a:extLst>
              <a:ext uri="{FF2B5EF4-FFF2-40B4-BE49-F238E27FC236}">
                <a16:creationId xmlns:a16="http://schemas.microsoft.com/office/drawing/2014/main" id="{C83422FA-0A50-45AC-A31E-E25A277B689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C89D2483-EC45-4F5D-AE09-59608D95C10B}"/>
              </a:ext>
            </a:extLst>
          </p:cNvPr>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16270334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735E3D-1FC7-4BF0-9799-DC7540FFCB2F}"/>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9B964F7-C996-4FFA-84AB-EFB2CECCA251}"/>
              </a:ext>
            </a:extLst>
          </p:cNvPr>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61E1241C-671B-4E15-90C8-267E6D9758C0}"/>
              </a:ext>
            </a:extLst>
          </p:cNvPr>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62BC1D82-FDE6-440D-B232-B5B57351B4C6}"/>
              </a:ext>
            </a:extLst>
          </p:cNvPr>
          <p:cNvSpPr>
            <a:spLocks noGrp="1"/>
          </p:cNvSpPr>
          <p:nvPr>
            <p:ph type="dt" sz="half" idx="10"/>
          </p:nvPr>
        </p:nvSpPr>
        <p:spPr/>
        <p:txBody>
          <a:bodyPr/>
          <a:lstStyle/>
          <a:p>
            <a:fld id="{12ECC3AA-DAB9-4AB2-ADB7-346F54B002FF}" type="datetimeFigureOut">
              <a:rPr lang="nl-BE" smtClean="0"/>
              <a:t>7/05/2020</a:t>
            </a:fld>
            <a:endParaRPr lang="nl-BE"/>
          </a:p>
        </p:txBody>
      </p:sp>
      <p:sp>
        <p:nvSpPr>
          <p:cNvPr id="6" name="Tijdelijke aanduiding voor voettekst 5">
            <a:extLst>
              <a:ext uri="{FF2B5EF4-FFF2-40B4-BE49-F238E27FC236}">
                <a16:creationId xmlns:a16="http://schemas.microsoft.com/office/drawing/2014/main" id="{B65CF06A-79E8-461B-8178-D5788CDCAAB1}"/>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D93C7394-D4D7-4008-AF05-8111108C9977}"/>
              </a:ext>
            </a:extLst>
          </p:cNvPr>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9216088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6BDF5F-DDB9-46FD-B21C-3E453F05674F}"/>
              </a:ext>
            </a:extLst>
          </p:cNvPr>
          <p:cNvSpPr>
            <a:spLocks noGrp="1"/>
          </p:cNvSpPr>
          <p:nvPr>
            <p:ph type="title"/>
          </p:nvPr>
        </p:nvSpPr>
        <p:spPr>
          <a:xfrm>
            <a:off x="629841" y="365126"/>
            <a:ext cx="78867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F8FDAE39-3331-4B27-A841-1DD04E2D162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8C36611-C88E-40E4-984A-53A77C0E851D}"/>
              </a:ext>
            </a:extLst>
          </p:cNvPr>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150D1081-0786-46CA-94EC-04405DACE31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5AEE4AE6-9673-4C6F-BF1C-5E323DC39C47}"/>
              </a:ext>
            </a:extLst>
          </p:cNvPr>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47A1E30A-1986-4BAE-9BAA-E8518A94DC16}"/>
              </a:ext>
            </a:extLst>
          </p:cNvPr>
          <p:cNvSpPr>
            <a:spLocks noGrp="1"/>
          </p:cNvSpPr>
          <p:nvPr>
            <p:ph type="dt" sz="half" idx="10"/>
          </p:nvPr>
        </p:nvSpPr>
        <p:spPr/>
        <p:txBody>
          <a:bodyPr/>
          <a:lstStyle/>
          <a:p>
            <a:fld id="{12ECC3AA-DAB9-4AB2-ADB7-346F54B002FF}" type="datetimeFigureOut">
              <a:rPr lang="nl-BE" smtClean="0"/>
              <a:t>7/05/2020</a:t>
            </a:fld>
            <a:endParaRPr lang="nl-BE"/>
          </a:p>
        </p:txBody>
      </p:sp>
      <p:sp>
        <p:nvSpPr>
          <p:cNvPr id="8" name="Tijdelijke aanduiding voor voettekst 7">
            <a:extLst>
              <a:ext uri="{FF2B5EF4-FFF2-40B4-BE49-F238E27FC236}">
                <a16:creationId xmlns:a16="http://schemas.microsoft.com/office/drawing/2014/main" id="{79EF0F1F-7701-4B23-8CA0-477DC70321FE}"/>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81579165-CA8E-4930-AF39-9A64DF1BF26C}"/>
              </a:ext>
            </a:extLst>
          </p:cNvPr>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8740210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E4107E-FD3D-482D-BB68-36FE4D33CFDA}"/>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4109D7AA-4233-43AB-95A0-B9B2BE33FD67}"/>
              </a:ext>
            </a:extLst>
          </p:cNvPr>
          <p:cNvSpPr>
            <a:spLocks noGrp="1"/>
          </p:cNvSpPr>
          <p:nvPr>
            <p:ph type="dt" sz="half" idx="10"/>
          </p:nvPr>
        </p:nvSpPr>
        <p:spPr/>
        <p:txBody>
          <a:bodyPr/>
          <a:lstStyle/>
          <a:p>
            <a:fld id="{12ECC3AA-DAB9-4AB2-ADB7-346F54B002FF}" type="datetimeFigureOut">
              <a:rPr lang="nl-BE" smtClean="0"/>
              <a:t>7/05/2020</a:t>
            </a:fld>
            <a:endParaRPr lang="nl-BE"/>
          </a:p>
        </p:txBody>
      </p:sp>
      <p:sp>
        <p:nvSpPr>
          <p:cNvPr id="4" name="Tijdelijke aanduiding voor voettekst 3">
            <a:extLst>
              <a:ext uri="{FF2B5EF4-FFF2-40B4-BE49-F238E27FC236}">
                <a16:creationId xmlns:a16="http://schemas.microsoft.com/office/drawing/2014/main" id="{73D5C796-5ED3-4AC6-881A-EC238EF67B4B}"/>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AF7B6698-E9EC-4650-BF52-D6ECF88E7644}"/>
              </a:ext>
            </a:extLst>
          </p:cNvPr>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27067724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48B8099-D25C-47D0-A2FD-350730DBD7E7}"/>
              </a:ext>
            </a:extLst>
          </p:cNvPr>
          <p:cNvSpPr>
            <a:spLocks noGrp="1"/>
          </p:cNvSpPr>
          <p:nvPr>
            <p:ph type="dt" sz="half" idx="10"/>
          </p:nvPr>
        </p:nvSpPr>
        <p:spPr/>
        <p:txBody>
          <a:bodyPr/>
          <a:lstStyle/>
          <a:p>
            <a:fld id="{12ECC3AA-DAB9-4AB2-ADB7-346F54B002FF}" type="datetimeFigureOut">
              <a:rPr lang="nl-BE" smtClean="0"/>
              <a:t>7/05/2020</a:t>
            </a:fld>
            <a:endParaRPr lang="nl-BE"/>
          </a:p>
        </p:txBody>
      </p:sp>
      <p:sp>
        <p:nvSpPr>
          <p:cNvPr id="3" name="Tijdelijke aanduiding voor voettekst 2">
            <a:extLst>
              <a:ext uri="{FF2B5EF4-FFF2-40B4-BE49-F238E27FC236}">
                <a16:creationId xmlns:a16="http://schemas.microsoft.com/office/drawing/2014/main" id="{46AF1B7A-FDEF-4F76-9DB1-AF007140DEB0}"/>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4E1E9176-B060-445D-A7F3-3EDCF962DEF5}"/>
              </a:ext>
            </a:extLst>
          </p:cNvPr>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876546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9EEF7E-91C4-46CD-B9AA-BEAA6DF90417}"/>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89CF68DA-3C09-45FD-949D-4397CACEB71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345B0BD7-9133-4066-8DCA-FF482440FDD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6F343C1-AC65-4B35-B173-F0D858F58653}"/>
              </a:ext>
            </a:extLst>
          </p:cNvPr>
          <p:cNvSpPr>
            <a:spLocks noGrp="1"/>
          </p:cNvSpPr>
          <p:nvPr>
            <p:ph type="dt" sz="half" idx="10"/>
          </p:nvPr>
        </p:nvSpPr>
        <p:spPr/>
        <p:txBody>
          <a:bodyPr/>
          <a:lstStyle/>
          <a:p>
            <a:fld id="{12ECC3AA-DAB9-4AB2-ADB7-346F54B002FF}" type="datetimeFigureOut">
              <a:rPr lang="nl-BE" smtClean="0"/>
              <a:t>7/05/2020</a:t>
            </a:fld>
            <a:endParaRPr lang="nl-BE"/>
          </a:p>
        </p:txBody>
      </p:sp>
      <p:sp>
        <p:nvSpPr>
          <p:cNvPr id="6" name="Tijdelijke aanduiding voor voettekst 5">
            <a:extLst>
              <a:ext uri="{FF2B5EF4-FFF2-40B4-BE49-F238E27FC236}">
                <a16:creationId xmlns:a16="http://schemas.microsoft.com/office/drawing/2014/main" id="{A94C7AD6-67A2-4E72-AB93-96B264A67E8C}"/>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91E1205A-F5EE-46C0-9E57-EBEA114B98C7}"/>
              </a:ext>
            </a:extLst>
          </p:cNvPr>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1084489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t>7/05/2020</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4931730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599047-0F14-44B5-AD66-13CE0E1308DE}"/>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C63FC7C5-1D5E-4ECA-AA63-24010C48BC6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BE"/>
          </a:p>
        </p:txBody>
      </p:sp>
      <p:sp>
        <p:nvSpPr>
          <p:cNvPr id="4" name="Tijdelijke aanduiding voor tekst 3">
            <a:extLst>
              <a:ext uri="{FF2B5EF4-FFF2-40B4-BE49-F238E27FC236}">
                <a16:creationId xmlns:a16="http://schemas.microsoft.com/office/drawing/2014/main" id="{1F5B55C6-25B2-4033-A74F-85926423345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CED8DCB-9291-4500-A048-F3E567BC3562}"/>
              </a:ext>
            </a:extLst>
          </p:cNvPr>
          <p:cNvSpPr>
            <a:spLocks noGrp="1"/>
          </p:cNvSpPr>
          <p:nvPr>
            <p:ph type="dt" sz="half" idx="10"/>
          </p:nvPr>
        </p:nvSpPr>
        <p:spPr/>
        <p:txBody>
          <a:bodyPr/>
          <a:lstStyle/>
          <a:p>
            <a:fld id="{12ECC3AA-DAB9-4AB2-ADB7-346F54B002FF}" type="datetimeFigureOut">
              <a:rPr lang="nl-BE" smtClean="0"/>
              <a:t>7/05/2020</a:t>
            </a:fld>
            <a:endParaRPr lang="nl-BE"/>
          </a:p>
        </p:txBody>
      </p:sp>
      <p:sp>
        <p:nvSpPr>
          <p:cNvPr id="6" name="Tijdelijke aanduiding voor voettekst 5">
            <a:extLst>
              <a:ext uri="{FF2B5EF4-FFF2-40B4-BE49-F238E27FC236}">
                <a16:creationId xmlns:a16="http://schemas.microsoft.com/office/drawing/2014/main" id="{FB9BCF98-940F-453A-9142-48680BFFF95F}"/>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E27811D3-06DA-4518-A354-30C7D440031A}"/>
              </a:ext>
            </a:extLst>
          </p:cNvPr>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19052000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6B5CED-7760-48BB-A469-E85CCEE71295}"/>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4485A4EC-4B5E-4288-AA80-11A39CB97A3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A6F960A1-5A85-46E9-BEBE-7399FB94B958}"/>
              </a:ext>
            </a:extLst>
          </p:cNvPr>
          <p:cNvSpPr>
            <a:spLocks noGrp="1"/>
          </p:cNvSpPr>
          <p:nvPr>
            <p:ph type="dt" sz="half" idx="10"/>
          </p:nvPr>
        </p:nvSpPr>
        <p:spPr/>
        <p:txBody>
          <a:bodyPr/>
          <a:lstStyle/>
          <a:p>
            <a:fld id="{12ECC3AA-DAB9-4AB2-ADB7-346F54B002FF}" type="datetimeFigureOut">
              <a:rPr lang="nl-BE" smtClean="0"/>
              <a:t>7/05/2020</a:t>
            </a:fld>
            <a:endParaRPr lang="nl-BE"/>
          </a:p>
        </p:txBody>
      </p:sp>
      <p:sp>
        <p:nvSpPr>
          <p:cNvPr id="5" name="Tijdelijke aanduiding voor voettekst 4">
            <a:extLst>
              <a:ext uri="{FF2B5EF4-FFF2-40B4-BE49-F238E27FC236}">
                <a16:creationId xmlns:a16="http://schemas.microsoft.com/office/drawing/2014/main" id="{F914E4FF-30D1-417A-AFC7-51792ECCE34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9A3511C-A877-460A-A7B5-7B04B4211A6A}"/>
              </a:ext>
            </a:extLst>
          </p:cNvPr>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4866207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7AF49E5-5C46-4D77-A115-D3F47AD8C9C3}"/>
              </a:ext>
            </a:extLst>
          </p:cNvPr>
          <p:cNvSpPr>
            <a:spLocks noGrp="1"/>
          </p:cNvSpPr>
          <p:nvPr>
            <p:ph type="title" orient="vert"/>
          </p:nvPr>
        </p:nvSpPr>
        <p:spPr>
          <a:xfrm>
            <a:off x="6543675" y="365125"/>
            <a:ext cx="1971675"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4E54C363-7EB9-49E4-ADBE-965AB6F56C20}"/>
              </a:ext>
            </a:extLst>
          </p:cNvPr>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BBDE9B65-7DBA-4B34-99BC-A153431F1793}"/>
              </a:ext>
            </a:extLst>
          </p:cNvPr>
          <p:cNvSpPr>
            <a:spLocks noGrp="1"/>
          </p:cNvSpPr>
          <p:nvPr>
            <p:ph type="dt" sz="half" idx="10"/>
          </p:nvPr>
        </p:nvSpPr>
        <p:spPr/>
        <p:txBody>
          <a:bodyPr/>
          <a:lstStyle/>
          <a:p>
            <a:fld id="{12ECC3AA-DAB9-4AB2-ADB7-346F54B002FF}" type="datetimeFigureOut">
              <a:rPr lang="nl-BE" smtClean="0"/>
              <a:t>7/05/2020</a:t>
            </a:fld>
            <a:endParaRPr lang="nl-BE"/>
          </a:p>
        </p:txBody>
      </p:sp>
      <p:sp>
        <p:nvSpPr>
          <p:cNvPr id="5" name="Tijdelijke aanduiding voor voettekst 4">
            <a:extLst>
              <a:ext uri="{FF2B5EF4-FFF2-40B4-BE49-F238E27FC236}">
                <a16:creationId xmlns:a16="http://schemas.microsoft.com/office/drawing/2014/main" id="{B3783DA6-12C0-4131-A9F4-00C3CC7A7E47}"/>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D5F7E4F-E38D-47EF-B9E6-113472890F70}"/>
              </a:ext>
            </a:extLst>
          </p:cNvPr>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659319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t>7/05/2020</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321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gi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g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gi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2.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gi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2.pn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gi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t>‹nr.›</a:t>
            </a:fld>
            <a:endParaRPr lang="nl-BE"/>
          </a:p>
        </p:txBody>
      </p:sp>
      <p:pic>
        <p:nvPicPr>
          <p:cNvPr id="7" name="Picture 3" descr="C:\Documents and Settings\E4306\Mijn documenten\Mijn afbeeldingen\powerpoint-logo2.gif"/>
          <p:cNvPicPr>
            <a:picLocks noChangeAspect="1" noChangeArrowheads="1"/>
          </p:cNvPicPr>
          <p:nvPr/>
        </p:nvPicPr>
        <p:blipFill>
          <a:blip r:embed="rId13"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448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00432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32176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91294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5343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81266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8167AA4-45B0-472A-A508-6F0E146D1D1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881C9B4C-873D-4FE1-817C-52721C65A98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7B41A70F-27E9-4772-8F77-CEEE561176D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BE" dirty="0"/>
          </a:p>
        </p:txBody>
      </p:sp>
      <p:sp>
        <p:nvSpPr>
          <p:cNvPr id="5" name="Tijdelijke aanduiding voor voettekst 4">
            <a:extLst>
              <a:ext uri="{FF2B5EF4-FFF2-40B4-BE49-F238E27FC236}">
                <a16:creationId xmlns:a16="http://schemas.microsoft.com/office/drawing/2014/main" id="{68A4929A-29C9-4E45-8508-6A52ABEA788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0591278C-C41C-42EF-9B8D-83A43ADA515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94E2DF1-0ABD-4400-8D37-4D54CE9F8C3D}" type="slidenum">
              <a:rPr lang="nl-BE" smtClean="0"/>
              <a:t>‹nr.›</a:t>
            </a:fld>
            <a:endParaRPr lang="nl-BE"/>
          </a:p>
        </p:txBody>
      </p:sp>
    </p:spTree>
    <p:extLst>
      <p:ext uri="{BB962C8B-B14F-4D97-AF65-F5344CB8AC3E}">
        <p14:creationId xmlns:p14="http://schemas.microsoft.com/office/powerpoint/2010/main" val="1791722627"/>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B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2" Type="http://schemas.openxmlformats.org/officeDocument/2006/relationships/hyperlink" Target="https://www.zonderisgezonder.be/pesticiden-gebruiken/afwijking-van-verbod/procedure-1-generieke-afwijkingen"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s://www.health.belgium.be/nl/milieu/chemische-stoffen/biociden"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codex.vlaanderen.be/PrintDocument.ashx?id=1029120&amp;geannoteerd=false" TargetMode="External"/><Relationship Id="rId2" Type="http://schemas.openxmlformats.org/officeDocument/2006/relationships/hyperlink" Target="http://www.ejustice.just.fgov.be/mopdf/2018/03/15_1.pdf#Page104"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dierenwelzijn.vlaanderen.be/gemeentelijk-zwerfkattenplan"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natuurenbos.be/beleid-wetgeving/natuurgebruik/jacht/wetgeving"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hyperlink" Target="https://www.ecopedia.be/pagina/een-uitbreiding-van-de-europese-lijst-van-invasieve-uitheemse-soorten"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23.png"/><Relationship Id="rId17" Type="http://schemas.openxmlformats.org/officeDocument/2006/relationships/image" Target="../media/image28.jpeg"/><Relationship Id="rId2" Type="http://schemas.openxmlformats.org/officeDocument/2006/relationships/image" Target="../media/image13.png"/><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jpeg"/><Relationship Id="rId15" Type="http://schemas.openxmlformats.org/officeDocument/2006/relationships/image" Target="../media/image26.jpe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 Id="rId14" Type="http://schemas.openxmlformats.org/officeDocument/2006/relationships/image" Target="../media/image25.png"/></Relationships>
</file>

<file path=ppt/slides/_rels/slide3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73.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3.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73.xml"/></Relationships>
</file>

<file path=ppt/slides/_rels/slide42.xml.rels><?xml version="1.0" encoding="UTF-8" standalone="yes"?>
<Relationships xmlns="http://schemas.openxmlformats.org/package/2006/relationships"><Relationship Id="rId3" Type="http://schemas.openxmlformats.org/officeDocument/2006/relationships/hyperlink" Target="https://www.ecopedia.be/pagina/exotennet-mei-2019" TargetMode="External"/><Relationship Id="rId2" Type="http://schemas.openxmlformats.org/officeDocument/2006/relationships/hyperlink" Target="https://vimeo.com/319078596"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mailto:Exoten@oost-vlaanderen.be"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inverde.us12.list-manage.com/subscribe?u=48310c16f43fcb9c688b3eece&amp;id=2084bdf90e"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mailto:rato@oost-vlaanderen.be"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3568" y="1700808"/>
            <a:ext cx="7772400" cy="1470025"/>
          </a:xfrm>
        </p:spPr>
        <p:txBody>
          <a:bodyPr>
            <a:normAutofit/>
          </a:bodyPr>
          <a:lstStyle/>
          <a:p>
            <a:r>
              <a:rPr lang="nl-BE" b="1" dirty="0">
                <a:solidFill>
                  <a:schemeClr val="accent3">
                    <a:lumMod val="50000"/>
                  </a:schemeClr>
                </a:solidFill>
              </a:rPr>
              <a:t>Regionaal Comité Ratten- en exotenbestrijding </a:t>
            </a:r>
          </a:p>
        </p:txBody>
      </p:sp>
      <p:sp>
        <p:nvSpPr>
          <p:cNvPr id="3" name="Ondertitel 2"/>
          <p:cNvSpPr>
            <a:spLocks noGrp="1"/>
          </p:cNvSpPr>
          <p:nvPr>
            <p:ph type="subTitle" idx="1"/>
          </p:nvPr>
        </p:nvSpPr>
        <p:spPr>
          <a:xfrm>
            <a:off x="1331640" y="3501008"/>
            <a:ext cx="6400800" cy="1752600"/>
          </a:xfrm>
        </p:spPr>
        <p:txBody>
          <a:bodyPr>
            <a:normAutofit/>
          </a:bodyPr>
          <a:lstStyle/>
          <a:p>
            <a:r>
              <a:rPr lang="nl-BE" sz="4000" dirty="0"/>
              <a:t>Vlaamse Ardennen</a:t>
            </a:r>
          </a:p>
          <a:p>
            <a:r>
              <a:rPr lang="nl-BE" sz="2800" dirty="0"/>
              <a:t>19 maart 2020</a:t>
            </a:r>
          </a:p>
        </p:txBody>
      </p:sp>
    </p:spTree>
    <p:extLst>
      <p:ext uri="{BB962C8B-B14F-4D97-AF65-F5344CB8AC3E}">
        <p14:creationId xmlns:p14="http://schemas.microsoft.com/office/powerpoint/2010/main" val="3298709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2"/>
          <p:cNvSpPr txBox="1">
            <a:spLocks/>
          </p:cNvSpPr>
          <p:nvPr/>
        </p:nvSpPr>
        <p:spPr>
          <a:xfrm>
            <a:off x="323528" y="116632"/>
            <a:ext cx="8229600" cy="495801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buNone/>
            </a:pPr>
            <a:r>
              <a:rPr lang="nl-BE" sz="4000" b="1" dirty="0">
                <a:solidFill>
                  <a:schemeClr val="accent3">
                    <a:lumMod val="50000"/>
                  </a:schemeClr>
                </a:solidFill>
                <a:latin typeface="+mj-lt"/>
                <a:ea typeface="+mj-ea"/>
                <a:cs typeface="+mj-cs"/>
              </a:rPr>
              <a:t>4. Rattenbestrijding </a:t>
            </a:r>
          </a:p>
          <a:p>
            <a:pPr marL="0" indent="0" algn="ctr">
              <a:spcBef>
                <a:spcPct val="0"/>
              </a:spcBef>
              <a:buNone/>
            </a:pPr>
            <a:r>
              <a:rPr lang="nl-BE" sz="2800" b="1" dirty="0">
                <a:solidFill>
                  <a:schemeClr val="accent3">
                    <a:lumMod val="50000"/>
                  </a:schemeClr>
                </a:solidFill>
                <a:latin typeface="+mj-lt"/>
                <a:ea typeface="+mj-ea"/>
                <a:cs typeface="+mj-cs"/>
              </a:rPr>
              <a:t>4.2 Meldingen bruine rat Vlaamse Ardennen</a:t>
            </a:r>
          </a:p>
        </p:txBody>
      </p:sp>
      <p:graphicFrame>
        <p:nvGraphicFramePr>
          <p:cNvPr id="4" name="Tabel 3">
            <a:extLst>
              <a:ext uri="{FF2B5EF4-FFF2-40B4-BE49-F238E27FC236}">
                <a16:creationId xmlns:a16="http://schemas.microsoft.com/office/drawing/2014/main" id="{E5063182-18F0-4B6F-AB7E-72EE6653A269}"/>
              </a:ext>
            </a:extLst>
          </p:cNvPr>
          <p:cNvGraphicFramePr>
            <a:graphicFrameLocks noGrp="1"/>
          </p:cNvGraphicFramePr>
          <p:nvPr>
            <p:extLst>
              <p:ext uri="{D42A27DB-BD31-4B8C-83A1-F6EECF244321}">
                <p14:modId xmlns:p14="http://schemas.microsoft.com/office/powerpoint/2010/main" val="2582175541"/>
              </p:ext>
            </p:extLst>
          </p:nvPr>
        </p:nvGraphicFramePr>
        <p:xfrm>
          <a:off x="1" y="1268760"/>
          <a:ext cx="9143999" cy="4960457"/>
        </p:xfrm>
        <a:graphic>
          <a:graphicData uri="http://schemas.openxmlformats.org/drawingml/2006/table">
            <a:tbl>
              <a:tblPr>
                <a:tableStyleId>{5C22544A-7EE6-4342-B048-85BDC9FD1C3A}</a:tableStyleId>
              </a:tblPr>
              <a:tblGrid>
                <a:gridCol w="3428999">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tblGrid>
              <a:tr h="1187789">
                <a:tc>
                  <a:txBody>
                    <a:bodyPr/>
                    <a:lstStyle/>
                    <a:p>
                      <a:pPr algn="ctr" fontAlgn="ctr"/>
                      <a:r>
                        <a:rPr lang="nl-BE" sz="1400" b="1" u="none" strike="noStrike" dirty="0">
                          <a:effectLst/>
                        </a:rPr>
                        <a:t>Gemeente </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u="none" strike="noStrike" dirty="0">
                          <a:effectLst/>
                        </a:rPr>
                        <a:t>aantal meldingen ratten</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u="none" strike="noStrike" dirty="0">
                          <a:effectLst/>
                        </a:rPr>
                        <a:t>vangsten </a:t>
                      </a:r>
                    </a:p>
                    <a:p>
                      <a:pPr algn="ctr" fontAlgn="b"/>
                      <a:r>
                        <a:rPr lang="nl-BE" sz="1400" b="1" u="none" strike="noStrike" dirty="0">
                          <a:effectLst/>
                        </a:rPr>
                        <a:t>bruine rat </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u="none" strike="noStrike" dirty="0">
                          <a:effectLst/>
                        </a:rPr>
                        <a:t>aantal meldingen/ 1000 inwoners</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14389">
                <a:tc>
                  <a:txBody>
                    <a:bodyPr/>
                    <a:lstStyle/>
                    <a:p>
                      <a:pPr algn="ctr" fontAlgn="ctr"/>
                      <a:r>
                        <a:rPr lang="nl-BE" sz="1400" b="0" i="0" u="none" strike="noStrike" dirty="0">
                          <a:solidFill>
                            <a:srgbClr val="000000"/>
                          </a:solidFill>
                          <a:effectLst/>
                          <a:latin typeface="+mn-lt"/>
                        </a:rPr>
                        <a:t>Brakel*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36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a:solidFill>
                            <a:srgbClr val="000000"/>
                          </a:solidFill>
                          <a:effectLst/>
                          <a:latin typeface="+mn-lt"/>
                        </a:rPr>
                        <a:t>2,43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314389">
                <a:tc>
                  <a:txBody>
                    <a:bodyPr/>
                    <a:lstStyle/>
                    <a:p>
                      <a:pPr algn="ctr" fontAlgn="ctr"/>
                      <a:r>
                        <a:rPr lang="nl-BE" sz="1400" b="0" i="0" u="none" strike="noStrike" dirty="0">
                          <a:solidFill>
                            <a:srgbClr val="000000"/>
                          </a:solidFill>
                          <a:effectLst/>
                          <a:latin typeface="+mn-lt"/>
                        </a:rPr>
                        <a:t>Horebeke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21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 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a:solidFill>
                            <a:srgbClr val="000000"/>
                          </a:solidFill>
                          <a:effectLst/>
                          <a:latin typeface="+mn-lt"/>
                        </a:rPr>
                        <a:t>10,31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314389">
                <a:tc>
                  <a:txBody>
                    <a:bodyPr/>
                    <a:lstStyle/>
                    <a:p>
                      <a:pPr algn="ctr" fontAlgn="ctr"/>
                      <a:r>
                        <a:rPr lang="nl-BE" sz="1400" b="0" i="0" u="none" strike="noStrike" dirty="0">
                          <a:solidFill>
                            <a:srgbClr val="000000"/>
                          </a:solidFill>
                          <a:effectLst/>
                          <a:latin typeface="+mn-lt"/>
                        </a:rPr>
                        <a:t>Kluisbergen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75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a:solidFill>
                            <a:srgbClr val="000000"/>
                          </a:solidFill>
                          <a:effectLst/>
                          <a:latin typeface="+mn-lt"/>
                        </a:rPr>
                        <a:t>11,56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314389">
                <a:tc>
                  <a:txBody>
                    <a:bodyPr/>
                    <a:lstStyle/>
                    <a:p>
                      <a:pPr algn="ctr" fontAlgn="ctr"/>
                      <a:r>
                        <a:rPr lang="nl-BE" sz="1400" b="0" i="0" u="none" strike="noStrike" dirty="0" err="1">
                          <a:solidFill>
                            <a:srgbClr val="000000"/>
                          </a:solidFill>
                          <a:effectLst/>
                          <a:latin typeface="+mn-lt"/>
                        </a:rPr>
                        <a:t>Kruisem</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131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28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a:solidFill>
                            <a:srgbClr val="000000"/>
                          </a:solidFill>
                          <a:effectLst/>
                          <a:latin typeface="+mn-lt"/>
                        </a:rPr>
                        <a:t>8,37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4"/>
                  </a:ext>
                </a:extLst>
              </a:tr>
              <a:tr h="314389">
                <a:tc>
                  <a:txBody>
                    <a:bodyPr/>
                    <a:lstStyle/>
                    <a:p>
                      <a:pPr algn="ctr" fontAlgn="ctr"/>
                      <a:r>
                        <a:rPr lang="nl-BE" sz="1400" b="0" i="0" u="none" strike="noStrike" dirty="0">
                          <a:solidFill>
                            <a:srgbClr val="000000"/>
                          </a:solidFill>
                          <a:effectLst/>
                          <a:latin typeface="+mn-lt"/>
                        </a:rPr>
                        <a:t>Lierde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40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a:solidFill>
                            <a:srgbClr val="000000"/>
                          </a:solidFill>
                          <a:effectLst/>
                          <a:latin typeface="+mn-lt"/>
                        </a:rPr>
                        <a:t>6,04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5"/>
                  </a:ext>
                </a:extLst>
              </a:tr>
              <a:tr h="314389">
                <a:tc>
                  <a:txBody>
                    <a:bodyPr/>
                    <a:lstStyle/>
                    <a:p>
                      <a:pPr algn="ctr" fontAlgn="ctr"/>
                      <a:r>
                        <a:rPr lang="nl-BE" sz="1400" b="0" i="0" u="none" strike="noStrike" dirty="0">
                          <a:solidFill>
                            <a:srgbClr val="000000"/>
                          </a:solidFill>
                          <a:effectLst/>
                          <a:latin typeface="+mn-lt"/>
                        </a:rPr>
                        <a:t>Maarkedal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30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a:solidFill>
                            <a:srgbClr val="000000"/>
                          </a:solidFill>
                          <a:effectLst/>
                          <a:latin typeface="+mn-lt"/>
                        </a:rPr>
                        <a:t>4,72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6"/>
                  </a:ext>
                </a:extLst>
              </a:tr>
              <a:tr h="314389">
                <a:tc>
                  <a:txBody>
                    <a:bodyPr/>
                    <a:lstStyle/>
                    <a:p>
                      <a:pPr algn="ctr" fontAlgn="ctr"/>
                      <a:r>
                        <a:rPr lang="nl-BE" sz="1400" b="0" i="0" u="none" strike="noStrike" dirty="0">
                          <a:solidFill>
                            <a:srgbClr val="000000"/>
                          </a:solidFill>
                          <a:effectLst/>
                          <a:latin typeface="+mn-lt"/>
                        </a:rPr>
                        <a:t>Oudenaarde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275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17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a:solidFill>
                            <a:srgbClr val="000000"/>
                          </a:solidFill>
                          <a:effectLst/>
                          <a:latin typeface="+mn-lt"/>
                        </a:rPr>
                        <a:t>8,75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7"/>
                  </a:ext>
                </a:extLst>
              </a:tr>
              <a:tr h="314389">
                <a:tc>
                  <a:txBody>
                    <a:bodyPr/>
                    <a:lstStyle/>
                    <a:p>
                      <a:pPr algn="ctr" fontAlgn="ctr"/>
                      <a:r>
                        <a:rPr lang="nl-BE" sz="1400" b="0" i="0" u="none" strike="noStrike" dirty="0">
                          <a:solidFill>
                            <a:srgbClr val="000000"/>
                          </a:solidFill>
                          <a:effectLst/>
                          <a:latin typeface="+mn-lt"/>
                        </a:rPr>
                        <a:t>Ronse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254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27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a:solidFill>
                            <a:srgbClr val="000000"/>
                          </a:solidFill>
                          <a:effectLst/>
                          <a:latin typeface="+mn-lt"/>
                        </a:rPr>
                        <a:t>9,59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8"/>
                  </a:ext>
                </a:extLst>
              </a:tr>
              <a:tr h="314389">
                <a:tc>
                  <a:txBody>
                    <a:bodyPr/>
                    <a:lstStyle/>
                    <a:p>
                      <a:pPr algn="ctr" fontAlgn="ctr"/>
                      <a:r>
                        <a:rPr lang="nl-BE" sz="1400" b="0" i="0" u="none" strike="noStrike" dirty="0">
                          <a:solidFill>
                            <a:srgbClr val="000000"/>
                          </a:solidFill>
                          <a:effectLst/>
                          <a:latin typeface="+mn-lt"/>
                        </a:rPr>
                        <a:t>Wortegem-Petegem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91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30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a:solidFill>
                            <a:srgbClr val="000000"/>
                          </a:solidFill>
                          <a:effectLst/>
                          <a:latin typeface="+mn-lt"/>
                        </a:rPr>
                        <a:t>14,20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9"/>
                  </a:ext>
                </a:extLst>
              </a:tr>
              <a:tr h="314389">
                <a:tc>
                  <a:txBody>
                    <a:bodyPr/>
                    <a:lstStyle/>
                    <a:p>
                      <a:pPr algn="ctr" fontAlgn="ctr"/>
                      <a:r>
                        <a:rPr lang="nl-BE" sz="1400" b="0" i="0" u="none" strike="noStrike" dirty="0">
                          <a:solidFill>
                            <a:srgbClr val="000000"/>
                          </a:solidFill>
                          <a:effectLst/>
                          <a:latin typeface="+mn-lt"/>
                        </a:rPr>
                        <a:t>Zottegem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93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a:solidFill>
                            <a:srgbClr val="000000"/>
                          </a:solidFill>
                          <a:effectLst/>
                          <a:latin typeface="+mn-lt"/>
                        </a:rPr>
                        <a:t>3,50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11"/>
                  </a:ext>
                </a:extLst>
              </a:tr>
              <a:tr h="314389">
                <a:tc>
                  <a:txBody>
                    <a:bodyPr/>
                    <a:lstStyle/>
                    <a:p>
                      <a:pPr algn="ctr" fontAlgn="ctr"/>
                      <a:r>
                        <a:rPr lang="nl-BE" sz="1400" b="0" i="0" u="none" strike="noStrike" dirty="0">
                          <a:solidFill>
                            <a:srgbClr val="000000"/>
                          </a:solidFill>
                          <a:effectLst/>
                          <a:latin typeface="+mn-lt"/>
                        </a:rPr>
                        <a:t>Zwalm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56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a:solidFill>
                            <a:srgbClr val="000000"/>
                          </a:solidFill>
                          <a:effectLst/>
                          <a:latin typeface="+mn-lt"/>
                        </a:rPr>
                        <a:t>6,87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12"/>
                  </a:ext>
                </a:extLst>
              </a:tr>
              <a:tr h="314389">
                <a:tc>
                  <a:txBody>
                    <a:bodyPr/>
                    <a:lstStyle/>
                    <a:p>
                      <a:pPr algn="ctr" fontAlgn="ctr"/>
                      <a:r>
                        <a:rPr lang="nl-BE" sz="1400" b="1" u="none" strike="noStrike" dirty="0">
                          <a:effectLst/>
                        </a:rPr>
                        <a:t>Totalen 2019</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ctr" latinLnBrk="0" hangingPunct="1"/>
                      <a:r>
                        <a:rPr lang="nl-BE" sz="1400" b="1" i="0" u="none" strike="noStrike" kern="1200" dirty="0">
                          <a:solidFill>
                            <a:srgbClr val="000000"/>
                          </a:solidFill>
                          <a:effectLst/>
                          <a:latin typeface="+mn-lt"/>
                          <a:ea typeface="+mn-ea"/>
                          <a:cs typeface="+mn-cs"/>
                        </a:rPr>
                        <a:t>1102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nl-BE" sz="1400" b="1" i="0" u="none" strike="noStrike" dirty="0">
                          <a:solidFill>
                            <a:srgbClr val="000000"/>
                          </a:solidFill>
                          <a:effectLst/>
                          <a:latin typeface="+mn-lt"/>
                        </a:rPr>
                        <a:t>110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1" i="0" u="none" strike="noStrike" dirty="0">
                          <a:solidFill>
                            <a:srgbClr val="000000"/>
                          </a:solidFill>
                          <a:effectLst/>
                          <a:latin typeface="+mn-lt"/>
                        </a:rPr>
                        <a:t>7,3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14"/>
                  </a:ext>
                </a:extLst>
              </a:tr>
            </a:tbl>
          </a:graphicData>
        </a:graphic>
      </p:graphicFrame>
      <p:sp>
        <p:nvSpPr>
          <p:cNvPr id="3" name="Tekstvak 2">
            <a:extLst>
              <a:ext uri="{FF2B5EF4-FFF2-40B4-BE49-F238E27FC236}">
                <a16:creationId xmlns:a16="http://schemas.microsoft.com/office/drawing/2014/main" id="{DFE0FC9E-A589-4E1C-B79B-E919F781611E}"/>
              </a:ext>
            </a:extLst>
          </p:cNvPr>
          <p:cNvSpPr txBox="1"/>
          <p:nvPr/>
        </p:nvSpPr>
        <p:spPr>
          <a:xfrm>
            <a:off x="2051720" y="6165304"/>
            <a:ext cx="3312368" cy="369332"/>
          </a:xfrm>
          <a:prstGeom prst="rect">
            <a:avLst/>
          </a:prstGeom>
          <a:noFill/>
        </p:spPr>
        <p:txBody>
          <a:bodyPr wrap="square" rtlCol="0">
            <a:spAutoFit/>
          </a:bodyPr>
          <a:lstStyle/>
          <a:p>
            <a:r>
              <a:rPr lang="nl-BE" dirty="0">
                <a:solidFill>
                  <a:schemeClr val="bg1"/>
                </a:solidFill>
                <a:highlight>
                  <a:srgbClr val="000000"/>
                </a:highlight>
              </a:rPr>
              <a:t>*gegevens vanaf november 2019</a:t>
            </a:r>
          </a:p>
        </p:txBody>
      </p:sp>
    </p:spTree>
    <p:extLst>
      <p:ext uri="{BB962C8B-B14F-4D97-AF65-F5344CB8AC3E}">
        <p14:creationId xmlns:p14="http://schemas.microsoft.com/office/powerpoint/2010/main" val="400600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922114"/>
          </a:xfrm>
        </p:spPr>
        <p:txBody>
          <a:bodyPr>
            <a:normAutofit fontScale="90000"/>
          </a:bodyPr>
          <a:lstStyle/>
          <a:p>
            <a:r>
              <a:rPr lang="nl-BE" b="1" dirty="0">
                <a:solidFill>
                  <a:schemeClr val="accent3">
                    <a:lumMod val="50000"/>
                  </a:schemeClr>
                </a:solidFill>
              </a:rPr>
              <a:t>4. Rattenbestrijding</a:t>
            </a:r>
            <a:br>
              <a:rPr lang="nl-BE" b="1" dirty="0">
                <a:solidFill>
                  <a:schemeClr val="accent3">
                    <a:lumMod val="50000"/>
                  </a:schemeClr>
                </a:solidFill>
              </a:rPr>
            </a:br>
            <a:r>
              <a:rPr lang="nl-BE" b="1" dirty="0">
                <a:solidFill>
                  <a:schemeClr val="accent3">
                    <a:lumMod val="50000"/>
                  </a:schemeClr>
                </a:solidFill>
              </a:rPr>
              <a:t> </a:t>
            </a:r>
            <a:r>
              <a:rPr lang="nl-BE" sz="3100" b="1" dirty="0">
                <a:solidFill>
                  <a:schemeClr val="accent3">
                    <a:lumMod val="50000"/>
                  </a:schemeClr>
                </a:solidFill>
              </a:rPr>
              <a:t>4.2 Meldingen bruine rat POV</a:t>
            </a:r>
          </a:p>
        </p:txBody>
      </p:sp>
      <p:graphicFrame>
        <p:nvGraphicFramePr>
          <p:cNvPr id="5" name="Tabel 4"/>
          <p:cNvGraphicFramePr>
            <a:graphicFrameLocks noGrp="1"/>
          </p:cNvGraphicFramePr>
          <p:nvPr>
            <p:extLst>
              <p:ext uri="{D42A27DB-BD31-4B8C-83A1-F6EECF244321}">
                <p14:modId xmlns:p14="http://schemas.microsoft.com/office/powerpoint/2010/main" val="2875957369"/>
              </p:ext>
            </p:extLst>
          </p:nvPr>
        </p:nvGraphicFramePr>
        <p:xfrm>
          <a:off x="251520" y="1484784"/>
          <a:ext cx="8424936" cy="4176465"/>
        </p:xfrm>
        <a:graphic>
          <a:graphicData uri="http://schemas.openxmlformats.org/drawingml/2006/table">
            <a:tbl>
              <a:tblPr/>
              <a:tblGrid>
                <a:gridCol w="1310174">
                  <a:extLst>
                    <a:ext uri="{9D8B030D-6E8A-4147-A177-3AD203B41FA5}">
                      <a16:colId xmlns:a16="http://schemas.microsoft.com/office/drawing/2014/main" val="20000"/>
                    </a:ext>
                  </a:extLst>
                </a:gridCol>
                <a:gridCol w="1208523">
                  <a:extLst>
                    <a:ext uri="{9D8B030D-6E8A-4147-A177-3AD203B41FA5}">
                      <a16:colId xmlns:a16="http://schemas.microsoft.com/office/drawing/2014/main" val="20001"/>
                    </a:ext>
                  </a:extLst>
                </a:gridCol>
                <a:gridCol w="1208523">
                  <a:extLst>
                    <a:ext uri="{9D8B030D-6E8A-4147-A177-3AD203B41FA5}">
                      <a16:colId xmlns:a16="http://schemas.microsoft.com/office/drawing/2014/main" val="20002"/>
                    </a:ext>
                  </a:extLst>
                </a:gridCol>
                <a:gridCol w="1208523">
                  <a:extLst>
                    <a:ext uri="{9D8B030D-6E8A-4147-A177-3AD203B41FA5}">
                      <a16:colId xmlns:a16="http://schemas.microsoft.com/office/drawing/2014/main" val="20003"/>
                    </a:ext>
                  </a:extLst>
                </a:gridCol>
                <a:gridCol w="1208523">
                  <a:extLst>
                    <a:ext uri="{9D8B030D-6E8A-4147-A177-3AD203B41FA5}">
                      <a16:colId xmlns:a16="http://schemas.microsoft.com/office/drawing/2014/main" val="20004"/>
                    </a:ext>
                  </a:extLst>
                </a:gridCol>
                <a:gridCol w="1208523">
                  <a:extLst>
                    <a:ext uri="{9D8B030D-6E8A-4147-A177-3AD203B41FA5}">
                      <a16:colId xmlns:a16="http://schemas.microsoft.com/office/drawing/2014/main" val="20005"/>
                    </a:ext>
                  </a:extLst>
                </a:gridCol>
                <a:gridCol w="1072147">
                  <a:extLst>
                    <a:ext uri="{9D8B030D-6E8A-4147-A177-3AD203B41FA5}">
                      <a16:colId xmlns:a16="http://schemas.microsoft.com/office/drawing/2014/main" val="20006"/>
                    </a:ext>
                  </a:extLst>
                </a:gridCol>
              </a:tblGrid>
              <a:tr h="889188">
                <a:tc>
                  <a:txBody>
                    <a:bodyPr/>
                    <a:lstStyle/>
                    <a:p>
                      <a:pPr algn="ctr" fontAlgn="b"/>
                      <a:r>
                        <a:rPr lang="nl-BE" sz="2400" b="0" i="0" u="none" strike="noStrike" dirty="0">
                          <a:solidFill>
                            <a:srgbClr val="000000"/>
                          </a:solidFill>
                          <a:effectLst/>
                          <a:latin typeface="+mn-lt"/>
                        </a:rPr>
                        <a:t>2019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a:solidFill>
                            <a:srgbClr val="000000"/>
                          </a:solidFill>
                          <a:effectLst/>
                          <a:latin typeface="+mn-lt"/>
                        </a:rPr>
                        <a:t>Vlaamse Ardennen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a:solidFill>
                            <a:srgbClr val="000000"/>
                          </a:solidFill>
                          <a:effectLst/>
                          <a:latin typeface="+mn-lt"/>
                        </a:rPr>
                        <a:t>Dender-vallei</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err="1">
                          <a:solidFill>
                            <a:srgbClr val="000000"/>
                          </a:solidFill>
                          <a:effectLst/>
                          <a:latin typeface="+mn-lt"/>
                        </a:rPr>
                        <a:t>Bovenschel</a:t>
                      </a:r>
                      <a:r>
                        <a:rPr lang="nl-BE" sz="1800" b="0" i="0" u="none" strike="noStrike" dirty="0">
                          <a:solidFill>
                            <a:srgbClr val="000000"/>
                          </a:solidFill>
                          <a:effectLst/>
                          <a:latin typeface="+mn-lt"/>
                        </a:rPr>
                        <a:t>-de-Leie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a:solidFill>
                            <a:srgbClr val="000000"/>
                          </a:solidFill>
                          <a:effectLst/>
                          <a:latin typeface="+mn-lt"/>
                        </a:rPr>
                        <a:t>Meetjesland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a:solidFill>
                            <a:srgbClr val="000000"/>
                          </a:solidFill>
                          <a:effectLst/>
                          <a:latin typeface="+mn-lt"/>
                        </a:rPr>
                        <a:t>Waasland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a:solidFill>
                            <a:srgbClr val="000000"/>
                          </a:solidFill>
                          <a:effectLst/>
                          <a:latin typeface="+mn-lt"/>
                        </a:rPr>
                        <a:t>POV</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987089">
                <a:tc>
                  <a:txBody>
                    <a:bodyPr/>
                    <a:lstStyle/>
                    <a:p>
                      <a:pPr algn="ctr" fontAlgn="b"/>
                      <a:r>
                        <a:rPr lang="nl-BE" sz="1800" b="0" i="0" u="none" strike="noStrike" dirty="0">
                          <a:solidFill>
                            <a:srgbClr val="000000"/>
                          </a:solidFill>
                          <a:effectLst/>
                          <a:latin typeface="+mn-lt"/>
                        </a:rPr>
                        <a:t>Aantal Meldingen ratten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nl-BE" sz="1800" b="0" i="0" u="none" strike="noStrike" dirty="0">
                          <a:solidFill>
                            <a:srgbClr val="000000"/>
                          </a:solidFill>
                          <a:effectLst/>
                          <a:latin typeface="+mn-lt"/>
                        </a:rPr>
                        <a:t>1102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a:solidFill>
                            <a:srgbClr val="000000"/>
                          </a:solidFill>
                          <a:effectLst/>
                          <a:latin typeface="+mn-lt"/>
                        </a:rPr>
                        <a:t>1577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1396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a:solidFill>
                            <a:srgbClr val="000000"/>
                          </a:solidFill>
                          <a:effectLst/>
                          <a:latin typeface="+mn-lt"/>
                        </a:rPr>
                        <a:t>1107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a:solidFill>
                            <a:srgbClr val="000000"/>
                          </a:solidFill>
                          <a:effectLst/>
                          <a:latin typeface="+mn-lt"/>
                        </a:rPr>
                        <a:t>2214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marL="0" algn="ctr" defTabSz="914400" rtl="0" eaLnBrk="1" fontAlgn="ctr" latinLnBrk="0" hangingPunct="1"/>
                      <a:r>
                        <a:rPr lang="nl-BE" sz="1800" b="1" i="0" u="none" strike="noStrike" kern="1200" dirty="0">
                          <a:solidFill>
                            <a:srgbClr val="000000"/>
                          </a:solidFill>
                          <a:effectLst/>
                          <a:latin typeface="+mn-lt"/>
                          <a:ea typeface="+mn-ea"/>
                          <a:cs typeface="+mn-cs"/>
                        </a:rPr>
                        <a:t>7396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987089">
                <a:tc>
                  <a:txBody>
                    <a:bodyPr/>
                    <a:lstStyle/>
                    <a:p>
                      <a:pPr algn="ctr" fontAlgn="b"/>
                      <a:r>
                        <a:rPr lang="nl-BE" sz="1800" b="0" i="0" u="none" strike="noStrike" dirty="0">
                          <a:solidFill>
                            <a:srgbClr val="000000"/>
                          </a:solidFill>
                          <a:effectLst/>
                          <a:latin typeface="+mn-lt"/>
                        </a:rPr>
                        <a:t>vangsten Bruine Rat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nl-BE" sz="1800" b="0" i="0" u="none" strike="noStrike" dirty="0">
                          <a:solidFill>
                            <a:srgbClr val="000000"/>
                          </a:solidFill>
                          <a:effectLst/>
                          <a:latin typeface="+mn-lt"/>
                        </a:rPr>
                        <a:t>110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a:solidFill>
                            <a:srgbClr val="000000"/>
                          </a:solidFill>
                          <a:effectLst/>
                          <a:latin typeface="+mn-lt"/>
                        </a:rPr>
                        <a:t>38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45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a:solidFill>
                            <a:srgbClr val="000000"/>
                          </a:solidFill>
                          <a:effectLst/>
                          <a:latin typeface="+mn-lt"/>
                        </a:rPr>
                        <a:t>203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a:solidFill>
                            <a:srgbClr val="000000"/>
                          </a:solidFill>
                          <a:effectLst/>
                          <a:latin typeface="+mn-lt"/>
                        </a:rPr>
                        <a:t>142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marL="0" algn="ctr" defTabSz="914400" rtl="0" eaLnBrk="1" fontAlgn="ctr" latinLnBrk="0" hangingPunct="1"/>
                      <a:r>
                        <a:rPr lang="nl-BE" sz="1800" b="1" i="0" u="none" strike="noStrike" kern="1200" dirty="0">
                          <a:solidFill>
                            <a:srgbClr val="000000"/>
                          </a:solidFill>
                          <a:effectLst/>
                          <a:latin typeface="+mn-lt"/>
                          <a:ea typeface="+mn-ea"/>
                          <a:cs typeface="+mn-cs"/>
                        </a:rPr>
                        <a:t>538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1313099">
                <a:tc>
                  <a:txBody>
                    <a:bodyPr/>
                    <a:lstStyle/>
                    <a:p>
                      <a:pPr algn="ctr" fontAlgn="b"/>
                      <a:r>
                        <a:rPr lang="nl-BE" sz="1800" b="0" i="0" u="none" strike="noStrike" dirty="0">
                          <a:solidFill>
                            <a:srgbClr val="000000"/>
                          </a:solidFill>
                          <a:effectLst/>
                          <a:latin typeface="+mn-lt"/>
                        </a:rPr>
                        <a:t>aantal meldingen/ 1000 inwoners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nl-BE" sz="1800" b="0" i="0" u="none" strike="noStrike" dirty="0">
                          <a:solidFill>
                            <a:srgbClr val="000000"/>
                          </a:solidFill>
                          <a:effectLst/>
                          <a:latin typeface="+mn-lt"/>
                        </a:rPr>
                        <a:t>7,3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a:solidFill>
                            <a:srgbClr val="000000"/>
                          </a:solidFill>
                          <a:effectLst/>
                          <a:latin typeface="+mn-lt"/>
                        </a:rPr>
                        <a:t>4,34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3,06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a:solidFill>
                            <a:srgbClr val="000000"/>
                          </a:solidFill>
                          <a:effectLst/>
                          <a:latin typeface="+mn-lt"/>
                        </a:rPr>
                        <a:t>6,79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a:solidFill>
                            <a:srgbClr val="000000"/>
                          </a:solidFill>
                          <a:effectLst/>
                          <a:latin typeface="+mn-lt"/>
                        </a:rPr>
                        <a:t>5,78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marL="0" algn="ctr" defTabSz="914400" rtl="0" eaLnBrk="1" fontAlgn="ctr" latinLnBrk="0" hangingPunct="1"/>
                      <a:r>
                        <a:rPr lang="nl-BE" sz="1800" b="1" i="0" u="none" strike="noStrike" kern="1200" dirty="0">
                          <a:solidFill>
                            <a:srgbClr val="000000"/>
                          </a:solidFill>
                          <a:effectLst/>
                          <a:latin typeface="+mn-lt"/>
                          <a:ea typeface="+mn-ea"/>
                          <a:cs typeface="+mn-cs"/>
                        </a:rPr>
                        <a:t>5,05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48582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97768"/>
            <a:ext cx="8229600" cy="1143000"/>
          </a:xfrm>
        </p:spPr>
        <p:txBody>
          <a:bodyPr>
            <a:normAutofit fontScale="90000"/>
          </a:bodyPr>
          <a:lstStyle/>
          <a:p>
            <a:r>
              <a:rPr lang="nl-BE" b="1" dirty="0">
                <a:solidFill>
                  <a:schemeClr val="accent3">
                    <a:lumMod val="50000"/>
                  </a:schemeClr>
                </a:solidFill>
              </a:rPr>
              <a:t>4. Rattenbestrijding</a:t>
            </a:r>
            <a:br>
              <a:rPr lang="nl-BE" b="1" dirty="0">
                <a:solidFill>
                  <a:schemeClr val="accent3">
                    <a:lumMod val="50000"/>
                  </a:schemeClr>
                </a:solidFill>
              </a:rPr>
            </a:br>
            <a:r>
              <a:rPr lang="nl-BE" b="1" dirty="0">
                <a:solidFill>
                  <a:schemeClr val="accent3">
                    <a:lumMod val="50000"/>
                  </a:schemeClr>
                </a:solidFill>
              </a:rPr>
              <a:t> </a:t>
            </a:r>
            <a:r>
              <a:rPr lang="nl-BE" sz="3100" b="1" dirty="0">
                <a:solidFill>
                  <a:schemeClr val="accent3">
                    <a:lumMod val="50000"/>
                  </a:schemeClr>
                </a:solidFill>
              </a:rPr>
              <a:t>4.3 </a:t>
            </a:r>
            <a:r>
              <a:rPr lang="nl-BE" sz="3100" b="1" dirty="0" err="1">
                <a:solidFill>
                  <a:schemeClr val="accent3">
                    <a:lumMod val="50000"/>
                  </a:schemeClr>
                </a:solidFill>
              </a:rPr>
              <a:t>Rodenticiden</a:t>
            </a:r>
            <a:r>
              <a:rPr lang="nl-BE" sz="3100" b="1" dirty="0">
                <a:solidFill>
                  <a:schemeClr val="accent3">
                    <a:lumMod val="50000"/>
                  </a:schemeClr>
                </a:solidFill>
              </a:rPr>
              <a:t> in kg Vlaamse Ardennen</a:t>
            </a:r>
            <a:br>
              <a:rPr lang="nl-BE" sz="3100" b="1" dirty="0">
                <a:solidFill>
                  <a:schemeClr val="accent3">
                    <a:lumMod val="50000"/>
                  </a:schemeClr>
                </a:solidFill>
              </a:rPr>
            </a:br>
            <a:endParaRPr lang="nl-BE" sz="3100" dirty="0"/>
          </a:p>
        </p:txBody>
      </p:sp>
      <p:graphicFrame>
        <p:nvGraphicFramePr>
          <p:cNvPr id="9" name="Tabel 8">
            <a:extLst>
              <a:ext uri="{FF2B5EF4-FFF2-40B4-BE49-F238E27FC236}">
                <a16:creationId xmlns:a16="http://schemas.microsoft.com/office/drawing/2014/main" id="{7C5D02A8-00F8-4C6C-95AF-7D12541CDFBF}"/>
              </a:ext>
            </a:extLst>
          </p:cNvPr>
          <p:cNvGraphicFramePr>
            <a:graphicFrameLocks noGrp="1"/>
          </p:cNvGraphicFramePr>
          <p:nvPr>
            <p:extLst>
              <p:ext uri="{D42A27DB-BD31-4B8C-83A1-F6EECF244321}">
                <p14:modId xmlns:p14="http://schemas.microsoft.com/office/powerpoint/2010/main" val="2759967515"/>
              </p:ext>
            </p:extLst>
          </p:nvPr>
        </p:nvGraphicFramePr>
        <p:xfrm>
          <a:off x="179512" y="1514737"/>
          <a:ext cx="8712969" cy="4197859"/>
        </p:xfrm>
        <a:graphic>
          <a:graphicData uri="http://schemas.openxmlformats.org/drawingml/2006/table">
            <a:tbl>
              <a:tblPr>
                <a:tableStyleId>{5C22544A-7EE6-4342-B048-85BDC9FD1C3A}</a:tableStyleId>
              </a:tblPr>
              <a:tblGrid>
                <a:gridCol w="2977849">
                  <a:extLst>
                    <a:ext uri="{9D8B030D-6E8A-4147-A177-3AD203B41FA5}">
                      <a16:colId xmlns:a16="http://schemas.microsoft.com/office/drawing/2014/main" val="20000"/>
                    </a:ext>
                  </a:extLst>
                </a:gridCol>
                <a:gridCol w="1433780">
                  <a:extLst>
                    <a:ext uri="{9D8B030D-6E8A-4147-A177-3AD203B41FA5}">
                      <a16:colId xmlns:a16="http://schemas.microsoft.com/office/drawing/2014/main" val="20002"/>
                    </a:ext>
                  </a:extLst>
                </a:gridCol>
                <a:gridCol w="1433780">
                  <a:extLst>
                    <a:ext uri="{9D8B030D-6E8A-4147-A177-3AD203B41FA5}">
                      <a16:colId xmlns:a16="http://schemas.microsoft.com/office/drawing/2014/main" val="20003"/>
                    </a:ext>
                  </a:extLst>
                </a:gridCol>
                <a:gridCol w="1433780">
                  <a:extLst>
                    <a:ext uri="{9D8B030D-6E8A-4147-A177-3AD203B41FA5}">
                      <a16:colId xmlns:a16="http://schemas.microsoft.com/office/drawing/2014/main" val="1846972064"/>
                    </a:ext>
                  </a:extLst>
                </a:gridCol>
                <a:gridCol w="1433780">
                  <a:extLst>
                    <a:ext uri="{9D8B030D-6E8A-4147-A177-3AD203B41FA5}">
                      <a16:colId xmlns:a16="http://schemas.microsoft.com/office/drawing/2014/main" val="2047610899"/>
                    </a:ext>
                  </a:extLst>
                </a:gridCol>
              </a:tblGrid>
              <a:tr h="271219">
                <a:tc>
                  <a:txBody>
                    <a:bodyPr/>
                    <a:lstStyle/>
                    <a:p>
                      <a:pPr algn="ctr" fontAlgn="b"/>
                      <a:r>
                        <a:rPr lang="nl-BE" sz="1600" b="1" u="none" strike="noStrike" dirty="0">
                          <a:effectLst/>
                        </a:rPr>
                        <a:t>Gemeente </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u="none" strike="noStrike" dirty="0">
                          <a:effectLst/>
                        </a:rPr>
                        <a:t>2016</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a:solidFill>
                            <a:srgbClr val="000000"/>
                          </a:solidFill>
                          <a:effectLst/>
                          <a:latin typeface="Arial"/>
                        </a:rPr>
                        <a:t>2017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a:solidFill>
                            <a:srgbClr val="000000"/>
                          </a:solidFill>
                          <a:effectLst/>
                          <a:latin typeface="Arial"/>
                        </a:rPr>
                        <a:t>2018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a:solidFill>
                            <a:srgbClr val="000000"/>
                          </a:solidFill>
                          <a:effectLst/>
                          <a:latin typeface="Arial"/>
                        </a:rPr>
                        <a:t>2019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27220">
                <a:tc>
                  <a:txBody>
                    <a:bodyPr/>
                    <a:lstStyle/>
                    <a:p>
                      <a:pPr algn="ctr" fontAlgn="b"/>
                      <a:r>
                        <a:rPr lang="nl-BE" sz="1600" b="0" i="0" u="none" strike="noStrike" dirty="0">
                          <a:solidFill>
                            <a:srgbClr val="000000"/>
                          </a:solidFill>
                          <a:effectLst/>
                          <a:latin typeface="+mn-lt"/>
                        </a:rPr>
                        <a:t>Brakel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 53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682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a:solidFill>
                            <a:srgbClr val="000000"/>
                          </a:solidFill>
                          <a:effectLst/>
                          <a:latin typeface="+mn-lt"/>
                        </a:rPr>
                        <a:t>23*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327220">
                <a:tc>
                  <a:txBody>
                    <a:bodyPr/>
                    <a:lstStyle/>
                    <a:p>
                      <a:pPr algn="ctr" fontAlgn="b"/>
                      <a:r>
                        <a:rPr lang="nl-BE" sz="1600" b="0" i="0" u="none" strike="noStrike" dirty="0">
                          <a:solidFill>
                            <a:srgbClr val="000000"/>
                          </a:solidFill>
                          <a:effectLst/>
                          <a:latin typeface="+mn-lt"/>
                        </a:rPr>
                        <a:t>Horebeke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28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a:solidFill>
                            <a:srgbClr val="000000"/>
                          </a:solidFill>
                          <a:effectLst/>
                          <a:latin typeface="+mn-lt"/>
                        </a:rPr>
                        <a:t>16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327220">
                <a:tc>
                  <a:txBody>
                    <a:bodyPr/>
                    <a:lstStyle/>
                    <a:p>
                      <a:pPr algn="ctr" fontAlgn="b"/>
                      <a:r>
                        <a:rPr lang="nl-BE" sz="1600" b="0" i="0" u="none" strike="noStrike" dirty="0">
                          <a:solidFill>
                            <a:srgbClr val="000000"/>
                          </a:solidFill>
                          <a:effectLst/>
                          <a:latin typeface="+mn-lt"/>
                        </a:rPr>
                        <a:t>Kluisbergen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532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623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260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a:solidFill>
                            <a:srgbClr val="000000"/>
                          </a:solidFill>
                          <a:effectLst/>
                          <a:latin typeface="+mn-lt"/>
                        </a:rPr>
                        <a:t>45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327220">
                <a:tc>
                  <a:txBody>
                    <a:bodyPr/>
                    <a:lstStyle/>
                    <a:p>
                      <a:pPr algn="ctr" fontAlgn="b"/>
                      <a:r>
                        <a:rPr lang="nl-BE" sz="1600" b="0" i="0" u="none" strike="noStrike" dirty="0" err="1">
                          <a:solidFill>
                            <a:srgbClr val="000000"/>
                          </a:solidFill>
                          <a:effectLst/>
                          <a:latin typeface="+mn-lt"/>
                        </a:rPr>
                        <a:t>Kruisem</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217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175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194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a:solidFill>
                            <a:srgbClr val="000000"/>
                          </a:solidFill>
                          <a:effectLst/>
                          <a:latin typeface="+mn-lt"/>
                        </a:rPr>
                        <a:t>147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327220">
                <a:tc>
                  <a:txBody>
                    <a:bodyPr/>
                    <a:lstStyle/>
                    <a:p>
                      <a:pPr algn="ctr" fontAlgn="b"/>
                      <a:r>
                        <a:rPr lang="nl-BE" sz="1600" b="0" i="0" u="none" strike="noStrike" dirty="0">
                          <a:solidFill>
                            <a:srgbClr val="000000"/>
                          </a:solidFill>
                          <a:effectLst/>
                          <a:latin typeface="+mn-lt"/>
                        </a:rPr>
                        <a:t> Lierde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85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71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51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a:solidFill>
                            <a:srgbClr val="000000"/>
                          </a:solidFill>
                          <a:effectLst/>
                          <a:latin typeface="+mn-lt"/>
                        </a:rPr>
                        <a:t>50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5"/>
                  </a:ext>
                </a:extLst>
              </a:tr>
              <a:tr h="327220">
                <a:tc>
                  <a:txBody>
                    <a:bodyPr/>
                    <a:lstStyle/>
                    <a:p>
                      <a:pPr algn="ctr" fontAlgn="b"/>
                      <a:r>
                        <a:rPr lang="nl-BE" sz="1600" b="0" i="0" u="none" strike="noStrike" dirty="0">
                          <a:solidFill>
                            <a:srgbClr val="000000"/>
                          </a:solidFill>
                          <a:effectLst/>
                          <a:latin typeface="+mn-lt"/>
                        </a:rPr>
                        <a:t>Maarkedal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82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112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129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a:solidFill>
                            <a:srgbClr val="000000"/>
                          </a:solidFill>
                          <a:effectLst/>
                          <a:latin typeface="+mn-lt"/>
                        </a:rPr>
                        <a:t>65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r h="327220">
                <a:tc>
                  <a:txBody>
                    <a:bodyPr/>
                    <a:lstStyle/>
                    <a:p>
                      <a:pPr algn="ctr" fontAlgn="b"/>
                      <a:r>
                        <a:rPr lang="nl-BE" sz="1600" b="0" i="0" u="none" strike="noStrike" dirty="0">
                          <a:solidFill>
                            <a:srgbClr val="000000"/>
                          </a:solidFill>
                          <a:effectLst/>
                          <a:latin typeface="+mn-lt"/>
                        </a:rPr>
                        <a:t>Oudenaarde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258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182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202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a:solidFill>
                            <a:srgbClr val="000000"/>
                          </a:solidFill>
                          <a:effectLst/>
                          <a:latin typeface="+mn-lt"/>
                        </a:rPr>
                        <a:t>194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7"/>
                  </a:ext>
                </a:extLst>
              </a:tr>
              <a:tr h="327220">
                <a:tc>
                  <a:txBody>
                    <a:bodyPr/>
                    <a:lstStyle/>
                    <a:p>
                      <a:pPr algn="ctr" fontAlgn="b"/>
                      <a:r>
                        <a:rPr lang="nl-BE" sz="1600" b="0" i="0" u="none" strike="noStrike" dirty="0">
                          <a:solidFill>
                            <a:srgbClr val="000000"/>
                          </a:solidFill>
                          <a:effectLst/>
                          <a:latin typeface="+mn-lt"/>
                        </a:rPr>
                        <a:t>Ronse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136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188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152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a:solidFill>
                            <a:srgbClr val="000000"/>
                          </a:solidFill>
                          <a:effectLst/>
                          <a:latin typeface="+mn-lt"/>
                        </a:rPr>
                        <a:t>156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8"/>
                  </a:ext>
                </a:extLst>
              </a:tr>
              <a:tr h="327220">
                <a:tc>
                  <a:txBody>
                    <a:bodyPr/>
                    <a:lstStyle/>
                    <a:p>
                      <a:pPr algn="ctr" fontAlgn="b"/>
                      <a:r>
                        <a:rPr lang="nl-BE" sz="1600" b="0" i="0" u="none" strike="noStrike" dirty="0">
                          <a:solidFill>
                            <a:srgbClr val="000000"/>
                          </a:solidFill>
                          <a:effectLst/>
                          <a:latin typeface="+mn-lt"/>
                        </a:rPr>
                        <a:t>Wortegem-Petegem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103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103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100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a:solidFill>
                            <a:srgbClr val="000000"/>
                          </a:solidFill>
                          <a:effectLst/>
                          <a:latin typeface="+mn-lt"/>
                        </a:rPr>
                        <a:t>87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r h="327220">
                <a:tc>
                  <a:txBody>
                    <a:bodyPr/>
                    <a:lstStyle/>
                    <a:p>
                      <a:pPr algn="ctr" fontAlgn="b"/>
                      <a:r>
                        <a:rPr lang="nl-BE" sz="1600" b="0" i="0" u="none" strike="noStrike">
                          <a:solidFill>
                            <a:srgbClr val="000000"/>
                          </a:solidFill>
                          <a:effectLst/>
                          <a:latin typeface="+mn-lt"/>
                        </a:rPr>
                        <a:t>Zottegem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133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129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131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a:solidFill>
                            <a:srgbClr val="000000"/>
                          </a:solidFill>
                          <a:effectLst/>
                          <a:latin typeface="+mn-lt"/>
                        </a:rPr>
                        <a:t>114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11"/>
                  </a:ext>
                </a:extLst>
              </a:tr>
              <a:tr h="327220">
                <a:tc>
                  <a:txBody>
                    <a:bodyPr/>
                    <a:lstStyle/>
                    <a:p>
                      <a:pPr algn="ctr" fontAlgn="b"/>
                      <a:r>
                        <a:rPr lang="nl-BE" sz="1600" b="0" i="0" u="none" strike="noStrike">
                          <a:solidFill>
                            <a:srgbClr val="000000"/>
                          </a:solidFill>
                          <a:effectLst/>
                          <a:latin typeface="+mn-lt"/>
                        </a:rPr>
                        <a:t>Zwalm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74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124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116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a:solidFill>
                            <a:srgbClr val="000000"/>
                          </a:solidFill>
                          <a:effectLst/>
                          <a:latin typeface="+mn-lt"/>
                        </a:rPr>
                        <a:t>88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12"/>
                  </a:ext>
                </a:extLst>
              </a:tr>
              <a:tr h="327220">
                <a:tc>
                  <a:txBody>
                    <a:bodyPr/>
                    <a:lstStyle/>
                    <a:p>
                      <a:pPr algn="ctr" fontAlgn="b"/>
                      <a:r>
                        <a:rPr lang="nl-BE" sz="1600" b="1" u="none" strike="noStrike" dirty="0">
                          <a:effectLst/>
                          <a:latin typeface="+mn-lt"/>
                        </a:rPr>
                        <a:t>Totaal:</a:t>
                      </a:r>
                      <a:r>
                        <a:rPr lang="nl-BE" sz="1600" b="1" u="none" strike="noStrike" baseline="0" dirty="0">
                          <a:effectLst/>
                          <a:latin typeface="+mn-lt"/>
                        </a:rPr>
                        <a:t> </a:t>
                      </a:r>
                      <a:endParaRPr lang="nl-BE" sz="16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ctr"/>
                      <a:r>
                        <a:rPr lang="nl-BE" sz="1600" b="1" i="0" u="none" strike="noStrike" dirty="0">
                          <a:solidFill>
                            <a:srgbClr val="000000"/>
                          </a:solidFill>
                          <a:effectLst/>
                          <a:latin typeface="+mn-lt"/>
                        </a:rPr>
                        <a:t>1649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nl-BE" sz="1600" b="1" i="0" u="none" strike="noStrike" dirty="0">
                          <a:solidFill>
                            <a:srgbClr val="000000"/>
                          </a:solidFill>
                          <a:effectLst/>
                          <a:latin typeface="+mn-lt"/>
                        </a:rPr>
                        <a:t>2399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nl-BE" sz="1600" b="1" i="0" u="none" strike="noStrike" kern="1200" dirty="0">
                          <a:solidFill>
                            <a:srgbClr val="000000"/>
                          </a:solidFill>
                          <a:effectLst/>
                          <a:latin typeface="+mn-lt"/>
                          <a:ea typeface="+mn-ea"/>
                          <a:cs typeface="+mn-cs"/>
                        </a:rPr>
                        <a:t>1359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nl-BE" sz="1600" b="1" i="0" u="none" strike="noStrike" kern="1200" dirty="0">
                          <a:solidFill>
                            <a:srgbClr val="000000"/>
                          </a:solidFill>
                          <a:effectLst/>
                          <a:latin typeface="+mn-lt"/>
                          <a:ea typeface="+mn-ea"/>
                          <a:cs typeface="+mn-cs"/>
                        </a:rPr>
                        <a:t>986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13"/>
                  </a:ext>
                </a:extLst>
              </a:tr>
            </a:tbl>
          </a:graphicData>
        </a:graphic>
      </p:graphicFrame>
      <p:sp>
        <p:nvSpPr>
          <p:cNvPr id="3" name="Tekstvak 2">
            <a:extLst>
              <a:ext uri="{FF2B5EF4-FFF2-40B4-BE49-F238E27FC236}">
                <a16:creationId xmlns:a16="http://schemas.microsoft.com/office/drawing/2014/main" id="{23FA5714-3349-49AE-87E5-99AE6BA928CC}"/>
              </a:ext>
            </a:extLst>
          </p:cNvPr>
          <p:cNvSpPr txBox="1"/>
          <p:nvPr/>
        </p:nvSpPr>
        <p:spPr>
          <a:xfrm>
            <a:off x="2483768" y="1145405"/>
            <a:ext cx="5904656" cy="369332"/>
          </a:xfrm>
          <a:prstGeom prst="rect">
            <a:avLst/>
          </a:prstGeom>
          <a:noFill/>
        </p:spPr>
        <p:txBody>
          <a:bodyPr wrap="square" rtlCol="0">
            <a:spAutoFit/>
          </a:bodyPr>
          <a:lstStyle/>
          <a:p>
            <a:r>
              <a:rPr lang="nl-BE" dirty="0"/>
              <a:t>Absolute cijfers (openbaar + privé) in Kg</a:t>
            </a:r>
          </a:p>
        </p:txBody>
      </p:sp>
      <p:sp>
        <p:nvSpPr>
          <p:cNvPr id="4" name="Tekstvak 3">
            <a:extLst>
              <a:ext uri="{FF2B5EF4-FFF2-40B4-BE49-F238E27FC236}">
                <a16:creationId xmlns:a16="http://schemas.microsoft.com/office/drawing/2014/main" id="{309B91CA-FAED-4AC1-9EBB-D513F231D441}"/>
              </a:ext>
            </a:extLst>
          </p:cNvPr>
          <p:cNvSpPr txBox="1"/>
          <p:nvPr/>
        </p:nvSpPr>
        <p:spPr>
          <a:xfrm>
            <a:off x="1835696" y="5712595"/>
            <a:ext cx="6696744" cy="369332"/>
          </a:xfrm>
          <a:prstGeom prst="rect">
            <a:avLst/>
          </a:prstGeom>
          <a:noFill/>
        </p:spPr>
        <p:txBody>
          <a:bodyPr wrap="square" rtlCol="0">
            <a:spAutoFit/>
          </a:bodyPr>
          <a:lstStyle/>
          <a:p>
            <a:r>
              <a:rPr lang="nl-BE" dirty="0">
                <a:solidFill>
                  <a:schemeClr val="bg1"/>
                </a:solidFill>
                <a:highlight>
                  <a:srgbClr val="000000"/>
                </a:highlight>
              </a:rPr>
              <a:t>*Geen gegevens van de gemeente vóór november 2019</a:t>
            </a:r>
          </a:p>
        </p:txBody>
      </p:sp>
    </p:spTree>
    <p:extLst>
      <p:ext uri="{BB962C8B-B14F-4D97-AF65-F5344CB8AC3E}">
        <p14:creationId xmlns:p14="http://schemas.microsoft.com/office/powerpoint/2010/main" val="3089033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b="1" dirty="0">
                <a:solidFill>
                  <a:schemeClr val="accent3">
                    <a:lumMod val="50000"/>
                  </a:schemeClr>
                </a:solidFill>
              </a:rPr>
              <a:t>4. Rattenbestrijding</a:t>
            </a:r>
            <a:r>
              <a:rPr lang="nl-BE" sz="3100" b="1" dirty="0">
                <a:solidFill>
                  <a:schemeClr val="accent3">
                    <a:lumMod val="50000"/>
                  </a:schemeClr>
                </a:solidFill>
              </a:rPr>
              <a:t> </a:t>
            </a:r>
            <a:endParaRPr lang="nl-BE" b="1" dirty="0">
              <a:solidFill>
                <a:schemeClr val="accent3">
                  <a:lumMod val="50000"/>
                </a:schemeClr>
              </a:solidFill>
            </a:endParaRPr>
          </a:p>
        </p:txBody>
      </p:sp>
      <p:graphicFrame>
        <p:nvGraphicFramePr>
          <p:cNvPr id="5" name="Grafiek 4">
            <a:extLst>
              <a:ext uri="{FF2B5EF4-FFF2-40B4-BE49-F238E27FC236}">
                <a16:creationId xmlns:a16="http://schemas.microsoft.com/office/drawing/2014/main" id="{00000000-0008-0000-0800-000002000000}"/>
              </a:ext>
            </a:extLst>
          </p:cNvPr>
          <p:cNvGraphicFramePr>
            <a:graphicFrameLocks/>
          </p:cNvGraphicFramePr>
          <p:nvPr>
            <p:extLst>
              <p:ext uri="{D42A27DB-BD31-4B8C-83A1-F6EECF244321}">
                <p14:modId xmlns:p14="http://schemas.microsoft.com/office/powerpoint/2010/main" val="1152363073"/>
              </p:ext>
            </p:extLst>
          </p:nvPr>
        </p:nvGraphicFramePr>
        <p:xfrm>
          <a:off x="827584" y="1052736"/>
          <a:ext cx="7416824" cy="47525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59450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60648"/>
            <a:ext cx="8229600" cy="1143000"/>
          </a:xfrm>
        </p:spPr>
        <p:txBody>
          <a:bodyPr anchor="ctr">
            <a:normAutofit fontScale="90000"/>
          </a:bodyPr>
          <a:lstStyle/>
          <a:p>
            <a:r>
              <a:rPr lang="nl-BE" b="1" dirty="0">
                <a:solidFill>
                  <a:schemeClr val="accent3">
                    <a:lumMod val="50000"/>
                  </a:schemeClr>
                </a:solidFill>
              </a:rPr>
              <a:t>4. Rattenbestrijding </a:t>
            </a:r>
            <a:br>
              <a:rPr lang="nl-BE" b="1" dirty="0">
                <a:solidFill>
                  <a:schemeClr val="accent3">
                    <a:lumMod val="50000"/>
                  </a:schemeClr>
                </a:solidFill>
              </a:rPr>
            </a:br>
            <a:r>
              <a:rPr lang="nl-BE" sz="3100" b="1" dirty="0">
                <a:solidFill>
                  <a:schemeClr val="accent3">
                    <a:lumMod val="50000"/>
                  </a:schemeClr>
                </a:solidFill>
              </a:rPr>
              <a:t>4.3 </a:t>
            </a:r>
            <a:r>
              <a:rPr lang="nl-BE" sz="3100" b="1" dirty="0" err="1">
                <a:solidFill>
                  <a:schemeClr val="accent3">
                    <a:lumMod val="50000"/>
                  </a:schemeClr>
                </a:solidFill>
              </a:rPr>
              <a:t>Rodenticiden</a:t>
            </a:r>
            <a:r>
              <a:rPr lang="nl-BE" sz="3100" b="1" dirty="0">
                <a:solidFill>
                  <a:schemeClr val="accent3">
                    <a:lumMod val="50000"/>
                  </a:schemeClr>
                </a:solidFill>
              </a:rPr>
              <a:t> POV</a:t>
            </a:r>
          </a:p>
        </p:txBody>
      </p:sp>
      <p:sp>
        <p:nvSpPr>
          <p:cNvPr id="6" name="Tekstvak 5"/>
          <p:cNvSpPr txBox="1"/>
          <p:nvPr/>
        </p:nvSpPr>
        <p:spPr>
          <a:xfrm>
            <a:off x="1979712" y="5301208"/>
            <a:ext cx="4824536" cy="369332"/>
          </a:xfrm>
          <a:prstGeom prst="rect">
            <a:avLst/>
          </a:prstGeom>
          <a:noFill/>
        </p:spPr>
        <p:txBody>
          <a:bodyPr wrap="square" rtlCol="0">
            <a:spAutoFit/>
          </a:bodyPr>
          <a:lstStyle/>
          <a:p>
            <a:r>
              <a:rPr lang="nl-BE" dirty="0">
                <a:solidFill>
                  <a:prstClr val="black"/>
                </a:solidFill>
              </a:rPr>
              <a:t>* Absolute cijfers (openbaar + </a:t>
            </a:r>
            <a:r>
              <a:rPr lang="nl-BE" dirty="0" err="1">
                <a:solidFill>
                  <a:prstClr val="black"/>
                </a:solidFill>
              </a:rPr>
              <a:t>prive</a:t>
            </a:r>
            <a:r>
              <a:rPr lang="nl-BE" dirty="0">
                <a:solidFill>
                  <a:prstClr val="black"/>
                </a:solidFill>
              </a:rPr>
              <a:t>) in Kg </a:t>
            </a:r>
          </a:p>
        </p:txBody>
      </p:sp>
      <p:graphicFrame>
        <p:nvGraphicFramePr>
          <p:cNvPr id="3" name="Tabel 2"/>
          <p:cNvGraphicFramePr>
            <a:graphicFrameLocks noGrp="1"/>
          </p:cNvGraphicFramePr>
          <p:nvPr>
            <p:extLst>
              <p:ext uri="{D42A27DB-BD31-4B8C-83A1-F6EECF244321}">
                <p14:modId xmlns:p14="http://schemas.microsoft.com/office/powerpoint/2010/main" val="1388625193"/>
              </p:ext>
            </p:extLst>
          </p:nvPr>
        </p:nvGraphicFramePr>
        <p:xfrm>
          <a:off x="467544" y="1484784"/>
          <a:ext cx="8064897" cy="3816426"/>
        </p:xfrm>
        <a:graphic>
          <a:graphicData uri="http://schemas.openxmlformats.org/drawingml/2006/table">
            <a:tbl>
              <a:tblPr/>
              <a:tblGrid>
                <a:gridCol w="3109841">
                  <a:extLst>
                    <a:ext uri="{9D8B030D-6E8A-4147-A177-3AD203B41FA5}">
                      <a16:colId xmlns:a16="http://schemas.microsoft.com/office/drawing/2014/main" val="20000"/>
                    </a:ext>
                  </a:extLst>
                </a:gridCol>
                <a:gridCol w="1238763">
                  <a:extLst>
                    <a:ext uri="{9D8B030D-6E8A-4147-A177-3AD203B41FA5}">
                      <a16:colId xmlns:a16="http://schemas.microsoft.com/office/drawing/2014/main" val="20003"/>
                    </a:ext>
                  </a:extLst>
                </a:gridCol>
                <a:gridCol w="1238763">
                  <a:extLst>
                    <a:ext uri="{9D8B030D-6E8A-4147-A177-3AD203B41FA5}">
                      <a16:colId xmlns:a16="http://schemas.microsoft.com/office/drawing/2014/main" val="20004"/>
                    </a:ext>
                  </a:extLst>
                </a:gridCol>
                <a:gridCol w="1238765">
                  <a:extLst>
                    <a:ext uri="{9D8B030D-6E8A-4147-A177-3AD203B41FA5}">
                      <a16:colId xmlns:a16="http://schemas.microsoft.com/office/drawing/2014/main" val="20005"/>
                    </a:ext>
                  </a:extLst>
                </a:gridCol>
                <a:gridCol w="1238765">
                  <a:extLst>
                    <a:ext uri="{9D8B030D-6E8A-4147-A177-3AD203B41FA5}">
                      <a16:colId xmlns:a16="http://schemas.microsoft.com/office/drawing/2014/main" val="2557825548"/>
                    </a:ext>
                  </a:extLst>
                </a:gridCol>
              </a:tblGrid>
              <a:tr h="437124">
                <a:tc>
                  <a:txBody>
                    <a:bodyPr/>
                    <a:lstStyle/>
                    <a:p>
                      <a:pPr algn="ctr" fontAlgn="b"/>
                      <a:r>
                        <a:rPr lang="nl-BE" sz="1400" b="1" i="0" u="none" strike="noStrike" dirty="0">
                          <a:solidFill>
                            <a:schemeClr val="tx1"/>
                          </a:solidFill>
                          <a:effectLst/>
                          <a:latin typeface="+mn-lt"/>
                        </a:rPr>
                        <a:t> Regio</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dirty="0">
                          <a:solidFill>
                            <a:schemeClr val="tx1"/>
                          </a:solidFill>
                          <a:effectLst/>
                          <a:latin typeface="+mn-lt"/>
                        </a:rPr>
                        <a:t>2016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dirty="0">
                          <a:solidFill>
                            <a:schemeClr val="tx1"/>
                          </a:solidFill>
                          <a:effectLst/>
                          <a:latin typeface="+mn-lt"/>
                        </a:rPr>
                        <a:t>2017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dirty="0">
                          <a:solidFill>
                            <a:schemeClr val="tx1"/>
                          </a:solidFill>
                          <a:effectLst/>
                          <a:latin typeface="+mn-lt"/>
                        </a:rPr>
                        <a:t>2018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dirty="0">
                          <a:solidFill>
                            <a:schemeClr val="tx1"/>
                          </a:solidFill>
                          <a:effectLst/>
                          <a:latin typeface="+mn-lt"/>
                        </a:rPr>
                        <a:t>2019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563217">
                <a:tc>
                  <a:txBody>
                    <a:bodyPr/>
                    <a:lstStyle/>
                    <a:p>
                      <a:pPr algn="ctr" fontAlgn="b"/>
                      <a:r>
                        <a:rPr lang="nl-BE" sz="1400" b="0" i="0" u="none" strike="noStrike" dirty="0">
                          <a:solidFill>
                            <a:schemeClr val="tx1"/>
                          </a:solidFill>
                          <a:effectLst/>
                          <a:latin typeface="+mn-lt"/>
                        </a:rPr>
                        <a:t>Meetjesland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dirty="0">
                          <a:solidFill>
                            <a:srgbClr val="000000"/>
                          </a:solidFill>
                          <a:effectLst/>
                          <a:latin typeface="+mn-lt"/>
                        </a:rPr>
                        <a:t>   2765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n-lt"/>
                        </a:rPr>
                        <a:t>       1636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400" b="0" u="none" strike="noStrike" kern="1200" dirty="0">
                          <a:solidFill>
                            <a:schemeClr val="dk1"/>
                          </a:solidFill>
                          <a:effectLst/>
                          <a:latin typeface="+mn-lt"/>
                          <a:ea typeface="+mn-ea"/>
                          <a:cs typeface="+mn-cs"/>
                        </a:rPr>
                        <a:t>1384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400" b="0" u="none" strike="noStrike" kern="1200">
                          <a:solidFill>
                            <a:schemeClr val="dk1"/>
                          </a:solidFill>
                          <a:effectLst/>
                          <a:latin typeface="+mn-lt"/>
                          <a:ea typeface="+mn-ea"/>
                          <a:cs typeface="+mn-cs"/>
                        </a:rPr>
                        <a:t>1174 </a:t>
                      </a:r>
                      <a:endParaRPr lang="nl-BE" sz="1400" b="0" u="none" strike="noStrike" kern="1200" dirty="0">
                        <a:solidFill>
                          <a:schemeClr val="dk1"/>
                        </a:solidFill>
                        <a:effectLst/>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563217">
                <a:tc>
                  <a:txBody>
                    <a:bodyPr/>
                    <a:lstStyle/>
                    <a:p>
                      <a:pPr algn="ctr" fontAlgn="b"/>
                      <a:r>
                        <a:rPr lang="nl-BE" sz="1400" b="0" i="0" u="none" strike="noStrike" dirty="0">
                          <a:solidFill>
                            <a:schemeClr val="tx1"/>
                          </a:solidFill>
                          <a:effectLst/>
                          <a:latin typeface="+mn-lt"/>
                        </a:rPr>
                        <a:t>Waasland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dirty="0">
                          <a:solidFill>
                            <a:srgbClr val="000000"/>
                          </a:solidFill>
                          <a:effectLst/>
                          <a:latin typeface="+mn-lt"/>
                        </a:rPr>
                        <a:t>  2372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n-lt"/>
                        </a:rPr>
                        <a:t>       1707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400" b="0" u="none" strike="noStrike" kern="1200" dirty="0">
                          <a:solidFill>
                            <a:schemeClr val="dk1"/>
                          </a:solidFill>
                          <a:effectLst/>
                          <a:latin typeface="+mn-lt"/>
                          <a:ea typeface="+mn-ea"/>
                          <a:cs typeface="+mn-cs"/>
                        </a:rPr>
                        <a:t>1338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400" b="0" u="none" strike="noStrike" kern="1200">
                          <a:solidFill>
                            <a:schemeClr val="dk1"/>
                          </a:solidFill>
                          <a:effectLst/>
                          <a:latin typeface="+mn-lt"/>
                          <a:ea typeface="+mn-ea"/>
                          <a:cs typeface="+mn-cs"/>
                        </a:rPr>
                        <a:t>1518 </a:t>
                      </a:r>
                      <a:endParaRPr lang="nl-BE" sz="1400" b="0" u="none" strike="noStrike" kern="1200" dirty="0">
                        <a:solidFill>
                          <a:schemeClr val="dk1"/>
                        </a:solidFill>
                        <a:effectLst/>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563217">
                <a:tc>
                  <a:txBody>
                    <a:bodyPr/>
                    <a:lstStyle/>
                    <a:p>
                      <a:pPr algn="ctr" fontAlgn="b"/>
                      <a:r>
                        <a:rPr lang="nl-BE" sz="1400" b="0" i="0" u="none" strike="noStrike" dirty="0">
                          <a:solidFill>
                            <a:schemeClr val="tx1"/>
                          </a:solidFill>
                          <a:effectLst/>
                          <a:latin typeface="+mn-lt"/>
                        </a:rPr>
                        <a:t>Dendervallei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dirty="0">
                          <a:solidFill>
                            <a:srgbClr val="000000"/>
                          </a:solidFill>
                          <a:effectLst/>
                          <a:latin typeface="+mn-lt"/>
                        </a:rPr>
                        <a:t>   3149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n-lt"/>
                        </a:rPr>
                        <a:t>       2245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ctr" latinLnBrk="0" hangingPunct="1"/>
                      <a:r>
                        <a:rPr lang="nl-BE" sz="1400" b="0" i="0" u="none" strike="noStrike" kern="1200" dirty="0">
                          <a:solidFill>
                            <a:srgbClr val="000000"/>
                          </a:solidFill>
                          <a:effectLst/>
                          <a:latin typeface="+mn-lt"/>
                          <a:ea typeface="+mn-ea"/>
                          <a:cs typeface="+mn-cs"/>
                        </a:rPr>
                        <a:t>3728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400" b="0" u="none" strike="noStrike" kern="1200">
                          <a:solidFill>
                            <a:schemeClr val="dk1"/>
                          </a:solidFill>
                          <a:effectLst/>
                          <a:latin typeface="+mn-lt"/>
                          <a:ea typeface="+mn-ea"/>
                          <a:cs typeface="+mn-cs"/>
                        </a:rPr>
                        <a:t> 2009 </a:t>
                      </a:r>
                      <a:endParaRPr lang="nl-BE" sz="1400" b="0" u="none" strike="noStrike" kern="1200" dirty="0">
                        <a:solidFill>
                          <a:schemeClr val="dk1"/>
                        </a:solidFill>
                        <a:effectLst/>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563217">
                <a:tc>
                  <a:txBody>
                    <a:bodyPr/>
                    <a:lstStyle/>
                    <a:p>
                      <a:pPr algn="ctr" fontAlgn="b"/>
                      <a:r>
                        <a:rPr lang="nl-BE" sz="1400" b="0" i="0" u="none" strike="noStrike" dirty="0" err="1">
                          <a:solidFill>
                            <a:schemeClr val="tx1"/>
                          </a:solidFill>
                          <a:effectLst/>
                          <a:latin typeface="+mn-lt"/>
                        </a:rPr>
                        <a:t>Bovenschelde</a:t>
                      </a:r>
                      <a:r>
                        <a:rPr lang="nl-BE" sz="1400" b="0" i="0" u="none" strike="noStrike" baseline="0" dirty="0">
                          <a:solidFill>
                            <a:schemeClr val="tx1"/>
                          </a:solidFill>
                          <a:effectLst/>
                          <a:latin typeface="+mn-lt"/>
                        </a:rPr>
                        <a:t> -L</a:t>
                      </a:r>
                      <a:r>
                        <a:rPr lang="nl-BE" sz="1400" b="0" i="0" u="none" strike="noStrike" dirty="0">
                          <a:solidFill>
                            <a:schemeClr val="tx1"/>
                          </a:solidFill>
                          <a:effectLst/>
                          <a:latin typeface="+mn-lt"/>
                        </a:rPr>
                        <a:t>eie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dirty="0">
                          <a:solidFill>
                            <a:srgbClr val="000000"/>
                          </a:solidFill>
                          <a:effectLst/>
                          <a:latin typeface="+mn-lt"/>
                        </a:rPr>
                        <a:t> 1555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n-lt"/>
                        </a:rPr>
                        <a:t>       1323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ctr" latinLnBrk="0" hangingPunct="1"/>
                      <a:r>
                        <a:rPr lang="nl-BE" sz="1400" b="0" i="0" u="none" strike="noStrike" kern="1200" dirty="0">
                          <a:solidFill>
                            <a:srgbClr val="000000"/>
                          </a:solidFill>
                          <a:effectLst/>
                          <a:latin typeface="+mn-lt"/>
                          <a:ea typeface="+mn-ea"/>
                          <a:cs typeface="+mn-cs"/>
                        </a:rPr>
                        <a:t>2231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400" b="0" u="none" strike="noStrike" kern="1200">
                          <a:solidFill>
                            <a:schemeClr val="dk1"/>
                          </a:solidFill>
                          <a:effectLst/>
                          <a:latin typeface="+mn-lt"/>
                          <a:ea typeface="+mn-ea"/>
                          <a:cs typeface="+mn-cs"/>
                        </a:rPr>
                        <a:t> 1949 </a:t>
                      </a:r>
                      <a:endParaRPr lang="nl-BE" sz="1400" b="0" u="none" strike="noStrike" kern="1200" dirty="0">
                        <a:solidFill>
                          <a:schemeClr val="dk1"/>
                        </a:solidFill>
                        <a:effectLst/>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563217">
                <a:tc>
                  <a:txBody>
                    <a:bodyPr/>
                    <a:lstStyle/>
                    <a:p>
                      <a:pPr algn="ctr" fontAlgn="b"/>
                      <a:r>
                        <a:rPr lang="nl-BE" sz="1400" b="0" i="0" u="none" strike="noStrike" dirty="0">
                          <a:solidFill>
                            <a:schemeClr val="tx1"/>
                          </a:solidFill>
                          <a:effectLst/>
                          <a:latin typeface="+mn-lt"/>
                        </a:rPr>
                        <a:t>Vlaamse Ardennen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ctr"/>
                      <a:r>
                        <a:rPr lang="nl-BE" sz="1400" b="0" i="0" u="none" strike="noStrike" dirty="0">
                          <a:solidFill>
                            <a:srgbClr val="000000"/>
                          </a:solidFill>
                          <a:effectLst/>
                          <a:latin typeface="+mn-lt"/>
                        </a:rPr>
                        <a:t>1648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nl-BE" sz="1400" b="0" i="0" u="none" strike="noStrike" dirty="0">
                          <a:solidFill>
                            <a:srgbClr val="000000"/>
                          </a:solidFill>
                          <a:effectLst/>
                          <a:latin typeface="+mn-lt"/>
                        </a:rPr>
                        <a:t>    2399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ctr" latinLnBrk="0" hangingPunct="1"/>
                      <a:r>
                        <a:rPr lang="nl-BE" sz="1400" b="0" i="0" u="none" strike="noStrike" kern="1200" dirty="0">
                          <a:solidFill>
                            <a:srgbClr val="000000"/>
                          </a:solidFill>
                          <a:effectLst/>
                          <a:latin typeface="+mn-lt"/>
                          <a:ea typeface="+mn-ea"/>
                          <a:cs typeface="+mn-cs"/>
                        </a:rPr>
                        <a:t>1359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Calibri" panose="020F0502020204030204" pitchFamily="34" charset="0"/>
                        </a:rPr>
                        <a:t>   1.262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5"/>
                  </a:ext>
                </a:extLst>
              </a:tr>
              <a:tr h="563217">
                <a:tc>
                  <a:txBody>
                    <a:bodyPr/>
                    <a:lstStyle/>
                    <a:p>
                      <a:pPr algn="ctr" fontAlgn="b"/>
                      <a:r>
                        <a:rPr lang="nl-BE" sz="1400" b="1" i="0" u="none" strike="noStrike" dirty="0">
                          <a:solidFill>
                            <a:schemeClr val="tx1"/>
                          </a:solidFill>
                          <a:effectLst/>
                          <a:latin typeface="+mn-lt"/>
                        </a:rPr>
                        <a:t>Totaal: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400" b="1" i="0" u="none" strike="noStrike" kern="1200" dirty="0">
                          <a:solidFill>
                            <a:srgbClr val="000000"/>
                          </a:solidFill>
                          <a:effectLst/>
                          <a:latin typeface="+mn-lt"/>
                          <a:ea typeface="+mn-ea"/>
                          <a:cs typeface="+mn-cs"/>
                        </a:rPr>
                        <a:t>11.489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400" b="1" i="0" u="none" strike="noStrike" kern="1200" dirty="0">
                          <a:solidFill>
                            <a:srgbClr val="000000"/>
                          </a:solidFill>
                          <a:effectLst/>
                          <a:latin typeface="+mn-lt"/>
                          <a:ea typeface="+mn-ea"/>
                          <a:cs typeface="+mn-cs"/>
                        </a:rPr>
                        <a:t>9310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400" b="1" i="0" u="none" strike="noStrike" kern="1200" dirty="0">
                          <a:solidFill>
                            <a:srgbClr val="000000"/>
                          </a:solidFill>
                          <a:effectLst/>
                          <a:latin typeface="+mn-lt"/>
                          <a:ea typeface="+mn-ea"/>
                          <a:cs typeface="+mn-cs"/>
                        </a:rPr>
                        <a:t>10041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400" b="1" i="0" u="none" strike="noStrike" kern="1200" dirty="0">
                          <a:solidFill>
                            <a:srgbClr val="000000"/>
                          </a:solidFill>
                          <a:effectLst/>
                          <a:latin typeface="+mn-lt"/>
                          <a:ea typeface="+mn-ea"/>
                          <a:cs typeface="+mn-cs"/>
                        </a:rPr>
                        <a:t>7912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72560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74638"/>
            <a:ext cx="8219256" cy="58018"/>
          </a:xfrm>
        </p:spPr>
        <p:txBody>
          <a:bodyPr>
            <a:normAutofit fontScale="90000"/>
          </a:bodyPr>
          <a:lstStyle/>
          <a:p>
            <a:br>
              <a:rPr lang="nl-BE" sz="4000" dirty="0"/>
            </a:br>
            <a:endParaRPr lang="nl-BE" dirty="0"/>
          </a:p>
        </p:txBody>
      </p:sp>
      <p:sp>
        <p:nvSpPr>
          <p:cNvPr id="4" name="Tijdelijke aanduiding voor inhoud 3">
            <a:extLst>
              <a:ext uri="{FF2B5EF4-FFF2-40B4-BE49-F238E27FC236}">
                <a16:creationId xmlns:a16="http://schemas.microsoft.com/office/drawing/2014/main" id="{0F95E05E-4A8E-4595-BA4F-9862C4B0C5D0}"/>
              </a:ext>
            </a:extLst>
          </p:cNvPr>
          <p:cNvSpPr>
            <a:spLocks noGrp="1"/>
          </p:cNvSpPr>
          <p:nvPr>
            <p:ph idx="1"/>
          </p:nvPr>
        </p:nvSpPr>
        <p:spPr/>
        <p:txBody>
          <a:bodyPr/>
          <a:lstStyle/>
          <a:p>
            <a:endParaRPr lang="nl-BE"/>
          </a:p>
        </p:txBody>
      </p:sp>
      <p:graphicFrame>
        <p:nvGraphicFramePr>
          <p:cNvPr id="8" name="Tijdelijke aanduiding voor inhoud 6">
            <a:extLst>
              <a:ext uri="{FF2B5EF4-FFF2-40B4-BE49-F238E27FC236}">
                <a16:creationId xmlns:a16="http://schemas.microsoft.com/office/drawing/2014/main" id="{F29DC48F-D6FB-4FE5-B5DE-97816C7BD1D2}"/>
              </a:ext>
            </a:extLst>
          </p:cNvPr>
          <p:cNvGraphicFramePr>
            <a:graphicFrameLocks/>
          </p:cNvGraphicFramePr>
          <p:nvPr>
            <p:extLst>
              <p:ext uri="{D42A27DB-BD31-4B8C-83A1-F6EECF244321}">
                <p14:modId xmlns:p14="http://schemas.microsoft.com/office/powerpoint/2010/main" val="893343586"/>
              </p:ext>
            </p:extLst>
          </p:nvPr>
        </p:nvGraphicFramePr>
        <p:xfrm>
          <a:off x="0" y="-28474"/>
          <a:ext cx="9143998" cy="6886469"/>
        </p:xfrm>
        <a:graphic>
          <a:graphicData uri="http://schemas.openxmlformats.org/drawingml/2006/table">
            <a:tbl>
              <a:tblPr>
                <a:tableStyleId>{5C22544A-7EE6-4342-B048-85BDC9FD1C3A}</a:tableStyleId>
              </a:tblPr>
              <a:tblGrid>
                <a:gridCol w="1691679">
                  <a:extLst>
                    <a:ext uri="{9D8B030D-6E8A-4147-A177-3AD203B41FA5}">
                      <a16:colId xmlns:a16="http://schemas.microsoft.com/office/drawing/2014/main" val="20000"/>
                    </a:ext>
                  </a:extLst>
                </a:gridCol>
                <a:gridCol w="1064617">
                  <a:extLst>
                    <a:ext uri="{9D8B030D-6E8A-4147-A177-3AD203B41FA5}">
                      <a16:colId xmlns:a16="http://schemas.microsoft.com/office/drawing/2014/main" val="20001"/>
                    </a:ext>
                  </a:extLst>
                </a:gridCol>
                <a:gridCol w="1064617">
                  <a:extLst>
                    <a:ext uri="{9D8B030D-6E8A-4147-A177-3AD203B41FA5}">
                      <a16:colId xmlns:a16="http://schemas.microsoft.com/office/drawing/2014/main" val="20002"/>
                    </a:ext>
                  </a:extLst>
                </a:gridCol>
                <a:gridCol w="1064617">
                  <a:extLst>
                    <a:ext uri="{9D8B030D-6E8A-4147-A177-3AD203B41FA5}">
                      <a16:colId xmlns:a16="http://schemas.microsoft.com/office/drawing/2014/main" val="20003"/>
                    </a:ext>
                  </a:extLst>
                </a:gridCol>
                <a:gridCol w="1064617">
                  <a:extLst>
                    <a:ext uri="{9D8B030D-6E8A-4147-A177-3AD203B41FA5}">
                      <a16:colId xmlns:a16="http://schemas.microsoft.com/office/drawing/2014/main" val="20004"/>
                    </a:ext>
                  </a:extLst>
                </a:gridCol>
                <a:gridCol w="1064617">
                  <a:extLst>
                    <a:ext uri="{9D8B030D-6E8A-4147-A177-3AD203B41FA5}">
                      <a16:colId xmlns:a16="http://schemas.microsoft.com/office/drawing/2014/main" val="20005"/>
                    </a:ext>
                  </a:extLst>
                </a:gridCol>
                <a:gridCol w="1064617">
                  <a:extLst>
                    <a:ext uri="{9D8B030D-6E8A-4147-A177-3AD203B41FA5}">
                      <a16:colId xmlns:a16="http://schemas.microsoft.com/office/drawing/2014/main" val="20006"/>
                    </a:ext>
                  </a:extLst>
                </a:gridCol>
                <a:gridCol w="1064617">
                  <a:extLst>
                    <a:ext uri="{9D8B030D-6E8A-4147-A177-3AD203B41FA5}">
                      <a16:colId xmlns:a16="http://schemas.microsoft.com/office/drawing/2014/main" val="20007"/>
                    </a:ext>
                  </a:extLst>
                </a:gridCol>
              </a:tblGrid>
              <a:tr h="358091">
                <a:tc gridSpan="8">
                  <a:txBody>
                    <a:bodyPr/>
                    <a:lstStyle/>
                    <a:p>
                      <a:pPr algn="ctr" fontAlgn="b"/>
                      <a:r>
                        <a:rPr lang="nl-BE" sz="1400" u="none" strike="noStrike" dirty="0">
                          <a:solidFill>
                            <a:schemeClr val="tx1"/>
                          </a:solidFill>
                          <a:effectLst/>
                          <a:latin typeface="+mn-lt"/>
                        </a:rPr>
                        <a:t>gegevens </a:t>
                      </a:r>
                      <a:r>
                        <a:rPr lang="nl-BE" sz="1400" u="none" strike="noStrike" dirty="0" err="1">
                          <a:solidFill>
                            <a:schemeClr val="tx1"/>
                          </a:solidFill>
                          <a:effectLst/>
                          <a:latin typeface="+mn-lt"/>
                        </a:rPr>
                        <a:t>rodenticiden</a:t>
                      </a:r>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fontAlgn="b"/>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endParaRPr lang="nl-BE"/>
                    </a:p>
                  </a:txBody>
                  <a:tcPr/>
                </a:tc>
                <a:tc hMerge="1">
                  <a:txBody>
                    <a:bodyPr/>
                    <a:lstStyle/>
                    <a:p>
                      <a:endParaRPr lang="nl-BE"/>
                    </a:p>
                  </a:txBody>
                  <a:tcPr/>
                </a:tc>
                <a:tc hMerge="1">
                  <a:txBody>
                    <a:bodyPr/>
                    <a:lstStyle/>
                    <a:p>
                      <a:pPr algn="ctr" fontAlgn="b"/>
                      <a:endParaRPr lang="nl-BE" sz="1400" b="0" i="0" u="none" strike="noStrike" dirty="0">
                        <a:solidFill>
                          <a:schemeClr val="bg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fontAlgn="b"/>
                      <a:endParaRPr lang="nl-BE" sz="1400" b="0" i="0" u="none" strike="noStrike" dirty="0">
                        <a:solidFill>
                          <a:schemeClr val="bg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fontAlgn="b"/>
                      <a:endParaRPr lang="nl-BE" sz="1400" b="0" i="0" u="none" strike="noStrike" dirty="0">
                        <a:solidFill>
                          <a:schemeClr val="bg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fontAlgn="b"/>
                      <a:endParaRPr lang="nl-BE" sz="1400" b="0" i="0" u="none" strike="noStrike" dirty="0">
                        <a:solidFill>
                          <a:schemeClr val="bg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0000"/>
                  </a:ext>
                </a:extLst>
              </a:tr>
              <a:tr h="1600014">
                <a:tc>
                  <a:txBody>
                    <a:bodyPr/>
                    <a:lstStyle/>
                    <a:p>
                      <a:pPr algn="ctr" fontAlgn="ctr"/>
                      <a:r>
                        <a:rPr lang="nl-BE" sz="1400" u="none" strike="noStrike" dirty="0">
                          <a:effectLst/>
                          <a:latin typeface="+mn-lt"/>
                        </a:rPr>
                        <a:t>Gemeente </a:t>
                      </a:r>
                      <a:endParaRPr lang="nl-BE"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NL" sz="1400" u="none" strike="noStrike" dirty="0">
                          <a:effectLst/>
                          <a:latin typeface="+mn-lt"/>
                        </a:rPr>
                        <a:t>aantal bakken en buizen gemeente en/of RATO </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NL" sz="1400" u="none" strike="noStrike" dirty="0">
                          <a:effectLst/>
                          <a:latin typeface="+mn-lt"/>
                        </a:rPr>
                        <a:t>aantal bakken en buizen POV  </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NL" sz="1400" u="none" strike="noStrike" dirty="0">
                          <a:effectLst/>
                          <a:latin typeface="+mn-lt"/>
                        </a:rPr>
                        <a:t>aantal bakken en buizen per km²</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u="none" strike="noStrike" dirty="0">
                          <a:effectLst/>
                          <a:latin typeface="+mn-lt"/>
                        </a:rPr>
                        <a:t>aantal kg </a:t>
                      </a:r>
                      <a:r>
                        <a:rPr lang="nl-BE" sz="1400" u="none" strike="noStrike" dirty="0" err="1">
                          <a:effectLst/>
                          <a:latin typeface="+mn-lt"/>
                        </a:rPr>
                        <a:t>rodenticide</a:t>
                      </a:r>
                      <a:r>
                        <a:rPr lang="nl-BE" sz="1400" u="none" strike="noStrike" dirty="0">
                          <a:effectLst/>
                          <a:latin typeface="+mn-lt"/>
                        </a:rPr>
                        <a:t> (totaal)</a:t>
                      </a:r>
                      <a:endParaRPr lang="nl-BE"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NL" sz="1400" u="none" strike="noStrike" dirty="0">
                          <a:effectLst/>
                          <a:latin typeface="+mn-lt"/>
                        </a:rPr>
                        <a:t>aantal kg </a:t>
                      </a:r>
                      <a:r>
                        <a:rPr lang="nl-NL" sz="1400" u="none" strike="noStrike" dirty="0" err="1">
                          <a:effectLst/>
                          <a:latin typeface="+mn-lt"/>
                        </a:rPr>
                        <a:t>rodenticide</a:t>
                      </a:r>
                      <a:r>
                        <a:rPr lang="nl-NL" sz="1400" u="none" strike="noStrike" dirty="0">
                          <a:effectLst/>
                          <a:latin typeface="+mn-lt"/>
                        </a:rPr>
                        <a:t> op openbaar terrein</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NL" sz="1400" u="none" strike="noStrike" dirty="0">
                          <a:effectLst/>
                          <a:latin typeface="+mn-lt"/>
                        </a:rPr>
                        <a:t>aantal kg </a:t>
                      </a:r>
                      <a:r>
                        <a:rPr lang="nl-NL" sz="1400" u="none" strike="noStrike" dirty="0" err="1">
                          <a:effectLst/>
                          <a:latin typeface="+mn-lt"/>
                        </a:rPr>
                        <a:t>rodenticide</a:t>
                      </a:r>
                      <a:r>
                        <a:rPr lang="nl-NL" sz="1400" u="none" strike="noStrike" dirty="0">
                          <a:effectLst/>
                          <a:latin typeface="+mn-lt"/>
                        </a:rPr>
                        <a:t> op privé terrein </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NL" sz="1400" u="none" strike="noStrike" dirty="0">
                          <a:effectLst/>
                          <a:latin typeface="+mn-lt"/>
                        </a:rPr>
                        <a:t>Aantal kg </a:t>
                      </a:r>
                      <a:r>
                        <a:rPr lang="nl-NL" sz="1400" u="none" strike="noStrike" dirty="0" err="1">
                          <a:effectLst/>
                          <a:latin typeface="+mn-lt"/>
                        </a:rPr>
                        <a:t>rodenticide</a:t>
                      </a:r>
                      <a:r>
                        <a:rPr lang="nl-NL" sz="1400" u="none" strike="noStrike" dirty="0">
                          <a:effectLst/>
                          <a:latin typeface="+mn-lt"/>
                        </a:rPr>
                        <a:t> per km²</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01"/>
                  </a:ext>
                </a:extLst>
              </a:tr>
              <a:tr h="407894">
                <a:tc>
                  <a:txBody>
                    <a:bodyPr/>
                    <a:lstStyle/>
                    <a:p>
                      <a:pPr algn="ctr" fontAlgn="ctr"/>
                      <a:r>
                        <a:rPr lang="nl-BE" sz="1400" b="0" i="0" u="none" strike="noStrike" dirty="0">
                          <a:solidFill>
                            <a:srgbClr val="000000"/>
                          </a:solidFill>
                          <a:effectLst/>
                          <a:latin typeface="+mn-lt"/>
                        </a:rPr>
                        <a:t>Brakel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28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0,59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23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13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0,41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02"/>
                  </a:ext>
                </a:extLst>
              </a:tr>
              <a:tr h="407894">
                <a:tc>
                  <a:txBody>
                    <a:bodyPr/>
                    <a:lstStyle/>
                    <a:p>
                      <a:pPr algn="ctr" fontAlgn="ctr"/>
                      <a:r>
                        <a:rPr lang="nl-BE" sz="1400" b="0" i="0" u="none" strike="noStrike" dirty="0">
                          <a:solidFill>
                            <a:srgbClr val="000000"/>
                          </a:solidFill>
                          <a:effectLst/>
                          <a:latin typeface="+mn-lt"/>
                        </a:rPr>
                        <a:t>Horebeke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0 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0,55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16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1,42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03"/>
                  </a:ext>
                </a:extLst>
              </a:tr>
              <a:tr h="407894">
                <a:tc>
                  <a:txBody>
                    <a:bodyPr/>
                    <a:lstStyle/>
                    <a:p>
                      <a:pPr algn="ctr" fontAlgn="ctr"/>
                      <a:r>
                        <a:rPr lang="nl-BE" sz="1400" b="0" i="0" u="none" strike="noStrike" dirty="0">
                          <a:solidFill>
                            <a:srgbClr val="000000"/>
                          </a:solidFill>
                          <a:effectLst/>
                          <a:latin typeface="+mn-lt"/>
                        </a:rPr>
                        <a:t>Kluisbergen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12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 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0,40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45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19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26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1,48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04"/>
                  </a:ext>
                </a:extLst>
              </a:tr>
              <a:tr h="407894">
                <a:tc>
                  <a:txBody>
                    <a:bodyPr/>
                    <a:lstStyle/>
                    <a:p>
                      <a:pPr algn="ctr" fontAlgn="ctr"/>
                      <a:r>
                        <a:rPr lang="nl-BE" sz="1400" b="0" i="0" u="none" strike="noStrike" dirty="0" err="1">
                          <a:solidFill>
                            <a:srgbClr val="000000"/>
                          </a:solidFill>
                          <a:effectLst/>
                          <a:latin typeface="+mn-lt"/>
                        </a:rPr>
                        <a:t>Kruisem</a:t>
                      </a:r>
                      <a:r>
                        <a:rPr lang="nl-BE" sz="1400" b="0" i="0" u="none" strike="noStrike" dirty="0">
                          <a:solidFill>
                            <a:srgbClr val="000000"/>
                          </a:solidFill>
                          <a:effectLst/>
                          <a:latin typeface="+mn-lt"/>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136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 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1,92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147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112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36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2,08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05"/>
                  </a:ext>
                </a:extLst>
              </a:tr>
              <a:tr h="407894">
                <a:tc>
                  <a:txBody>
                    <a:bodyPr/>
                    <a:lstStyle/>
                    <a:p>
                      <a:pPr algn="ctr" fontAlgn="ctr"/>
                      <a:r>
                        <a:rPr lang="nl-BE" sz="1400" b="0" i="0" u="none" strike="noStrike" dirty="0">
                          <a:solidFill>
                            <a:srgbClr val="000000"/>
                          </a:solidFill>
                          <a:effectLst/>
                          <a:latin typeface="+mn-lt"/>
                        </a:rPr>
                        <a:t>Lierde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45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 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1,72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50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40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1,92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06"/>
                  </a:ext>
                </a:extLst>
              </a:tr>
              <a:tr h="407894">
                <a:tc>
                  <a:txBody>
                    <a:bodyPr/>
                    <a:lstStyle/>
                    <a:p>
                      <a:pPr algn="ctr" fontAlgn="ctr"/>
                      <a:r>
                        <a:rPr lang="nl-BE" sz="1400" b="0" i="0" u="none" strike="noStrike">
                          <a:solidFill>
                            <a:srgbClr val="000000"/>
                          </a:solidFill>
                          <a:effectLst/>
                          <a:latin typeface="+mn-lt"/>
                        </a:rPr>
                        <a:t>Maarkedal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20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 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0,44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65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40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25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1,42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07"/>
                  </a:ext>
                </a:extLst>
              </a:tr>
              <a:tr h="407894">
                <a:tc>
                  <a:txBody>
                    <a:bodyPr/>
                    <a:lstStyle/>
                    <a:p>
                      <a:pPr algn="ctr" fontAlgn="ctr"/>
                      <a:r>
                        <a:rPr lang="nl-BE" sz="1400" b="0" i="0" u="none" strike="noStrike" dirty="0">
                          <a:solidFill>
                            <a:srgbClr val="000000"/>
                          </a:solidFill>
                          <a:effectLst/>
                          <a:latin typeface="+mn-lt"/>
                        </a:rPr>
                        <a:t>Oudenaarde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122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 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1,79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194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110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85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2,85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08"/>
                  </a:ext>
                </a:extLst>
              </a:tr>
              <a:tr h="407894">
                <a:tc>
                  <a:txBody>
                    <a:bodyPr/>
                    <a:lstStyle/>
                    <a:p>
                      <a:pPr algn="ctr" fontAlgn="ctr"/>
                      <a:r>
                        <a:rPr lang="nl-BE" sz="1400" b="0" i="0" u="none" strike="noStrike" dirty="0">
                          <a:solidFill>
                            <a:srgbClr val="000000"/>
                          </a:solidFill>
                          <a:effectLst/>
                          <a:latin typeface="+mn-lt"/>
                        </a:rPr>
                        <a:t>Ronse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68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 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1,97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156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89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66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4,51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09"/>
                  </a:ext>
                </a:extLst>
              </a:tr>
              <a:tr h="407894">
                <a:tc>
                  <a:txBody>
                    <a:bodyPr/>
                    <a:lstStyle/>
                    <a:p>
                      <a:pPr algn="ctr" fontAlgn="ctr"/>
                      <a:r>
                        <a:rPr lang="nl-BE" sz="1400" b="0" i="0" u="none" strike="noStrike">
                          <a:solidFill>
                            <a:srgbClr val="000000"/>
                          </a:solidFill>
                          <a:effectLst/>
                          <a:latin typeface="+mn-lt"/>
                        </a:rPr>
                        <a:t>Wortegem-Petegem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67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 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1,59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87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57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30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2,07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10"/>
                  </a:ext>
                </a:extLst>
              </a:tr>
              <a:tr h="407894">
                <a:tc>
                  <a:txBody>
                    <a:bodyPr/>
                    <a:lstStyle/>
                    <a:p>
                      <a:pPr algn="ctr" fontAlgn="ctr"/>
                      <a:r>
                        <a:rPr lang="nl-BE" sz="1400" b="0" i="0" u="none" strike="noStrike" dirty="0">
                          <a:solidFill>
                            <a:srgbClr val="000000"/>
                          </a:solidFill>
                          <a:effectLst/>
                          <a:latin typeface="+mn-lt"/>
                        </a:rPr>
                        <a:t>Zottegem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57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 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1,01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114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83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31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2,02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12"/>
                  </a:ext>
                </a:extLst>
              </a:tr>
              <a:tr h="407894">
                <a:tc>
                  <a:txBody>
                    <a:bodyPr/>
                    <a:lstStyle/>
                    <a:p>
                      <a:pPr algn="ctr" fontAlgn="ctr"/>
                      <a:r>
                        <a:rPr lang="nl-BE" sz="1400" b="0" i="0" u="none" strike="noStrike" dirty="0">
                          <a:solidFill>
                            <a:srgbClr val="000000"/>
                          </a:solidFill>
                          <a:effectLst/>
                          <a:latin typeface="+mn-lt"/>
                        </a:rPr>
                        <a:t>Zwalm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62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 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1,82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88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71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18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2,60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13"/>
                  </a:ext>
                </a:extLst>
              </a:tr>
              <a:tr h="441530">
                <a:tc>
                  <a:txBody>
                    <a:bodyPr/>
                    <a:lstStyle/>
                    <a:p>
                      <a:pPr algn="ctr" fontAlgn="ctr"/>
                      <a:r>
                        <a:rPr lang="nl-BE" sz="1400" b="1" u="none" strike="noStrike" dirty="0">
                          <a:effectLst/>
                          <a:latin typeface="+mn-lt"/>
                        </a:rPr>
                        <a:t>Totalen 2019</a:t>
                      </a:r>
                      <a:endParaRPr lang="nl-BE" sz="1400" b="1" i="0" u="none" strike="noStrike" dirty="0">
                        <a:solidFill>
                          <a:srgbClr val="000000"/>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ctr"/>
                      <a:r>
                        <a:rPr lang="nl-BE" sz="1400" b="1" i="0" u="none" strike="noStrike" dirty="0">
                          <a:solidFill>
                            <a:srgbClr val="000000"/>
                          </a:solidFill>
                          <a:effectLst/>
                          <a:latin typeface="+mn-lt"/>
                        </a:rPr>
                        <a:t>621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nl-BE" sz="1400" b="1" i="0" u="none" strike="noStrike" dirty="0">
                          <a:solidFill>
                            <a:srgbClr val="000000"/>
                          </a:solidFill>
                          <a:effectLst/>
                          <a:latin typeface="+mn-lt"/>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1" i="0" u="none" strike="noStrike" dirty="0">
                          <a:solidFill>
                            <a:srgbClr val="000000"/>
                          </a:solidFill>
                          <a:effectLst/>
                          <a:latin typeface="+mn-lt"/>
                        </a:rPr>
                        <a:t>1,32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nl-BE" sz="1400" b="1" i="0" u="none" strike="noStrike" dirty="0">
                          <a:solidFill>
                            <a:srgbClr val="000000"/>
                          </a:solidFill>
                          <a:effectLst/>
                          <a:latin typeface="+mn-lt"/>
                        </a:rPr>
                        <a:t>986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ctr"/>
                      <a:r>
                        <a:rPr lang="nl-BE" sz="1400" b="1" i="0" u="none" strike="noStrike" dirty="0">
                          <a:solidFill>
                            <a:srgbClr val="000000"/>
                          </a:solidFill>
                          <a:effectLst/>
                          <a:latin typeface="+mn-lt"/>
                        </a:rPr>
                        <a:t>643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ctr"/>
                      <a:r>
                        <a:rPr lang="nl-BE" sz="1400" b="1" i="0" u="none" strike="noStrike" dirty="0">
                          <a:solidFill>
                            <a:srgbClr val="000000"/>
                          </a:solidFill>
                          <a:effectLst/>
                          <a:latin typeface="+mn-lt"/>
                        </a:rPr>
                        <a:t>343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1" i="0" u="none" strike="noStrike" dirty="0">
                          <a:solidFill>
                            <a:srgbClr val="000000"/>
                          </a:solidFill>
                          <a:effectLst/>
                          <a:latin typeface="+mn-lt"/>
                        </a:rPr>
                        <a:t>2,07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511253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fiek 4">
            <a:extLst>
              <a:ext uri="{FF2B5EF4-FFF2-40B4-BE49-F238E27FC236}">
                <a16:creationId xmlns:a16="http://schemas.microsoft.com/office/drawing/2014/main" id="{00000000-0008-0000-0800-000009000000}"/>
              </a:ext>
            </a:extLst>
          </p:cNvPr>
          <p:cNvGraphicFramePr>
            <a:graphicFrameLocks/>
          </p:cNvGraphicFramePr>
          <p:nvPr>
            <p:extLst>
              <p:ext uri="{D42A27DB-BD31-4B8C-83A1-F6EECF244321}">
                <p14:modId xmlns:p14="http://schemas.microsoft.com/office/powerpoint/2010/main" val="2614217162"/>
              </p:ext>
            </p:extLst>
          </p:nvPr>
        </p:nvGraphicFramePr>
        <p:xfrm>
          <a:off x="4355976" y="2132856"/>
          <a:ext cx="4536504" cy="40324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afiek 7">
            <a:extLst>
              <a:ext uri="{FF2B5EF4-FFF2-40B4-BE49-F238E27FC236}">
                <a16:creationId xmlns:a16="http://schemas.microsoft.com/office/drawing/2014/main" id="{00000000-0008-0000-0800-000008000000}"/>
              </a:ext>
            </a:extLst>
          </p:cNvPr>
          <p:cNvGraphicFramePr>
            <a:graphicFrameLocks/>
          </p:cNvGraphicFramePr>
          <p:nvPr>
            <p:extLst>
              <p:ext uri="{D42A27DB-BD31-4B8C-83A1-F6EECF244321}">
                <p14:modId xmlns:p14="http://schemas.microsoft.com/office/powerpoint/2010/main" val="3028164442"/>
              </p:ext>
            </p:extLst>
          </p:nvPr>
        </p:nvGraphicFramePr>
        <p:xfrm>
          <a:off x="107504" y="404664"/>
          <a:ext cx="5688632" cy="39604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afiek 5">
            <a:extLst>
              <a:ext uri="{FF2B5EF4-FFF2-40B4-BE49-F238E27FC236}">
                <a16:creationId xmlns:a16="http://schemas.microsoft.com/office/drawing/2014/main" id="{00000000-0008-0000-0800-000008000000}"/>
              </a:ext>
            </a:extLst>
          </p:cNvPr>
          <p:cNvGraphicFramePr>
            <a:graphicFrameLocks/>
          </p:cNvGraphicFramePr>
          <p:nvPr>
            <p:extLst>
              <p:ext uri="{D42A27DB-BD31-4B8C-83A1-F6EECF244321}">
                <p14:modId xmlns:p14="http://schemas.microsoft.com/office/powerpoint/2010/main" val="3092445787"/>
              </p:ext>
            </p:extLst>
          </p:nvPr>
        </p:nvGraphicFramePr>
        <p:xfrm>
          <a:off x="107504" y="404664"/>
          <a:ext cx="6336703" cy="32403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Grafiek 8">
            <a:extLst>
              <a:ext uri="{FF2B5EF4-FFF2-40B4-BE49-F238E27FC236}">
                <a16:creationId xmlns:a16="http://schemas.microsoft.com/office/drawing/2014/main" id="{00000000-0008-0000-0800-00000C000000}"/>
              </a:ext>
            </a:extLst>
          </p:cNvPr>
          <p:cNvGraphicFramePr>
            <a:graphicFrameLocks/>
          </p:cNvGraphicFramePr>
          <p:nvPr>
            <p:extLst>
              <p:ext uri="{D42A27DB-BD31-4B8C-83A1-F6EECF244321}">
                <p14:modId xmlns:p14="http://schemas.microsoft.com/office/powerpoint/2010/main" val="3362702744"/>
              </p:ext>
            </p:extLst>
          </p:nvPr>
        </p:nvGraphicFramePr>
        <p:xfrm>
          <a:off x="3347864" y="1732088"/>
          <a:ext cx="5544616" cy="403244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04218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39A460-5BB9-4F99-96A6-B47FFE0A71AD}"/>
              </a:ext>
            </a:extLst>
          </p:cNvPr>
          <p:cNvSpPr txBox="1">
            <a:spLocks/>
          </p:cNvSpPr>
          <p:nvPr/>
        </p:nvSpPr>
        <p:spPr>
          <a:xfrm>
            <a:off x="467544" y="260648"/>
            <a:ext cx="8229600" cy="1143000"/>
          </a:xfrm>
          <a:prstGeom prst="rect">
            <a:avLst/>
          </a:prstGeom>
        </p:spPr>
        <p:txBody>
          <a:bodyPr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b="1" dirty="0">
                <a:solidFill>
                  <a:schemeClr val="accent3">
                    <a:lumMod val="50000"/>
                  </a:schemeClr>
                </a:solidFill>
              </a:rPr>
              <a:t>2. </a:t>
            </a:r>
            <a:r>
              <a:rPr lang="nl-BE" sz="4100" b="1" dirty="0">
                <a:solidFill>
                  <a:schemeClr val="accent3">
                    <a:lumMod val="50000"/>
                  </a:schemeClr>
                </a:solidFill>
              </a:rPr>
              <a:t>Rattenbestrijding</a:t>
            </a:r>
            <a:r>
              <a:rPr lang="nl-BE" b="1" dirty="0">
                <a:solidFill>
                  <a:schemeClr val="accent3">
                    <a:lumMod val="50000"/>
                  </a:schemeClr>
                </a:solidFill>
              </a:rPr>
              <a:t> </a:t>
            </a:r>
            <a:br>
              <a:rPr lang="nl-BE" b="1" dirty="0">
                <a:solidFill>
                  <a:schemeClr val="accent3">
                    <a:lumMod val="50000"/>
                  </a:schemeClr>
                </a:solidFill>
              </a:rPr>
            </a:br>
            <a:r>
              <a:rPr lang="nl-BE" sz="3100" b="1" dirty="0">
                <a:solidFill>
                  <a:schemeClr val="accent3">
                    <a:lumMod val="50000"/>
                  </a:schemeClr>
                </a:solidFill>
              </a:rPr>
              <a:t>2.3 regelgeving</a:t>
            </a:r>
          </a:p>
        </p:txBody>
      </p:sp>
      <p:sp>
        <p:nvSpPr>
          <p:cNvPr id="3" name="Tijdelijke aanduiding voor inhoud 2">
            <a:extLst>
              <a:ext uri="{FF2B5EF4-FFF2-40B4-BE49-F238E27FC236}">
                <a16:creationId xmlns:a16="http://schemas.microsoft.com/office/drawing/2014/main" id="{8A0360CF-715D-4CDE-ABA0-7EB029281BC1}"/>
              </a:ext>
            </a:extLst>
          </p:cNvPr>
          <p:cNvSpPr txBox="1">
            <a:spLocks/>
          </p:cNvSpPr>
          <p:nvPr/>
        </p:nvSpPr>
        <p:spPr>
          <a:xfrm>
            <a:off x="446856" y="1403648"/>
            <a:ext cx="8229600"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BE" sz="2000" b="1" u="sng" dirty="0"/>
              <a:t>Rapportage</a:t>
            </a:r>
            <a:r>
              <a:rPr lang="nl-BE" sz="2400" b="1" u="sng" dirty="0"/>
              <a:t> </a:t>
            </a:r>
            <a:r>
              <a:rPr lang="nl-BE" sz="2000" b="1" u="sng" dirty="0"/>
              <a:t>gebruikte </a:t>
            </a:r>
            <a:r>
              <a:rPr lang="nl-BE" sz="2000" b="1" u="sng" dirty="0" err="1"/>
              <a:t>rodenticiden</a:t>
            </a:r>
            <a:r>
              <a:rPr lang="nl-BE" sz="2400" b="1" u="sng" dirty="0"/>
              <a:t>:</a:t>
            </a:r>
          </a:p>
          <a:p>
            <a:pPr>
              <a:buFontTx/>
              <a:buChar char="-"/>
            </a:pPr>
            <a:r>
              <a:rPr lang="nl-BE" sz="1800" dirty="0"/>
              <a:t>Gebruik </a:t>
            </a:r>
            <a:r>
              <a:rPr lang="nl-BE" sz="1800" dirty="0" err="1"/>
              <a:t>rodenticiden</a:t>
            </a:r>
            <a:r>
              <a:rPr lang="nl-BE" sz="1800" dirty="0"/>
              <a:t> die voldoen aan de voorwaarden van de generieke afwijking:</a:t>
            </a:r>
          </a:p>
          <a:p>
            <a:pPr lvl="1">
              <a:buFontTx/>
              <a:buChar char="-"/>
            </a:pPr>
            <a:r>
              <a:rPr lang="nl-BE" sz="1400" dirty="0"/>
              <a:t>Voor buitengebruik, enkel producten op basis van </a:t>
            </a:r>
            <a:r>
              <a:rPr lang="nl-BE" sz="1400" dirty="0" err="1"/>
              <a:t>bromadialone</a:t>
            </a:r>
            <a:r>
              <a:rPr lang="nl-BE" sz="1400" dirty="0"/>
              <a:t> en </a:t>
            </a:r>
            <a:r>
              <a:rPr lang="nl-BE" sz="1400" dirty="0" err="1"/>
              <a:t>difenacoum</a:t>
            </a:r>
            <a:r>
              <a:rPr lang="nl-BE" sz="1400" dirty="0"/>
              <a:t> aan 0,005% actieve stof.</a:t>
            </a:r>
          </a:p>
          <a:p>
            <a:pPr lvl="1">
              <a:buFontTx/>
              <a:buChar char="-"/>
            </a:pPr>
            <a:r>
              <a:rPr lang="nl-BE" sz="1400" dirty="0"/>
              <a:t>Enkel </a:t>
            </a:r>
            <a:r>
              <a:rPr lang="nl-BE" sz="1400" b="1" dirty="0"/>
              <a:t>curatief</a:t>
            </a:r>
            <a:r>
              <a:rPr lang="nl-BE" sz="1400" dirty="0"/>
              <a:t> dus na vaststelling van bruine ratten</a:t>
            </a:r>
          </a:p>
          <a:p>
            <a:pPr lvl="1">
              <a:buFontTx/>
              <a:buChar char="-"/>
            </a:pPr>
            <a:r>
              <a:rPr lang="nl-BE" sz="1400" dirty="0"/>
              <a:t>afgeschermd uitleggen van producten </a:t>
            </a:r>
          </a:p>
          <a:p>
            <a:pPr lvl="1">
              <a:buFontTx/>
              <a:buChar char="-"/>
            </a:pPr>
            <a:r>
              <a:rPr lang="nl-BE" sz="1400" dirty="0"/>
              <a:t>Afwijkingsnummer: </a:t>
            </a:r>
            <a:r>
              <a:rPr lang="nl-BE" sz="1400" b="1" dirty="0"/>
              <a:t>GL2020-01</a:t>
            </a:r>
          </a:p>
          <a:p>
            <a:pPr lvl="1">
              <a:buFontTx/>
              <a:buChar char="-"/>
            </a:pPr>
            <a:r>
              <a:rPr lang="nl-BE" sz="1600" dirty="0">
                <a:hlinkClick r:id="rId2"/>
              </a:rPr>
              <a:t>https://www.zonderisgezonder.be/pesticiden-gebruiken/afwijking-van-verbod/procedure-1-generieke-afwijkingen</a:t>
            </a:r>
            <a:r>
              <a:rPr lang="nl-BE" sz="1600" dirty="0"/>
              <a:t> --&gt; bruine rat</a:t>
            </a:r>
          </a:p>
          <a:p>
            <a:pPr lvl="1">
              <a:buFontTx/>
              <a:buChar char="-"/>
            </a:pPr>
            <a:endParaRPr lang="nl-BE" sz="1000" dirty="0"/>
          </a:p>
          <a:p>
            <a:pPr>
              <a:buFontTx/>
              <a:buChar char="-"/>
            </a:pPr>
            <a:r>
              <a:rPr lang="nl-BE" sz="1800" dirty="0" err="1"/>
              <a:t>Rodenticiden</a:t>
            </a:r>
            <a:r>
              <a:rPr lang="nl-BE" sz="1800" dirty="0"/>
              <a:t> opnemen in de rapportage van uw gemeente aan de VMM, ten laatste tegen 1 april. </a:t>
            </a:r>
          </a:p>
          <a:p>
            <a:pPr>
              <a:buFontTx/>
              <a:buChar char="-"/>
            </a:pPr>
            <a:endParaRPr lang="nl-BE" sz="1100" dirty="0"/>
          </a:p>
          <a:p>
            <a:pPr>
              <a:buFontTx/>
              <a:buChar char="-"/>
            </a:pPr>
            <a:r>
              <a:rPr lang="nl-BE" sz="1800" dirty="0"/>
              <a:t>RATO geeft het gebruik in de gemeenten waar we werkzaam zijn rechtstreeks door aan VMM. Onze gebruiksgegevens van 2019 moet niet opnieuw gemeld worden.</a:t>
            </a:r>
          </a:p>
          <a:p>
            <a:pPr marL="457200" lvl="1" indent="0">
              <a:buNone/>
            </a:pPr>
            <a:endParaRPr lang="nl-BE" sz="1800" dirty="0"/>
          </a:p>
        </p:txBody>
      </p:sp>
    </p:spTree>
    <p:extLst>
      <p:ext uri="{BB962C8B-B14F-4D97-AF65-F5344CB8AC3E}">
        <p14:creationId xmlns:p14="http://schemas.microsoft.com/office/powerpoint/2010/main" val="1899128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39A460-5BB9-4F99-96A6-B47FFE0A71AD}"/>
              </a:ext>
            </a:extLst>
          </p:cNvPr>
          <p:cNvSpPr txBox="1">
            <a:spLocks/>
          </p:cNvSpPr>
          <p:nvPr/>
        </p:nvSpPr>
        <p:spPr>
          <a:xfrm>
            <a:off x="467544" y="260648"/>
            <a:ext cx="8229600" cy="1143000"/>
          </a:xfrm>
          <a:prstGeom prst="rect">
            <a:avLst/>
          </a:prstGeom>
        </p:spPr>
        <p:txBody>
          <a:bodyPr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b="1" dirty="0">
                <a:solidFill>
                  <a:schemeClr val="accent3">
                    <a:lumMod val="50000"/>
                  </a:schemeClr>
                </a:solidFill>
              </a:rPr>
              <a:t>2. </a:t>
            </a:r>
            <a:r>
              <a:rPr lang="nl-BE" sz="4100" b="1" dirty="0">
                <a:solidFill>
                  <a:schemeClr val="accent3">
                    <a:lumMod val="50000"/>
                  </a:schemeClr>
                </a:solidFill>
              </a:rPr>
              <a:t>Rattenbestrijding</a:t>
            </a:r>
            <a:r>
              <a:rPr lang="nl-BE" b="1" dirty="0">
                <a:solidFill>
                  <a:schemeClr val="accent3">
                    <a:lumMod val="50000"/>
                  </a:schemeClr>
                </a:solidFill>
              </a:rPr>
              <a:t> </a:t>
            </a:r>
            <a:br>
              <a:rPr lang="nl-BE" b="1" dirty="0">
                <a:solidFill>
                  <a:schemeClr val="accent3">
                    <a:lumMod val="50000"/>
                  </a:schemeClr>
                </a:solidFill>
              </a:rPr>
            </a:br>
            <a:r>
              <a:rPr lang="nl-BE" sz="3100" b="1" dirty="0">
                <a:solidFill>
                  <a:schemeClr val="accent3">
                    <a:lumMod val="50000"/>
                  </a:schemeClr>
                </a:solidFill>
              </a:rPr>
              <a:t>2.3 regelgeving</a:t>
            </a:r>
          </a:p>
        </p:txBody>
      </p:sp>
      <p:sp>
        <p:nvSpPr>
          <p:cNvPr id="3" name="Tijdelijke aanduiding voor inhoud 2">
            <a:extLst>
              <a:ext uri="{FF2B5EF4-FFF2-40B4-BE49-F238E27FC236}">
                <a16:creationId xmlns:a16="http://schemas.microsoft.com/office/drawing/2014/main" id="{8A0360CF-715D-4CDE-ABA0-7EB029281BC1}"/>
              </a:ext>
            </a:extLst>
          </p:cNvPr>
          <p:cNvSpPr txBox="1">
            <a:spLocks/>
          </p:cNvSpPr>
          <p:nvPr/>
        </p:nvSpPr>
        <p:spPr>
          <a:xfrm>
            <a:off x="395536" y="1556792"/>
            <a:ext cx="8229600"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BE" sz="2400" b="1" u="sng" dirty="0"/>
              <a:t>Registreren als professioneel gebruiker:</a:t>
            </a:r>
            <a:endParaRPr lang="nl-BE" sz="2800" b="1" u="sng" dirty="0"/>
          </a:p>
          <a:p>
            <a:pPr>
              <a:buFontTx/>
              <a:buChar char="-"/>
            </a:pPr>
            <a:r>
              <a:rPr lang="nl-BE" sz="2000" dirty="0"/>
              <a:t>Verplicht voor personen/organisaties die </a:t>
            </a:r>
            <a:r>
              <a:rPr lang="nl-BE" sz="2000" dirty="0" err="1"/>
              <a:t>rodenticiden</a:t>
            </a:r>
            <a:r>
              <a:rPr lang="nl-BE" sz="2000" dirty="0"/>
              <a:t> gebruiken aan 0,005% actieve stof (diegene die beschreven zijn in de generieke afwijking).  </a:t>
            </a:r>
          </a:p>
          <a:p>
            <a:pPr>
              <a:buFontTx/>
              <a:buChar char="-"/>
            </a:pPr>
            <a:r>
              <a:rPr lang="nl-BE" sz="2000" dirty="0"/>
              <a:t>Advies: registreer niet enkel uw gemeente, ook de personen die de </a:t>
            </a:r>
            <a:r>
              <a:rPr lang="nl-BE" sz="2000" dirty="0" err="1"/>
              <a:t>rodenticiden</a:t>
            </a:r>
            <a:r>
              <a:rPr lang="nl-BE" sz="2000" dirty="0"/>
              <a:t> gebruiken.</a:t>
            </a:r>
          </a:p>
          <a:p>
            <a:pPr marL="0" indent="0">
              <a:buNone/>
            </a:pPr>
            <a:r>
              <a:rPr lang="nl-BE" sz="1600" dirty="0">
                <a:sym typeface="Wingdings" panose="05000000000000000000" pitchFamily="2" charset="2"/>
              </a:rPr>
              <a:t></a:t>
            </a:r>
            <a:r>
              <a:rPr lang="nl-BE" sz="2000" dirty="0">
                <a:sym typeface="Wingdings" panose="05000000000000000000" pitchFamily="2" charset="2"/>
              </a:rPr>
              <a:t> </a:t>
            </a:r>
            <a:r>
              <a:rPr lang="nl-BE" sz="1600" dirty="0"/>
              <a:t>In functie van toekomstige biocidelicentie voor deze gebruiker. </a:t>
            </a:r>
          </a:p>
          <a:p>
            <a:pPr marL="457200" lvl="1" indent="0">
              <a:buNone/>
            </a:pPr>
            <a:endParaRPr lang="nl-BE" sz="1600" dirty="0"/>
          </a:p>
          <a:p>
            <a:pPr marL="457200" lvl="1" indent="0">
              <a:buNone/>
            </a:pPr>
            <a:endParaRPr lang="nl-BE" sz="1600" dirty="0"/>
          </a:p>
        </p:txBody>
      </p:sp>
      <p:sp>
        <p:nvSpPr>
          <p:cNvPr id="5" name="Rechthoek 4">
            <a:extLst>
              <a:ext uri="{FF2B5EF4-FFF2-40B4-BE49-F238E27FC236}">
                <a16:creationId xmlns:a16="http://schemas.microsoft.com/office/drawing/2014/main" id="{94D4F065-D380-4C8C-BC0B-10BF67AF6526}"/>
              </a:ext>
            </a:extLst>
          </p:cNvPr>
          <p:cNvSpPr/>
          <p:nvPr/>
        </p:nvSpPr>
        <p:spPr>
          <a:xfrm>
            <a:off x="1403648" y="4293096"/>
            <a:ext cx="6624736" cy="646331"/>
          </a:xfrm>
          <a:prstGeom prst="rect">
            <a:avLst/>
          </a:prstGeom>
        </p:spPr>
        <p:txBody>
          <a:bodyPr wrap="square">
            <a:spAutoFit/>
          </a:bodyPr>
          <a:lstStyle/>
          <a:p>
            <a:pPr algn="ctr"/>
            <a:r>
              <a:rPr lang="nl-BE" dirty="0">
                <a:hlinkClick r:id="rId2"/>
              </a:rPr>
              <a:t>https://www.health.belgium.be/nl/milieu/chemische-stoffen/biociden</a:t>
            </a:r>
            <a:r>
              <a:rPr lang="nl-BE" dirty="0"/>
              <a:t> </a:t>
            </a:r>
          </a:p>
        </p:txBody>
      </p:sp>
    </p:spTree>
    <p:extLst>
      <p:ext uri="{BB962C8B-B14F-4D97-AF65-F5344CB8AC3E}">
        <p14:creationId xmlns:p14="http://schemas.microsoft.com/office/powerpoint/2010/main" val="2551406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16462"/>
            <a:ext cx="8291264" cy="1152128"/>
          </a:xfrm>
        </p:spPr>
        <p:txBody>
          <a:bodyPr>
            <a:normAutofit/>
          </a:bodyPr>
          <a:lstStyle/>
          <a:p>
            <a:r>
              <a:rPr lang="nl-NL" b="1" dirty="0">
                <a:solidFill>
                  <a:schemeClr val="accent3">
                    <a:lumMod val="50000"/>
                  </a:schemeClr>
                </a:solidFill>
              </a:rPr>
              <a:t>5. Overlastbezorgers</a:t>
            </a:r>
            <a:endParaRPr lang="nl-BE" dirty="0"/>
          </a:p>
        </p:txBody>
      </p:sp>
      <p:sp>
        <p:nvSpPr>
          <p:cNvPr id="3" name="Tijdelijke aanduiding voor inhoud 2"/>
          <p:cNvSpPr>
            <a:spLocks noGrp="1"/>
          </p:cNvSpPr>
          <p:nvPr>
            <p:ph idx="1"/>
          </p:nvPr>
        </p:nvSpPr>
        <p:spPr>
          <a:xfrm>
            <a:off x="395536" y="2348880"/>
            <a:ext cx="8291264" cy="3777283"/>
          </a:xfrm>
        </p:spPr>
        <p:txBody>
          <a:bodyPr/>
          <a:lstStyle/>
          <a:p>
            <a:pPr marL="0" indent="0">
              <a:buNone/>
            </a:pPr>
            <a:r>
              <a:rPr lang="nl-BE" dirty="0"/>
              <a:t>	</a:t>
            </a:r>
          </a:p>
        </p:txBody>
      </p:sp>
      <p:pic>
        <p:nvPicPr>
          <p:cNvPr id="5" name="Picture 2">
            <a:extLst>
              <a:ext uri="{FF2B5EF4-FFF2-40B4-BE49-F238E27FC236}">
                <a16:creationId xmlns:a16="http://schemas.microsoft.com/office/drawing/2014/main" id="{5E92EE5F-A538-45D5-9A39-D0DCA7E845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16519" y="908720"/>
            <a:ext cx="6939857" cy="5204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82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solidFill>
                  <a:schemeClr val="accent3">
                    <a:lumMod val="50000"/>
                  </a:schemeClr>
                </a:solidFill>
              </a:rPr>
              <a:t>Agenda</a:t>
            </a:r>
            <a:r>
              <a:rPr lang="nl-BE" dirty="0">
                <a:solidFill>
                  <a:schemeClr val="accent3">
                    <a:lumMod val="50000"/>
                  </a:schemeClr>
                </a:solidFill>
              </a:rPr>
              <a:t> </a:t>
            </a:r>
          </a:p>
        </p:txBody>
      </p:sp>
      <p:sp>
        <p:nvSpPr>
          <p:cNvPr id="3" name="Tijdelijke aanduiding voor inhoud 2"/>
          <p:cNvSpPr>
            <a:spLocks noGrp="1"/>
          </p:cNvSpPr>
          <p:nvPr>
            <p:ph idx="1"/>
          </p:nvPr>
        </p:nvSpPr>
        <p:spPr>
          <a:xfrm>
            <a:off x="395536" y="1340768"/>
            <a:ext cx="8229600" cy="4525963"/>
          </a:xfrm>
        </p:spPr>
        <p:txBody>
          <a:bodyPr>
            <a:normAutofit/>
          </a:bodyPr>
          <a:lstStyle/>
          <a:p>
            <a:pPr marL="514350" lvl="0" indent="-514350" hangingPunct="0">
              <a:buAutoNum type="arabicPeriod"/>
            </a:pPr>
            <a:r>
              <a:rPr lang="nl-NL" sz="2800" dirty="0"/>
              <a:t>Verwelkoming</a:t>
            </a:r>
            <a:endParaRPr lang="nl-BE" sz="2800" dirty="0"/>
          </a:p>
          <a:p>
            <a:pPr marL="514350" indent="-514350" hangingPunct="0">
              <a:buFont typeface="Arial" panose="020B0604020202020204" pitchFamily="34" charset="0"/>
              <a:buAutoNum type="arabicPeriod"/>
            </a:pPr>
            <a:r>
              <a:rPr lang="nl-NL" sz="2800" dirty="0"/>
              <a:t>Voorstelling </a:t>
            </a:r>
          </a:p>
          <a:p>
            <a:pPr marL="514350" indent="-514350" hangingPunct="0">
              <a:buFont typeface="Arial" panose="020B0604020202020204" pitchFamily="34" charset="0"/>
              <a:buAutoNum type="arabicPeriod"/>
            </a:pPr>
            <a:r>
              <a:rPr lang="nl-NL" sz="2800" dirty="0"/>
              <a:t>Goedkeuring verslag (4 april 2019)</a:t>
            </a:r>
            <a:endParaRPr lang="nl-BE" sz="2800" dirty="0"/>
          </a:p>
          <a:p>
            <a:pPr marL="514350" lvl="0" indent="-514350" hangingPunct="0">
              <a:buAutoNum type="arabicPeriod"/>
            </a:pPr>
            <a:r>
              <a:rPr lang="nl-NL" sz="2800" dirty="0"/>
              <a:t>Resultaten rattenbestrijding </a:t>
            </a:r>
          </a:p>
          <a:p>
            <a:pPr marL="514350" lvl="0" indent="-514350" hangingPunct="0">
              <a:buAutoNum type="arabicPeriod"/>
            </a:pPr>
            <a:r>
              <a:rPr lang="nl-NL" sz="2800" dirty="0"/>
              <a:t>Resultaten overlastbezorgers</a:t>
            </a:r>
          </a:p>
          <a:p>
            <a:pPr marL="514350" lvl="0" indent="-514350" hangingPunct="0">
              <a:buAutoNum type="arabicPeriod"/>
            </a:pPr>
            <a:r>
              <a:rPr lang="nl-NL" sz="2800" dirty="0"/>
              <a:t>Zwerfkattenwerking </a:t>
            </a:r>
          </a:p>
          <a:p>
            <a:pPr marL="514350" lvl="0" indent="-514350" hangingPunct="0">
              <a:buAutoNum type="arabicPeriod"/>
            </a:pPr>
            <a:r>
              <a:rPr lang="nl-NL" sz="2800" dirty="0"/>
              <a:t>Lokale besturen en exotenbeheer </a:t>
            </a:r>
          </a:p>
          <a:p>
            <a:pPr marL="514350" lvl="0" indent="-514350" hangingPunct="0">
              <a:buAutoNum type="arabicPeriod"/>
            </a:pPr>
            <a:r>
              <a:rPr lang="nl-NL" sz="2800" dirty="0"/>
              <a:t>Kalender en varia </a:t>
            </a:r>
            <a:endParaRPr lang="nl-BE" sz="2800" dirty="0"/>
          </a:p>
          <a:p>
            <a:pPr marL="0" indent="0">
              <a:buNone/>
            </a:pPr>
            <a:endParaRPr lang="nl-BE" dirty="0"/>
          </a:p>
        </p:txBody>
      </p:sp>
    </p:spTree>
    <p:extLst>
      <p:ext uri="{BB962C8B-B14F-4D97-AF65-F5344CB8AC3E}">
        <p14:creationId xmlns:p14="http://schemas.microsoft.com/office/powerpoint/2010/main" val="4155979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solidFill>
                  <a:schemeClr val="accent3">
                    <a:lumMod val="50000"/>
                  </a:schemeClr>
                </a:solidFill>
              </a:rPr>
              <a:t>5. Overlastbezorgers </a:t>
            </a:r>
            <a:br>
              <a:rPr lang="nl-NL" b="1" dirty="0">
                <a:solidFill>
                  <a:schemeClr val="accent3">
                    <a:lumMod val="50000"/>
                  </a:schemeClr>
                </a:solidFill>
              </a:rPr>
            </a:br>
            <a:r>
              <a:rPr lang="nl-NL" sz="3100" b="1" dirty="0">
                <a:solidFill>
                  <a:schemeClr val="accent3">
                    <a:lumMod val="50000"/>
                  </a:schemeClr>
                </a:solidFill>
              </a:rPr>
              <a:t>5.1 Dierlijke overlastbezorgers Vlaamse Ardennen </a:t>
            </a:r>
            <a:endParaRPr lang="nl-BE" sz="3100" dirty="0"/>
          </a:p>
        </p:txBody>
      </p:sp>
      <p:sp>
        <p:nvSpPr>
          <p:cNvPr id="3" name="Tijdelijke aanduiding voor inhoud 2"/>
          <p:cNvSpPr>
            <a:spLocks noGrp="1"/>
          </p:cNvSpPr>
          <p:nvPr>
            <p:ph idx="1"/>
          </p:nvPr>
        </p:nvSpPr>
        <p:spPr/>
        <p:txBody>
          <a:bodyPr/>
          <a:lstStyle/>
          <a:p>
            <a:pPr marL="0" indent="0">
              <a:buNone/>
            </a:pPr>
            <a:endParaRPr lang="nl-BE" dirty="0"/>
          </a:p>
          <a:p>
            <a:pPr marL="0" indent="0">
              <a:buNone/>
            </a:pPr>
            <a:endParaRPr lang="nl-BE" dirty="0"/>
          </a:p>
        </p:txBody>
      </p:sp>
      <p:graphicFrame>
        <p:nvGraphicFramePr>
          <p:cNvPr id="6" name="Tabel 5">
            <a:extLst>
              <a:ext uri="{FF2B5EF4-FFF2-40B4-BE49-F238E27FC236}">
                <a16:creationId xmlns:a16="http://schemas.microsoft.com/office/drawing/2014/main" id="{C2C8522C-5ADC-4E67-8AD9-82411F14A7DA}"/>
              </a:ext>
            </a:extLst>
          </p:cNvPr>
          <p:cNvGraphicFramePr>
            <a:graphicFrameLocks noGrp="1"/>
          </p:cNvGraphicFramePr>
          <p:nvPr>
            <p:extLst>
              <p:ext uri="{D42A27DB-BD31-4B8C-83A1-F6EECF244321}">
                <p14:modId xmlns:p14="http://schemas.microsoft.com/office/powerpoint/2010/main" val="2164400814"/>
              </p:ext>
            </p:extLst>
          </p:nvPr>
        </p:nvGraphicFramePr>
        <p:xfrm>
          <a:off x="0" y="1340769"/>
          <a:ext cx="9144000" cy="4194724"/>
        </p:xfrm>
        <a:graphic>
          <a:graphicData uri="http://schemas.openxmlformats.org/drawingml/2006/table">
            <a:tbl>
              <a:tblPr firstRow="1" firstCol="1" bandRow="1">
                <a:tableStyleId>{5C22544A-7EE6-4342-B048-85BDC9FD1C3A}</a:tableStyleId>
              </a:tblPr>
              <a:tblGrid>
                <a:gridCol w="3335727">
                  <a:extLst>
                    <a:ext uri="{9D8B030D-6E8A-4147-A177-3AD203B41FA5}">
                      <a16:colId xmlns:a16="http://schemas.microsoft.com/office/drawing/2014/main" val="20000"/>
                    </a:ext>
                  </a:extLst>
                </a:gridCol>
                <a:gridCol w="1936091">
                  <a:extLst>
                    <a:ext uri="{9D8B030D-6E8A-4147-A177-3AD203B41FA5}">
                      <a16:colId xmlns:a16="http://schemas.microsoft.com/office/drawing/2014/main" val="20003"/>
                    </a:ext>
                  </a:extLst>
                </a:gridCol>
                <a:gridCol w="1936091">
                  <a:extLst>
                    <a:ext uri="{9D8B030D-6E8A-4147-A177-3AD203B41FA5}">
                      <a16:colId xmlns:a16="http://schemas.microsoft.com/office/drawing/2014/main" val="20004"/>
                    </a:ext>
                  </a:extLst>
                </a:gridCol>
                <a:gridCol w="1936091">
                  <a:extLst>
                    <a:ext uri="{9D8B030D-6E8A-4147-A177-3AD203B41FA5}">
                      <a16:colId xmlns:a16="http://schemas.microsoft.com/office/drawing/2014/main" val="20005"/>
                    </a:ext>
                  </a:extLst>
                </a:gridCol>
              </a:tblGrid>
              <a:tr h="495111">
                <a:tc>
                  <a:txBody>
                    <a:bodyPr/>
                    <a:lstStyle/>
                    <a:p>
                      <a:pPr algn="ctr" fontAlgn="auto" hangingPunct="1">
                        <a:spcAft>
                          <a:spcPts val="0"/>
                        </a:spcAft>
                      </a:pPr>
                      <a:r>
                        <a:rPr lang="nl-BE" sz="1200" dirty="0">
                          <a:solidFill>
                            <a:schemeClr val="tx1"/>
                          </a:solidFill>
                          <a:effectLst/>
                          <a:latin typeface="+mn-lt"/>
                        </a:rPr>
                        <a:t>Gemeente </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auto" hangingPunct="1">
                        <a:spcAft>
                          <a:spcPts val="0"/>
                        </a:spcAft>
                      </a:pPr>
                      <a:r>
                        <a:rPr lang="nl-BE" sz="1200" dirty="0">
                          <a:solidFill>
                            <a:schemeClr val="tx1"/>
                          </a:solidFill>
                          <a:effectLst/>
                          <a:latin typeface="+mn-lt"/>
                        </a:rPr>
                        <a:t>vangsten duiven </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auto" hangingPunct="1">
                        <a:spcAft>
                          <a:spcPts val="0"/>
                        </a:spcAft>
                      </a:pPr>
                      <a:r>
                        <a:rPr lang="nl-BE" sz="1200" dirty="0">
                          <a:solidFill>
                            <a:schemeClr val="tx1"/>
                          </a:solidFill>
                          <a:effectLst/>
                          <a:latin typeface="+mn-lt"/>
                        </a:rPr>
                        <a:t>vangsten ganzen</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auto" latinLnBrk="0" hangingPunct="1">
                        <a:spcAft>
                          <a:spcPts val="0"/>
                        </a:spcAft>
                      </a:pPr>
                      <a:r>
                        <a:rPr lang="nl-BE" sz="1200" b="1" kern="1200" dirty="0">
                          <a:solidFill>
                            <a:schemeClr val="tx1"/>
                          </a:solidFill>
                          <a:effectLst/>
                          <a:latin typeface="+mn-lt"/>
                          <a:ea typeface="+mn-ea"/>
                          <a:cs typeface="+mn-cs"/>
                        </a:rPr>
                        <a:t>Vangsten kippen </a:t>
                      </a: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294708">
                <a:tc>
                  <a:txBody>
                    <a:bodyPr/>
                    <a:lstStyle/>
                    <a:p>
                      <a:pPr algn="ctr" fontAlgn="ctr"/>
                      <a:r>
                        <a:rPr lang="nl-BE" sz="1200" b="0" i="0" u="none" strike="noStrike" dirty="0">
                          <a:solidFill>
                            <a:srgbClr val="000000"/>
                          </a:solidFill>
                          <a:effectLst/>
                          <a:latin typeface="+mn-lt"/>
                        </a:rPr>
                        <a:t>Brakel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72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a:solidFill>
                            <a:srgbClr val="000000"/>
                          </a:solidFill>
                          <a:effectLst/>
                          <a:latin typeface="Calibri" panose="020F0502020204030204" pitchFamily="34" charset="0"/>
                        </a:rPr>
                        <a:t>19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1"/>
                  </a:ext>
                </a:extLst>
              </a:tr>
              <a:tr h="294708">
                <a:tc>
                  <a:txBody>
                    <a:bodyPr/>
                    <a:lstStyle/>
                    <a:p>
                      <a:pPr algn="ctr" fontAlgn="ctr"/>
                      <a:r>
                        <a:rPr lang="nl-BE" sz="1200" b="0" i="0" u="none" strike="noStrike" dirty="0">
                          <a:solidFill>
                            <a:srgbClr val="000000"/>
                          </a:solidFill>
                          <a:effectLst/>
                          <a:latin typeface="+mn-lt"/>
                        </a:rPr>
                        <a:t>Horebeke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 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Calibri" panose="020F0502020204030204" pitchFamily="34" charset="0"/>
                        </a:rPr>
                        <a:t>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2"/>
                  </a:ext>
                </a:extLst>
              </a:tr>
              <a:tr h="355632">
                <a:tc>
                  <a:txBody>
                    <a:bodyPr/>
                    <a:lstStyle/>
                    <a:p>
                      <a:pPr algn="ctr" fontAlgn="ctr"/>
                      <a:r>
                        <a:rPr lang="nl-BE" sz="1200" b="0" i="0" u="none" strike="noStrike" dirty="0">
                          <a:solidFill>
                            <a:srgbClr val="000000"/>
                          </a:solidFill>
                          <a:effectLst/>
                          <a:latin typeface="+mn-lt"/>
                        </a:rPr>
                        <a:t>Kluisbergen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54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3"/>
                  </a:ext>
                </a:extLst>
              </a:tr>
              <a:tr h="294708">
                <a:tc>
                  <a:txBody>
                    <a:bodyPr/>
                    <a:lstStyle/>
                    <a:p>
                      <a:pPr algn="ctr" fontAlgn="ctr"/>
                      <a:r>
                        <a:rPr lang="nl-BE" sz="1200" b="0" i="0" u="none" strike="noStrike" dirty="0" err="1">
                          <a:solidFill>
                            <a:srgbClr val="000000"/>
                          </a:solidFill>
                          <a:effectLst/>
                          <a:latin typeface="+mn-lt"/>
                        </a:rPr>
                        <a:t>Kruisem</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Calibri" panose="020F0502020204030204" pitchFamily="34" charset="0"/>
                        </a:rPr>
                        <a:t>24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a:solidFill>
                            <a:srgbClr val="000000"/>
                          </a:solidFill>
                          <a:effectLst/>
                          <a:latin typeface="Calibri" panose="020F0502020204030204" pitchFamily="34" charset="0"/>
                        </a:rPr>
                        <a:t>21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4"/>
                  </a:ext>
                </a:extLst>
              </a:tr>
              <a:tr h="361535">
                <a:tc>
                  <a:txBody>
                    <a:bodyPr/>
                    <a:lstStyle/>
                    <a:p>
                      <a:pPr algn="ctr" fontAlgn="ctr"/>
                      <a:r>
                        <a:rPr lang="nl-BE" sz="1200" b="0" i="0" u="none" strike="noStrike" dirty="0">
                          <a:solidFill>
                            <a:srgbClr val="000000"/>
                          </a:solidFill>
                          <a:effectLst/>
                          <a:latin typeface="+mn-lt"/>
                        </a:rPr>
                        <a:t>Lierde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5"/>
                  </a:ext>
                </a:extLst>
              </a:tr>
              <a:tr h="294708">
                <a:tc>
                  <a:txBody>
                    <a:bodyPr/>
                    <a:lstStyle/>
                    <a:p>
                      <a:pPr algn="ctr" fontAlgn="ctr"/>
                      <a:r>
                        <a:rPr lang="nl-BE" sz="1200" b="0" i="0" u="none" strike="noStrike" dirty="0">
                          <a:solidFill>
                            <a:srgbClr val="000000"/>
                          </a:solidFill>
                          <a:effectLst/>
                          <a:latin typeface="+mn-lt"/>
                        </a:rPr>
                        <a:t>Maarkedal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6"/>
                  </a:ext>
                </a:extLst>
              </a:tr>
              <a:tr h="294708">
                <a:tc>
                  <a:txBody>
                    <a:bodyPr/>
                    <a:lstStyle/>
                    <a:p>
                      <a:pPr algn="ctr" fontAlgn="ctr"/>
                      <a:r>
                        <a:rPr lang="nl-BE" sz="1200" b="0" i="0" u="none" strike="noStrike" dirty="0">
                          <a:solidFill>
                            <a:srgbClr val="000000"/>
                          </a:solidFill>
                          <a:effectLst/>
                          <a:latin typeface="+mn-lt"/>
                        </a:rPr>
                        <a:t>Oudenaarde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Calibri" panose="020F0502020204030204" pitchFamily="34" charset="0"/>
                        </a:rPr>
                        <a:t>176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a:solidFill>
                            <a:srgbClr val="000000"/>
                          </a:solidFill>
                          <a:effectLst/>
                          <a:latin typeface="Calibri" panose="020F0502020204030204" pitchFamily="34" charset="0"/>
                        </a:rPr>
                        <a:t>44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7"/>
                  </a:ext>
                </a:extLst>
              </a:tr>
              <a:tr h="294708">
                <a:tc>
                  <a:txBody>
                    <a:bodyPr/>
                    <a:lstStyle/>
                    <a:p>
                      <a:pPr algn="ctr" fontAlgn="ctr"/>
                      <a:r>
                        <a:rPr lang="nl-BE" sz="1200" b="0" i="0" u="none" strike="noStrike" dirty="0">
                          <a:solidFill>
                            <a:srgbClr val="000000"/>
                          </a:solidFill>
                          <a:effectLst/>
                          <a:latin typeface="+mn-lt"/>
                        </a:rPr>
                        <a:t>Ronse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Calibri" panose="020F0502020204030204" pitchFamily="34" charset="0"/>
                        </a:rPr>
                        <a:t>46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8"/>
                  </a:ext>
                </a:extLst>
              </a:tr>
              <a:tr h="294708">
                <a:tc>
                  <a:txBody>
                    <a:bodyPr/>
                    <a:lstStyle/>
                    <a:p>
                      <a:pPr algn="ctr" fontAlgn="ctr"/>
                      <a:r>
                        <a:rPr lang="nl-BE" sz="1200" b="0" i="0" u="none" strike="noStrike" dirty="0">
                          <a:solidFill>
                            <a:srgbClr val="000000"/>
                          </a:solidFill>
                          <a:effectLst/>
                          <a:latin typeface="+mn-lt"/>
                        </a:rPr>
                        <a:t>Wortegem-Petegem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a:solidFill>
                            <a:srgbClr val="000000"/>
                          </a:solidFill>
                          <a:effectLst/>
                          <a:latin typeface="Calibri" panose="020F0502020204030204" pitchFamily="34" charset="0"/>
                        </a:rPr>
                        <a:t>24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9"/>
                  </a:ext>
                </a:extLst>
              </a:tr>
              <a:tr h="294708">
                <a:tc>
                  <a:txBody>
                    <a:bodyPr/>
                    <a:lstStyle/>
                    <a:p>
                      <a:pPr algn="ctr" fontAlgn="ctr"/>
                      <a:r>
                        <a:rPr lang="nl-BE" sz="1200" b="0" i="0" u="none" strike="noStrike" dirty="0">
                          <a:solidFill>
                            <a:srgbClr val="000000"/>
                          </a:solidFill>
                          <a:effectLst/>
                          <a:latin typeface="+mn-lt"/>
                        </a:rPr>
                        <a:t>Zottegem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Calibri" panose="020F0502020204030204" pitchFamily="34" charset="0"/>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11"/>
                  </a:ext>
                </a:extLst>
              </a:tr>
              <a:tr h="294708">
                <a:tc>
                  <a:txBody>
                    <a:bodyPr/>
                    <a:lstStyle/>
                    <a:p>
                      <a:pPr algn="ctr" fontAlgn="ctr"/>
                      <a:r>
                        <a:rPr lang="nl-BE" sz="1200" b="0" i="0" u="none" strike="noStrike" dirty="0">
                          <a:solidFill>
                            <a:srgbClr val="000000"/>
                          </a:solidFill>
                          <a:effectLst/>
                          <a:latin typeface="+mn-lt"/>
                        </a:rPr>
                        <a:t>Zwalm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12"/>
                  </a:ext>
                </a:extLst>
              </a:tr>
              <a:tr h="330074">
                <a:tc>
                  <a:txBody>
                    <a:bodyPr/>
                    <a:lstStyle/>
                    <a:p>
                      <a:pPr algn="ctr" fontAlgn="auto" hangingPunct="1">
                        <a:spcAft>
                          <a:spcPts val="0"/>
                        </a:spcAft>
                      </a:pPr>
                      <a:r>
                        <a:rPr lang="nl-BE" sz="1200" b="1" dirty="0">
                          <a:solidFill>
                            <a:schemeClr val="tx1"/>
                          </a:solidFill>
                          <a:effectLst/>
                        </a:rPr>
                        <a:t>Totalen 2019</a:t>
                      </a:r>
                      <a:endParaRPr lang="nl-BE" sz="1200" b="1" dirty="0">
                        <a:solidFill>
                          <a:schemeClr val="tx1"/>
                        </a:solidFill>
                        <a:effectLst/>
                        <a:latin typeface="Arial"/>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ctr"/>
                      <a:r>
                        <a:rPr lang="nl-BE" sz="1400" b="1" i="0" u="none" strike="noStrike" dirty="0">
                          <a:solidFill>
                            <a:srgbClr val="000000"/>
                          </a:solidFill>
                          <a:effectLst/>
                          <a:latin typeface="+mn-lt"/>
                        </a:rPr>
                        <a:t>318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nl-BE" sz="1400" b="1" i="0" u="none" strike="noStrike" dirty="0">
                          <a:solidFill>
                            <a:srgbClr val="000000"/>
                          </a:solidFill>
                          <a:effectLst/>
                          <a:latin typeface="+mn-lt"/>
                        </a:rPr>
                        <a:t>141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400" b="1" i="0" u="none" strike="noStrike" dirty="0">
                          <a:solidFill>
                            <a:srgbClr val="000000"/>
                          </a:solidFill>
                          <a:effectLst/>
                          <a:latin typeface="+mn-lt"/>
                        </a:rPr>
                        <a:t>21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417311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solidFill>
                  <a:schemeClr val="accent3">
                    <a:lumMod val="50000"/>
                  </a:schemeClr>
                </a:solidFill>
              </a:rPr>
              <a:t>5. Overlastbezorgers</a:t>
            </a:r>
            <a:br>
              <a:rPr lang="nl-NL" b="1" dirty="0">
                <a:solidFill>
                  <a:schemeClr val="accent3">
                    <a:lumMod val="50000"/>
                  </a:schemeClr>
                </a:solidFill>
              </a:rPr>
            </a:br>
            <a:r>
              <a:rPr lang="nl-NL" sz="3100" b="1" dirty="0">
                <a:solidFill>
                  <a:schemeClr val="accent3">
                    <a:lumMod val="50000"/>
                  </a:schemeClr>
                </a:solidFill>
              </a:rPr>
              <a:t>5.1 Dierlijke overlastbezorgers POV</a:t>
            </a:r>
            <a:endParaRPr lang="nl-BE" sz="3100" b="1" dirty="0">
              <a:solidFill>
                <a:schemeClr val="accent3">
                  <a:lumMod val="50000"/>
                </a:schemeClr>
              </a:solidFill>
            </a:endParaRPr>
          </a:p>
        </p:txBody>
      </p:sp>
      <p:graphicFrame>
        <p:nvGraphicFramePr>
          <p:cNvPr id="5" name="Tabel 4"/>
          <p:cNvGraphicFramePr>
            <a:graphicFrameLocks noGrp="1"/>
          </p:cNvGraphicFramePr>
          <p:nvPr>
            <p:extLst>
              <p:ext uri="{D42A27DB-BD31-4B8C-83A1-F6EECF244321}">
                <p14:modId xmlns:p14="http://schemas.microsoft.com/office/powerpoint/2010/main" val="478390925"/>
              </p:ext>
            </p:extLst>
          </p:nvPr>
        </p:nvGraphicFramePr>
        <p:xfrm>
          <a:off x="251520" y="1484784"/>
          <a:ext cx="8435280" cy="4248473"/>
        </p:xfrm>
        <a:graphic>
          <a:graphicData uri="http://schemas.openxmlformats.org/drawingml/2006/table">
            <a:tbl>
              <a:tblPr>
                <a:tableStyleId>{5C22544A-7EE6-4342-B048-85BDC9FD1C3A}</a:tableStyleId>
              </a:tblPr>
              <a:tblGrid>
                <a:gridCol w="2539416">
                  <a:extLst>
                    <a:ext uri="{9D8B030D-6E8A-4147-A177-3AD203B41FA5}">
                      <a16:colId xmlns:a16="http://schemas.microsoft.com/office/drawing/2014/main" val="20000"/>
                    </a:ext>
                  </a:extLst>
                </a:gridCol>
                <a:gridCol w="1965288">
                  <a:extLst>
                    <a:ext uri="{9D8B030D-6E8A-4147-A177-3AD203B41FA5}">
                      <a16:colId xmlns:a16="http://schemas.microsoft.com/office/drawing/2014/main" val="20003"/>
                    </a:ext>
                  </a:extLst>
                </a:gridCol>
                <a:gridCol w="1965288">
                  <a:extLst>
                    <a:ext uri="{9D8B030D-6E8A-4147-A177-3AD203B41FA5}">
                      <a16:colId xmlns:a16="http://schemas.microsoft.com/office/drawing/2014/main" val="20004"/>
                    </a:ext>
                  </a:extLst>
                </a:gridCol>
                <a:gridCol w="1965288">
                  <a:extLst>
                    <a:ext uri="{9D8B030D-6E8A-4147-A177-3AD203B41FA5}">
                      <a16:colId xmlns:a16="http://schemas.microsoft.com/office/drawing/2014/main" val="20005"/>
                    </a:ext>
                  </a:extLst>
                </a:gridCol>
              </a:tblGrid>
              <a:tr h="1231949">
                <a:tc>
                  <a:txBody>
                    <a:bodyPr/>
                    <a:lstStyle/>
                    <a:p>
                      <a:pPr algn="ctr" fontAlgn="ctr"/>
                      <a:r>
                        <a:rPr lang="nl-BE" sz="1600" b="1" u="none" strike="noStrike" dirty="0">
                          <a:effectLst/>
                        </a:rPr>
                        <a:t>Regio </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1" u="none" strike="noStrike" dirty="0">
                          <a:effectLst/>
                        </a:rPr>
                        <a:t>vangsten duiven </a:t>
                      </a:r>
                      <a:endParaRPr lang="nl-BE" sz="1600" b="1" i="0" u="none" strike="noStrike" dirty="0">
                        <a:solidFill>
                          <a:srgbClr val="000000"/>
                        </a:solidFill>
                        <a:effectLst/>
                        <a:latin typeface="Arial"/>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600" b="1" u="none" strike="noStrike" dirty="0">
                          <a:effectLst/>
                        </a:rPr>
                        <a:t>vangsten ganzen</a:t>
                      </a:r>
                      <a:endParaRPr lang="nl-BE" sz="1600" b="1" i="0" u="none" strike="noStrike" dirty="0">
                        <a:solidFill>
                          <a:srgbClr val="000000"/>
                        </a:solidFill>
                        <a:effectLst/>
                        <a:latin typeface="Arial"/>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600" b="1" u="none" strike="noStrike" kern="1200" dirty="0">
                          <a:solidFill>
                            <a:schemeClr val="dk1"/>
                          </a:solidFill>
                          <a:effectLst/>
                          <a:latin typeface="+mn-lt"/>
                          <a:ea typeface="+mn-ea"/>
                          <a:cs typeface="+mn-cs"/>
                        </a:rPr>
                        <a:t>Vangsten kippen</a:t>
                      </a: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485812">
                <a:tc>
                  <a:txBody>
                    <a:bodyPr/>
                    <a:lstStyle/>
                    <a:p>
                      <a:pPr algn="ctr" fontAlgn="b"/>
                      <a:r>
                        <a:rPr lang="nl-BE" sz="1600" u="none" strike="noStrike" dirty="0" err="1">
                          <a:effectLst/>
                        </a:rPr>
                        <a:t>Bovenschelde</a:t>
                      </a:r>
                      <a:r>
                        <a:rPr lang="nl-BE" sz="1600" u="none" strike="noStrike" dirty="0">
                          <a:effectLst/>
                        </a:rPr>
                        <a:t>-Leie </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1572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a:solidFill>
                            <a:srgbClr val="000000"/>
                          </a:solidFill>
                          <a:effectLst/>
                          <a:latin typeface="+mn-lt"/>
                        </a:rPr>
                        <a:t>194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a:solidFill>
                            <a:srgbClr val="000000"/>
                          </a:solidFill>
                          <a:effectLst/>
                          <a:latin typeface="+mn-lt"/>
                        </a:rPr>
                        <a:t>33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1"/>
                  </a:ext>
                </a:extLst>
              </a:tr>
              <a:tr h="485812">
                <a:tc>
                  <a:txBody>
                    <a:bodyPr/>
                    <a:lstStyle/>
                    <a:p>
                      <a:pPr algn="ctr" fontAlgn="ctr"/>
                      <a:r>
                        <a:rPr lang="nl-BE" sz="1600" u="none" strike="noStrike" dirty="0">
                          <a:effectLst/>
                        </a:rPr>
                        <a:t>Dendervallei</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1328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a:solidFill>
                            <a:srgbClr val="000000"/>
                          </a:solidFill>
                          <a:effectLst/>
                          <a:latin typeface="+mn-lt"/>
                        </a:rPr>
                        <a:t>22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mn-lt"/>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2"/>
                  </a:ext>
                </a:extLst>
              </a:tr>
              <a:tr h="485812">
                <a:tc>
                  <a:txBody>
                    <a:bodyPr/>
                    <a:lstStyle/>
                    <a:p>
                      <a:pPr algn="ctr" fontAlgn="b"/>
                      <a:r>
                        <a:rPr lang="nl-BE" sz="1600" u="none" strike="noStrike" dirty="0">
                          <a:effectLst/>
                        </a:rPr>
                        <a:t>Meetjesland</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765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a:solidFill>
                            <a:srgbClr val="000000"/>
                          </a:solidFill>
                          <a:effectLst/>
                          <a:latin typeface="+mn-lt"/>
                        </a:rPr>
                        <a:t>79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mn-lt"/>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3"/>
                  </a:ext>
                </a:extLst>
              </a:tr>
              <a:tr h="485812">
                <a:tc>
                  <a:txBody>
                    <a:bodyPr/>
                    <a:lstStyle/>
                    <a:p>
                      <a:pPr algn="ctr" fontAlgn="ctr"/>
                      <a:r>
                        <a:rPr lang="nl-BE" sz="1600" b="1" u="none" strike="noStrike" dirty="0">
                          <a:effectLst/>
                        </a:rPr>
                        <a:t>Vlaamse</a:t>
                      </a:r>
                      <a:r>
                        <a:rPr lang="nl-BE" sz="1600" b="1" u="none" strike="noStrike" baseline="0" dirty="0">
                          <a:effectLst/>
                        </a:rPr>
                        <a:t> Ardennen</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1" i="0" u="none" strike="noStrike" dirty="0">
                          <a:solidFill>
                            <a:srgbClr val="000000"/>
                          </a:solidFill>
                          <a:effectLst/>
                          <a:latin typeface="+mn-lt"/>
                        </a:rPr>
                        <a:t>318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1" i="0" u="none" strike="noStrike" dirty="0">
                          <a:solidFill>
                            <a:srgbClr val="000000"/>
                          </a:solidFill>
                          <a:effectLst/>
                          <a:latin typeface="+mn-lt"/>
                        </a:rPr>
                        <a:t>141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1" i="0" u="none" strike="noStrike" dirty="0">
                          <a:solidFill>
                            <a:srgbClr val="000000"/>
                          </a:solidFill>
                          <a:effectLst/>
                          <a:latin typeface="+mn-lt"/>
                        </a:rPr>
                        <a:t>21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4"/>
                  </a:ext>
                </a:extLst>
              </a:tr>
              <a:tr h="485812">
                <a:tc>
                  <a:txBody>
                    <a:bodyPr/>
                    <a:lstStyle/>
                    <a:p>
                      <a:pPr algn="ctr" fontAlgn="b"/>
                      <a:r>
                        <a:rPr lang="nl-BE" sz="1600" u="none" strike="noStrike" dirty="0">
                          <a:effectLst/>
                        </a:rPr>
                        <a:t>Waasland</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570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a:solidFill>
                            <a:srgbClr val="000000"/>
                          </a:solidFill>
                          <a:effectLst/>
                          <a:latin typeface="+mn-lt"/>
                        </a:rPr>
                        <a:t>218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mn-lt"/>
                        </a:rPr>
                        <a:t>134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5"/>
                  </a:ext>
                </a:extLst>
              </a:tr>
              <a:tr h="587464">
                <a:tc>
                  <a:txBody>
                    <a:bodyPr/>
                    <a:lstStyle/>
                    <a:p>
                      <a:pPr algn="ctr" fontAlgn="b"/>
                      <a:r>
                        <a:rPr lang="nl-BE" sz="1600" b="1" u="none" strike="noStrike" dirty="0">
                          <a:effectLst/>
                        </a:rPr>
                        <a:t>Totalen 2019</a:t>
                      </a:r>
                      <a:endParaRPr lang="nl-BE" sz="1600" b="1"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1" i="0" u="none" strike="noStrike" dirty="0">
                          <a:solidFill>
                            <a:srgbClr val="000000"/>
                          </a:solidFill>
                          <a:effectLst/>
                          <a:latin typeface="+mn-lt"/>
                        </a:rPr>
                        <a:t>4553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1" i="0" u="none" strike="noStrike" dirty="0">
                          <a:solidFill>
                            <a:srgbClr val="000000"/>
                          </a:solidFill>
                          <a:effectLst/>
                          <a:latin typeface="+mn-lt"/>
                        </a:rPr>
                        <a:t>654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1" i="0" u="none" strike="noStrike" dirty="0">
                          <a:solidFill>
                            <a:srgbClr val="000000"/>
                          </a:solidFill>
                          <a:effectLst/>
                          <a:latin typeface="+mn-lt"/>
                        </a:rPr>
                        <a:t>198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763085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b="1" dirty="0">
                <a:solidFill>
                  <a:schemeClr val="accent3">
                    <a:lumMod val="50000"/>
                  </a:schemeClr>
                </a:solidFill>
              </a:rPr>
              <a:t>5. Overlastbezorgers</a:t>
            </a:r>
            <a:endParaRPr lang="nl-BE" dirty="0"/>
          </a:p>
        </p:txBody>
      </p:sp>
      <p:graphicFrame>
        <p:nvGraphicFramePr>
          <p:cNvPr id="5" name="Tijdelijke aanduiding voor inhoud 4">
            <a:extLst>
              <a:ext uri="{FF2B5EF4-FFF2-40B4-BE49-F238E27FC236}">
                <a16:creationId xmlns:a16="http://schemas.microsoft.com/office/drawing/2014/main" id="{00000000-0008-0000-0700-000004000000}"/>
              </a:ext>
            </a:extLst>
          </p:cNvPr>
          <p:cNvGraphicFramePr>
            <a:graphicFrameLocks noGrp="1"/>
          </p:cNvGraphicFramePr>
          <p:nvPr>
            <p:ph idx="1"/>
            <p:extLst>
              <p:ext uri="{D42A27DB-BD31-4B8C-83A1-F6EECF244321}">
                <p14:modId xmlns:p14="http://schemas.microsoft.com/office/powerpoint/2010/main" val="3838685929"/>
              </p:ext>
            </p:extLst>
          </p:nvPr>
        </p:nvGraphicFramePr>
        <p:xfrm>
          <a:off x="457200" y="1196752"/>
          <a:ext cx="8229600" cy="492941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19490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Rato-logo"/>
          <p:cNvPicPr>
            <a:picLocks noChangeAspect="1" noChangeArrowheads="1"/>
          </p:cNvPicPr>
          <p:nvPr/>
        </p:nvPicPr>
        <p:blipFill>
          <a:blip r:embed="rId2" cstate="print">
            <a:clrChange>
              <a:clrFrom>
                <a:srgbClr val="FDFDFD"/>
              </a:clrFrom>
              <a:clrTo>
                <a:srgbClr val="FDFDFD">
                  <a:alpha val="0"/>
                </a:srgbClr>
              </a:clrTo>
            </a:clrChange>
          </a:blip>
          <a:srcRect/>
          <a:stretch>
            <a:fillRect/>
          </a:stretch>
        </p:blipFill>
        <p:spPr bwMode="auto">
          <a:xfrm>
            <a:off x="6804025" y="6237288"/>
            <a:ext cx="2108200" cy="434975"/>
          </a:xfrm>
          <a:prstGeom prst="rect">
            <a:avLst/>
          </a:prstGeom>
          <a:noFill/>
        </p:spPr>
      </p:pic>
      <p:pic>
        <p:nvPicPr>
          <p:cNvPr id="6" name="Picture 3" descr="C:\Documents and Settings\E4306\Mijn documenten\Mijn afbeeldingen\powerpoint-logo2.gif"/>
          <p:cNvPicPr>
            <a:picLocks noChangeAspect="1" noChangeArrowheads="1"/>
          </p:cNvPicPr>
          <p:nvPr/>
        </p:nvPicPr>
        <p:blipFill>
          <a:blip r:embed="rId3" cstate="print"/>
          <a:srcRect/>
          <a:stretch>
            <a:fillRect/>
          </a:stretch>
        </p:blipFill>
        <p:spPr bwMode="auto">
          <a:xfrm>
            <a:off x="0" y="5751576"/>
            <a:ext cx="9144000" cy="1106424"/>
          </a:xfrm>
          <a:prstGeom prst="rect">
            <a:avLst/>
          </a:prstGeom>
          <a:noFill/>
        </p:spPr>
      </p:pic>
      <p:graphicFrame>
        <p:nvGraphicFramePr>
          <p:cNvPr id="2" name="Tabel 1">
            <a:extLst>
              <a:ext uri="{FF2B5EF4-FFF2-40B4-BE49-F238E27FC236}">
                <a16:creationId xmlns:a16="http://schemas.microsoft.com/office/drawing/2014/main" id="{362EE36D-FB4A-4D1D-A1AF-7F06893FE78D}"/>
              </a:ext>
            </a:extLst>
          </p:cNvPr>
          <p:cNvGraphicFramePr>
            <a:graphicFrameLocks noGrp="1"/>
          </p:cNvGraphicFramePr>
          <p:nvPr>
            <p:extLst>
              <p:ext uri="{D42A27DB-BD31-4B8C-83A1-F6EECF244321}">
                <p14:modId xmlns:p14="http://schemas.microsoft.com/office/powerpoint/2010/main" val="2665218847"/>
              </p:ext>
            </p:extLst>
          </p:nvPr>
        </p:nvGraphicFramePr>
        <p:xfrm>
          <a:off x="269777" y="1484783"/>
          <a:ext cx="8642450" cy="4400364"/>
        </p:xfrm>
        <a:graphic>
          <a:graphicData uri="http://schemas.openxmlformats.org/drawingml/2006/table">
            <a:tbl>
              <a:tblPr firstRow="1" firstCol="1" bandRow="1">
                <a:tableStyleId>{5C22544A-7EE6-4342-B048-85BDC9FD1C3A}</a:tableStyleId>
              </a:tblPr>
              <a:tblGrid>
                <a:gridCol w="1637927">
                  <a:extLst>
                    <a:ext uri="{9D8B030D-6E8A-4147-A177-3AD203B41FA5}">
                      <a16:colId xmlns:a16="http://schemas.microsoft.com/office/drawing/2014/main" val="1536675191"/>
                    </a:ext>
                  </a:extLst>
                </a:gridCol>
                <a:gridCol w="1080120">
                  <a:extLst>
                    <a:ext uri="{9D8B030D-6E8A-4147-A177-3AD203B41FA5}">
                      <a16:colId xmlns:a16="http://schemas.microsoft.com/office/drawing/2014/main" val="3556606185"/>
                    </a:ext>
                  </a:extLst>
                </a:gridCol>
                <a:gridCol w="1080120">
                  <a:extLst>
                    <a:ext uri="{9D8B030D-6E8A-4147-A177-3AD203B41FA5}">
                      <a16:colId xmlns:a16="http://schemas.microsoft.com/office/drawing/2014/main" val="2887338555"/>
                    </a:ext>
                  </a:extLst>
                </a:gridCol>
                <a:gridCol w="4844283">
                  <a:extLst>
                    <a:ext uri="{9D8B030D-6E8A-4147-A177-3AD203B41FA5}">
                      <a16:colId xmlns:a16="http://schemas.microsoft.com/office/drawing/2014/main" val="2733201968"/>
                    </a:ext>
                  </a:extLst>
                </a:gridCol>
              </a:tblGrid>
              <a:tr h="372876">
                <a:tc>
                  <a:txBody>
                    <a:bodyPr/>
                    <a:lstStyle/>
                    <a:p>
                      <a:pPr algn="ctr" fontAlgn="auto" hangingPunct="1">
                        <a:spcAft>
                          <a:spcPts val="0"/>
                        </a:spcAft>
                      </a:pPr>
                      <a:r>
                        <a:rPr lang="nl-BE" sz="1400" dirty="0">
                          <a:solidFill>
                            <a:schemeClr val="tx1"/>
                          </a:solidFill>
                          <a:effectLst/>
                          <a:latin typeface="+mn-lt"/>
                        </a:rPr>
                        <a:t>Gemeente </a:t>
                      </a:r>
                      <a:endParaRPr lang="nl-BE" sz="14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auto" hangingPunct="1">
                        <a:spcAft>
                          <a:spcPts val="0"/>
                        </a:spcAft>
                      </a:pPr>
                      <a:r>
                        <a:rPr lang="nl-BE" sz="1400" dirty="0">
                          <a:solidFill>
                            <a:schemeClr val="tx1"/>
                          </a:solidFill>
                          <a:effectLst/>
                          <a:latin typeface="+mn-lt"/>
                        </a:rPr>
                        <a:t>melding katten</a:t>
                      </a:r>
                      <a:endParaRPr lang="nl-BE" sz="14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auto" hangingPunct="1">
                        <a:spcAft>
                          <a:spcPts val="0"/>
                        </a:spcAft>
                      </a:pPr>
                      <a:r>
                        <a:rPr lang="nl-BE" sz="1400" dirty="0">
                          <a:solidFill>
                            <a:schemeClr val="tx1"/>
                          </a:solidFill>
                          <a:effectLst/>
                          <a:latin typeface="+mn-lt"/>
                        </a:rPr>
                        <a:t>vangsten katten</a:t>
                      </a:r>
                      <a:endParaRPr lang="nl-BE" sz="14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auto" hangingPunct="1">
                        <a:spcAft>
                          <a:spcPts val="0"/>
                        </a:spcAft>
                      </a:pPr>
                      <a:r>
                        <a:rPr lang="nl-BE" sz="1400" dirty="0">
                          <a:solidFill>
                            <a:schemeClr val="tx1"/>
                          </a:solidFill>
                          <a:effectLst/>
                          <a:latin typeface="+mn-lt"/>
                          <a:ea typeface="Times New Roman"/>
                          <a:cs typeface="Times New Roman"/>
                        </a:rPr>
                        <a:t>Methode</a:t>
                      </a: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302382098"/>
                  </a:ext>
                </a:extLst>
              </a:tr>
              <a:tr h="300336">
                <a:tc>
                  <a:txBody>
                    <a:bodyPr/>
                    <a:lstStyle/>
                    <a:p>
                      <a:pPr algn="ctr" fontAlgn="ctr"/>
                      <a:r>
                        <a:rPr lang="nl-BE" sz="1200" b="0" i="0" u="none" strike="noStrike" dirty="0">
                          <a:solidFill>
                            <a:srgbClr val="000000"/>
                          </a:solidFill>
                          <a:effectLst/>
                          <a:latin typeface="+mn-lt"/>
                        </a:rPr>
                        <a:t>Brakel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Vanaf november 2019 RATO vzw, TNR-methode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588469625"/>
                  </a:ext>
                </a:extLst>
              </a:tr>
              <a:tr h="300336">
                <a:tc>
                  <a:txBody>
                    <a:bodyPr/>
                    <a:lstStyle/>
                    <a:p>
                      <a:pPr algn="ctr" fontAlgn="ctr"/>
                      <a:r>
                        <a:rPr lang="nl-BE" sz="1200" b="0" i="0" u="none" strike="noStrike" dirty="0">
                          <a:solidFill>
                            <a:srgbClr val="000000"/>
                          </a:solidFill>
                          <a:effectLst/>
                          <a:latin typeface="+mn-lt"/>
                        </a:rPr>
                        <a:t>Horebeke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 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GG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816432232"/>
                  </a:ext>
                </a:extLst>
              </a:tr>
              <a:tr h="300336">
                <a:tc>
                  <a:txBody>
                    <a:bodyPr/>
                    <a:lstStyle/>
                    <a:p>
                      <a:pPr algn="ctr" fontAlgn="ctr"/>
                      <a:r>
                        <a:rPr lang="nl-BE" sz="1200" b="0" i="0" u="none" strike="noStrike" dirty="0">
                          <a:solidFill>
                            <a:srgbClr val="000000"/>
                          </a:solidFill>
                          <a:effectLst/>
                          <a:latin typeface="+mn-lt"/>
                        </a:rPr>
                        <a:t>Kluisbergen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14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43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 </a:t>
                      </a:r>
                      <a:r>
                        <a:rPr lang="nl-BE" sz="1400" b="0" i="0" u="none" strike="noStrike" dirty="0" err="1">
                          <a:solidFill>
                            <a:srgbClr val="000000"/>
                          </a:solidFill>
                          <a:effectLst/>
                          <a:latin typeface="Calibri" panose="020F0502020204030204" pitchFamily="34" charset="0"/>
                        </a:rPr>
                        <a:t>ism</a:t>
                      </a:r>
                      <a:r>
                        <a:rPr lang="nl-BE" sz="1400" b="0" i="0" u="none" strike="noStrike" dirty="0">
                          <a:solidFill>
                            <a:srgbClr val="000000"/>
                          </a:solidFill>
                          <a:effectLst/>
                          <a:latin typeface="Calibri" panose="020F0502020204030204" pitchFamily="34" charset="0"/>
                        </a:rPr>
                        <a:t> RATO vzw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439231031"/>
                  </a:ext>
                </a:extLst>
              </a:tr>
              <a:tr h="300336">
                <a:tc>
                  <a:txBody>
                    <a:bodyPr/>
                    <a:lstStyle/>
                    <a:p>
                      <a:pPr algn="ctr" fontAlgn="ctr"/>
                      <a:r>
                        <a:rPr lang="nl-BE" sz="1200" b="0" i="0" u="none" strike="noStrike" dirty="0" err="1">
                          <a:solidFill>
                            <a:srgbClr val="000000"/>
                          </a:solidFill>
                          <a:effectLst/>
                          <a:latin typeface="+mn-lt"/>
                        </a:rPr>
                        <a:t>Kruisem</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21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40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err="1">
                          <a:solidFill>
                            <a:srgbClr val="000000"/>
                          </a:solidFill>
                          <a:effectLst/>
                          <a:latin typeface="Calibri" panose="020F0502020204030204" pitchFamily="34" charset="0"/>
                        </a:rPr>
                        <a:t>Ism</a:t>
                      </a:r>
                      <a:r>
                        <a:rPr lang="nl-BE" sz="1400" b="0" i="0" u="none" strike="noStrike" dirty="0">
                          <a:solidFill>
                            <a:srgbClr val="000000"/>
                          </a:solidFill>
                          <a:effectLst/>
                          <a:latin typeface="Calibri" panose="020F0502020204030204" pitchFamily="34" charset="0"/>
                        </a:rPr>
                        <a:t> RATO vzw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703192356"/>
                  </a:ext>
                </a:extLst>
              </a:tr>
              <a:tr h="368439">
                <a:tc>
                  <a:txBody>
                    <a:bodyPr/>
                    <a:lstStyle/>
                    <a:p>
                      <a:pPr algn="ctr" fontAlgn="ctr"/>
                      <a:r>
                        <a:rPr lang="nl-BE" sz="1200" b="0" i="0" u="none" strike="noStrike" dirty="0">
                          <a:solidFill>
                            <a:srgbClr val="000000"/>
                          </a:solidFill>
                          <a:effectLst/>
                          <a:latin typeface="+mn-lt"/>
                        </a:rPr>
                        <a:t>Lierde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 </a:t>
                      </a:r>
                      <a:r>
                        <a:rPr lang="nl-BE" sz="1400" b="0" i="0" u="none" strike="noStrike" dirty="0" err="1">
                          <a:solidFill>
                            <a:srgbClr val="000000"/>
                          </a:solidFill>
                          <a:effectLst/>
                          <a:latin typeface="Calibri" panose="020F0502020204030204" pitchFamily="34" charset="0"/>
                        </a:rPr>
                        <a:t>ism</a:t>
                      </a:r>
                      <a:r>
                        <a:rPr lang="nl-BE" sz="1400" b="0" i="0" u="none" strike="noStrike" dirty="0">
                          <a:solidFill>
                            <a:srgbClr val="000000"/>
                          </a:solidFill>
                          <a:effectLst/>
                          <a:latin typeface="Calibri" panose="020F0502020204030204" pitchFamily="34" charset="0"/>
                        </a:rPr>
                        <a:t> RATO vzw</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4125036797"/>
                  </a:ext>
                </a:extLst>
              </a:tr>
              <a:tr h="300336">
                <a:tc>
                  <a:txBody>
                    <a:bodyPr/>
                    <a:lstStyle/>
                    <a:p>
                      <a:pPr algn="ctr" fontAlgn="ctr"/>
                      <a:r>
                        <a:rPr lang="nl-BE" sz="1200" b="0" i="0" u="none" strike="noStrike" dirty="0">
                          <a:solidFill>
                            <a:srgbClr val="000000"/>
                          </a:solidFill>
                          <a:effectLst/>
                          <a:latin typeface="+mn-lt"/>
                        </a:rPr>
                        <a:t>Maarkedal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 </a:t>
                      </a:r>
                      <a:r>
                        <a:rPr lang="nl-BE" sz="1400" b="0" i="0" u="none" strike="noStrike" dirty="0" err="1">
                          <a:solidFill>
                            <a:srgbClr val="000000"/>
                          </a:solidFill>
                          <a:effectLst/>
                          <a:latin typeface="Calibri" panose="020F0502020204030204" pitchFamily="34" charset="0"/>
                        </a:rPr>
                        <a:t>ism</a:t>
                      </a:r>
                      <a:r>
                        <a:rPr lang="nl-BE" sz="1400" b="0" i="0" u="none" strike="noStrike" dirty="0">
                          <a:solidFill>
                            <a:srgbClr val="000000"/>
                          </a:solidFill>
                          <a:effectLst/>
                          <a:latin typeface="Calibri" panose="020F0502020204030204" pitchFamily="34" charset="0"/>
                        </a:rPr>
                        <a:t> SAVU en eventueel, indien plaats, contact opnemen met een asiel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894855164"/>
                  </a:ext>
                </a:extLst>
              </a:tr>
              <a:tr h="300336">
                <a:tc>
                  <a:txBody>
                    <a:bodyPr/>
                    <a:lstStyle/>
                    <a:p>
                      <a:pPr algn="ctr" fontAlgn="ctr"/>
                      <a:r>
                        <a:rPr lang="nl-BE" sz="1200" b="0" i="0" u="none" strike="noStrike" dirty="0">
                          <a:solidFill>
                            <a:srgbClr val="000000"/>
                          </a:solidFill>
                          <a:effectLst/>
                          <a:latin typeface="+mn-lt"/>
                        </a:rPr>
                        <a:t>Oudenaarde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err="1">
                          <a:solidFill>
                            <a:srgbClr val="000000"/>
                          </a:solidFill>
                          <a:effectLst/>
                          <a:latin typeface="Calibri" panose="020F0502020204030204" pitchFamily="34" charset="0"/>
                        </a:rPr>
                        <a:t>Ism</a:t>
                      </a:r>
                      <a:r>
                        <a:rPr lang="nl-BE" sz="1400" b="0" i="0" u="none" strike="noStrike" dirty="0">
                          <a:solidFill>
                            <a:srgbClr val="000000"/>
                          </a:solidFill>
                          <a:effectLst/>
                          <a:latin typeface="Calibri" panose="020F0502020204030204" pitchFamily="34" charset="0"/>
                        </a:rPr>
                        <a:t> vzw zwerfkat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756214184"/>
                  </a:ext>
                </a:extLst>
              </a:tr>
              <a:tr h="300336">
                <a:tc>
                  <a:txBody>
                    <a:bodyPr/>
                    <a:lstStyle/>
                    <a:p>
                      <a:pPr algn="ctr" fontAlgn="ctr"/>
                      <a:r>
                        <a:rPr lang="nl-BE" sz="1200" b="0" i="0" u="none" strike="noStrike" dirty="0">
                          <a:solidFill>
                            <a:srgbClr val="000000"/>
                          </a:solidFill>
                          <a:effectLst/>
                          <a:latin typeface="+mn-lt"/>
                        </a:rPr>
                        <a:t>Ronse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38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60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err="1">
                          <a:solidFill>
                            <a:srgbClr val="000000"/>
                          </a:solidFill>
                          <a:effectLst/>
                          <a:latin typeface="Calibri" panose="020F0502020204030204" pitchFamily="34" charset="0"/>
                        </a:rPr>
                        <a:t>Ism</a:t>
                      </a:r>
                      <a:r>
                        <a:rPr lang="nl-BE" sz="1400" b="0" i="0" u="none" strike="noStrike" dirty="0">
                          <a:solidFill>
                            <a:srgbClr val="000000"/>
                          </a:solidFill>
                          <a:effectLst/>
                          <a:latin typeface="Calibri" panose="020F0502020204030204" pitchFamily="34" charset="0"/>
                        </a:rPr>
                        <a:t> RATO vzw, TNR-methode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4279301259"/>
                  </a:ext>
                </a:extLst>
              </a:tr>
              <a:tr h="300336">
                <a:tc>
                  <a:txBody>
                    <a:bodyPr/>
                    <a:lstStyle/>
                    <a:p>
                      <a:pPr algn="ctr" fontAlgn="ctr"/>
                      <a:r>
                        <a:rPr lang="nl-BE" sz="1200" b="0" i="0" u="none" strike="noStrike" dirty="0">
                          <a:solidFill>
                            <a:srgbClr val="000000"/>
                          </a:solidFill>
                          <a:effectLst/>
                          <a:latin typeface="+mn-lt"/>
                        </a:rPr>
                        <a:t>Wortegem-Petegem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a:solidFill>
                            <a:srgbClr val="000000"/>
                          </a:solidFill>
                          <a:effectLst/>
                          <a:latin typeface="Calibri" panose="020F0502020204030204" pitchFamily="34" charset="0"/>
                        </a:rPr>
                        <a:t>sinds 2020 afvangsten blijkbaar al enige tijd afvangsten en sterilisatie door vrijwilligers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569404894"/>
                  </a:ext>
                </a:extLst>
              </a:tr>
              <a:tr h="300336">
                <a:tc>
                  <a:txBody>
                    <a:bodyPr/>
                    <a:lstStyle/>
                    <a:p>
                      <a:pPr algn="ctr" fontAlgn="ctr"/>
                      <a:r>
                        <a:rPr lang="nl-BE" sz="1200" b="0" i="0" u="none" strike="noStrike" dirty="0">
                          <a:solidFill>
                            <a:srgbClr val="000000"/>
                          </a:solidFill>
                          <a:effectLst/>
                          <a:latin typeface="+mn-lt"/>
                        </a:rPr>
                        <a:t>Zottegem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51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108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a:solidFill>
                            <a:srgbClr val="000000"/>
                          </a:solidFill>
                          <a:effectLst/>
                          <a:latin typeface="Calibri" panose="020F0502020204030204" pitchFamily="34" charset="0"/>
                        </a:rPr>
                        <a:t>poezenvrienden vzw zottegem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796921272"/>
                  </a:ext>
                </a:extLst>
              </a:tr>
              <a:tr h="300336">
                <a:tc>
                  <a:txBody>
                    <a:bodyPr/>
                    <a:lstStyle/>
                    <a:p>
                      <a:pPr algn="ctr" fontAlgn="ctr"/>
                      <a:r>
                        <a:rPr lang="nl-BE" sz="1200" b="0" i="0" u="none" strike="noStrike" dirty="0">
                          <a:solidFill>
                            <a:srgbClr val="000000"/>
                          </a:solidFill>
                          <a:effectLst/>
                          <a:latin typeface="+mn-lt"/>
                        </a:rPr>
                        <a:t>Zwalm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25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28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err="1">
                          <a:solidFill>
                            <a:srgbClr val="000000"/>
                          </a:solidFill>
                          <a:effectLst/>
                          <a:latin typeface="Calibri" panose="020F0502020204030204" pitchFamily="34" charset="0"/>
                        </a:rPr>
                        <a:t>Ism</a:t>
                      </a:r>
                      <a:r>
                        <a:rPr lang="nl-BE" sz="1400" b="0" i="0" u="none" strike="noStrike" dirty="0">
                          <a:solidFill>
                            <a:srgbClr val="000000"/>
                          </a:solidFill>
                          <a:effectLst/>
                          <a:latin typeface="Calibri" panose="020F0502020204030204" pitchFamily="34" charset="0"/>
                        </a:rPr>
                        <a:t> vrijwilligers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29532500"/>
                  </a:ext>
                </a:extLst>
              </a:tr>
              <a:tr h="336377">
                <a:tc>
                  <a:txBody>
                    <a:bodyPr/>
                    <a:lstStyle/>
                    <a:p>
                      <a:pPr algn="ctr" fontAlgn="auto" hangingPunct="1">
                        <a:spcAft>
                          <a:spcPts val="0"/>
                        </a:spcAft>
                      </a:pPr>
                      <a:r>
                        <a:rPr lang="nl-BE" sz="1200" b="1" dirty="0">
                          <a:solidFill>
                            <a:schemeClr val="tx1"/>
                          </a:solidFill>
                          <a:effectLst/>
                        </a:rPr>
                        <a:t>Totalen 2019</a:t>
                      </a:r>
                      <a:endParaRPr lang="nl-BE" sz="1200" b="1" dirty="0">
                        <a:solidFill>
                          <a:schemeClr val="tx1"/>
                        </a:solidFill>
                        <a:effectLst/>
                        <a:latin typeface="Arial"/>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auto" latinLnBrk="0" hangingPunct="1">
                        <a:spcAft>
                          <a:spcPts val="0"/>
                        </a:spcAft>
                      </a:pPr>
                      <a:r>
                        <a:rPr lang="nl-BE" sz="1400" b="1" kern="1200" dirty="0">
                          <a:solidFill>
                            <a:schemeClr val="tx1"/>
                          </a:solidFill>
                          <a:effectLst/>
                          <a:latin typeface="+mn-lt"/>
                          <a:ea typeface="Times New Roman"/>
                          <a:cs typeface="Times New Roman"/>
                        </a:rPr>
                        <a:t>152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1" i="0" u="none" strike="noStrike" dirty="0">
                          <a:solidFill>
                            <a:srgbClr val="000000"/>
                          </a:solidFill>
                          <a:effectLst/>
                          <a:latin typeface="+mn-lt"/>
                        </a:rPr>
                        <a:t>279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endParaRPr lang="nl-BE" sz="1400" b="1"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2773098053"/>
                  </a:ext>
                </a:extLst>
              </a:tr>
            </a:tbl>
          </a:graphicData>
        </a:graphic>
      </p:graphicFrame>
      <p:sp>
        <p:nvSpPr>
          <p:cNvPr id="3" name="Tekstvak 2">
            <a:extLst>
              <a:ext uri="{FF2B5EF4-FFF2-40B4-BE49-F238E27FC236}">
                <a16:creationId xmlns:a16="http://schemas.microsoft.com/office/drawing/2014/main" id="{83769375-2DA5-4283-9067-62A56628B2C4}"/>
              </a:ext>
            </a:extLst>
          </p:cNvPr>
          <p:cNvSpPr txBox="1"/>
          <p:nvPr/>
        </p:nvSpPr>
        <p:spPr>
          <a:xfrm>
            <a:off x="1043608" y="620688"/>
            <a:ext cx="6912768" cy="769441"/>
          </a:xfrm>
          <a:prstGeom prst="rect">
            <a:avLst/>
          </a:prstGeom>
          <a:noFill/>
        </p:spPr>
        <p:txBody>
          <a:bodyPr wrap="square" rtlCol="0">
            <a:spAutoFit/>
          </a:bodyPr>
          <a:lstStyle/>
          <a:p>
            <a:pPr algn="ctr"/>
            <a:r>
              <a:rPr lang="nl-BE" sz="4400" b="1" dirty="0">
                <a:solidFill>
                  <a:schemeClr val="accent3">
                    <a:lumMod val="50000"/>
                  </a:schemeClr>
                </a:solidFill>
              </a:rPr>
              <a:t>6. Zwerfkattenwerking</a:t>
            </a:r>
            <a:endParaRPr lang="nl-BE" sz="4400" dirty="0"/>
          </a:p>
        </p:txBody>
      </p:sp>
    </p:spTree>
    <p:extLst>
      <p:ext uri="{BB962C8B-B14F-4D97-AF65-F5344CB8AC3E}">
        <p14:creationId xmlns:p14="http://schemas.microsoft.com/office/powerpoint/2010/main" val="1077196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7F6FF1-09A0-4499-9CBE-2249A2434F57}"/>
              </a:ext>
            </a:extLst>
          </p:cNvPr>
          <p:cNvSpPr>
            <a:spLocks noGrp="1"/>
          </p:cNvSpPr>
          <p:nvPr>
            <p:ph type="title"/>
          </p:nvPr>
        </p:nvSpPr>
        <p:spPr/>
        <p:txBody>
          <a:bodyPr/>
          <a:lstStyle/>
          <a:p>
            <a:r>
              <a:rPr lang="nl-BE" b="1" dirty="0">
                <a:solidFill>
                  <a:schemeClr val="accent3">
                    <a:lumMod val="50000"/>
                  </a:schemeClr>
                </a:solidFill>
              </a:rPr>
              <a:t>4. Zwerfkattenwerking</a:t>
            </a:r>
          </a:p>
        </p:txBody>
      </p:sp>
      <p:graphicFrame>
        <p:nvGraphicFramePr>
          <p:cNvPr id="4" name="Tijdelijke aanduiding voor inhoud 3">
            <a:extLst>
              <a:ext uri="{FF2B5EF4-FFF2-40B4-BE49-F238E27FC236}">
                <a16:creationId xmlns:a16="http://schemas.microsoft.com/office/drawing/2014/main" id="{77F2AB2A-A81C-4EF8-BF09-6E33D016A2EF}"/>
              </a:ext>
            </a:extLst>
          </p:cNvPr>
          <p:cNvGraphicFramePr>
            <a:graphicFrameLocks noGrp="1"/>
          </p:cNvGraphicFramePr>
          <p:nvPr>
            <p:ph idx="1"/>
            <p:extLst/>
          </p:nvPr>
        </p:nvGraphicFramePr>
        <p:xfrm>
          <a:off x="179512" y="1628800"/>
          <a:ext cx="8882134" cy="2561982"/>
        </p:xfrm>
        <a:graphic>
          <a:graphicData uri="http://schemas.openxmlformats.org/drawingml/2006/table">
            <a:tbl>
              <a:tblPr firstRow="1" firstCol="1" bandRow="1">
                <a:tableStyleId>{5C22544A-7EE6-4342-B048-85BDC9FD1C3A}</a:tableStyleId>
              </a:tblPr>
              <a:tblGrid>
                <a:gridCol w="4110534">
                  <a:extLst>
                    <a:ext uri="{9D8B030D-6E8A-4147-A177-3AD203B41FA5}">
                      <a16:colId xmlns:a16="http://schemas.microsoft.com/office/drawing/2014/main" val="2528493067"/>
                    </a:ext>
                  </a:extLst>
                </a:gridCol>
                <a:gridCol w="2385800">
                  <a:extLst>
                    <a:ext uri="{9D8B030D-6E8A-4147-A177-3AD203B41FA5}">
                      <a16:colId xmlns:a16="http://schemas.microsoft.com/office/drawing/2014/main" val="1255669459"/>
                    </a:ext>
                  </a:extLst>
                </a:gridCol>
                <a:gridCol w="2385800">
                  <a:extLst>
                    <a:ext uri="{9D8B030D-6E8A-4147-A177-3AD203B41FA5}">
                      <a16:colId xmlns:a16="http://schemas.microsoft.com/office/drawing/2014/main" val="3749541986"/>
                    </a:ext>
                  </a:extLst>
                </a:gridCol>
              </a:tblGrid>
              <a:tr h="419170">
                <a:tc>
                  <a:txBody>
                    <a:bodyPr/>
                    <a:lstStyle/>
                    <a:p>
                      <a:pPr algn="ctr" fontAlgn="auto" hangingPunct="1">
                        <a:spcAft>
                          <a:spcPts val="0"/>
                        </a:spcAft>
                      </a:pPr>
                      <a:r>
                        <a:rPr lang="nl-BE" sz="1400" dirty="0">
                          <a:solidFill>
                            <a:schemeClr val="tx1"/>
                          </a:solidFill>
                          <a:effectLst/>
                          <a:latin typeface="+mn-lt"/>
                        </a:rPr>
                        <a:t>Regio</a:t>
                      </a:r>
                      <a:endParaRPr lang="nl-BE" sz="14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auto" hangingPunct="1">
                        <a:spcAft>
                          <a:spcPts val="0"/>
                        </a:spcAft>
                      </a:pPr>
                      <a:r>
                        <a:rPr lang="nl-BE" sz="1400" dirty="0">
                          <a:solidFill>
                            <a:schemeClr val="tx1"/>
                          </a:solidFill>
                          <a:effectLst/>
                          <a:latin typeface="+mn-lt"/>
                        </a:rPr>
                        <a:t>melding katten</a:t>
                      </a:r>
                      <a:endParaRPr lang="nl-BE" sz="14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auto" hangingPunct="1">
                        <a:spcAft>
                          <a:spcPts val="0"/>
                        </a:spcAft>
                      </a:pPr>
                      <a:r>
                        <a:rPr lang="nl-BE" sz="1400" dirty="0">
                          <a:solidFill>
                            <a:schemeClr val="tx1"/>
                          </a:solidFill>
                          <a:effectLst/>
                          <a:latin typeface="+mn-lt"/>
                        </a:rPr>
                        <a:t>vangsten katten</a:t>
                      </a:r>
                      <a:endParaRPr lang="nl-BE" sz="14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2890671578"/>
                  </a:ext>
                </a:extLst>
              </a:tr>
              <a:tr h="337623">
                <a:tc>
                  <a:txBody>
                    <a:bodyPr/>
                    <a:lstStyle/>
                    <a:p>
                      <a:pPr marL="0" algn="ctr" defTabSz="914400" rtl="0" eaLnBrk="1" fontAlgn="ctr" latinLnBrk="0" hangingPunct="1"/>
                      <a:r>
                        <a:rPr lang="nl-BE" sz="1400" b="0" i="0" u="none" strike="noStrike" kern="1200" dirty="0" err="1">
                          <a:solidFill>
                            <a:srgbClr val="000000"/>
                          </a:solidFill>
                          <a:effectLst/>
                          <a:latin typeface="+mn-lt"/>
                          <a:ea typeface="+mn-ea"/>
                          <a:cs typeface="+mn-cs"/>
                        </a:rPr>
                        <a:t>Bovenschelde</a:t>
                      </a:r>
                      <a:r>
                        <a:rPr lang="nl-BE" sz="1400" b="0" i="0" u="none" strike="noStrike" kern="1200" dirty="0">
                          <a:solidFill>
                            <a:srgbClr val="000000"/>
                          </a:solidFill>
                          <a:effectLst/>
                          <a:latin typeface="+mn-lt"/>
                          <a:ea typeface="+mn-ea"/>
                          <a:cs typeface="+mn-cs"/>
                        </a:rPr>
                        <a:t>-Leie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163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566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807192113"/>
                  </a:ext>
                </a:extLst>
              </a:tr>
              <a:tr h="337623">
                <a:tc>
                  <a:txBody>
                    <a:bodyPr/>
                    <a:lstStyle/>
                    <a:p>
                      <a:pPr algn="ctr" fontAlgn="ctr"/>
                      <a:r>
                        <a:rPr lang="nl-BE" sz="1400" b="0" i="0" u="none" strike="noStrike" dirty="0">
                          <a:solidFill>
                            <a:srgbClr val="000000"/>
                          </a:solidFill>
                          <a:effectLst/>
                          <a:latin typeface="+mn-lt"/>
                        </a:rPr>
                        <a:t>Dendervallei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409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776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4072345459"/>
                  </a:ext>
                </a:extLst>
              </a:tr>
              <a:tr h="337623">
                <a:tc>
                  <a:txBody>
                    <a:bodyPr/>
                    <a:lstStyle/>
                    <a:p>
                      <a:pPr algn="ctr" fontAlgn="ctr"/>
                      <a:r>
                        <a:rPr lang="nl-BE" sz="1400" b="1" i="0" u="none" strike="noStrike" dirty="0">
                          <a:solidFill>
                            <a:srgbClr val="000000"/>
                          </a:solidFill>
                          <a:effectLst/>
                          <a:latin typeface="+mn-lt"/>
                        </a:rPr>
                        <a:t>Meetjesland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1" i="0" u="none" strike="noStrike" dirty="0">
                          <a:solidFill>
                            <a:srgbClr val="000000"/>
                          </a:solidFill>
                          <a:effectLst/>
                          <a:latin typeface="+mn-lt"/>
                        </a:rPr>
                        <a:t>314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1" i="0" u="none" strike="noStrike" dirty="0">
                          <a:solidFill>
                            <a:srgbClr val="000000"/>
                          </a:solidFill>
                          <a:effectLst/>
                          <a:latin typeface="+mn-lt"/>
                        </a:rPr>
                        <a:t>414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824954901"/>
                  </a:ext>
                </a:extLst>
              </a:tr>
              <a:tr h="337623">
                <a:tc>
                  <a:txBody>
                    <a:bodyPr/>
                    <a:lstStyle/>
                    <a:p>
                      <a:pPr algn="ctr" fontAlgn="ctr"/>
                      <a:r>
                        <a:rPr lang="nl-BE" sz="1400" b="0" i="0" u="none" strike="noStrike" dirty="0">
                          <a:solidFill>
                            <a:srgbClr val="000000"/>
                          </a:solidFill>
                          <a:effectLst/>
                          <a:latin typeface="+mn-lt"/>
                        </a:rPr>
                        <a:t>Vlaamse Ardennen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152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279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581297923"/>
                  </a:ext>
                </a:extLst>
              </a:tr>
              <a:tr h="414181">
                <a:tc>
                  <a:txBody>
                    <a:bodyPr/>
                    <a:lstStyle/>
                    <a:p>
                      <a:pPr algn="ctr" fontAlgn="ctr"/>
                      <a:r>
                        <a:rPr lang="nl-BE" sz="1400" b="0" i="0" u="none" strike="noStrike" dirty="0">
                          <a:solidFill>
                            <a:srgbClr val="000000"/>
                          </a:solidFill>
                          <a:effectLst/>
                          <a:latin typeface="+mn-lt"/>
                        </a:rPr>
                        <a:t>Waasland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292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722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852542459"/>
                  </a:ext>
                </a:extLst>
              </a:tr>
              <a:tr h="378139">
                <a:tc>
                  <a:txBody>
                    <a:bodyPr/>
                    <a:lstStyle/>
                    <a:p>
                      <a:pPr algn="ctr" fontAlgn="auto" hangingPunct="1">
                        <a:spcAft>
                          <a:spcPts val="0"/>
                        </a:spcAft>
                      </a:pPr>
                      <a:r>
                        <a:rPr lang="nl-BE" sz="1200" b="1" dirty="0">
                          <a:solidFill>
                            <a:schemeClr val="tx1"/>
                          </a:solidFill>
                          <a:effectLst/>
                        </a:rPr>
                        <a:t>Totalen 2019</a:t>
                      </a:r>
                      <a:endParaRPr lang="nl-BE" sz="1200" b="1" dirty="0">
                        <a:solidFill>
                          <a:schemeClr val="tx1"/>
                        </a:solidFill>
                        <a:effectLst/>
                        <a:latin typeface="Arial"/>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400" b="1" i="0" u="none" strike="noStrike" kern="1200" dirty="0">
                          <a:solidFill>
                            <a:srgbClr val="000000"/>
                          </a:solidFill>
                          <a:effectLst/>
                          <a:latin typeface="+mn-lt"/>
                          <a:ea typeface="+mn-ea"/>
                          <a:cs typeface="+mn-cs"/>
                        </a:rPr>
                        <a:t>1330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b" latinLnBrk="0" hangingPunct="1"/>
                      <a:r>
                        <a:rPr lang="nl-BE" sz="1400" b="1" i="0" u="none" strike="noStrike" kern="1200" dirty="0">
                          <a:solidFill>
                            <a:srgbClr val="000000"/>
                          </a:solidFill>
                          <a:effectLst/>
                          <a:latin typeface="+mn-lt"/>
                          <a:ea typeface="+mn-ea"/>
                          <a:cs typeface="+mn-cs"/>
                        </a:rPr>
                        <a:t>2756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352282722"/>
                  </a:ext>
                </a:extLst>
              </a:tr>
            </a:tbl>
          </a:graphicData>
        </a:graphic>
      </p:graphicFrame>
    </p:spTree>
    <p:extLst>
      <p:ext uri="{BB962C8B-B14F-4D97-AF65-F5344CB8AC3E}">
        <p14:creationId xmlns:p14="http://schemas.microsoft.com/office/powerpoint/2010/main" val="3071332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b="1" dirty="0">
                <a:solidFill>
                  <a:schemeClr val="accent3">
                    <a:lumMod val="50000"/>
                  </a:schemeClr>
                </a:solidFill>
              </a:rPr>
            </a:br>
            <a:r>
              <a:rPr lang="nl-NL" b="1" dirty="0">
                <a:solidFill>
                  <a:schemeClr val="accent3">
                    <a:lumMod val="50000"/>
                  </a:schemeClr>
                </a:solidFill>
              </a:rPr>
              <a:t>4. Zwerfkattenwerking</a:t>
            </a:r>
            <a:br>
              <a:rPr lang="nl-NL" b="1" dirty="0">
                <a:solidFill>
                  <a:schemeClr val="accent3">
                    <a:lumMod val="50000"/>
                  </a:schemeClr>
                </a:solidFill>
              </a:rPr>
            </a:br>
            <a:r>
              <a:rPr lang="nl-NL" sz="3100" b="1" dirty="0">
                <a:solidFill>
                  <a:schemeClr val="accent3">
                    <a:lumMod val="50000"/>
                  </a:schemeClr>
                </a:solidFill>
              </a:rPr>
              <a:t>Verplichtingen</a:t>
            </a:r>
            <a:br>
              <a:rPr lang="nl-BE" dirty="0"/>
            </a:br>
            <a:endParaRPr lang="nl-BE" dirty="0"/>
          </a:p>
        </p:txBody>
      </p:sp>
      <p:sp>
        <p:nvSpPr>
          <p:cNvPr id="3" name="Tijdelijke aanduiding voor inhoud 2"/>
          <p:cNvSpPr>
            <a:spLocks noGrp="1"/>
          </p:cNvSpPr>
          <p:nvPr>
            <p:ph idx="1"/>
          </p:nvPr>
        </p:nvSpPr>
        <p:spPr>
          <a:xfrm>
            <a:off x="395536" y="1556792"/>
            <a:ext cx="8229600" cy="4525963"/>
          </a:xfrm>
        </p:spPr>
        <p:txBody>
          <a:bodyPr>
            <a:normAutofit lnSpcReduction="10000"/>
          </a:bodyPr>
          <a:lstStyle/>
          <a:p>
            <a:r>
              <a:rPr lang="nl-BE" sz="2800" dirty="0">
                <a:hlinkClick r:id="rId2">
                  <a:extLst>
                    <a:ext uri="{A12FA001-AC4F-418D-AE19-62706E023703}">
                      <ahyp:hlinkClr xmlns:ahyp="http://schemas.microsoft.com/office/drawing/2018/hyperlinkcolor" val="tx"/>
                    </a:ext>
                  </a:extLst>
                </a:hlinkClick>
              </a:rPr>
              <a:t>Besluit van de Vlaamse Regering van 23 februari 2018</a:t>
            </a:r>
            <a:r>
              <a:rPr lang="nl-BE" sz="2800" dirty="0"/>
              <a:t> </a:t>
            </a:r>
            <a:r>
              <a:rPr lang="nl-BE" sz="2800" dirty="0">
                <a:sym typeface="Wingdings" panose="05000000000000000000" pitchFamily="2" charset="2"/>
              </a:rPr>
              <a:t> belangrijkste punten voor gemeenten:</a:t>
            </a:r>
            <a:r>
              <a:rPr lang="nl-BE" sz="2800" dirty="0"/>
              <a:t> </a:t>
            </a:r>
          </a:p>
          <a:p>
            <a:endParaRPr lang="nl-BE" sz="1000" dirty="0"/>
          </a:p>
          <a:p>
            <a:pPr lvl="1"/>
            <a:r>
              <a:rPr lang="nl-BE" sz="2400" dirty="0"/>
              <a:t>Een meldpunt zwerfkatten  oprichten </a:t>
            </a:r>
          </a:p>
          <a:p>
            <a:pPr lvl="1"/>
            <a:r>
              <a:rPr lang="nl-BE" sz="2400" dirty="0"/>
              <a:t>Opmaken en uitvoeren van een zwerfkatten plan</a:t>
            </a:r>
          </a:p>
          <a:p>
            <a:pPr lvl="1"/>
            <a:r>
              <a:rPr lang="nl-BE" sz="2400" dirty="0"/>
              <a:t>Vrijgelaten zwerfkatten gecontroleerd voederen en voor beschutting zorgen (desgevallend i.s.m. omwonenden) </a:t>
            </a:r>
          </a:p>
          <a:p>
            <a:pPr lvl="1"/>
            <a:r>
              <a:rPr lang="nl-BE" sz="2400" dirty="0"/>
              <a:t>De inwoners verwittigen vooraleer een vangactie plaatsvindt </a:t>
            </a:r>
          </a:p>
          <a:p>
            <a:endParaRPr lang="nl-BE" sz="1100" dirty="0"/>
          </a:p>
          <a:p>
            <a:pPr marL="0" indent="0" algn="ctr">
              <a:buNone/>
            </a:pPr>
            <a:r>
              <a:rPr lang="nl-BE" sz="2400" dirty="0">
                <a:hlinkClick r:id="rId3"/>
              </a:rPr>
              <a:t>https://codex.vlaanderen.be/PrintDocument.ashx?id=1029120&amp;geannoteerd=false</a:t>
            </a:r>
            <a:endParaRPr lang="nl-BE" sz="2400" dirty="0"/>
          </a:p>
        </p:txBody>
      </p:sp>
    </p:spTree>
    <p:extLst>
      <p:ext uri="{BB962C8B-B14F-4D97-AF65-F5344CB8AC3E}">
        <p14:creationId xmlns:p14="http://schemas.microsoft.com/office/powerpoint/2010/main" val="4289317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solidFill>
                  <a:schemeClr val="accent3">
                    <a:lumMod val="50000"/>
                  </a:schemeClr>
                </a:solidFill>
              </a:rPr>
              <a:t>4. Zwerfkattenwerking</a:t>
            </a:r>
            <a:br>
              <a:rPr lang="nl-NL" b="1" dirty="0">
                <a:solidFill>
                  <a:schemeClr val="accent3">
                    <a:lumMod val="50000"/>
                  </a:schemeClr>
                </a:solidFill>
              </a:rPr>
            </a:br>
            <a:r>
              <a:rPr lang="nl-NL" sz="3100" b="1" dirty="0">
                <a:solidFill>
                  <a:schemeClr val="accent3">
                    <a:lumMod val="50000"/>
                  </a:schemeClr>
                </a:solidFill>
              </a:rPr>
              <a:t>adviezen </a:t>
            </a:r>
            <a:endParaRPr lang="nl-BE" dirty="0"/>
          </a:p>
        </p:txBody>
      </p:sp>
      <p:sp>
        <p:nvSpPr>
          <p:cNvPr id="3" name="Tijdelijke aanduiding voor inhoud 2"/>
          <p:cNvSpPr>
            <a:spLocks noGrp="1"/>
          </p:cNvSpPr>
          <p:nvPr>
            <p:ph idx="1"/>
          </p:nvPr>
        </p:nvSpPr>
        <p:spPr>
          <a:xfrm>
            <a:off x="502024" y="1417638"/>
            <a:ext cx="8229600" cy="4525963"/>
          </a:xfrm>
        </p:spPr>
        <p:txBody>
          <a:bodyPr>
            <a:normAutofit lnSpcReduction="10000"/>
          </a:bodyPr>
          <a:lstStyle/>
          <a:p>
            <a:pPr marL="0" indent="0">
              <a:buNone/>
            </a:pPr>
            <a:r>
              <a:rPr lang="nl-BE" sz="2200" i="1" dirty="0"/>
              <a:t>25/01/2019: Omzendbrief betreft : Dierenwelzijn – Gids voor diervriendelijk gemeentelijk zwerfkattenbeleid. </a:t>
            </a:r>
          </a:p>
          <a:p>
            <a:pPr marL="0" indent="0">
              <a:buNone/>
            </a:pPr>
            <a:endParaRPr lang="nl-BE" sz="1200" i="1" dirty="0"/>
          </a:p>
          <a:p>
            <a:r>
              <a:rPr lang="nl-BE" sz="2200" i="1" dirty="0"/>
              <a:t>Verplichtingen voor lokale besturen </a:t>
            </a:r>
          </a:p>
          <a:p>
            <a:r>
              <a:rPr lang="nl-BE" sz="2200" i="1" dirty="0"/>
              <a:t>Waarom zwerfkattenprobleem aanpakken </a:t>
            </a:r>
          </a:p>
          <a:p>
            <a:r>
              <a:rPr lang="nl-BE" sz="2200" i="1" dirty="0"/>
              <a:t>Hoe als lokaal bestuur zwerfkattenproblematiek aanpakken</a:t>
            </a:r>
          </a:p>
          <a:p>
            <a:pPr lvl="1"/>
            <a:r>
              <a:rPr lang="nl-BE" sz="1800" i="1" dirty="0"/>
              <a:t>Lokaliseren van de zwerfkat</a:t>
            </a:r>
          </a:p>
          <a:p>
            <a:pPr lvl="1"/>
            <a:r>
              <a:rPr lang="nl-BE" sz="1800" i="1" dirty="0"/>
              <a:t>Sensibiliseren van de bevolking</a:t>
            </a:r>
          </a:p>
          <a:p>
            <a:pPr lvl="1"/>
            <a:r>
              <a:rPr lang="nl-BE" sz="1800" i="1" dirty="0"/>
              <a:t>Zwerfkatten vangen, met </a:t>
            </a:r>
            <a:r>
              <a:rPr lang="nl-BE" sz="1800" i="1" dirty="0" err="1"/>
              <a:t>natraject</a:t>
            </a:r>
            <a:endParaRPr lang="nl-BE" sz="1800" i="1" dirty="0"/>
          </a:p>
          <a:p>
            <a:pPr lvl="1"/>
            <a:r>
              <a:rPr lang="nl-BE" sz="1800" i="1" dirty="0"/>
              <a:t>Euthanasie</a:t>
            </a:r>
          </a:p>
          <a:p>
            <a:pPr lvl="1"/>
            <a:r>
              <a:rPr lang="nl-BE" sz="1800" i="1" dirty="0"/>
              <a:t>Veel voorkomende problemen </a:t>
            </a:r>
          </a:p>
          <a:p>
            <a:pPr marL="0" indent="0">
              <a:buNone/>
            </a:pPr>
            <a:endParaRPr lang="nl-BE" sz="1100" i="1" dirty="0"/>
          </a:p>
          <a:p>
            <a:pPr marL="0" indent="0" algn="ctr">
              <a:buNone/>
            </a:pPr>
            <a:r>
              <a:rPr lang="nl-BE" sz="2400" dirty="0">
                <a:hlinkClick r:id="rId2"/>
              </a:rPr>
              <a:t>https://dierenwelzijn.vlaanderen.be/gemeentelijk-zwerfkattenplan</a:t>
            </a:r>
            <a:endParaRPr lang="nl-BE" sz="2200" i="1" dirty="0"/>
          </a:p>
        </p:txBody>
      </p:sp>
    </p:spTree>
    <p:extLst>
      <p:ext uri="{BB962C8B-B14F-4D97-AF65-F5344CB8AC3E}">
        <p14:creationId xmlns:p14="http://schemas.microsoft.com/office/powerpoint/2010/main" val="3855505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b="1" dirty="0">
                <a:solidFill>
                  <a:schemeClr val="accent3">
                    <a:lumMod val="50000"/>
                  </a:schemeClr>
                </a:solidFill>
              </a:rPr>
              <a:t>4. Zwerfkattenwerking </a:t>
            </a:r>
            <a:endParaRPr lang="nl-BE" sz="3100" b="1" dirty="0">
              <a:solidFill>
                <a:schemeClr val="accent3">
                  <a:lumMod val="50000"/>
                </a:schemeClr>
              </a:solidFill>
            </a:endParaRPr>
          </a:p>
        </p:txBody>
      </p:sp>
      <p:sp>
        <p:nvSpPr>
          <p:cNvPr id="3" name="Tijdelijke aanduiding voor inhoud 2"/>
          <p:cNvSpPr>
            <a:spLocks noGrp="1"/>
          </p:cNvSpPr>
          <p:nvPr>
            <p:ph idx="1"/>
          </p:nvPr>
        </p:nvSpPr>
        <p:spPr/>
        <p:txBody>
          <a:bodyPr>
            <a:normAutofit fontScale="70000" lnSpcReduction="20000"/>
          </a:bodyPr>
          <a:lstStyle/>
          <a:p>
            <a:pPr marL="0" indent="0">
              <a:buNone/>
            </a:pPr>
            <a:r>
              <a:rPr lang="nl-BE" sz="2800" b="1" u="sng" dirty="0"/>
              <a:t>Vragen vanuit gemeenten: </a:t>
            </a:r>
          </a:p>
          <a:p>
            <a:pPr lvl="0"/>
            <a:r>
              <a:rPr lang="nl-BE" dirty="0"/>
              <a:t>Het voederen van teruggeplaatste katten nadien: gaat dit over eten voorzien na behandeling voor een (korte) periode tot de dieren losgelaten worden, of is dit permanent, of …? Hoe kan men vrijwilligers vinden om in te staan voor dit voederen? </a:t>
            </a:r>
          </a:p>
          <a:p>
            <a:pPr lvl="0"/>
            <a:r>
              <a:rPr lang="nl-BE" dirty="0"/>
              <a:t>Moet het zwerfkattenbeleid van de gemeente beschreven staan in een document en bekrachtigd door gemeenteraad of college?</a:t>
            </a:r>
          </a:p>
          <a:p>
            <a:pPr lvl="0"/>
            <a:r>
              <a:rPr lang="nl-BE" dirty="0"/>
              <a:t>Plaatsing schuilhokken op openbaar domein of ook privé? Zijn de huisjes bedoeld om een korte periode op één plaats te staan of permanent? Dit </a:t>
            </a:r>
            <a:r>
              <a:rPr lang="nl-BE" dirty="0" err="1"/>
              <a:t>nav</a:t>
            </a:r>
            <a:r>
              <a:rPr lang="nl-BE" dirty="0"/>
              <a:t> een dispuut met een vrijwilliger die en huisjes en voederen toepast bij een gewone kolonie zwerfkatten in Kruishoutem centrum. Het welke ondertussen overlast bezorgt..</a:t>
            </a:r>
          </a:p>
          <a:p>
            <a:pPr marL="0" indent="0">
              <a:buNone/>
            </a:pPr>
            <a:endParaRPr lang="nl-BE" sz="2800" b="1" u="sng" dirty="0"/>
          </a:p>
        </p:txBody>
      </p:sp>
    </p:spTree>
    <p:extLst>
      <p:ext uri="{BB962C8B-B14F-4D97-AF65-F5344CB8AC3E}">
        <p14:creationId xmlns:p14="http://schemas.microsoft.com/office/powerpoint/2010/main" val="1213391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solidFill>
                  <a:schemeClr val="accent3">
                    <a:lumMod val="50000"/>
                  </a:schemeClr>
                </a:solidFill>
              </a:rPr>
              <a:t>4. Zwerfkattenwerking</a:t>
            </a:r>
            <a:br>
              <a:rPr lang="nl-NL" b="1" dirty="0">
                <a:solidFill>
                  <a:schemeClr val="accent3">
                    <a:lumMod val="50000"/>
                  </a:schemeClr>
                </a:solidFill>
              </a:rPr>
            </a:br>
            <a:r>
              <a:rPr lang="nl-NL" sz="3100" b="1" dirty="0">
                <a:solidFill>
                  <a:schemeClr val="accent3">
                    <a:lumMod val="50000"/>
                  </a:schemeClr>
                </a:solidFill>
              </a:rPr>
              <a:t>Vaststelling</a:t>
            </a:r>
            <a:endParaRPr lang="nl-BE" dirty="0"/>
          </a:p>
        </p:txBody>
      </p:sp>
      <p:sp>
        <p:nvSpPr>
          <p:cNvPr id="7" name="Tijdelijke aanduiding voor inhoud 2">
            <a:extLst>
              <a:ext uri="{FF2B5EF4-FFF2-40B4-BE49-F238E27FC236}">
                <a16:creationId xmlns:a16="http://schemas.microsoft.com/office/drawing/2014/main" id="{A12B6F10-AD46-4453-A03A-0024ED9A6482}"/>
              </a:ext>
            </a:extLst>
          </p:cNvPr>
          <p:cNvSpPr>
            <a:spLocks noGrp="1"/>
          </p:cNvSpPr>
          <p:nvPr>
            <p:ph idx="1"/>
          </p:nvPr>
        </p:nvSpPr>
        <p:spPr>
          <a:xfrm>
            <a:off x="457200" y="1417638"/>
            <a:ext cx="8229600" cy="4525963"/>
          </a:xfrm>
        </p:spPr>
        <p:txBody>
          <a:bodyPr>
            <a:normAutofit/>
          </a:bodyPr>
          <a:lstStyle/>
          <a:p>
            <a:pPr lvl="0"/>
            <a:r>
              <a:rPr lang="nl-BE" sz="2400" dirty="0"/>
              <a:t>Veel vragen over terugplaatsen, voederen en schuilhokjes:</a:t>
            </a:r>
          </a:p>
          <a:p>
            <a:pPr lvl="1"/>
            <a:r>
              <a:rPr lang="nl-BE" sz="2000" dirty="0"/>
              <a:t>Oplossingen aangeboden door dierenwelzijn bestaat uit traject met vrijwilligers.</a:t>
            </a:r>
          </a:p>
          <a:p>
            <a:pPr lvl="1"/>
            <a:r>
              <a:rPr lang="nl-BE" sz="2000" dirty="0"/>
              <a:t>“desgevallend i.s.m. omwonenden”. Geeft ruimte om het voederen en plaatsen van schuilhokjes over te laten aan de melders. </a:t>
            </a:r>
          </a:p>
          <a:p>
            <a:pPr lvl="1"/>
            <a:r>
              <a:rPr lang="nl-BE" sz="2000" dirty="0"/>
              <a:t>Deze regelgeving lijkt vooral bedoeld voor grootsteden.</a:t>
            </a:r>
          </a:p>
          <a:p>
            <a:r>
              <a:rPr lang="nl-BE" sz="2400" dirty="0"/>
              <a:t>Wetgeving vanuit dierenwelzijn is niet afgestemd met de jachtwet en jachtdecreet </a:t>
            </a:r>
          </a:p>
          <a:p>
            <a:pPr lvl="1"/>
            <a:r>
              <a:rPr lang="nl-BE" sz="2000" dirty="0"/>
              <a:t>Loslaten van dieren? </a:t>
            </a:r>
          </a:p>
          <a:p>
            <a:pPr lvl="1"/>
            <a:r>
              <a:rPr lang="nl-BE" sz="2000" dirty="0"/>
              <a:t>Voorwaarden voor gebruik van vangkooien? </a:t>
            </a:r>
          </a:p>
          <a:p>
            <a:pPr lvl="1"/>
            <a:r>
              <a:rPr lang="nl-BE" sz="2000" dirty="0">
                <a:hlinkClick r:id="rId2"/>
              </a:rPr>
              <a:t>https://www.natuurenbos.be/beleid-wetgeving/natuurgebruik/jacht/wetgeving</a:t>
            </a:r>
            <a:endParaRPr lang="nl-BE" sz="2000" dirty="0"/>
          </a:p>
          <a:p>
            <a:pPr lvl="1"/>
            <a:endParaRPr lang="nl-BE" sz="2000" dirty="0"/>
          </a:p>
        </p:txBody>
      </p:sp>
    </p:spTree>
    <p:extLst>
      <p:ext uri="{BB962C8B-B14F-4D97-AF65-F5344CB8AC3E}">
        <p14:creationId xmlns:p14="http://schemas.microsoft.com/office/powerpoint/2010/main" val="2283623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BE" sz="3600" b="1" dirty="0">
                <a:solidFill>
                  <a:schemeClr val="accent3">
                    <a:lumMod val="50000"/>
                  </a:schemeClr>
                </a:solidFill>
              </a:rPr>
              <a:t>5. Exotenbeheer</a:t>
            </a:r>
          </a:p>
        </p:txBody>
      </p:sp>
      <p:pic>
        <p:nvPicPr>
          <p:cNvPr id="5" name="Picture 2" descr="\\Netapp03\grafdata\E02\Nog te sorteren\07_RATTENB\exoten planten\Parelvederkruid\PVK Dendermonde Vlassenbroek.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160141" y="1379315"/>
            <a:ext cx="4356076" cy="4356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54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pic>
        <p:nvPicPr>
          <p:cNvPr id="4" name="Afbeelding 3">
            <a:extLst>
              <a:ext uri="{FF2B5EF4-FFF2-40B4-BE49-F238E27FC236}">
                <a16:creationId xmlns:a16="http://schemas.microsoft.com/office/drawing/2014/main" id="{D27282C8-2E2F-4867-B77C-2B9F824193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350" t="1002" r="14563" b="-1225"/>
          <a:stretch/>
        </p:blipFill>
        <p:spPr>
          <a:xfrm>
            <a:off x="1403648" y="260648"/>
            <a:ext cx="6408712" cy="6597352"/>
          </a:xfrm>
          <a:prstGeom prst="rect">
            <a:avLst/>
          </a:prstGeom>
        </p:spPr>
      </p:pic>
      <p:sp>
        <p:nvSpPr>
          <p:cNvPr id="5" name="Tekstvak 4">
            <a:extLst>
              <a:ext uri="{FF2B5EF4-FFF2-40B4-BE49-F238E27FC236}">
                <a16:creationId xmlns:a16="http://schemas.microsoft.com/office/drawing/2014/main" id="{CB527270-D82D-4486-9D1B-B7C4C97D7155}"/>
              </a:ext>
            </a:extLst>
          </p:cNvPr>
          <p:cNvSpPr txBox="1"/>
          <p:nvPr/>
        </p:nvSpPr>
        <p:spPr>
          <a:xfrm>
            <a:off x="2195736" y="404664"/>
            <a:ext cx="4896544" cy="400110"/>
          </a:xfrm>
          <a:prstGeom prst="rect">
            <a:avLst/>
          </a:prstGeom>
          <a:noFill/>
        </p:spPr>
        <p:txBody>
          <a:bodyPr wrap="square" rtlCol="0">
            <a:spAutoFit/>
          </a:bodyPr>
          <a:lstStyle/>
          <a:p>
            <a:r>
              <a:rPr lang="nl-BE" sz="2000" dirty="0"/>
              <a:t>Overzicht Regio’s Provincie Oost-Vlaanderen</a:t>
            </a:r>
          </a:p>
        </p:txBody>
      </p:sp>
    </p:spTree>
    <p:extLst>
      <p:ext uri="{BB962C8B-B14F-4D97-AF65-F5344CB8AC3E}">
        <p14:creationId xmlns:p14="http://schemas.microsoft.com/office/powerpoint/2010/main" val="6496968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0"/>
            <a:ext cx="8229600" cy="1143000"/>
          </a:xfrm>
        </p:spPr>
        <p:txBody>
          <a:bodyPr>
            <a:normAutofit fontScale="90000"/>
          </a:bodyPr>
          <a:lstStyle/>
          <a:p>
            <a:r>
              <a:rPr lang="nl-BE" sz="4000" b="1" dirty="0">
                <a:solidFill>
                  <a:schemeClr val="accent3">
                    <a:lumMod val="50000"/>
                  </a:schemeClr>
                </a:solidFill>
              </a:rPr>
              <a:t>5. Exotenbeheer </a:t>
            </a:r>
            <a:br>
              <a:rPr lang="nl-BE" sz="4000" b="1" dirty="0">
                <a:solidFill>
                  <a:schemeClr val="accent3">
                    <a:lumMod val="50000"/>
                  </a:schemeClr>
                </a:solidFill>
              </a:rPr>
            </a:br>
            <a:r>
              <a:rPr lang="nl-BE" sz="3100" b="1" dirty="0">
                <a:solidFill>
                  <a:srgbClr val="9BBB59">
                    <a:lumMod val="50000"/>
                  </a:srgbClr>
                </a:solidFill>
              </a:rPr>
              <a:t>5.1  Stand van zaken</a:t>
            </a:r>
          </a:p>
        </p:txBody>
      </p:sp>
      <p:sp>
        <p:nvSpPr>
          <p:cNvPr id="3" name="Tijdelijke aanduiding voor inhoud 2"/>
          <p:cNvSpPr>
            <a:spLocks noGrp="1"/>
          </p:cNvSpPr>
          <p:nvPr>
            <p:ph idx="1"/>
          </p:nvPr>
        </p:nvSpPr>
        <p:spPr/>
        <p:txBody>
          <a:bodyPr>
            <a:normAutofit/>
          </a:bodyPr>
          <a:lstStyle/>
          <a:p>
            <a:pPr marL="0" indent="0">
              <a:lnSpc>
                <a:spcPct val="110000"/>
              </a:lnSpc>
              <a:buNone/>
            </a:pPr>
            <a:r>
              <a:rPr lang="nl-NL" dirty="0"/>
              <a:t>Europese verordening </a:t>
            </a:r>
            <a:r>
              <a:rPr lang="nl-NL" dirty="0" err="1"/>
              <a:t>nr</a:t>
            </a:r>
            <a:r>
              <a:rPr lang="nl-NL" dirty="0"/>
              <a:t> </a:t>
            </a:r>
            <a:r>
              <a:rPr lang="nl-BE" dirty="0"/>
              <a:t>1143/2014, van kracht sinds 1 januari 2015 </a:t>
            </a:r>
          </a:p>
          <a:p>
            <a:pPr lvl="1">
              <a:lnSpc>
                <a:spcPct val="110000"/>
              </a:lnSpc>
            </a:pPr>
            <a:r>
              <a:rPr lang="nl-BE" dirty="0"/>
              <a:t>Lijst van soorten (44 soorten)</a:t>
            </a:r>
          </a:p>
          <a:p>
            <a:pPr lvl="1">
              <a:lnSpc>
                <a:spcPct val="110000"/>
              </a:lnSpc>
            </a:pPr>
            <a:r>
              <a:rPr lang="nl-BE" dirty="0"/>
              <a:t>3 </a:t>
            </a:r>
            <a:r>
              <a:rPr lang="nl-BE" dirty="0" err="1"/>
              <a:t>traps</a:t>
            </a:r>
            <a:r>
              <a:rPr lang="nl-BE" dirty="0"/>
              <a:t> aanpak</a:t>
            </a:r>
            <a:endParaRPr lang="nl-NL" dirty="0"/>
          </a:p>
          <a:p>
            <a:pPr marL="0" indent="0">
              <a:lnSpc>
                <a:spcPct val="110000"/>
              </a:lnSpc>
              <a:buNone/>
            </a:pPr>
            <a:r>
              <a:rPr lang="nl-NL" sz="3000" dirty="0"/>
              <a:t>Uitbereiding van 17 soorten </a:t>
            </a:r>
            <a:r>
              <a:rPr lang="nl-BE" sz="3000" dirty="0"/>
              <a:t>sinds augustus 2019</a:t>
            </a:r>
            <a:endParaRPr lang="nl-BE" sz="2300" i="1" dirty="0"/>
          </a:p>
          <a:p>
            <a:pPr marL="0" indent="0">
              <a:lnSpc>
                <a:spcPct val="110000"/>
              </a:lnSpc>
              <a:buNone/>
            </a:pPr>
            <a:r>
              <a:rPr lang="nl-BE" sz="2300" i="1" dirty="0"/>
              <a:t>Info</a:t>
            </a:r>
            <a:r>
              <a:rPr lang="nl-BE" sz="2300" dirty="0"/>
              <a:t>: </a:t>
            </a:r>
            <a:r>
              <a:rPr lang="nl-BE" sz="2400" dirty="0">
                <a:hlinkClick r:id="rId3"/>
              </a:rPr>
              <a:t>https://www.ecopedia.be/pagina/een-uitbreiding-van-de-europese-lijst-van-invasieve-uitheemse-soorten</a:t>
            </a:r>
            <a:r>
              <a:rPr lang="nl-BE" sz="2400" dirty="0"/>
              <a:t> </a:t>
            </a:r>
            <a:endParaRPr lang="nl-BE" sz="2300" dirty="0"/>
          </a:p>
        </p:txBody>
      </p:sp>
    </p:spTree>
    <p:extLst>
      <p:ext uri="{BB962C8B-B14F-4D97-AF65-F5344CB8AC3E}">
        <p14:creationId xmlns:p14="http://schemas.microsoft.com/office/powerpoint/2010/main" val="2803185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el 1"/>
          <p:cNvSpPr>
            <a:spLocks noGrp="1"/>
          </p:cNvSpPr>
          <p:nvPr>
            <p:ph type="title"/>
          </p:nvPr>
        </p:nvSpPr>
        <p:spPr>
          <a:xfrm>
            <a:off x="373342" y="-99392"/>
            <a:ext cx="8229600" cy="1143000"/>
          </a:xfrm>
        </p:spPr>
        <p:txBody>
          <a:bodyPr>
            <a:normAutofit fontScale="90000"/>
          </a:bodyPr>
          <a:lstStyle/>
          <a:p>
            <a:r>
              <a:rPr lang="nl-BE" sz="4000" b="1" dirty="0">
                <a:solidFill>
                  <a:schemeClr val="accent3">
                    <a:lumMod val="50000"/>
                  </a:schemeClr>
                </a:solidFill>
              </a:rPr>
              <a:t>5. Exotenbeheer </a:t>
            </a:r>
            <a:br>
              <a:rPr lang="nl-BE" sz="4000" b="1" dirty="0">
                <a:solidFill>
                  <a:schemeClr val="accent3">
                    <a:lumMod val="50000"/>
                  </a:schemeClr>
                </a:solidFill>
              </a:rPr>
            </a:br>
            <a:r>
              <a:rPr lang="nl-BE" sz="3100" b="1" dirty="0">
                <a:solidFill>
                  <a:srgbClr val="9BBB59">
                    <a:lumMod val="50000"/>
                  </a:srgbClr>
                </a:solidFill>
              </a:rPr>
              <a:t>5.1 Nieuwe soorten</a:t>
            </a:r>
          </a:p>
        </p:txBody>
      </p:sp>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063" y="917870"/>
            <a:ext cx="1494164" cy="112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154704" y="1912280"/>
            <a:ext cx="1187624" cy="369332"/>
          </a:xfrm>
          <a:prstGeom prst="rect">
            <a:avLst/>
          </a:prstGeom>
          <a:noFill/>
        </p:spPr>
        <p:txBody>
          <a:bodyPr wrap="square" rtlCol="0">
            <a:spAutoFit/>
          </a:bodyPr>
          <a:lstStyle/>
          <a:p>
            <a:pPr algn="ctr"/>
            <a:r>
              <a:rPr lang="nl-BE" sz="1200" dirty="0"/>
              <a:t>Platworm</a:t>
            </a:r>
            <a:r>
              <a:rPr lang="nl-BE" dirty="0"/>
              <a:t> </a:t>
            </a:r>
          </a:p>
        </p:txBody>
      </p:sp>
      <p:pic>
        <p:nvPicPr>
          <p:cNvPr id="819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43"/>
          <a:stretch/>
        </p:blipFill>
        <p:spPr bwMode="auto">
          <a:xfrm>
            <a:off x="1327858" y="934767"/>
            <a:ext cx="1665185" cy="1102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p:cNvSpPr txBox="1"/>
          <p:nvPr/>
        </p:nvSpPr>
        <p:spPr>
          <a:xfrm>
            <a:off x="1602969" y="1981902"/>
            <a:ext cx="1368152" cy="276999"/>
          </a:xfrm>
          <a:prstGeom prst="rect">
            <a:avLst/>
          </a:prstGeom>
          <a:noFill/>
        </p:spPr>
        <p:txBody>
          <a:bodyPr wrap="square" rtlCol="0">
            <a:spAutoFit/>
          </a:bodyPr>
          <a:lstStyle/>
          <a:p>
            <a:pPr algn="ctr"/>
            <a:r>
              <a:rPr lang="nl-BE" sz="1200" dirty="0"/>
              <a:t>Zonnebaars</a:t>
            </a:r>
          </a:p>
        </p:txBody>
      </p:sp>
      <p:pic>
        <p:nvPicPr>
          <p:cNvPr id="8197" name="Picture 5" descr="Plotosus lineat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952248"/>
            <a:ext cx="1500318" cy="1079414"/>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p:cNvSpPr txBox="1"/>
          <p:nvPr/>
        </p:nvSpPr>
        <p:spPr>
          <a:xfrm>
            <a:off x="2771800" y="1987599"/>
            <a:ext cx="1886203" cy="276999"/>
          </a:xfrm>
          <a:prstGeom prst="rect">
            <a:avLst/>
          </a:prstGeom>
          <a:noFill/>
        </p:spPr>
        <p:txBody>
          <a:bodyPr wrap="square" rtlCol="0">
            <a:spAutoFit/>
          </a:bodyPr>
          <a:lstStyle/>
          <a:p>
            <a:pPr algn="ctr"/>
            <a:r>
              <a:rPr lang="nl-BE" sz="1200" dirty="0"/>
              <a:t>Gestreepte Koraalmeerval</a:t>
            </a:r>
          </a:p>
        </p:txBody>
      </p:sp>
      <p:pic>
        <p:nvPicPr>
          <p:cNvPr id="819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8142" y="952248"/>
            <a:ext cx="1318716" cy="1079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kstvak 6"/>
          <p:cNvSpPr txBox="1"/>
          <p:nvPr/>
        </p:nvSpPr>
        <p:spPr>
          <a:xfrm>
            <a:off x="4662306" y="1981901"/>
            <a:ext cx="1008112" cy="276999"/>
          </a:xfrm>
          <a:prstGeom prst="rect">
            <a:avLst/>
          </a:prstGeom>
          <a:noFill/>
        </p:spPr>
        <p:txBody>
          <a:bodyPr wrap="square" rtlCol="0">
            <a:spAutoFit/>
          </a:bodyPr>
          <a:lstStyle/>
          <a:p>
            <a:r>
              <a:rPr lang="nl-BE" sz="1200" dirty="0" err="1"/>
              <a:t>Treurmaina</a:t>
            </a:r>
            <a:r>
              <a:rPr lang="nl-BE" sz="1200" dirty="0"/>
              <a:t> </a:t>
            </a:r>
          </a:p>
        </p:txBody>
      </p:sp>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3422" y="2241847"/>
            <a:ext cx="1950771" cy="1329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kstvak 9"/>
          <p:cNvSpPr txBox="1"/>
          <p:nvPr/>
        </p:nvSpPr>
        <p:spPr>
          <a:xfrm>
            <a:off x="1742358" y="3485923"/>
            <a:ext cx="1268165" cy="276999"/>
          </a:xfrm>
          <a:prstGeom prst="rect">
            <a:avLst/>
          </a:prstGeom>
          <a:noFill/>
        </p:spPr>
        <p:txBody>
          <a:bodyPr wrap="square" rtlCol="0">
            <a:spAutoFit/>
          </a:bodyPr>
          <a:lstStyle/>
          <a:p>
            <a:pPr algn="ctr"/>
            <a:r>
              <a:rPr lang="nl-BE" sz="1200" dirty="0"/>
              <a:t>Grote Vlotvaren</a:t>
            </a:r>
          </a:p>
        </p:txBody>
      </p:sp>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23767" y="2264598"/>
            <a:ext cx="2092069" cy="1287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kstvak 10"/>
          <p:cNvSpPr txBox="1"/>
          <p:nvPr/>
        </p:nvSpPr>
        <p:spPr>
          <a:xfrm>
            <a:off x="3549892" y="3470777"/>
            <a:ext cx="1324135" cy="276999"/>
          </a:xfrm>
          <a:prstGeom prst="rect">
            <a:avLst/>
          </a:prstGeom>
          <a:noFill/>
        </p:spPr>
        <p:txBody>
          <a:bodyPr wrap="square" rtlCol="0">
            <a:spAutoFit/>
          </a:bodyPr>
          <a:lstStyle/>
          <a:p>
            <a:pPr algn="ctr"/>
            <a:r>
              <a:rPr lang="nl-BE" sz="1200" b="1" dirty="0"/>
              <a:t>Hemelboom</a:t>
            </a:r>
          </a:p>
        </p:txBody>
      </p:sp>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45424" y="2284756"/>
            <a:ext cx="1876260" cy="1267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kstvak 11"/>
          <p:cNvSpPr txBox="1"/>
          <p:nvPr/>
        </p:nvSpPr>
        <p:spPr>
          <a:xfrm>
            <a:off x="5546500" y="3516368"/>
            <a:ext cx="1751127" cy="276999"/>
          </a:xfrm>
          <a:prstGeom prst="rect">
            <a:avLst/>
          </a:prstGeom>
          <a:noFill/>
        </p:spPr>
        <p:txBody>
          <a:bodyPr wrap="square" rtlCol="0">
            <a:spAutoFit/>
          </a:bodyPr>
          <a:lstStyle/>
          <a:p>
            <a:r>
              <a:rPr lang="nl-BE" sz="1200" dirty="0"/>
              <a:t>Amerikaans Bezemgras</a:t>
            </a:r>
          </a:p>
        </p:txBody>
      </p:sp>
      <p:pic>
        <p:nvPicPr>
          <p:cNvPr id="103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21683" y="2261119"/>
            <a:ext cx="1922317" cy="1290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kstvak 12"/>
          <p:cNvSpPr txBox="1"/>
          <p:nvPr/>
        </p:nvSpPr>
        <p:spPr>
          <a:xfrm>
            <a:off x="7557972" y="3516369"/>
            <a:ext cx="1496823" cy="276999"/>
          </a:xfrm>
          <a:prstGeom prst="rect">
            <a:avLst/>
          </a:prstGeom>
          <a:noFill/>
        </p:spPr>
        <p:txBody>
          <a:bodyPr wrap="square" rtlCol="0">
            <a:spAutoFit/>
          </a:bodyPr>
          <a:lstStyle/>
          <a:p>
            <a:r>
              <a:rPr lang="nl-BE" sz="1200" dirty="0"/>
              <a:t>Ballonrank</a:t>
            </a:r>
          </a:p>
        </p:txBody>
      </p:sp>
      <p:pic>
        <p:nvPicPr>
          <p:cNvPr id="1033"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2230598"/>
            <a:ext cx="1345454" cy="1329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kstvak 13"/>
          <p:cNvSpPr txBox="1"/>
          <p:nvPr/>
        </p:nvSpPr>
        <p:spPr>
          <a:xfrm>
            <a:off x="-34090" y="3545282"/>
            <a:ext cx="1440160" cy="276999"/>
          </a:xfrm>
          <a:prstGeom prst="rect">
            <a:avLst/>
          </a:prstGeom>
          <a:noFill/>
        </p:spPr>
        <p:txBody>
          <a:bodyPr wrap="square" rtlCol="0">
            <a:spAutoFit/>
          </a:bodyPr>
          <a:lstStyle/>
          <a:p>
            <a:pPr algn="ctr"/>
            <a:r>
              <a:rPr lang="nl-BE" sz="1200" dirty="0"/>
              <a:t>Hoog Pampagras</a:t>
            </a:r>
          </a:p>
        </p:txBody>
      </p:sp>
      <p:pic>
        <p:nvPicPr>
          <p:cNvPr id="1034"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3832884"/>
            <a:ext cx="1308086" cy="868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kstvak 14"/>
          <p:cNvSpPr txBox="1"/>
          <p:nvPr/>
        </p:nvSpPr>
        <p:spPr>
          <a:xfrm>
            <a:off x="106775" y="4700977"/>
            <a:ext cx="1362326" cy="276999"/>
          </a:xfrm>
          <a:prstGeom prst="rect">
            <a:avLst/>
          </a:prstGeom>
          <a:noFill/>
        </p:spPr>
        <p:txBody>
          <a:bodyPr wrap="square" rtlCol="0">
            <a:spAutoFit/>
          </a:bodyPr>
          <a:lstStyle/>
          <a:p>
            <a:r>
              <a:rPr lang="nl-BE" sz="1200" dirty="0"/>
              <a:t>Roze Rimpelgras </a:t>
            </a:r>
          </a:p>
        </p:txBody>
      </p:sp>
      <p:pic>
        <p:nvPicPr>
          <p:cNvPr id="1035"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04598" y="917687"/>
            <a:ext cx="1795406" cy="1086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kstvak 15"/>
          <p:cNvSpPr txBox="1"/>
          <p:nvPr/>
        </p:nvSpPr>
        <p:spPr>
          <a:xfrm>
            <a:off x="5889461" y="2005741"/>
            <a:ext cx="1242018" cy="276999"/>
          </a:xfrm>
          <a:prstGeom prst="rect">
            <a:avLst/>
          </a:prstGeom>
          <a:noFill/>
        </p:spPr>
        <p:txBody>
          <a:bodyPr wrap="square" rtlCol="0">
            <a:spAutoFit/>
          </a:bodyPr>
          <a:lstStyle/>
          <a:p>
            <a:r>
              <a:rPr lang="nl-BE" sz="1200" dirty="0"/>
              <a:t>Oosterse Hop</a:t>
            </a:r>
          </a:p>
        </p:txBody>
      </p:sp>
      <p:pic>
        <p:nvPicPr>
          <p:cNvPr id="1036"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82492" y="3832884"/>
            <a:ext cx="1050918" cy="1576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kstvak 16"/>
          <p:cNvSpPr txBox="1"/>
          <p:nvPr/>
        </p:nvSpPr>
        <p:spPr>
          <a:xfrm>
            <a:off x="3182492" y="5340771"/>
            <a:ext cx="936104" cy="461665"/>
          </a:xfrm>
          <a:prstGeom prst="rect">
            <a:avLst/>
          </a:prstGeom>
          <a:noFill/>
        </p:spPr>
        <p:txBody>
          <a:bodyPr wrap="square" rtlCol="0">
            <a:spAutoFit/>
          </a:bodyPr>
          <a:lstStyle/>
          <a:p>
            <a:r>
              <a:rPr lang="nl-BE" sz="1200" dirty="0"/>
              <a:t>Chinese Struikklaver </a:t>
            </a:r>
          </a:p>
        </p:txBody>
      </p:sp>
      <p:pic>
        <p:nvPicPr>
          <p:cNvPr id="1037" name="Picture 1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69800" y="3832884"/>
            <a:ext cx="1138303" cy="1576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kstvak 17"/>
          <p:cNvSpPr txBox="1"/>
          <p:nvPr/>
        </p:nvSpPr>
        <p:spPr>
          <a:xfrm>
            <a:off x="4434895" y="5429233"/>
            <a:ext cx="1008112" cy="461665"/>
          </a:xfrm>
          <a:prstGeom prst="rect">
            <a:avLst/>
          </a:prstGeom>
          <a:noFill/>
        </p:spPr>
        <p:txBody>
          <a:bodyPr wrap="square" rtlCol="0">
            <a:spAutoFit/>
          </a:bodyPr>
          <a:lstStyle/>
          <a:p>
            <a:r>
              <a:rPr lang="nl-BE" sz="1200" dirty="0"/>
              <a:t>Japanse Klimvaren </a:t>
            </a:r>
          </a:p>
        </p:txBody>
      </p:sp>
      <p:pic>
        <p:nvPicPr>
          <p:cNvPr id="1038" name="Picture 1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306332" y="3832884"/>
            <a:ext cx="1465468" cy="879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kstvak 18"/>
          <p:cNvSpPr txBox="1"/>
          <p:nvPr/>
        </p:nvSpPr>
        <p:spPr>
          <a:xfrm>
            <a:off x="1306332" y="4700761"/>
            <a:ext cx="1440160" cy="276999"/>
          </a:xfrm>
          <a:prstGeom prst="rect">
            <a:avLst/>
          </a:prstGeom>
          <a:noFill/>
        </p:spPr>
        <p:txBody>
          <a:bodyPr wrap="square" rtlCol="0">
            <a:spAutoFit/>
          </a:bodyPr>
          <a:lstStyle/>
          <a:p>
            <a:pPr algn="ctr"/>
            <a:r>
              <a:rPr lang="nl-BE" sz="1200" dirty="0"/>
              <a:t>Mesquite</a:t>
            </a:r>
          </a:p>
        </p:txBody>
      </p:sp>
      <p:pic>
        <p:nvPicPr>
          <p:cNvPr id="1039" name="Picture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22960" y="902063"/>
            <a:ext cx="1621040" cy="1101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kstvak 19"/>
          <p:cNvSpPr txBox="1"/>
          <p:nvPr/>
        </p:nvSpPr>
        <p:spPr>
          <a:xfrm>
            <a:off x="7762390" y="1973590"/>
            <a:ext cx="1402480" cy="276999"/>
          </a:xfrm>
          <a:prstGeom prst="rect">
            <a:avLst/>
          </a:prstGeom>
          <a:noFill/>
        </p:spPr>
        <p:txBody>
          <a:bodyPr wrap="square" rtlCol="0">
            <a:spAutoFit/>
          </a:bodyPr>
          <a:lstStyle/>
          <a:p>
            <a:r>
              <a:rPr lang="nl-BE" sz="1200" dirty="0"/>
              <a:t>Talgboom</a:t>
            </a:r>
          </a:p>
        </p:txBody>
      </p:sp>
      <p:pic>
        <p:nvPicPr>
          <p:cNvPr id="22" name="Picture 2" descr="Afbeeldingsresultaat voor Gymnocoronis spilanthoides"/>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636997" y="3793367"/>
            <a:ext cx="1507003" cy="1004669"/>
          </a:xfrm>
          <a:prstGeom prst="rect">
            <a:avLst/>
          </a:prstGeom>
          <a:noFill/>
          <a:extLst>
            <a:ext uri="{909E8E84-426E-40DD-AFC4-6F175D3DCCD1}">
              <a14:hiddenFill xmlns:a14="http://schemas.microsoft.com/office/drawing/2010/main">
                <a:solidFill>
                  <a:srgbClr val="FFFFFF"/>
                </a:solidFill>
              </a14:hiddenFill>
            </a:ext>
          </a:extLst>
        </p:spPr>
      </p:pic>
      <p:sp>
        <p:nvSpPr>
          <p:cNvPr id="23" name="Tekstvak 22"/>
          <p:cNvSpPr txBox="1"/>
          <p:nvPr/>
        </p:nvSpPr>
        <p:spPr>
          <a:xfrm>
            <a:off x="7712180" y="4723350"/>
            <a:ext cx="1414824" cy="276999"/>
          </a:xfrm>
          <a:prstGeom prst="rect">
            <a:avLst/>
          </a:prstGeom>
          <a:noFill/>
        </p:spPr>
        <p:txBody>
          <a:bodyPr wrap="square" rtlCol="0">
            <a:spAutoFit/>
          </a:bodyPr>
          <a:lstStyle>
            <a:defPPr>
              <a:defRPr lang="nl-BE"/>
            </a:defPPr>
            <a:lvl1pPr>
              <a:defRPr sz="1200"/>
            </a:lvl1pPr>
          </a:lstStyle>
          <a:p>
            <a:r>
              <a:rPr lang="nl-BE" dirty="0"/>
              <a:t>Smalle theeplant</a:t>
            </a:r>
          </a:p>
        </p:txBody>
      </p:sp>
      <p:pic>
        <p:nvPicPr>
          <p:cNvPr id="24" name="Picture 4" descr="Afbeeldingsresultaat voor Acacia saligna"/>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788" t="1478" r="37341" b="19332"/>
          <a:stretch/>
        </p:blipFill>
        <p:spPr bwMode="auto">
          <a:xfrm>
            <a:off x="5772682" y="3832884"/>
            <a:ext cx="1256912" cy="1608776"/>
          </a:xfrm>
          <a:prstGeom prst="rect">
            <a:avLst/>
          </a:prstGeom>
          <a:noFill/>
          <a:extLst>
            <a:ext uri="{909E8E84-426E-40DD-AFC4-6F175D3DCCD1}">
              <a14:hiddenFill xmlns:a14="http://schemas.microsoft.com/office/drawing/2010/main">
                <a:solidFill>
                  <a:srgbClr val="FFFFFF"/>
                </a:solidFill>
              </a14:hiddenFill>
            </a:ext>
          </a:extLst>
        </p:spPr>
      </p:pic>
      <p:sp>
        <p:nvSpPr>
          <p:cNvPr id="25" name="Tekstvak 24"/>
          <p:cNvSpPr txBox="1"/>
          <p:nvPr/>
        </p:nvSpPr>
        <p:spPr>
          <a:xfrm>
            <a:off x="5772682" y="5429233"/>
            <a:ext cx="1222736" cy="276999"/>
          </a:xfrm>
          <a:prstGeom prst="rect">
            <a:avLst/>
          </a:prstGeom>
          <a:noFill/>
        </p:spPr>
        <p:txBody>
          <a:bodyPr wrap="square" rtlCol="0">
            <a:spAutoFit/>
          </a:bodyPr>
          <a:lstStyle/>
          <a:p>
            <a:pPr algn="ctr"/>
            <a:r>
              <a:rPr lang="nl-BE" sz="1200" dirty="0"/>
              <a:t>Wilgacacia</a:t>
            </a:r>
          </a:p>
        </p:txBody>
      </p:sp>
    </p:spTree>
    <p:extLst>
      <p:ext uri="{BB962C8B-B14F-4D97-AF65-F5344CB8AC3E}">
        <p14:creationId xmlns:p14="http://schemas.microsoft.com/office/powerpoint/2010/main" val="4119230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0"/>
            <a:ext cx="8229600" cy="1143000"/>
          </a:xfrm>
        </p:spPr>
        <p:txBody>
          <a:bodyPr>
            <a:normAutofit/>
          </a:bodyPr>
          <a:lstStyle/>
          <a:p>
            <a:r>
              <a:rPr lang="nl-BE" sz="3600" b="1" dirty="0">
                <a:solidFill>
                  <a:schemeClr val="accent3">
                    <a:lumMod val="50000"/>
                  </a:schemeClr>
                </a:solidFill>
              </a:rPr>
              <a:t>5. Exotenbeheer </a:t>
            </a:r>
            <a:br>
              <a:rPr lang="nl-BE" sz="3600" b="1" dirty="0">
                <a:solidFill>
                  <a:schemeClr val="accent3">
                    <a:lumMod val="50000"/>
                  </a:schemeClr>
                </a:solidFill>
              </a:rPr>
            </a:br>
            <a:r>
              <a:rPr lang="nl-BE" sz="2800" b="1" dirty="0">
                <a:solidFill>
                  <a:schemeClr val="accent3">
                    <a:lumMod val="50000"/>
                  </a:schemeClr>
                </a:solidFill>
              </a:rPr>
              <a:t>5.2  Belangrijkste dieren </a:t>
            </a:r>
            <a:endParaRPr lang="nl-BE" sz="3600" dirty="0"/>
          </a:p>
        </p:txBody>
      </p:sp>
      <p:sp>
        <p:nvSpPr>
          <p:cNvPr id="3" name="Tijdelijke aanduiding voor inhoud 2"/>
          <p:cNvSpPr>
            <a:spLocks noGrp="1"/>
          </p:cNvSpPr>
          <p:nvPr>
            <p:ph idx="1"/>
          </p:nvPr>
        </p:nvSpPr>
        <p:spPr>
          <a:xfrm>
            <a:off x="137837" y="1249120"/>
            <a:ext cx="8229600" cy="4525963"/>
          </a:xfrm>
        </p:spPr>
        <p:txBody>
          <a:bodyPr>
            <a:noAutofit/>
          </a:bodyPr>
          <a:lstStyle/>
          <a:p>
            <a:r>
              <a:rPr lang="nl-BE" sz="2800" dirty="0"/>
              <a:t>Wasbeer</a:t>
            </a:r>
          </a:p>
          <a:p>
            <a:r>
              <a:rPr lang="nl-BE" sz="2800" dirty="0"/>
              <a:t>Chinese </a:t>
            </a:r>
            <a:r>
              <a:rPr lang="nl-BE" sz="2800" dirty="0" err="1"/>
              <a:t>Muntjak</a:t>
            </a:r>
            <a:endParaRPr lang="nl-BE" sz="2800" dirty="0"/>
          </a:p>
          <a:p>
            <a:r>
              <a:rPr lang="nl-BE" sz="2800" dirty="0"/>
              <a:t>Muskusrat</a:t>
            </a:r>
          </a:p>
          <a:p>
            <a:r>
              <a:rPr lang="nl-BE" sz="2800" dirty="0"/>
              <a:t>Rosse Stekelstaart</a:t>
            </a:r>
          </a:p>
          <a:p>
            <a:r>
              <a:rPr lang="nl-BE" sz="2800" dirty="0"/>
              <a:t>Nijlgans</a:t>
            </a:r>
          </a:p>
          <a:p>
            <a:r>
              <a:rPr lang="nl-BE" sz="2800" dirty="0"/>
              <a:t>Wolhandkrab</a:t>
            </a:r>
          </a:p>
          <a:p>
            <a:r>
              <a:rPr lang="nl-BE" sz="2800" dirty="0"/>
              <a:t>Aziatische Hoornaar</a:t>
            </a:r>
          </a:p>
          <a:p>
            <a:r>
              <a:rPr lang="nl-BE" sz="2800" dirty="0"/>
              <a:t>Letterschildpad</a:t>
            </a:r>
          </a:p>
          <a:p>
            <a:r>
              <a:rPr lang="nl-BE" sz="2800" dirty="0"/>
              <a:t>Rivierkreeften</a:t>
            </a:r>
          </a:p>
        </p:txBody>
      </p:sp>
      <p:pic>
        <p:nvPicPr>
          <p:cNvPr id="1027" name="Picture 3" descr="\\Netapp03\grafdata\E02\Nog te sorteren\07_RATTENB\ratten\afbeeldingen ratten en knaagdieren\muskusrat\DSC_4795_muskusra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502" r="9409"/>
          <a:stretch/>
        </p:blipFill>
        <p:spPr bwMode="auto">
          <a:xfrm>
            <a:off x="7376917" y="1249120"/>
            <a:ext cx="1767083" cy="17847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fbeeldingsresultaat voor alopochen aegyptiaca"/>
          <p:cNvPicPr>
            <a:picLocks noChangeAspect="1" noChangeArrowheads="1"/>
          </p:cNvPicPr>
          <p:nvPr/>
        </p:nvPicPr>
        <p:blipFill rotWithShape="1">
          <a:blip r:embed="rId4">
            <a:extLst>
              <a:ext uri="{28A0092B-C50C-407E-A947-70E740481C1C}">
                <a14:useLocalDpi xmlns:a14="http://schemas.microsoft.com/office/drawing/2010/main" val="0"/>
              </a:ext>
            </a:extLst>
          </a:blip>
          <a:srcRect l="19865" r="8331"/>
          <a:stretch/>
        </p:blipFill>
        <p:spPr bwMode="auto">
          <a:xfrm>
            <a:off x="5610821" y="3020959"/>
            <a:ext cx="1780596" cy="18598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fbeeldingsresultaat voor Eriocheir sinensi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293" r="31433"/>
          <a:stretch/>
        </p:blipFill>
        <p:spPr bwMode="auto">
          <a:xfrm>
            <a:off x="7253938" y="3020959"/>
            <a:ext cx="1890062" cy="18458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fbeeldingsresultaat voor oxyura jamaicensi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161" r="11047"/>
          <a:stretch/>
        </p:blipFill>
        <p:spPr bwMode="auto">
          <a:xfrm>
            <a:off x="3831888" y="3035719"/>
            <a:ext cx="1803162" cy="184509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fbeeldingsresultaat voor Vespa velutina"/>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165" t="7508" r="11020" b="7934"/>
          <a:stretch/>
        </p:blipFill>
        <p:spPr bwMode="auto">
          <a:xfrm>
            <a:off x="3824891" y="4859309"/>
            <a:ext cx="1810160" cy="198382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oodwangschildpad Trachemys scripta elegans Jelger Herder"/>
          <p:cNvPicPr>
            <a:picLocks noChangeAspect="1" noChangeArrowheads="1"/>
          </p:cNvPicPr>
          <p:nvPr/>
        </p:nvPicPr>
        <p:blipFill rotWithShape="1">
          <a:blip r:embed="rId8">
            <a:extLst>
              <a:ext uri="{28A0092B-C50C-407E-A947-70E740481C1C}">
                <a14:useLocalDpi xmlns:a14="http://schemas.microsoft.com/office/drawing/2010/main" val="0"/>
              </a:ext>
            </a:extLst>
          </a:blip>
          <a:srcRect l="15186" r="10256"/>
          <a:stretch/>
        </p:blipFill>
        <p:spPr bwMode="auto">
          <a:xfrm>
            <a:off x="5635050" y="4859308"/>
            <a:ext cx="1982625" cy="19838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fbeeldingsresultaat voor Procyon lotor"/>
          <p:cNvPicPr>
            <a:picLocks noChangeAspect="1" noChangeArrowheads="1"/>
          </p:cNvPicPr>
          <p:nvPr/>
        </p:nvPicPr>
        <p:blipFill rotWithShape="1">
          <a:blip r:embed="rId9">
            <a:extLst>
              <a:ext uri="{28A0092B-C50C-407E-A947-70E740481C1C}">
                <a14:useLocalDpi xmlns:a14="http://schemas.microsoft.com/office/drawing/2010/main" val="0"/>
              </a:ext>
            </a:extLst>
          </a:blip>
          <a:srcRect l="4310" r="11447"/>
          <a:stretch/>
        </p:blipFill>
        <p:spPr bwMode="auto">
          <a:xfrm>
            <a:off x="3831888" y="1262051"/>
            <a:ext cx="1803163" cy="18024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Muntiacus reevesi"/>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6297" r="18382"/>
          <a:stretch/>
        </p:blipFill>
        <p:spPr bwMode="auto">
          <a:xfrm>
            <a:off x="5610821" y="1262052"/>
            <a:ext cx="1766096" cy="18024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beeldingsresultaat voor rivierkreeft"/>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9690" b="3913"/>
          <a:stretch/>
        </p:blipFill>
        <p:spPr bwMode="auto">
          <a:xfrm>
            <a:off x="7532003" y="4880811"/>
            <a:ext cx="1610584" cy="1971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6348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etapp03\grafdata\E02\Nog te sorteren\07_RATTENB\exoten planten\0609-waternavel-langelede-wachtebeke (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6877"/>
          <a:stretch/>
        </p:blipFill>
        <p:spPr bwMode="auto">
          <a:xfrm>
            <a:off x="0" y="4408705"/>
            <a:ext cx="3816424" cy="237923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499408" y="-6771"/>
            <a:ext cx="8229600" cy="1143000"/>
          </a:xfrm>
        </p:spPr>
        <p:txBody>
          <a:bodyPr>
            <a:normAutofit fontScale="90000"/>
          </a:bodyPr>
          <a:lstStyle/>
          <a:p>
            <a:r>
              <a:rPr lang="nl-BE" b="1" dirty="0">
                <a:solidFill>
                  <a:schemeClr val="accent3">
                    <a:lumMod val="50000"/>
                  </a:schemeClr>
                </a:solidFill>
              </a:rPr>
              <a:t>5. </a:t>
            </a:r>
            <a:r>
              <a:rPr lang="nl-BE" sz="4000" b="1" dirty="0">
                <a:solidFill>
                  <a:schemeClr val="accent3">
                    <a:lumMod val="50000"/>
                  </a:schemeClr>
                </a:solidFill>
              </a:rPr>
              <a:t>Exotenbeheer </a:t>
            </a:r>
            <a:br>
              <a:rPr lang="nl-BE" b="1" dirty="0">
                <a:solidFill>
                  <a:schemeClr val="accent3">
                    <a:lumMod val="50000"/>
                  </a:schemeClr>
                </a:solidFill>
              </a:rPr>
            </a:br>
            <a:r>
              <a:rPr lang="nl-BE" sz="3100" b="1" dirty="0">
                <a:solidFill>
                  <a:schemeClr val="accent3">
                    <a:lumMod val="50000"/>
                  </a:schemeClr>
                </a:solidFill>
              </a:rPr>
              <a:t>5.2  Belangrijkste planten </a:t>
            </a:r>
            <a:endParaRPr lang="nl-BE" sz="4000" dirty="0"/>
          </a:p>
        </p:txBody>
      </p:sp>
      <p:pic>
        <p:nvPicPr>
          <p:cNvPr id="2051"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1472187"/>
            <a:ext cx="3816424" cy="2540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Afbeeldingsresultaat voor reuzenberenklauw"/>
          <p:cNvPicPr>
            <a:picLocks noChangeAspect="1" noChangeArrowheads="1"/>
          </p:cNvPicPr>
          <p:nvPr/>
        </p:nvPicPr>
        <p:blipFill rotWithShape="1">
          <a:blip r:embed="rId5">
            <a:extLst>
              <a:ext uri="{28A0092B-C50C-407E-A947-70E740481C1C}">
                <a14:useLocalDpi xmlns:a14="http://schemas.microsoft.com/office/drawing/2010/main" val="0"/>
              </a:ext>
            </a:extLst>
          </a:blip>
          <a:srcRect l="13780" r="20890"/>
          <a:stretch/>
        </p:blipFill>
        <p:spPr bwMode="auto">
          <a:xfrm>
            <a:off x="4283968" y="1422068"/>
            <a:ext cx="3841664" cy="5365876"/>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p:cNvSpPr txBox="1"/>
          <p:nvPr/>
        </p:nvSpPr>
        <p:spPr>
          <a:xfrm>
            <a:off x="5292080" y="1052736"/>
            <a:ext cx="3851920" cy="369332"/>
          </a:xfrm>
          <a:prstGeom prst="rect">
            <a:avLst/>
          </a:prstGeom>
          <a:noFill/>
        </p:spPr>
        <p:txBody>
          <a:bodyPr wrap="square" rtlCol="0">
            <a:spAutoFit/>
          </a:bodyPr>
          <a:lstStyle/>
          <a:p>
            <a:pPr algn="ctr"/>
            <a:r>
              <a:rPr lang="nl-BE" dirty="0"/>
              <a:t>Reuzenberenklauw</a:t>
            </a:r>
          </a:p>
        </p:txBody>
      </p:sp>
      <p:sp>
        <p:nvSpPr>
          <p:cNvPr id="7" name="Tekstvak 6"/>
          <p:cNvSpPr txBox="1"/>
          <p:nvPr/>
        </p:nvSpPr>
        <p:spPr>
          <a:xfrm>
            <a:off x="0" y="4077072"/>
            <a:ext cx="3816424" cy="369332"/>
          </a:xfrm>
          <a:prstGeom prst="rect">
            <a:avLst/>
          </a:prstGeom>
          <a:noFill/>
        </p:spPr>
        <p:txBody>
          <a:bodyPr wrap="square" rtlCol="0">
            <a:spAutoFit/>
          </a:bodyPr>
          <a:lstStyle/>
          <a:p>
            <a:pPr algn="ctr"/>
            <a:r>
              <a:rPr lang="nl-BE" dirty="0"/>
              <a:t>Waternavel</a:t>
            </a:r>
          </a:p>
        </p:txBody>
      </p:sp>
      <p:sp>
        <p:nvSpPr>
          <p:cNvPr id="8" name="Tekstvak 7"/>
          <p:cNvSpPr txBox="1"/>
          <p:nvPr/>
        </p:nvSpPr>
        <p:spPr>
          <a:xfrm>
            <a:off x="0" y="1124744"/>
            <a:ext cx="3816424" cy="367380"/>
          </a:xfrm>
          <a:prstGeom prst="rect">
            <a:avLst/>
          </a:prstGeom>
          <a:noFill/>
        </p:spPr>
        <p:txBody>
          <a:bodyPr wrap="square" rtlCol="0">
            <a:spAutoFit/>
          </a:bodyPr>
          <a:lstStyle/>
          <a:p>
            <a:pPr algn="ctr"/>
            <a:r>
              <a:rPr lang="nl-BE" dirty="0"/>
              <a:t>Reuzenbalsemien</a:t>
            </a:r>
          </a:p>
        </p:txBody>
      </p:sp>
    </p:spTree>
    <p:extLst>
      <p:ext uri="{BB962C8B-B14F-4D97-AF65-F5344CB8AC3E}">
        <p14:creationId xmlns:p14="http://schemas.microsoft.com/office/powerpoint/2010/main" val="3641536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9408" y="-6771"/>
            <a:ext cx="8229600" cy="1143000"/>
          </a:xfrm>
        </p:spPr>
        <p:txBody>
          <a:bodyPr>
            <a:normAutofit fontScale="90000"/>
          </a:bodyPr>
          <a:lstStyle/>
          <a:p>
            <a:r>
              <a:rPr lang="nl-BE" b="1" dirty="0">
                <a:solidFill>
                  <a:schemeClr val="accent3">
                    <a:lumMod val="50000"/>
                  </a:schemeClr>
                </a:solidFill>
              </a:rPr>
              <a:t>5. </a:t>
            </a:r>
            <a:r>
              <a:rPr lang="nl-BE" sz="4000" b="1" dirty="0">
                <a:solidFill>
                  <a:schemeClr val="accent3">
                    <a:lumMod val="50000"/>
                  </a:schemeClr>
                </a:solidFill>
              </a:rPr>
              <a:t>Exotenbeheer </a:t>
            </a:r>
            <a:br>
              <a:rPr lang="nl-BE" b="1" dirty="0">
                <a:solidFill>
                  <a:schemeClr val="accent3">
                    <a:lumMod val="50000"/>
                  </a:schemeClr>
                </a:solidFill>
              </a:rPr>
            </a:br>
            <a:r>
              <a:rPr lang="nl-BE" sz="3100" b="1" dirty="0">
                <a:solidFill>
                  <a:schemeClr val="accent3">
                    <a:lumMod val="50000"/>
                  </a:schemeClr>
                </a:solidFill>
              </a:rPr>
              <a:t>5.2  Belangrijkste planten </a:t>
            </a:r>
            <a:endParaRPr lang="nl-BE" sz="4000" dirty="0"/>
          </a:p>
        </p:txBody>
      </p:sp>
      <p:pic>
        <p:nvPicPr>
          <p:cNvPr id="10" name="Picture 2" descr="\\Netapp03\grafdata\E02\Nog te sorteren\07_RATTENB\exoten planten\Parelvederkruid\PVK Dendermonde Vlassenbroek.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4355976" y="1339624"/>
            <a:ext cx="4525963" cy="45259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fbeeldingsresultaat voor Ailanthus altissi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76005"/>
            <a:ext cx="4268232" cy="258199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6570" r="9847"/>
          <a:stretch/>
        </p:blipFill>
        <p:spPr bwMode="auto">
          <a:xfrm>
            <a:off x="0" y="1320557"/>
            <a:ext cx="4268232" cy="2636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0" y="951225"/>
            <a:ext cx="4268232" cy="369332"/>
          </a:xfrm>
          <a:prstGeom prst="rect">
            <a:avLst/>
          </a:prstGeom>
          <a:noFill/>
        </p:spPr>
        <p:txBody>
          <a:bodyPr wrap="square" rtlCol="0">
            <a:spAutoFit/>
          </a:bodyPr>
          <a:lstStyle/>
          <a:p>
            <a:pPr algn="ctr"/>
            <a:r>
              <a:rPr lang="nl-BE" dirty="0"/>
              <a:t>Waterteunisbloem</a:t>
            </a:r>
          </a:p>
        </p:txBody>
      </p:sp>
      <p:sp>
        <p:nvSpPr>
          <p:cNvPr id="5" name="Tekstvak 4"/>
          <p:cNvSpPr txBox="1"/>
          <p:nvPr/>
        </p:nvSpPr>
        <p:spPr>
          <a:xfrm>
            <a:off x="0" y="3957113"/>
            <a:ext cx="4268232" cy="369332"/>
          </a:xfrm>
          <a:prstGeom prst="rect">
            <a:avLst/>
          </a:prstGeom>
          <a:noFill/>
        </p:spPr>
        <p:txBody>
          <a:bodyPr wrap="square" rtlCol="0">
            <a:spAutoFit/>
          </a:bodyPr>
          <a:lstStyle/>
          <a:p>
            <a:pPr algn="ctr"/>
            <a:r>
              <a:rPr lang="nl-BE" dirty="0"/>
              <a:t>Hemelboom </a:t>
            </a:r>
          </a:p>
        </p:txBody>
      </p:sp>
      <p:sp>
        <p:nvSpPr>
          <p:cNvPr id="6" name="Tekstvak 5"/>
          <p:cNvSpPr txBox="1"/>
          <p:nvPr/>
        </p:nvSpPr>
        <p:spPr>
          <a:xfrm>
            <a:off x="5148064" y="951225"/>
            <a:ext cx="4572000" cy="646331"/>
          </a:xfrm>
          <a:prstGeom prst="rect">
            <a:avLst/>
          </a:prstGeom>
          <a:noFill/>
        </p:spPr>
        <p:txBody>
          <a:bodyPr wrap="square" rtlCol="0">
            <a:spAutoFit/>
          </a:bodyPr>
          <a:lstStyle/>
          <a:p>
            <a:pPr algn="ctr"/>
            <a:r>
              <a:rPr lang="nl-BE" dirty="0"/>
              <a:t>Parelvederkruid</a:t>
            </a:r>
          </a:p>
          <a:p>
            <a:endParaRPr lang="nl-BE" dirty="0"/>
          </a:p>
        </p:txBody>
      </p:sp>
    </p:spTree>
    <p:extLst>
      <p:ext uri="{BB962C8B-B14F-4D97-AF65-F5344CB8AC3E}">
        <p14:creationId xmlns:p14="http://schemas.microsoft.com/office/powerpoint/2010/main" val="2940029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EB88E2-D4DA-4340-8CB6-46F4E081DCD5}"/>
              </a:ext>
            </a:extLst>
          </p:cNvPr>
          <p:cNvSpPr>
            <a:spLocks noGrp="1"/>
          </p:cNvSpPr>
          <p:nvPr>
            <p:ph type="title"/>
          </p:nvPr>
        </p:nvSpPr>
        <p:spPr/>
        <p:txBody>
          <a:bodyPr>
            <a:normAutofit fontScale="90000"/>
          </a:bodyPr>
          <a:lstStyle/>
          <a:p>
            <a:r>
              <a:rPr lang="nl-BE" b="1" dirty="0">
                <a:solidFill>
                  <a:schemeClr val="accent3">
                    <a:lumMod val="50000"/>
                  </a:schemeClr>
                </a:solidFill>
              </a:rPr>
              <a:t>5. Exotenbeheer </a:t>
            </a:r>
            <a:br>
              <a:rPr lang="nl-BE" b="1" dirty="0">
                <a:solidFill>
                  <a:schemeClr val="accent3">
                    <a:lumMod val="50000"/>
                  </a:schemeClr>
                </a:solidFill>
              </a:rPr>
            </a:br>
            <a:r>
              <a:rPr lang="nl-BE" sz="3100" b="1" dirty="0">
                <a:solidFill>
                  <a:schemeClr val="accent3">
                    <a:lumMod val="50000"/>
                  </a:schemeClr>
                </a:solidFill>
              </a:rPr>
              <a:t>Reuzenberenklauw </a:t>
            </a:r>
            <a:endParaRPr lang="nl-BE" dirty="0"/>
          </a:p>
        </p:txBody>
      </p:sp>
      <p:sp>
        <p:nvSpPr>
          <p:cNvPr id="10" name="Tijdelijke aanduiding voor inhoud 2">
            <a:extLst>
              <a:ext uri="{FF2B5EF4-FFF2-40B4-BE49-F238E27FC236}">
                <a16:creationId xmlns:a16="http://schemas.microsoft.com/office/drawing/2014/main" id="{25CC8FA3-1827-48EA-A3AE-00E8E6C5D756}"/>
              </a:ext>
            </a:extLst>
          </p:cNvPr>
          <p:cNvSpPr>
            <a:spLocks noGrp="1"/>
          </p:cNvSpPr>
          <p:nvPr>
            <p:ph idx="1"/>
          </p:nvPr>
        </p:nvSpPr>
        <p:spPr>
          <a:xfrm>
            <a:off x="457200" y="1417638"/>
            <a:ext cx="3250704" cy="4525963"/>
          </a:xfrm>
        </p:spPr>
        <p:txBody>
          <a:bodyPr>
            <a:normAutofit/>
          </a:bodyPr>
          <a:lstStyle/>
          <a:p>
            <a:pPr marL="0" lvl="0" indent="0">
              <a:buNone/>
            </a:pPr>
            <a:endParaRPr lang="nl-BE" sz="2000" dirty="0"/>
          </a:p>
          <a:p>
            <a:pPr marL="457200" lvl="1" indent="0">
              <a:buNone/>
            </a:pPr>
            <a:r>
              <a:rPr lang="nl-BE" sz="2400" u="sng" dirty="0"/>
              <a:t>Doelstelling RATO en provincie:</a:t>
            </a:r>
          </a:p>
          <a:p>
            <a:pPr marL="457200" lvl="1" indent="0">
              <a:buNone/>
            </a:pPr>
            <a:endParaRPr lang="nl-BE" sz="2000" dirty="0"/>
          </a:p>
          <a:p>
            <a:pPr marL="457200" lvl="1" indent="0">
              <a:buNone/>
            </a:pPr>
            <a:r>
              <a:rPr lang="nl-BE" sz="2000" dirty="0"/>
              <a:t>Registeren en bestrijden op alle terreinen in beheer</a:t>
            </a:r>
          </a:p>
          <a:p>
            <a:pPr marL="457200" lvl="1" indent="0">
              <a:buNone/>
            </a:pPr>
            <a:endParaRPr lang="nl-BE" sz="2000" dirty="0"/>
          </a:p>
          <a:p>
            <a:pPr marL="457200" lvl="1" indent="0">
              <a:buNone/>
            </a:pPr>
            <a:r>
              <a:rPr lang="nl-BE" sz="2000" dirty="0"/>
              <a:t>Maximaal beheer met als doelstelling uitroeien van de populatie </a:t>
            </a:r>
          </a:p>
          <a:p>
            <a:pPr marL="457200" lvl="1" indent="0">
              <a:buNone/>
            </a:pPr>
            <a:endParaRPr lang="nl-BE" sz="2000" dirty="0"/>
          </a:p>
        </p:txBody>
      </p:sp>
      <p:pic>
        <p:nvPicPr>
          <p:cNvPr id="12" name="Afbeelding 11">
            <a:extLst>
              <a:ext uri="{FF2B5EF4-FFF2-40B4-BE49-F238E27FC236}">
                <a16:creationId xmlns:a16="http://schemas.microsoft.com/office/drawing/2014/main" id="{3CA6ADF2-8460-4392-A23D-D5C3F7414E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698" y="1340768"/>
            <a:ext cx="3466840" cy="4620046"/>
          </a:xfrm>
          <a:prstGeom prst="rect">
            <a:avLst/>
          </a:prstGeom>
        </p:spPr>
      </p:pic>
    </p:spTree>
    <p:extLst>
      <p:ext uri="{BB962C8B-B14F-4D97-AF65-F5344CB8AC3E}">
        <p14:creationId xmlns:p14="http://schemas.microsoft.com/office/powerpoint/2010/main" val="18873742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D96FE3-26A4-40A3-BA13-35CF45C1FC29}"/>
              </a:ext>
            </a:extLst>
          </p:cNvPr>
          <p:cNvSpPr>
            <a:spLocks noGrp="1"/>
          </p:cNvSpPr>
          <p:nvPr>
            <p:ph type="title"/>
          </p:nvPr>
        </p:nvSpPr>
        <p:spPr/>
        <p:txBody>
          <a:bodyPr/>
          <a:lstStyle/>
          <a:p>
            <a:endParaRPr lang="nl-BE"/>
          </a:p>
        </p:txBody>
      </p:sp>
      <p:sp>
        <p:nvSpPr>
          <p:cNvPr id="3" name="Tijdelijke aanduiding voor inhoud 2"/>
          <p:cNvSpPr>
            <a:spLocks noGrp="1"/>
          </p:cNvSpPr>
          <p:nvPr>
            <p:ph idx="1"/>
          </p:nvPr>
        </p:nvSpPr>
        <p:spPr>
          <a:xfrm>
            <a:off x="457200" y="1196752"/>
            <a:ext cx="8229600" cy="4929411"/>
          </a:xfrm>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pic>
        <p:nvPicPr>
          <p:cNvPr id="7" name="Afbeelding 6">
            <a:extLst>
              <a:ext uri="{FF2B5EF4-FFF2-40B4-BE49-F238E27FC236}">
                <a16:creationId xmlns:a16="http://schemas.microsoft.com/office/drawing/2014/main" id="{4353A105-D348-415E-845F-26B9F0176263}"/>
              </a:ext>
            </a:extLst>
          </p:cNvPr>
          <p:cNvPicPr>
            <a:picLocks noChangeAspect="1"/>
          </p:cNvPicPr>
          <p:nvPr/>
        </p:nvPicPr>
        <p:blipFill>
          <a:blip r:embed="rId3"/>
          <a:stretch>
            <a:fillRect/>
          </a:stretch>
        </p:blipFill>
        <p:spPr>
          <a:xfrm>
            <a:off x="-273661" y="0"/>
            <a:ext cx="7596337" cy="6840913"/>
          </a:xfrm>
          <a:prstGeom prst="rect">
            <a:avLst/>
          </a:prstGeom>
        </p:spPr>
      </p:pic>
      <p:sp>
        <p:nvSpPr>
          <p:cNvPr id="8" name="Tekstvak 7">
            <a:extLst>
              <a:ext uri="{FF2B5EF4-FFF2-40B4-BE49-F238E27FC236}">
                <a16:creationId xmlns:a16="http://schemas.microsoft.com/office/drawing/2014/main" id="{22968380-24C5-45C7-AE5F-2DB4E3BE341F}"/>
              </a:ext>
            </a:extLst>
          </p:cNvPr>
          <p:cNvSpPr txBox="1"/>
          <p:nvPr/>
        </p:nvSpPr>
        <p:spPr>
          <a:xfrm>
            <a:off x="5508104" y="4517933"/>
            <a:ext cx="3635896" cy="1877437"/>
          </a:xfrm>
          <a:prstGeom prst="rect">
            <a:avLst/>
          </a:prstGeom>
          <a:noFill/>
        </p:spPr>
        <p:txBody>
          <a:bodyPr wrap="square" rtlCol="0">
            <a:spAutoFit/>
          </a:bodyPr>
          <a:lstStyle/>
          <a:p>
            <a:r>
              <a:rPr lang="nl-BE" sz="1600" u="sng" dirty="0"/>
              <a:t>Rapportage gemeenten</a:t>
            </a:r>
          </a:p>
          <a:p>
            <a:endParaRPr lang="nl-BE" sz="1000" u="sng" dirty="0"/>
          </a:p>
          <a:p>
            <a:pPr>
              <a:spcAft>
                <a:spcPts val="600"/>
              </a:spcAft>
            </a:pPr>
            <a:r>
              <a:rPr lang="nl-BE" sz="1600" dirty="0"/>
              <a:t>Groen 	aanwezig, bestrijding</a:t>
            </a:r>
            <a:endParaRPr lang="nl-BE" sz="1400" dirty="0"/>
          </a:p>
          <a:p>
            <a:pPr>
              <a:spcAft>
                <a:spcPts val="600"/>
              </a:spcAft>
            </a:pPr>
            <a:r>
              <a:rPr lang="nl-BE" sz="1600" dirty="0"/>
              <a:t>Geel 	geen gegevens, geen 	bestrijding</a:t>
            </a:r>
          </a:p>
          <a:p>
            <a:pPr>
              <a:spcAft>
                <a:spcPts val="600"/>
              </a:spcAft>
            </a:pPr>
            <a:r>
              <a:rPr lang="nl-BE" sz="1600" dirty="0"/>
              <a:t>Rood 	niet aanwezig volgens 	gemeente </a:t>
            </a:r>
          </a:p>
        </p:txBody>
      </p:sp>
    </p:spTree>
    <p:extLst>
      <p:ext uri="{BB962C8B-B14F-4D97-AF65-F5344CB8AC3E}">
        <p14:creationId xmlns:p14="http://schemas.microsoft.com/office/powerpoint/2010/main" val="2994091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EC01807D-AC16-4D0C-AF4D-5B414E13604B}"/>
              </a:ext>
            </a:extLst>
          </p:cNvPr>
          <p:cNvSpPr>
            <a:spLocks noGrp="1"/>
          </p:cNvSpPr>
          <p:nvPr>
            <p:ph type="title"/>
          </p:nvPr>
        </p:nvSpPr>
        <p:spPr>
          <a:xfrm>
            <a:off x="461640" y="0"/>
            <a:ext cx="8229600" cy="1143000"/>
          </a:xfrm>
        </p:spPr>
        <p:txBody>
          <a:bodyPr>
            <a:normAutofit/>
          </a:bodyPr>
          <a:lstStyle/>
          <a:p>
            <a:r>
              <a:rPr lang="nl-BE" sz="3100" b="1" dirty="0">
                <a:solidFill>
                  <a:schemeClr val="accent3">
                    <a:lumMod val="50000"/>
                  </a:schemeClr>
                </a:solidFill>
              </a:rPr>
              <a:t>Reuzenberenklauw</a:t>
            </a:r>
            <a:r>
              <a:rPr lang="nl-BE" b="1" dirty="0">
                <a:solidFill>
                  <a:schemeClr val="accent3">
                    <a:lumMod val="50000"/>
                  </a:schemeClr>
                </a:solidFill>
              </a:rPr>
              <a:t> </a:t>
            </a:r>
            <a:br>
              <a:rPr lang="nl-BE" b="1" dirty="0">
                <a:solidFill>
                  <a:schemeClr val="accent3">
                    <a:lumMod val="50000"/>
                  </a:schemeClr>
                </a:solidFill>
              </a:rPr>
            </a:br>
            <a:endParaRPr lang="nl-BE" dirty="0"/>
          </a:p>
        </p:txBody>
      </p:sp>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pic>
        <p:nvPicPr>
          <p:cNvPr id="4" name="Afbeelding 3">
            <a:extLst>
              <a:ext uri="{FF2B5EF4-FFF2-40B4-BE49-F238E27FC236}">
                <a16:creationId xmlns:a16="http://schemas.microsoft.com/office/drawing/2014/main" id="{53B9C039-204A-48C1-8BB1-378CB2858F35}"/>
              </a:ext>
            </a:extLst>
          </p:cNvPr>
          <p:cNvPicPr>
            <a:picLocks noChangeAspect="1"/>
          </p:cNvPicPr>
          <p:nvPr/>
        </p:nvPicPr>
        <p:blipFill rotWithShape="1">
          <a:blip r:embed="rId3"/>
          <a:srcRect l="2363"/>
          <a:stretch/>
        </p:blipFill>
        <p:spPr>
          <a:xfrm>
            <a:off x="0" y="132401"/>
            <a:ext cx="7380312" cy="6785125"/>
          </a:xfrm>
          <a:prstGeom prst="rect">
            <a:avLst/>
          </a:prstGeom>
        </p:spPr>
      </p:pic>
      <p:sp>
        <p:nvSpPr>
          <p:cNvPr id="6" name="Tekstvak 5">
            <a:extLst>
              <a:ext uri="{FF2B5EF4-FFF2-40B4-BE49-F238E27FC236}">
                <a16:creationId xmlns:a16="http://schemas.microsoft.com/office/drawing/2014/main" id="{5D808BAE-257E-4081-829F-26A475FE0783}"/>
              </a:ext>
            </a:extLst>
          </p:cNvPr>
          <p:cNvSpPr txBox="1"/>
          <p:nvPr/>
        </p:nvSpPr>
        <p:spPr>
          <a:xfrm>
            <a:off x="6156176" y="4628371"/>
            <a:ext cx="2592288" cy="1107996"/>
          </a:xfrm>
          <a:prstGeom prst="rect">
            <a:avLst/>
          </a:prstGeom>
          <a:noFill/>
        </p:spPr>
        <p:txBody>
          <a:bodyPr wrap="square" rtlCol="0">
            <a:spAutoFit/>
          </a:bodyPr>
          <a:lstStyle/>
          <a:p>
            <a:r>
              <a:rPr lang="nl-BE" u="sng" dirty="0"/>
              <a:t>Waarnemingen RATO:</a:t>
            </a:r>
          </a:p>
          <a:p>
            <a:r>
              <a:rPr lang="nl-BE" sz="1600" dirty="0"/>
              <a:t>Er is reuzenberenklauw aanwezig </a:t>
            </a:r>
            <a:r>
              <a:rPr lang="nl-BE" sz="1600" dirty="0" err="1"/>
              <a:t>thv</a:t>
            </a:r>
            <a:r>
              <a:rPr lang="nl-BE" sz="1600" dirty="0"/>
              <a:t> alle groene sterren. </a:t>
            </a:r>
          </a:p>
        </p:txBody>
      </p:sp>
    </p:spTree>
    <p:extLst>
      <p:ext uri="{BB962C8B-B14F-4D97-AF65-F5344CB8AC3E}">
        <p14:creationId xmlns:p14="http://schemas.microsoft.com/office/powerpoint/2010/main" val="19907790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D37968-9E3D-4138-B48B-9B6DEC3F976B}"/>
              </a:ext>
            </a:extLst>
          </p:cNvPr>
          <p:cNvSpPr>
            <a:spLocks noGrp="1"/>
          </p:cNvSpPr>
          <p:nvPr>
            <p:ph type="title"/>
          </p:nvPr>
        </p:nvSpPr>
        <p:spPr/>
        <p:txBody>
          <a:bodyPr>
            <a:normAutofit/>
          </a:bodyPr>
          <a:lstStyle/>
          <a:p>
            <a:r>
              <a:rPr lang="nl-BE" b="1" dirty="0">
                <a:solidFill>
                  <a:schemeClr val="accent3">
                    <a:lumMod val="50000"/>
                  </a:schemeClr>
                </a:solidFill>
              </a:rPr>
              <a:t>5. Exotenbeheer </a:t>
            </a:r>
            <a:br>
              <a:rPr lang="nl-BE" b="1" dirty="0">
                <a:solidFill>
                  <a:schemeClr val="accent3">
                    <a:lumMod val="50000"/>
                  </a:schemeClr>
                </a:solidFill>
              </a:rPr>
            </a:br>
            <a:r>
              <a:rPr lang="nl-BE" sz="3100" b="1" dirty="0">
                <a:solidFill>
                  <a:schemeClr val="accent3">
                    <a:lumMod val="50000"/>
                  </a:schemeClr>
                </a:solidFill>
              </a:rPr>
              <a:t>Reuzenbalsemien</a:t>
            </a:r>
            <a:endParaRPr lang="nl-BE" dirty="0"/>
          </a:p>
        </p:txBody>
      </p:sp>
      <p:sp>
        <p:nvSpPr>
          <p:cNvPr id="7" name="Tijdelijke aanduiding voor inhoud 2">
            <a:extLst>
              <a:ext uri="{FF2B5EF4-FFF2-40B4-BE49-F238E27FC236}">
                <a16:creationId xmlns:a16="http://schemas.microsoft.com/office/drawing/2014/main" id="{815BCC4F-8C88-49E2-853B-1D0C370FA6F1}"/>
              </a:ext>
            </a:extLst>
          </p:cNvPr>
          <p:cNvSpPr>
            <a:spLocks noGrp="1"/>
          </p:cNvSpPr>
          <p:nvPr>
            <p:ph idx="1"/>
          </p:nvPr>
        </p:nvSpPr>
        <p:spPr>
          <a:xfrm>
            <a:off x="457200" y="1417638"/>
            <a:ext cx="3250704" cy="4525963"/>
          </a:xfrm>
        </p:spPr>
        <p:txBody>
          <a:bodyPr>
            <a:normAutofit/>
          </a:bodyPr>
          <a:lstStyle/>
          <a:p>
            <a:pPr marL="0" lvl="0" indent="0">
              <a:buNone/>
            </a:pPr>
            <a:endParaRPr lang="nl-BE" sz="2000" dirty="0"/>
          </a:p>
          <a:p>
            <a:pPr marL="457200" lvl="1" indent="0">
              <a:buNone/>
            </a:pPr>
            <a:r>
              <a:rPr lang="nl-BE" sz="2400" u="sng" dirty="0"/>
              <a:t>Doelstelling RATO en provincie:</a:t>
            </a:r>
          </a:p>
          <a:p>
            <a:pPr marL="457200" lvl="1" indent="0">
              <a:buNone/>
            </a:pPr>
            <a:endParaRPr lang="nl-BE" sz="2000" dirty="0"/>
          </a:p>
          <a:p>
            <a:pPr marL="457200" lvl="1" indent="0">
              <a:buNone/>
            </a:pPr>
            <a:r>
              <a:rPr lang="nl-BE" sz="2000" dirty="0"/>
              <a:t>Geen inventarisatie en beheer. </a:t>
            </a:r>
          </a:p>
          <a:p>
            <a:pPr marL="457200" lvl="1" indent="0">
              <a:buNone/>
            </a:pPr>
            <a:endParaRPr lang="nl-BE" sz="2000" dirty="0"/>
          </a:p>
          <a:p>
            <a:pPr marL="457200" lvl="1" indent="0">
              <a:buNone/>
            </a:pPr>
            <a:r>
              <a:rPr lang="nl-BE" sz="2000" dirty="0"/>
              <a:t>Inventarisatie en bestrijding en in functie van natuurwaarde  </a:t>
            </a:r>
          </a:p>
          <a:p>
            <a:pPr marL="457200" lvl="1" indent="0">
              <a:buNone/>
            </a:pPr>
            <a:r>
              <a:rPr lang="nl-BE" sz="2000" dirty="0"/>
              <a:t>(Habitatrichtlijn)</a:t>
            </a:r>
          </a:p>
        </p:txBody>
      </p:sp>
      <p:pic>
        <p:nvPicPr>
          <p:cNvPr id="8" name="Afbeelding 7">
            <a:extLst>
              <a:ext uri="{FF2B5EF4-FFF2-40B4-BE49-F238E27FC236}">
                <a16:creationId xmlns:a16="http://schemas.microsoft.com/office/drawing/2014/main" id="{52EBC918-652F-47E4-BC31-CDB3731457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032" y="1386459"/>
            <a:ext cx="3394472" cy="4525963"/>
          </a:xfrm>
          <a:prstGeom prst="rect">
            <a:avLst/>
          </a:prstGeom>
        </p:spPr>
      </p:pic>
    </p:spTree>
    <p:extLst>
      <p:ext uri="{BB962C8B-B14F-4D97-AF65-F5344CB8AC3E}">
        <p14:creationId xmlns:p14="http://schemas.microsoft.com/office/powerpoint/2010/main" val="19580056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DD13BE4-E463-4BF8-BF55-14CDF878196E}"/>
              </a:ext>
            </a:extLst>
          </p:cNvPr>
          <p:cNvPicPr>
            <a:picLocks noChangeAspect="1"/>
          </p:cNvPicPr>
          <p:nvPr/>
        </p:nvPicPr>
        <p:blipFill>
          <a:blip r:embed="rId3"/>
          <a:stretch>
            <a:fillRect/>
          </a:stretch>
        </p:blipFill>
        <p:spPr>
          <a:xfrm>
            <a:off x="179512" y="0"/>
            <a:ext cx="7001937" cy="6813376"/>
          </a:xfrm>
          <a:prstGeom prst="rect">
            <a:avLst/>
          </a:prstGeom>
        </p:spPr>
      </p:pic>
      <p:sp>
        <p:nvSpPr>
          <p:cNvPr id="5" name="Titel 1">
            <a:extLst>
              <a:ext uri="{FF2B5EF4-FFF2-40B4-BE49-F238E27FC236}">
                <a16:creationId xmlns:a16="http://schemas.microsoft.com/office/drawing/2014/main" id="{AE7425C7-5A16-4FCF-A9F3-0AC65A4C8570}"/>
              </a:ext>
            </a:extLst>
          </p:cNvPr>
          <p:cNvSpPr>
            <a:spLocks noGrp="1"/>
          </p:cNvSpPr>
          <p:nvPr>
            <p:ph type="title"/>
          </p:nvPr>
        </p:nvSpPr>
        <p:spPr>
          <a:xfrm>
            <a:off x="461640" y="0"/>
            <a:ext cx="8229600" cy="1143000"/>
          </a:xfrm>
        </p:spPr>
        <p:txBody>
          <a:bodyPr>
            <a:normAutofit/>
          </a:bodyPr>
          <a:lstStyle/>
          <a:p>
            <a:r>
              <a:rPr lang="nl-BE" sz="3100" b="1" dirty="0">
                <a:solidFill>
                  <a:schemeClr val="accent3">
                    <a:lumMod val="50000"/>
                  </a:schemeClr>
                </a:solidFill>
              </a:rPr>
              <a:t>Reuzenbalsemien</a:t>
            </a:r>
            <a:r>
              <a:rPr lang="nl-BE" b="1" dirty="0">
                <a:solidFill>
                  <a:schemeClr val="accent3">
                    <a:lumMod val="50000"/>
                  </a:schemeClr>
                </a:solidFill>
              </a:rPr>
              <a:t> </a:t>
            </a:r>
            <a:br>
              <a:rPr lang="nl-BE" b="1" dirty="0">
                <a:solidFill>
                  <a:schemeClr val="accent3">
                    <a:lumMod val="50000"/>
                  </a:schemeClr>
                </a:solidFill>
              </a:rPr>
            </a:br>
            <a:endParaRPr lang="nl-BE" dirty="0"/>
          </a:p>
        </p:txBody>
      </p:sp>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sp>
        <p:nvSpPr>
          <p:cNvPr id="4" name="Tijdelijke aanduiding voor inhoud 2">
            <a:extLst>
              <a:ext uri="{FF2B5EF4-FFF2-40B4-BE49-F238E27FC236}">
                <a16:creationId xmlns:a16="http://schemas.microsoft.com/office/drawing/2014/main" id="{BECBE359-51D2-43D3-B18C-996614B1CD83}"/>
              </a:ext>
            </a:extLst>
          </p:cNvPr>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nl-BE" sz="2000"/>
          </a:p>
          <a:p>
            <a:pPr marL="457200" lvl="1" indent="0">
              <a:buFont typeface="Arial" panose="020B0604020202020204" pitchFamily="34" charset="0"/>
              <a:buNone/>
            </a:pPr>
            <a:endParaRPr lang="nl-BE"/>
          </a:p>
          <a:p>
            <a:pPr marL="400050" lvl="1" indent="0">
              <a:buFont typeface="Arial" panose="020B0604020202020204" pitchFamily="34" charset="0"/>
              <a:buNone/>
            </a:pPr>
            <a:endParaRPr lang="nl-BE" dirty="0"/>
          </a:p>
        </p:txBody>
      </p:sp>
      <p:sp>
        <p:nvSpPr>
          <p:cNvPr id="6" name="Tekstvak 5">
            <a:extLst>
              <a:ext uri="{FF2B5EF4-FFF2-40B4-BE49-F238E27FC236}">
                <a16:creationId xmlns:a16="http://schemas.microsoft.com/office/drawing/2014/main" id="{696D4263-C801-4046-BB5C-8C7763547312}"/>
              </a:ext>
            </a:extLst>
          </p:cNvPr>
          <p:cNvSpPr txBox="1"/>
          <p:nvPr/>
        </p:nvSpPr>
        <p:spPr>
          <a:xfrm>
            <a:off x="5641188" y="4005064"/>
            <a:ext cx="3635897" cy="2423740"/>
          </a:xfrm>
          <a:prstGeom prst="rect">
            <a:avLst/>
          </a:prstGeom>
          <a:noFill/>
        </p:spPr>
        <p:txBody>
          <a:bodyPr wrap="square" rtlCol="0">
            <a:spAutoFit/>
          </a:bodyPr>
          <a:lstStyle/>
          <a:p>
            <a:r>
              <a:rPr lang="nl-BE" u="sng" dirty="0"/>
              <a:t>Rapportage gemeenten</a:t>
            </a:r>
          </a:p>
          <a:p>
            <a:endParaRPr lang="nl-BE" sz="1050" u="sng" dirty="0"/>
          </a:p>
          <a:p>
            <a:pPr>
              <a:spcAft>
                <a:spcPts val="600"/>
              </a:spcAft>
            </a:pPr>
            <a:r>
              <a:rPr lang="nl-BE" dirty="0"/>
              <a:t>Groen 	aanwezig, bestrijding</a:t>
            </a:r>
          </a:p>
          <a:p>
            <a:pPr>
              <a:spcAft>
                <a:spcPts val="600"/>
              </a:spcAft>
            </a:pPr>
            <a:r>
              <a:rPr lang="nl-BE" dirty="0"/>
              <a:t>Oranje	aanwezig, geen bestrijding</a:t>
            </a:r>
          </a:p>
          <a:p>
            <a:pPr>
              <a:spcAft>
                <a:spcPts val="600"/>
              </a:spcAft>
            </a:pPr>
            <a:r>
              <a:rPr lang="nl-BE" dirty="0"/>
              <a:t>Geel 	geen gegevens, geen 	bestrijding</a:t>
            </a:r>
          </a:p>
          <a:p>
            <a:pPr>
              <a:spcAft>
                <a:spcPts val="600"/>
              </a:spcAft>
            </a:pPr>
            <a:r>
              <a:rPr lang="nl-BE" dirty="0"/>
              <a:t>Rood 	niet aanwezig volgens 	gemeente </a:t>
            </a:r>
          </a:p>
        </p:txBody>
      </p:sp>
    </p:spTree>
    <p:extLst>
      <p:ext uri="{BB962C8B-B14F-4D97-AF65-F5344CB8AC3E}">
        <p14:creationId xmlns:p14="http://schemas.microsoft.com/office/powerpoint/2010/main" val="4057793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sp>
        <p:nvSpPr>
          <p:cNvPr id="5" name="Tekstvak 4"/>
          <p:cNvSpPr txBox="1"/>
          <p:nvPr/>
        </p:nvSpPr>
        <p:spPr>
          <a:xfrm>
            <a:off x="3563888" y="0"/>
            <a:ext cx="3744416" cy="461665"/>
          </a:xfrm>
          <a:prstGeom prst="rect">
            <a:avLst/>
          </a:prstGeom>
          <a:noFill/>
        </p:spPr>
        <p:txBody>
          <a:bodyPr wrap="square" rtlCol="0">
            <a:spAutoFit/>
          </a:bodyPr>
          <a:lstStyle/>
          <a:p>
            <a:r>
              <a:rPr lang="nl-BE" sz="2400" dirty="0"/>
              <a:t>RATO gemeenten</a:t>
            </a:r>
          </a:p>
        </p:txBody>
      </p:sp>
      <p:pic>
        <p:nvPicPr>
          <p:cNvPr id="7" name="Afbeelding 6">
            <a:extLst>
              <a:ext uri="{FF2B5EF4-FFF2-40B4-BE49-F238E27FC236}">
                <a16:creationId xmlns:a16="http://schemas.microsoft.com/office/drawing/2014/main" id="{3A6B661E-0B57-475D-8568-D7C5691469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10506" r="-4536" b="17260"/>
          <a:stretch/>
        </p:blipFill>
        <p:spPr>
          <a:xfrm>
            <a:off x="827584" y="-153420"/>
            <a:ext cx="7128792" cy="6966972"/>
          </a:xfrm>
          <a:prstGeom prst="rect">
            <a:avLst/>
          </a:prstGeom>
        </p:spPr>
      </p:pic>
    </p:spTree>
    <p:extLst>
      <p:ext uri="{BB962C8B-B14F-4D97-AF65-F5344CB8AC3E}">
        <p14:creationId xmlns:p14="http://schemas.microsoft.com/office/powerpoint/2010/main" val="16009900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D37968-9E3D-4138-B48B-9B6DEC3F976B}"/>
              </a:ext>
            </a:extLst>
          </p:cNvPr>
          <p:cNvSpPr>
            <a:spLocks noGrp="1"/>
          </p:cNvSpPr>
          <p:nvPr>
            <p:ph type="title"/>
          </p:nvPr>
        </p:nvSpPr>
        <p:spPr/>
        <p:txBody>
          <a:bodyPr>
            <a:normAutofit/>
          </a:bodyPr>
          <a:lstStyle/>
          <a:p>
            <a:r>
              <a:rPr lang="nl-BE" b="1" dirty="0">
                <a:solidFill>
                  <a:schemeClr val="accent3">
                    <a:lumMod val="50000"/>
                  </a:schemeClr>
                </a:solidFill>
              </a:rPr>
              <a:t>5. Exotenbeheer </a:t>
            </a:r>
            <a:br>
              <a:rPr lang="nl-BE" b="1" dirty="0">
                <a:solidFill>
                  <a:schemeClr val="accent3">
                    <a:lumMod val="50000"/>
                  </a:schemeClr>
                </a:solidFill>
              </a:rPr>
            </a:br>
            <a:r>
              <a:rPr lang="nl-BE" sz="3100" b="1" dirty="0">
                <a:solidFill>
                  <a:schemeClr val="accent3">
                    <a:lumMod val="50000"/>
                  </a:schemeClr>
                </a:solidFill>
              </a:rPr>
              <a:t>Japanse duizendknoop</a:t>
            </a:r>
            <a:endParaRPr lang="nl-BE" dirty="0"/>
          </a:p>
        </p:txBody>
      </p:sp>
      <p:sp>
        <p:nvSpPr>
          <p:cNvPr id="7" name="Tijdelijke aanduiding voor inhoud 2">
            <a:extLst>
              <a:ext uri="{FF2B5EF4-FFF2-40B4-BE49-F238E27FC236}">
                <a16:creationId xmlns:a16="http://schemas.microsoft.com/office/drawing/2014/main" id="{815BCC4F-8C88-49E2-853B-1D0C370FA6F1}"/>
              </a:ext>
            </a:extLst>
          </p:cNvPr>
          <p:cNvSpPr>
            <a:spLocks noGrp="1"/>
          </p:cNvSpPr>
          <p:nvPr>
            <p:ph idx="1"/>
          </p:nvPr>
        </p:nvSpPr>
        <p:spPr>
          <a:xfrm>
            <a:off x="457200" y="1417638"/>
            <a:ext cx="3250704" cy="4525963"/>
          </a:xfrm>
        </p:spPr>
        <p:txBody>
          <a:bodyPr>
            <a:normAutofit/>
          </a:bodyPr>
          <a:lstStyle/>
          <a:p>
            <a:pPr marL="0" lvl="0" indent="0">
              <a:buNone/>
            </a:pPr>
            <a:endParaRPr lang="nl-BE" sz="2000" dirty="0"/>
          </a:p>
          <a:p>
            <a:pPr marL="457200" lvl="1" indent="0">
              <a:buNone/>
            </a:pPr>
            <a:r>
              <a:rPr lang="nl-BE" sz="2400" u="sng" dirty="0"/>
              <a:t>Doelstelling RATO en provincie</a:t>
            </a:r>
          </a:p>
          <a:p>
            <a:pPr marL="457200" lvl="1" indent="0">
              <a:buNone/>
            </a:pPr>
            <a:endParaRPr lang="nl-BE" sz="2000" dirty="0"/>
          </a:p>
          <a:p>
            <a:pPr marL="457200" lvl="1" indent="0">
              <a:buNone/>
            </a:pPr>
            <a:r>
              <a:rPr lang="nl-BE" sz="2000" dirty="0"/>
              <a:t>Geen inventarisatie en beheer. </a:t>
            </a:r>
          </a:p>
          <a:p>
            <a:pPr marL="457200" lvl="1" indent="0">
              <a:buNone/>
            </a:pPr>
            <a:endParaRPr lang="nl-BE" sz="2000" dirty="0"/>
          </a:p>
          <a:p>
            <a:pPr marL="457200" lvl="1" indent="0">
              <a:buNone/>
            </a:pPr>
            <a:r>
              <a:rPr lang="nl-BE" sz="2000" dirty="0"/>
              <a:t>Maatregelen nemen om besmettingen te voorkomen.</a:t>
            </a:r>
          </a:p>
        </p:txBody>
      </p:sp>
      <p:pic>
        <p:nvPicPr>
          <p:cNvPr id="4" name="Afbeelding 3">
            <a:extLst>
              <a:ext uri="{FF2B5EF4-FFF2-40B4-BE49-F238E27FC236}">
                <a16:creationId xmlns:a16="http://schemas.microsoft.com/office/drawing/2014/main" id="{EAA869E0-2397-454E-9EA9-257958DB24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45" r="24995"/>
          <a:stretch/>
        </p:blipFill>
        <p:spPr>
          <a:xfrm>
            <a:off x="4609056" y="1417638"/>
            <a:ext cx="3779367" cy="4459634"/>
          </a:xfrm>
          <a:prstGeom prst="rect">
            <a:avLst/>
          </a:prstGeom>
        </p:spPr>
      </p:pic>
    </p:spTree>
    <p:extLst>
      <p:ext uri="{BB962C8B-B14F-4D97-AF65-F5344CB8AC3E}">
        <p14:creationId xmlns:p14="http://schemas.microsoft.com/office/powerpoint/2010/main" val="35149499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7BD94B7C-8DF7-40FD-9388-2DD9617E0E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00" r="19288" b="8289"/>
          <a:stretch/>
        </p:blipFill>
        <p:spPr>
          <a:xfrm>
            <a:off x="0" y="307066"/>
            <a:ext cx="6920343" cy="6550934"/>
          </a:xfrm>
          <a:prstGeom prst="rect">
            <a:avLst/>
          </a:prstGeom>
        </p:spPr>
      </p:pic>
      <p:sp>
        <p:nvSpPr>
          <p:cNvPr id="5" name="Titel 1">
            <a:extLst>
              <a:ext uri="{FF2B5EF4-FFF2-40B4-BE49-F238E27FC236}">
                <a16:creationId xmlns:a16="http://schemas.microsoft.com/office/drawing/2014/main" id="{2E26BBE4-1E10-4131-929A-6622CF99F07B}"/>
              </a:ext>
            </a:extLst>
          </p:cNvPr>
          <p:cNvSpPr>
            <a:spLocks noGrp="1"/>
          </p:cNvSpPr>
          <p:nvPr>
            <p:ph type="title"/>
          </p:nvPr>
        </p:nvSpPr>
        <p:spPr>
          <a:xfrm>
            <a:off x="-108520" y="0"/>
            <a:ext cx="8229600" cy="1143000"/>
          </a:xfrm>
        </p:spPr>
        <p:txBody>
          <a:bodyPr>
            <a:normAutofit/>
          </a:bodyPr>
          <a:lstStyle/>
          <a:p>
            <a:r>
              <a:rPr lang="nl-BE" sz="3100" b="1" dirty="0">
                <a:solidFill>
                  <a:schemeClr val="accent3">
                    <a:lumMod val="50000"/>
                  </a:schemeClr>
                </a:solidFill>
              </a:rPr>
              <a:t>Japanse </a:t>
            </a:r>
            <a:r>
              <a:rPr lang="nl-BE" sz="3100" b="1" dirty="0" err="1">
                <a:solidFill>
                  <a:schemeClr val="accent3">
                    <a:lumMod val="50000"/>
                  </a:schemeClr>
                </a:solidFill>
              </a:rPr>
              <a:t>duizenknoop</a:t>
            </a:r>
            <a:r>
              <a:rPr lang="nl-BE" b="1" dirty="0">
                <a:solidFill>
                  <a:schemeClr val="accent3">
                    <a:lumMod val="50000"/>
                  </a:schemeClr>
                </a:solidFill>
              </a:rPr>
              <a:t> </a:t>
            </a:r>
            <a:br>
              <a:rPr lang="nl-BE" b="1" dirty="0">
                <a:solidFill>
                  <a:schemeClr val="accent3">
                    <a:lumMod val="50000"/>
                  </a:schemeClr>
                </a:solidFill>
              </a:rPr>
            </a:br>
            <a:endParaRPr lang="nl-BE" dirty="0"/>
          </a:p>
        </p:txBody>
      </p:sp>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sp>
        <p:nvSpPr>
          <p:cNvPr id="4" name="Tijdelijke aanduiding voor inhoud 2">
            <a:extLst>
              <a:ext uri="{FF2B5EF4-FFF2-40B4-BE49-F238E27FC236}">
                <a16:creationId xmlns:a16="http://schemas.microsoft.com/office/drawing/2014/main" id="{7F5FD12D-DD74-46D7-8410-4BF0818ACD5E}"/>
              </a:ext>
            </a:extLst>
          </p:cNvPr>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nl-BE" sz="2000"/>
          </a:p>
          <a:p>
            <a:pPr marL="457200" lvl="1" indent="0">
              <a:buFont typeface="Arial" panose="020B0604020202020204" pitchFamily="34" charset="0"/>
              <a:buNone/>
            </a:pPr>
            <a:endParaRPr lang="nl-BE"/>
          </a:p>
          <a:p>
            <a:pPr marL="400050" lvl="1" indent="0">
              <a:buFont typeface="Arial" panose="020B0604020202020204" pitchFamily="34" charset="0"/>
              <a:buNone/>
            </a:pPr>
            <a:endParaRPr lang="nl-BE" dirty="0"/>
          </a:p>
        </p:txBody>
      </p:sp>
      <p:sp>
        <p:nvSpPr>
          <p:cNvPr id="6" name="Tekstvak 5">
            <a:extLst>
              <a:ext uri="{FF2B5EF4-FFF2-40B4-BE49-F238E27FC236}">
                <a16:creationId xmlns:a16="http://schemas.microsoft.com/office/drawing/2014/main" id="{E7CE15FC-70B5-4527-A4F0-DC14D5331BCA}"/>
              </a:ext>
            </a:extLst>
          </p:cNvPr>
          <p:cNvSpPr txBox="1"/>
          <p:nvPr/>
        </p:nvSpPr>
        <p:spPr>
          <a:xfrm>
            <a:off x="5559594" y="4077072"/>
            <a:ext cx="3635897" cy="2423740"/>
          </a:xfrm>
          <a:prstGeom prst="rect">
            <a:avLst/>
          </a:prstGeom>
          <a:noFill/>
        </p:spPr>
        <p:txBody>
          <a:bodyPr wrap="square" rtlCol="0">
            <a:spAutoFit/>
          </a:bodyPr>
          <a:lstStyle/>
          <a:p>
            <a:r>
              <a:rPr lang="nl-BE" u="sng" dirty="0"/>
              <a:t>Rapportage gemeenten</a:t>
            </a:r>
          </a:p>
          <a:p>
            <a:endParaRPr lang="nl-BE" sz="1050" u="sng" dirty="0"/>
          </a:p>
          <a:p>
            <a:pPr>
              <a:spcAft>
                <a:spcPts val="600"/>
              </a:spcAft>
            </a:pPr>
            <a:r>
              <a:rPr lang="nl-BE" dirty="0"/>
              <a:t>Groen 	aanwezig, bestrijding</a:t>
            </a:r>
          </a:p>
          <a:p>
            <a:pPr>
              <a:spcAft>
                <a:spcPts val="600"/>
              </a:spcAft>
            </a:pPr>
            <a:r>
              <a:rPr lang="nl-BE" dirty="0"/>
              <a:t>Oranje	aanwezig, geen bestrijding</a:t>
            </a:r>
          </a:p>
          <a:p>
            <a:pPr>
              <a:spcAft>
                <a:spcPts val="600"/>
              </a:spcAft>
            </a:pPr>
            <a:r>
              <a:rPr lang="nl-BE" dirty="0"/>
              <a:t>Geel 	geen gegevens, geen 	bestrijding</a:t>
            </a:r>
          </a:p>
          <a:p>
            <a:pPr>
              <a:spcAft>
                <a:spcPts val="600"/>
              </a:spcAft>
            </a:pPr>
            <a:r>
              <a:rPr lang="nl-BE" dirty="0"/>
              <a:t>Rood 	niet aanwezig volgens 	gemeente </a:t>
            </a:r>
          </a:p>
        </p:txBody>
      </p:sp>
      <p:sp>
        <p:nvSpPr>
          <p:cNvPr id="2" name="Tekstvak 1">
            <a:extLst>
              <a:ext uri="{FF2B5EF4-FFF2-40B4-BE49-F238E27FC236}">
                <a16:creationId xmlns:a16="http://schemas.microsoft.com/office/drawing/2014/main" id="{DC8D915D-2AD3-43FA-A46E-6DBA7ED85AAA}"/>
              </a:ext>
            </a:extLst>
          </p:cNvPr>
          <p:cNvSpPr txBox="1"/>
          <p:nvPr/>
        </p:nvSpPr>
        <p:spPr>
          <a:xfrm>
            <a:off x="3563888" y="4509120"/>
            <a:ext cx="432048" cy="230832"/>
          </a:xfrm>
          <a:prstGeom prst="rect">
            <a:avLst/>
          </a:prstGeom>
          <a:noFill/>
        </p:spPr>
        <p:txBody>
          <a:bodyPr wrap="square" rtlCol="0">
            <a:spAutoFit/>
          </a:bodyPr>
          <a:lstStyle/>
          <a:p>
            <a:r>
              <a:rPr lang="nl-BE" sz="900" dirty="0"/>
              <a:t>SLH</a:t>
            </a:r>
          </a:p>
        </p:txBody>
      </p:sp>
      <p:sp>
        <p:nvSpPr>
          <p:cNvPr id="9" name="Tekstvak 8">
            <a:extLst>
              <a:ext uri="{FF2B5EF4-FFF2-40B4-BE49-F238E27FC236}">
                <a16:creationId xmlns:a16="http://schemas.microsoft.com/office/drawing/2014/main" id="{7D79D08C-12EB-4152-B63A-E8934E94FFA6}"/>
              </a:ext>
            </a:extLst>
          </p:cNvPr>
          <p:cNvSpPr txBox="1"/>
          <p:nvPr/>
        </p:nvSpPr>
        <p:spPr>
          <a:xfrm>
            <a:off x="1331640" y="5373216"/>
            <a:ext cx="381836" cy="230832"/>
          </a:xfrm>
          <a:prstGeom prst="rect">
            <a:avLst/>
          </a:prstGeom>
          <a:noFill/>
        </p:spPr>
        <p:txBody>
          <a:bodyPr wrap="none" rtlCol="0">
            <a:spAutoFit/>
          </a:bodyPr>
          <a:lstStyle/>
          <a:p>
            <a:r>
              <a:rPr lang="nl-BE" sz="900" dirty="0"/>
              <a:t>W-P</a:t>
            </a:r>
          </a:p>
        </p:txBody>
      </p:sp>
    </p:spTree>
    <p:extLst>
      <p:ext uri="{BB962C8B-B14F-4D97-AF65-F5344CB8AC3E}">
        <p14:creationId xmlns:p14="http://schemas.microsoft.com/office/powerpoint/2010/main" val="7052843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A8D57B-D07D-462C-9B0B-7809B151FC19}"/>
              </a:ext>
            </a:extLst>
          </p:cNvPr>
          <p:cNvSpPr>
            <a:spLocks noGrp="1"/>
          </p:cNvSpPr>
          <p:nvPr>
            <p:ph type="title"/>
          </p:nvPr>
        </p:nvSpPr>
        <p:spPr/>
        <p:txBody>
          <a:bodyPr>
            <a:normAutofit fontScale="90000"/>
          </a:bodyPr>
          <a:lstStyle/>
          <a:p>
            <a:r>
              <a:rPr lang="nl-BE" b="1" dirty="0">
                <a:solidFill>
                  <a:schemeClr val="accent3">
                    <a:lumMod val="50000"/>
                  </a:schemeClr>
                </a:solidFill>
              </a:rPr>
              <a:t>5. Exotenbeheer </a:t>
            </a:r>
            <a:br>
              <a:rPr lang="nl-BE" b="1" dirty="0">
                <a:solidFill>
                  <a:schemeClr val="accent3">
                    <a:lumMod val="50000"/>
                  </a:schemeClr>
                </a:solidFill>
              </a:rPr>
            </a:br>
            <a:r>
              <a:rPr lang="nl-BE" sz="3100" b="1" dirty="0">
                <a:solidFill>
                  <a:schemeClr val="accent3">
                    <a:lumMod val="50000"/>
                  </a:schemeClr>
                </a:solidFill>
              </a:rPr>
              <a:t>Waterwaaier of </a:t>
            </a:r>
            <a:r>
              <a:rPr lang="nl-BE" sz="3100" b="1" dirty="0" err="1">
                <a:solidFill>
                  <a:schemeClr val="accent3">
                    <a:lumMod val="50000"/>
                  </a:schemeClr>
                </a:solidFill>
              </a:rPr>
              <a:t>cabomba</a:t>
            </a:r>
            <a:r>
              <a:rPr lang="nl-BE" sz="3100" b="1" dirty="0">
                <a:solidFill>
                  <a:schemeClr val="accent3">
                    <a:lumMod val="50000"/>
                  </a:schemeClr>
                </a:solidFill>
              </a:rPr>
              <a:t> </a:t>
            </a:r>
            <a:endParaRPr lang="nl-BE" sz="3100" dirty="0"/>
          </a:p>
        </p:txBody>
      </p:sp>
      <p:sp>
        <p:nvSpPr>
          <p:cNvPr id="3" name="Tijdelijke aanduiding voor inhoud 2">
            <a:extLst>
              <a:ext uri="{FF2B5EF4-FFF2-40B4-BE49-F238E27FC236}">
                <a16:creationId xmlns:a16="http://schemas.microsoft.com/office/drawing/2014/main" id="{870E5A51-F690-4186-AA06-9D501EC5E580}"/>
              </a:ext>
            </a:extLst>
          </p:cNvPr>
          <p:cNvSpPr>
            <a:spLocks noGrp="1"/>
          </p:cNvSpPr>
          <p:nvPr>
            <p:ph idx="1"/>
          </p:nvPr>
        </p:nvSpPr>
        <p:spPr/>
        <p:txBody>
          <a:bodyPr/>
          <a:lstStyle/>
          <a:p>
            <a:pPr marL="0" indent="0">
              <a:buNone/>
            </a:pPr>
            <a:r>
              <a:rPr lang="nl-BE" sz="2000" dirty="0"/>
              <a:t>Site in Sint-Gillis-Waas: afdekking </a:t>
            </a:r>
          </a:p>
          <a:p>
            <a:pPr marL="0" indent="0">
              <a:buNone/>
            </a:pPr>
            <a:endParaRPr lang="nl-BE" sz="2000" dirty="0"/>
          </a:p>
          <a:p>
            <a:pPr marL="0" indent="0">
              <a:buNone/>
            </a:pPr>
            <a:r>
              <a:rPr lang="nl-BE" sz="2000" dirty="0"/>
              <a:t>In het </a:t>
            </a:r>
            <a:r>
              <a:rPr lang="nl-BE" sz="2000" dirty="0">
                <a:hlinkClick r:id="rId2"/>
              </a:rPr>
              <a:t>bijgevoegd filmpje</a:t>
            </a:r>
            <a:r>
              <a:rPr lang="nl-BE" sz="2000" dirty="0"/>
              <a:t> zie je hoe de folie werd aangebracht</a:t>
            </a:r>
          </a:p>
          <a:p>
            <a:pPr marL="0" indent="0">
              <a:buNone/>
            </a:pPr>
            <a:endParaRPr lang="nl-BE" sz="2000" dirty="0"/>
          </a:p>
          <a:p>
            <a:pPr marL="0" indent="0">
              <a:buNone/>
            </a:pPr>
            <a:r>
              <a:rPr lang="nl-BE" sz="2000" i="1" dirty="0"/>
              <a:t>Bron</a:t>
            </a:r>
            <a:r>
              <a:rPr lang="nl-BE" sz="2000" dirty="0"/>
              <a:t>: </a:t>
            </a:r>
            <a:r>
              <a:rPr lang="nl-BE" sz="2000" dirty="0">
                <a:hlinkClick r:id="rId3"/>
              </a:rPr>
              <a:t>https://www.ecopedia.be/pagina/exotennet-mei-2019</a:t>
            </a:r>
            <a:endParaRPr lang="nl-BE" sz="2000" dirty="0"/>
          </a:p>
          <a:p>
            <a:pPr marL="0" indent="0">
              <a:buNone/>
            </a:pPr>
            <a:endParaRPr lang="nl-BE" dirty="0"/>
          </a:p>
        </p:txBody>
      </p:sp>
    </p:spTree>
    <p:extLst>
      <p:ext uri="{BB962C8B-B14F-4D97-AF65-F5344CB8AC3E}">
        <p14:creationId xmlns:p14="http://schemas.microsoft.com/office/powerpoint/2010/main" val="825059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0C9FC0-A570-4533-935D-9638CE50EF53}"/>
              </a:ext>
            </a:extLst>
          </p:cNvPr>
          <p:cNvSpPr>
            <a:spLocks noGrp="1"/>
          </p:cNvSpPr>
          <p:nvPr>
            <p:ph type="title"/>
          </p:nvPr>
        </p:nvSpPr>
        <p:spPr/>
        <p:txBody>
          <a:bodyPr/>
          <a:lstStyle/>
          <a:p>
            <a:endParaRPr lang="nl-BE" dirty="0"/>
          </a:p>
        </p:txBody>
      </p:sp>
      <p:pic>
        <p:nvPicPr>
          <p:cNvPr id="5" name="Tijdelijke aanduiding voor inhoud 4">
            <a:extLst>
              <a:ext uri="{FF2B5EF4-FFF2-40B4-BE49-F238E27FC236}">
                <a16:creationId xmlns:a16="http://schemas.microsoft.com/office/drawing/2014/main" id="{99CF4C5D-90A5-4BC7-831D-CA021665CE94}"/>
              </a:ext>
            </a:extLst>
          </p:cNvPr>
          <p:cNvPicPr>
            <a:picLocks noGrp="1" noChangeAspect="1"/>
          </p:cNvPicPr>
          <p:nvPr>
            <p:ph idx="1"/>
          </p:nvPr>
        </p:nvPicPr>
        <p:blipFill>
          <a:blip r:embed="rId2"/>
          <a:stretch>
            <a:fillRect/>
          </a:stretch>
        </p:blipFill>
        <p:spPr>
          <a:xfrm>
            <a:off x="5971223" y="1308821"/>
            <a:ext cx="2993265" cy="4988776"/>
          </a:xfrm>
          <a:prstGeom prst="rect">
            <a:avLst/>
          </a:prstGeom>
        </p:spPr>
      </p:pic>
      <p:pic>
        <p:nvPicPr>
          <p:cNvPr id="4" name="Afbeelding 3">
            <a:extLst>
              <a:ext uri="{FF2B5EF4-FFF2-40B4-BE49-F238E27FC236}">
                <a16:creationId xmlns:a16="http://schemas.microsoft.com/office/drawing/2014/main" id="{D524A7E9-6113-4980-94C3-A9128A9A6611}"/>
              </a:ext>
            </a:extLst>
          </p:cNvPr>
          <p:cNvPicPr>
            <a:picLocks noChangeAspect="1"/>
          </p:cNvPicPr>
          <p:nvPr/>
        </p:nvPicPr>
        <p:blipFill>
          <a:blip r:embed="rId3"/>
          <a:stretch>
            <a:fillRect/>
          </a:stretch>
        </p:blipFill>
        <p:spPr>
          <a:xfrm>
            <a:off x="24746" y="5273"/>
            <a:ext cx="6298569" cy="5543905"/>
          </a:xfrm>
          <a:prstGeom prst="rect">
            <a:avLst/>
          </a:prstGeom>
        </p:spPr>
      </p:pic>
    </p:spTree>
    <p:extLst>
      <p:ext uri="{BB962C8B-B14F-4D97-AF65-F5344CB8AC3E}">
        <p14:creationId xmlns:p14="http://schemas.microsoft.com/office/powerpoint/2010/main" val="1453110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b="1" dirty="0">
                <a:solidFill>
                  <a:schemeClr val="accent3">
                    <a:lumMod val="50000"/>
                  </a:schemeClr>
                </a:solidFill>
              </a:rPr>
              <a:t>5. Exotenbeheer </a:t>
            </a:r>
            <a:endParaRPr lang="nl-BE" sz="4000" b="1" dirty="0">
              <a:solidFill>
                <a:schemeClr val="accent3">
                  <a:lumMod val="50000"/>
                </a:schemeClr>
              </a:solidFill>
            </a:endParaRPr>
          </a:p>
        </p:txBody>
      </p:sp>
      <p:sp>
        <p:nvSpPr>
          <p:cNvPr id="3" name="Tijdelijke aanduiding voor inhoud 2"/>
          <p:cNvSpPr>
            <a:spLocks noGrp="1"/>
          </p:cNvSpPr>
          <p:nvPr>
            <p:ph idx="1"/>
          </p:nvPr>
        </p:nvSpPr>
        <p:spPr/>
        <p:txBody>
          <a:bodyPr>
            <a:normAutofit/>
          </a:bodyPr>
          <a:lstStyle/>
          <a:p>
            <a:pPr marL="0" lvl="1" indent="0" algn="ctr">
              <a:buNone/>
            </a:pPr>
            <a:endParaRPr lang="nl-BE" sz="2400" dirty="0"/>
          </a:p>
          <a:p>
            <a:pPr marL="0" lvl="1" indent="0" algn="ctr">
              <a:buNone/>
            </a:pPr>
            <a:r>
              <a:rPr lang="nl-BE" dirty="0"/>
              <a:t>Vragen? </a:t>
            </a:r>
            <a:r>
              <a:rPr lang="nl-BE" dirty="0">
                <a:hlinkClick r:id="rId3"/>
              </a:rPr>
              <a:t>Exoten@oost-vlaanderen.be</a:t>
            </a:r>
            <a:r>
              <a:rPr lang="nl-BE" dirty="0"/>
              <a:t> </a:t>
            </a:r>
          </a:p>
          <a:p>
            <a:pPr marL="0" lvl="1" indent="0" algn="ctr">
              <a:buNone/>
            </a:pPr>
            <a:endParaRPr lang="nl-BE" dirty="0"/>
          </a:p>
          <a:p>
            <a:pPr marL="0" lvl="1" indent="0" algn="ctr">
              <a:buNone/>
            </a:pPr>
            <a:r>
              <a:rPr lang="nl-BE" dirty="0"/>
              <a:t>Schrijf je in voor de nieuwsflash van </a:t>
            </a:r>
            <a:r>
              <a:rPr lang="nl-BE" dirty="0" err="1"/>
              <a:t>Ecopedia</a:t>
            </a:r>
            <a:r>
              <a:rPr lang="nl-BE" dirty="0"/>
              <a:t>:</a:t>
            </a:r>
          </a:p>
          <a:p>
            <a:pPr marL="0" lvl="1" indent="0" algn="ctr">
              <a:buNone/>
            </a:pPr>
            <a:r>
              <a:rPr lang="nl-BE" dirty="0"/>
              <a:t>Via </a:t>
            </a:r>
            <a:r>
              <a:rPr lang="nl-BE" dirty="0">
                <a:hlinkClick r:id="rId4"/>
              </a:rPr>
              <a:t>inschrijving Nieuwsflash </a:t>
            </a:r>
            <a:r>
              <a:rPr lang="nl-BE" dirty="0" err="1">
                <a:hlinkClick r:id="rId4"/>
              </a:rPr>
              <a:t>ExotenNet</a:t>
            </a:r>
            <a:r>
              <a:rPr lang="nl-BE" dirty="0"/>
              <a:t> (volgende editie wordt verwacht in april 2020)</a:t>
            </a:r>
          </a:p>
          <a:p>
            <a:pPr marL="0" indent="0" algn="ctr">
              <a:buNone/>
            </a:pPr>
            <a:endParaRPr lang="nl-BE" sz="2400" dirty="0"/>
          </a:p>
          <a:p>
            <a:pPr marL="0" indent="0" algn="ctr">
              <a:buNone/>
            </a:pPr>
            <a:endParaRPr lang="nl-BE" sz="2400" dirty="0"/>
          </a:p>
        </p:txBody>
      </p:sp>
    </p:spTree>
    <p:extLst>
      <p:ext uri="{BB962C8B-B14F-4D97-AF65-F5344CB8AC3E}">
        <p14:creationId xmlns:p14="http://schemas.microsoft.com/office/powerpoint/2010/main" val="16308029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solidFill>
                  <a:schemeClr val="accent3">
                    <a:lumMod val="50000"/>
                  </a:schemeClr>
                </a:solidFill>
              </a:rPr>
              <a:t>6. Kalender en varia </a:t>
            </a:r>
          </a:p>
        </p:txBody>
      </p:sp>
      <p:sp>
        <p:nvSpPr>
          <p:cNvPr id="3" name="Tijdelijke aanduiding voor inhoud 2"/>
          <p:cNvSpPr>
            <a:spLocks noGrp="1"/>
          </p:cNvSpPr>
          <p:nvPr>
            <p:ph idx="1"/>
          </p:nvPr>
        </p:nvSpPr>
        <p:spPr/>
        <p:txBody>
          <a:bodyPr>
            <a:normAutofit/>
          </a:bodyPr>
          <a:lstStyle/>
          <a:p>
            <a:endParaRPr lang="nl-BE" dirty="0"/>
          </a:p>
          <a:p>
            <a:r>
              <a:rPr lang="nl-BE" dirty="0"/>
              <a:t>Volgende Regionaal Comité: voorjaar 2021</a:t>
            </a:r>
          </a:p>
          <a:p>
            <a:r>
              <a:rPr lang="nl-BE" dirty="0"/>
              <a:t>Thema’s volgend Regionaal Comité? </a:t>
            </a:r>
          </a:p>
          <a:p>
            <a:pPr marL="0" indent="0">
              <a:buNone/>
            </a:pPr>
            <a:br>
              <a:rPr lang="nl-NL" dirty="0"/>
            </a:br>
            <a:endParaRPr lang="nl-BE" dirty="0"/>
          </a:p>
        </p:txBody>
      </p:sp>
    </p:spTree>
    <p:extLst>
      <p:ext uri="{BB962C8B-B14F-4D97-AF65-F5344CB8AC3E}">
        <p14:creationId xmlns:p14="http://schemas.microsoft.com/office/powerpoint/2010/main" val="41298125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16632"/>
            <a:ext cx="8229600" cy="1143000"/>
          </a:xfrm>
        </p:spPr>
        <p:txBody>
          <a:bodyPr>
            <a:normAutofit/>
          </a:bodyPr>
          <a:lstStyle/>
          <a:p>
            <a:r>
              <a:rPr lang="nl-BE" sz="4900" b="1" dirty="0">
                <a:solidFill>
                  <a:schemeClr val="accent3">
                    <a:lumMod val="50000"/>
                  </a:schemeClr>
                </a:solidFill>
              </a:rPr>
              <a:t>Contact</a:t>
            </a:r>
            <a:endParaRPr lang="nl-BE" dirty="0"/>
          </a:p>
        </p:txBody>
      </p:sp>
      <p:sp>
        <p:nvSpPr>
          <p:cNvPr id="4" name="Rectangle 3"/>
          <p:cNvSpPr>
            <a:spLocks noGrp="1" noChangeArrowheads="1"/>
          </p:cNvSpPr>
          <p:nvPr>
            <p:ph idx="1"/>
          </p:nvPr>
        </p:nvSpPr>
        <p:spPr>
          <a:xfrm>
            <a:off x="467544" y="1052736"/>
            <a:ext cx="8157592" cy="4608512"/>
          </a:xfrm>
        </p:spPr>
        <p:txBody>
          <a:bodyPr>
            <a:noAutofit/>
          </a:bodyPr>
          <a:lstStyle/>
          <a:p>
            <a:pPr marL="0" indent="0">
              <a:lnSpc>
                <a:spcPct val="80000"/>
              </a:lnSpc>
              <a:buNone/>
            </a:pPr>
            <a:r>
              <a:rPr lang="nl-BE" sz="2000" b="1" dirty="0"/>
              <a:t>RATO vzw</a:t>
            </a:r>
          </a:p>
          <a:p>
            <a:pPr marL="0" indent="0">
              <a:lnSpc>
                <a:spcPct val="80000"/>
              </a:lnSpc>
              <a:buNone/>
            </a:pPr>
            <a:r>
              <a:rPr lang="nl-BE" sz="2000" dirty="0"/>
              <a:t>Sofie Standaert, coördinator</a:t>
            </a:r>
          </a:p>
          <a:p>
            <a:pPr marL="0" indent="0">
              <a:lnSpc>
                <a:spcPct val="80000"/>
              </a:lnSpc>
              <a:buNone/>
            </a:pPr>
            <a:r>
              <a:rPr lang="nl-BE" sz="2000" dirty="0">
                <a:solidFill>
                  <a:schemeClr val="tx1"/>
                </a:solidFill>
              </a:rPr>
              <a:t>Karel Van Moer, technisch coördinator</a:t>
            </a:r>
          </a:p>
          <a:p>
            <a:pPr marL="0" indent="0" algn="l">
              <a:lnSpc>
                <a:spcPct val="80000"/>
              </a:lnSpc>
              <a:buNone/>
            </a:pPr>
            <a:r>
              <a:rPr lang="nl-BE" sz="2000" dirty="0">
                <a:solidFill>
                  <a:schemeClr val="tx1"/>
                </a:solidFill>
              </a:rPr>
              <a:t>Angela Géron, administratief medewerker</a:t>
            </a:r>
          </a:p>
          <a:p>
            <a:pPr marL="0" indent="0" algn="l">
              <a:lnSpc>
                <a:spcPct val="80000"/>
              </a:lnSpc>
              <a:buNone/>
            </a:pPr>
            <a:r>
              <a:rPr lang="nl-BE" sz="2000" dirty="0">
                <a:solidFill>
                  <a:schemeClr val="tx1"/>
                </a:solidFill>
              </a:rPr>
              <a:t>Anke Stefens, projectmedewerker</a:t>
            </a:r>
          </a:p>
          <a:p>
            <a:pPr marL="0" indent="0" algn="l">
              <a:lnSpc>
                <a:spcPct val="80000"/>
              </a:lnSpc>
              <a:buNone/>
            </a:pPr>
            <a:endParaRPr lang="nl-BE" sz="1200" dirty="0"/>
          </a:p>
          <a:p>
            <a:pPr marL="0" indent="0">
              <a:lnSpc>
                <a:spcPct val="80000"/>
              </a:lnSpc>
              <a:buNone/>
            </a:pPr>
            <a:r>
              <a:rPr lang="nl-BE" sz="2000" dirty="0"/>
              <a:t>Didier Huygens, directeur Landbouw en Platteland</a:t>
            </a:r>
          </a:p>
          <a:p>
            <a:pPr marL="0" indent="0">
              <a:lnSpc>
                <a:spcPct val="80000"/>
              </a:lnSpc>
              <a:buNone/>
            </a:pPr>
            <a:endParaRPr lang="nl-BE" sz="1200" dirty="0"/>
          </a:p>
          <a:p>
            <a:pPr marL="0" indent="0" algn="l">
              <a:lnSpc>
                <a:spcPct val="80000"/>
              </a:lnSpc>
              <a:buNone/>
            </a:pPr>
            <a:r>
              <a:rPr lang="nl-BE" sz="2000" dirty="0">
                <a:solidFill>
                  <a:schemeClr val="tx1"/>
                </a:solidFill>
              </a:rPr>
              <a:t>Provinciaal bestrijder: Daniël Acke</a:t>
            </a:r>
          </a:p>
          <a:p>
            <a:pPr marL="0" indent="0" algn="l">
              <a:lnSpc>
                <a:spcPct val="80000"/>
              </a:lnSpc>
              <a:buNone/>
            </a:pPr>
            <a:r>
              <a:rPr lang="nl-BE" sz="2000" dirty="0"/>
              <a:t>RATO bestrijders provinciale werking: Hendrik Dhoore, Stijn Rotthier, Marlies </a:t>
            </a:r>
            <a:r>
              <a:rPr lang="nl-BE" sz="2000" dirty="0" err="1"/>
              <a:t>Froidmont</a:t>
            </a:r>
            <a:r>
              <a:rPr lang="nl-BE" sz="2000" dirty="0"/>
              <a:t>,  Yves </a:t>
            </a:r>
            <a:r>
              <a:rPr lang="nl-BE" sz="2000" dirty="0" err="1"/>
              <a:t>Bruyneel</a:t>
            </a:r>
            <a:r>
              <a:rPr lang="nl-BE" sz="2000" dirty="0"/>
              <a:t> en Jan </a:t>
            </a:r>
            <a:r>
              <a:rPr lang="nl-BE" sz="2000" dirty="0" err="1"/>
              <a:t>Lepouttre</a:t>
            </a:r>
            <a:endParaRPr lang="nl-BE" sz="2000" dirty="0"/>
          </a:p>
          <a:p>
            <a:pPr marL="0" indent="0" algn="l">
              <a:lnSpc>
                <a:spcPct val="80000"/>
              </a:lnSpc>
              <a:buNone/>
            </a:pPr>
            <a:endParaRPr lang="nl-BE" sz="2000" dirty="0">
              <a:solidFill>
                <a:schemeClr val="tx1"/>
              </a:solidFill>
            </a:endParaRPr>
          </a:p>
          <a:p>
            <a:pPr marL="0" indent="0" algn="l">
              <a:lnSpc>
                <a:spcPct val="80000"/>
              </a:lnSpc>
              <a:buNone/>
            </a:pPr>
            <a:r>
              <a:rPr lang="nl-BE" sz="2000" dirty="0"/>
              <a:t>     </a:t>
            </a:r>
            <a:r>
              <a:rPr lang="nl-BE" sz="2000" dirty="0">
                <a:solidFill>
                  <a:schemeClr val="tx1"/>
                </a:solidFill>
              </a:rPr>
              <a:t>09 267 87 43  of  09 267 87 25</a:t>
            </a:r>
          </a:p>
          <a:p>
            <a:pPr marL="0" indent="0" algn="l">
              <a:lnSpc>
                <a:spcPct val="80000"/>
              </a:lnSpc>
              <a:buNone/>
            </a:pPr>
            <a:r>
              <a:rPr lang="nl-BE" sz="2000" dirty="0">
                <a:solidFill>
                  <a:schemeClr val="tx1"/>
                </a:solidFill>
                <a:hlinkClick r:id="rId3"/>
              </a:rPr>
              <a:t>rato@oost-vlaanderen.be</a:t>
            </a:r>
            <a:endParaRPr lang="nl-BE" sz="2000" dirty="0">
              <a:solidFill>
                <a:schemeClr val="tx1"/>
              </a:solidFill>
            </a:endParaRPr>
          </a:p>
        </p:txBody>
      </p:sp>
      <p:pic>
        <p:nvPicPr>
          <p:cNvPr id="3" name="Picture 2" descr="C:\Users\E4306\AppData\Local\Microsoft\Windows\Temporary Internet Files\Content.IE5\3AMJSO6O\classic-telephone-silhouett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031" y="4457728"/>
            <a:ext cx="192634" cy="192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524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 Rattenbestrijding</a:t>
            </a:r>
            <a:br>
              <a:rPr lang="nl-BE" b="1" dirty="0">
                <a:solidFill>
                  <a:schemeClr val="accent3">
                    <a:lumMod val="50000"/>
                  </a:schemeClr>
                </a:solidFill>
              </a:rPr>
            </a:br>
            <a:r>
              <a:rPr lang="nl-BE" b="1" dirty="0">
                <a:solidFill>
                  <a:schemeClr val="accent3">
                    <a:lumMod val="50000"/>
                  </a:schemeClr>
                </a:solidFill>
              </a:rPr>
              <a:t> </a:t>
            </a:r>
            <a:r>
              <a:rPr lang="nl-BE" sz="3100" b="1" dirty="0">
                <a:solidFill>
                  <a:schemeClr val="accent3">
                    <a:lumMod val="50000"/>
                  </a:schemeClr>
                </a:solidFill>
              </a:rPr>
              <a:t>4.1 Vangsten muskusrat Vlaamse Ardennen</a:t>
            </a:r>
          </a:p>
        </p:txBody>
      </p:sp>
      <p:graphicFrame>
        <p:nvGraphicFramePr>
          <p:cNvPr id="5" name="Tabel 4">
            <a:extLst>
              <a:ext uri="{FF2B5EF4-FFF2-40B4-BE49-F238E27FC236}">
                <a16:creationId xmlns:a16="http://schemas.microsoft.com/office/drawing/2014/main" id="{3E47604A-8775-4898-948C-01CEA874B69A}"/>
              </a:ext>
            </a:extLst>
          </p:cNvPr>
          <p:cNvGraphicFramePr>
            <a:graphicFrameLocks noGrp="1"/>
          </p:cNvGraphicFramePr>
          <p:nvPr>
            <p:extLst>
              <p:ext uri="{D42A27DB-BD31-4B8C-83A1-F6EECF244321}">
                <p14:modId xmlns:p14="http://schemas.microsoft.com/office/powerpoint/2010/main" val="2850619846"/>
              </p:ext>
            </p:extLst>
          </p:nvPr>
        </p:nvGraphicFramePr>
        <p:xfrm>
          <a:off x="107504" y="1556792"/>
          <a:ext cx="8856986" cy="4032451"/>
        </p:xfrm>
        <a:graphic>
          <a:graphicData uri="http://schemas.openxmlformats.org/drawingml/2006/table">
            <a:tbl>
              <a:tblPr>
                <a:tableStyleId>{5C22544A-7EE6-4342-B048-85BDC9FD1C3A}</a:tableStyleId>
              </a:tblPr>
              <a:tblGrid>
                <a:gridCol w="2760562">
                  <a:extLst>
                    <a:ext uri="{9D8B030D-6E8A-4147-A177-3AD203B41FA5}">
                      <a16:colId xmlns:a16="http://schemas.microsoft.com/office/drawing/2014/main" val="20000"/>
                    </a:ext>
                  </a:extLst>
                </a:gridCol>
                <a:gridCol w="1524106">
                  <a:extLst>
                    <a:ext uri="{9D8B030D-6E8A-4147-A177-3AD203B41FA5}">
                      <a16:colId xmlns:a16="http://schemas.microsoft.com/office/drawing/2014/main" val="20002"/>
                    </a:ext>
                  </a:extLst>
                </a:gridCol>
                <a:gridCol w="1524106">
                  <a:extLst>
                    <a:ext uri="{9D8B030D-6E8A-4147-A177-3AD203B41FA5}">
                      <a16:colId xmlns:a16="http://schemas.microsoft.com/office/drawing/2014/main" val="20003"/>
                    </a:ext>
                  </a:extLst>
                </a:gridCol>
                <a:gridCol w="1524106">
                  <a:extLst>
                    <a:ext uri="{9D8B030D-6E8A-4147-A177-3AD203B41FA5}">
                      <a16:colId xmlns:a16="http://schemas.microsoft.com/office/drawing/2014/main" val="2845491392"/>
                    </a:ext>
                  </a:extLst>
                </a:gridCol>
                <a:gridCol w="1524106">
                  <a:extLst>
                    <a:ext uri="{9D8B030D-6E8A-4147-A177-3AD203B41FA5}">
                      <a16:colId xmlns:a16="http://schemas.microsoft.com/office/drawing/2014/main" val="3814886582"/>
                    </a:ext>
                  </a:extLst>
                </a:gridCol>
              </a:tblGrid>
              <a:tr h="520447">
                <a:tc>
                  <a:txBody>
                    <a:bodyPr/>
                    <a:lstStyle/>
                    <a:p>
                      <a:pPr algn="ctr" fontAlgn="b"/>
                      <a:r>
                        <a:rPr lang="nl-BE" sz="1600" b="1" u="none" strike="noStrike" dirty="0">
                          <a:effectLst/>
                        </a:rPr>
                        <a:t>Gemeente + Provincie + RATO+VMM</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u="none" strike="noStrike" dirty="0">
                          <a:effectLst/>
                          <a:latin typeface="Arial" panose="020B0604020202020204" pitchFamily="34" charset="0"/>
                          <a:cs typeface="Arial" panose="020B0604020202020204" pitchFamily="34" charset="0"/>
                        </a:rPr>
                        <a:t>2016</a:t>
                      </a:r>
                      <a:endParaRPr lang="nl-BE" sz="16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a:solidFill>
                            <a:srgbClr val="000000"/>
                          </a:solidFill>
                          <a:effectLst/>
                          <a:latin typeface="Arial"/>
                        </a:rPr>
                        <a:t>2017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a:solidFill>
                            <a:srgbClr val="000000"/>
                          </a:solidFill>
                          <a:effectLst/>
                          <a:latin typeface="Arial"/>
                        </a:rPr>
                        <a:t>2018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a:solidFill>
                            <a:srgbClr val="000000"/>
                          </a:solidFill>
                          <a:effectLst/>
                          <a:latin typeface="Arial"/>
                        </a:rPr>
                        <a:t>2019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292667">
                <a:tc>
                  <a:txBody>
                    <a:bodyPr/>
                    <a:lstStyle/>
                    <a:p>
                      <a:pPr algn="ctr" fontAlgn="ctr"/>
                      <a:r>
                        <a:rPr lang="nl-BE" sz="1600" b="1" i="0" u="none" strike="noStrike" dirty="0">
                          <a:solidFill>
                            <a:srgbClr val="000000"/>
                          </a:solidFill>
                          <a:effectLst/>
                          <a:latin typeface="+mn-lt"/>
                        </a:rPr>
                        <a:t>Brakel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1" i="0" u="none" strike="noStrike" dirty="0">
                          <a:solidFill>
                            <a:schemeClr val="dk1"/>
                          </a:solidFill>
                          <a:effectLst/>
                          <a:latin typeface="+mn-lt"/>
                        </a:rPr>
                        <a:t>26</a:t>
                      </a:r>
                      <a:endParaRPr lang="nl-BE" sz="16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1" i="0" u="none" strike="noStrike" dirty="0">
                          <a:solidFill>
                            <a:srgbClr val="000000"/>
                          </a:solidFill>
                          <a:effectLst/>
                          <a:latin typeface="+mn-lt"/>
                        </a:rPr>
                        <a:t>21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1" i="0" u="none" strike="noStrike" kern="1200" dirty="0">
                          <a:solidFill>
                            <a:srgbClr val="000000"/>
                          </a:solidFill>
                          <a:effectLst/>
                          <a:latin typeface="+mn-lt"/>
                          <a:ea typeface="+mn-ea"/>
                          <a:cs typeface="+mn-cs"/>
                        </a:rPr>
                        <a:t> 15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1" i="0" u="none" strike="noStrike" kern="1200" dirty="0">
                          <a:solidFill>
                            <a:srgbClr val="000000"/>
                          </a:solidFill>
                          <a:effectLst/>
                          <a:latin typeface="+mn-lt"/>
                          <a:ea typeface="+mn-ea"/>
                          <a:cs typeface="+mn-cs"/>
                        </a:rPr>
                        <a:t>42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292667">
                <a:tc>
                  <a:txBody>
                    <a:bodyPr/>
                    <a:lstStyle/>
                    <a:p>
                      <a:pPr algn="ctr" fontAlgn="ctr"/>
                      <a:r>
                        <a:rPr lang="nl-BE" sz="1600" b="0" i="0" u="none" strike="noStrike" dirty="0">
                          <a:solidFill>
                            <a:srgbClr val="000000"/>
                          </a:solidFill>
                          <a:effectLst/>
                          <a:latin typeface="+mn-lt"/>
                        </a:rPr>
                        <a:t>Horebeke*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u="none" strike="noStrike" dirty="0">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NVT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292667">
                <a:tc>
                  <a:txBody>
                    <a:bodyPr/>
                    <a:lstStyle/>
                    <a:p>
                      <a:pPr algn="ctr" fontAlgn="ctr"/>
                      <a:r>
                        <a:rPr lang="nl-BE" sz="1600" b="1" i="0" u="none" strike="noStrike" dirty="0">
                          <a:solidFill>
                            <a:srgbClr val="000000"/>
                          </a:solidFill>
                          <a:effectLst/>
                          <a:latin typeface="+mn-lt"/>
                        </a:rPr>
                        <a:t>Kluisbergen*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1" u="none" strike="noStrike" dirty="0">
                          <a:effectLst/>
                          <a:latin typeface="+mn-lt"/>
                        </a:rPr>
                        <a:t> 81</a:t>
                      </a:r>
                      <a:endParaRPr lang="nl-BE" sz="16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1" i="0" u="none" strike="noStrike" dirty="0">
                          <a:solidFill>
                            <a:srgbClr val="000000"/>
                          </a:solidFill>
                          <a:effectLst/>
                          <a:latin typeface="+mn-lt"/>
                        </a:rPr>
                        <a:t>88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1" i="0" u="none" strike="noStrike" kern="1200" dirty="0">
                          <a:solidFill>
                            <a:srgbClr val="000000"/>
                          </a:solidFill>
                          <a:effectLst/>
                          <a:latin typeface="+mn-lt"/>
                          <a:ea typeface="+mn-ea"/>
                          <a:cs typeface="+mn-cs"/>
                        </a:rPr>
                        <a:t>68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1" i="0" u="none" strike="noStrike" kern="1200" dirty="0">
                          <a:solidFill>
                            <a:srgbClr val="000000"/>
                          </a:solidFill>
                          <a:effectLst/>
                          <a:latin typeface="+mn-lt"/>
                          <a:ea typeface="+mn-ea"/>
                          <a:cs typeface="+mn-cs"/>
                        </a:rPr>
                        <a:t>71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292667">
                <a:tc>
                  <a:txBody>
                    <a:bodyPr/>
                    <a:lstStyle/>
                    <a:p>
                      <a:pPr algn="ctr" fontAlgn="ctr"/>
                      <a:r>
                        <a:rPr lang="nl-BE" sz="1600" b="0" i="0" u="none" strike="noStrike" dirty="0" err="1">
                          <a:solidFill>
                            <a:srgbClr val="000000"/>
                          </a:solidFill>
                          <a:effectLst/>
                          <a:latin typeface="+mn-lt"/>
                        </a:rPr>
                        <a:t>Kruisem</a:t>
                      </a:r>
                      <a:r>
                        <a:rPr lang="nl-BE" sz="1600" b="0" i="0" u="none" strike="noStrike" dirty="0">
                          <a:solidFill>
                            <a:srgbClr val="000000"/>
                          </a:solidFill>
                          <a:effectLst/>
                          <a:latin typeface="+mn-lt"/>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36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11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292667">
                <a:tc>
                  <a:txBody>
                    <a:bodyPr/>
                    <a:lstStyle/>
                    <a:p>
                      <a:pPr algn="ctr" fontAlgn="ctr"/>
                      <a:r>
                        <a:rPr lang="nl-BE" sz="1600" b="1" i="0" u="none" strike="noStrike" dirty="0">
                          <a:solidFill>
                            <a:srgbClr val="000000"/>
                          </a:solidFill>
                          <a:effectLst/>
                          <a:latin typeface="+mn-lt"/>
                        </a:rPr>
                        <a:t>Lierde*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1" u="none" strike="noStrike" dirty="0">
                          <a:effectLst/>
                          <a:latin typeface="+mn-lt"/>
                        </a:rPr>
                        <a:t>0</a:t>
                      </a:r>
                      <a:endParaRPr lang="nl-BE" sz="16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1"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1" i="0" u="none" strike="noStrike" kern="1200" dirty="0">
                          <a:solidFill>
                            <a:srgbClr val="000000"/>
                          </a:solidFill>
                          <a:effectLst/>
                          <a:latin typeface="+mn-lt"/>
                          <a:ea typeface="+mn-ea"/>
                          <a:cs typeface="+mn-cs"/>
                        </a:rPr>
                        <a:t>18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1" i="0" u="none" strike="noStrike" kern="1200" dirty="0">
                          <a:solidFill>
                            <a:srgbClr val="000000"/>
                          </a:solidFill>
                          <a:effectLst/>
                          <a:latin typeface="+mn-lt"/>
                          <a:ea typeface="+mn-ea"/>
                          <a:cs typeface="+mn-cs"/>
                        </a:rPr>
                        <a:t>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292667">
                <a:tc>
                  <a:txBody>
                    <a:bodyPr/>
                    <a:lstStyle/>
                    <a:p>
                      <a:pPr algn="ctr" fontAlgn="ctr"/>
                      <a:r>
                        <a:rPr lang="nl-BE" sz="1600" b="0" i="0" u="none" strike="noStrike" dirty="0">
                          <a:solidFill>
                            <a:srgbClr val="000000"/>
                          </a:solidFill>
                          <a:effectLst/>
                          <a:latin typeface="+mn-lt"/>
                        </a:rPr>
                        <a:t>Maarkedal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chemeClr val="dk1"/>
                          </a:solidFill>
                          <a:effectLst/>
                          <a:latin typeface="+mn-lt"/>
                        </a:rPr>
                        <a:t>49</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45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 24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292667">
                <a:tc>
                  <a:txBody>
                    <a:bodyPr/>
                    <a:lstStyle/>
                    <a:p>
                      <a:pPr algn="ctr" fontAlgn="ctr"/>
                      <a:r>
                        <a:rPr lang="nl-BE" sz="1600" b="1" i="0" u="none" strike="noStrike" dirty="0">
                          <a:solidFill>
                            <a:srgbClr val="000000"/>
                          </a:solidFill>
                          <a:effectLst/>
                          <a:latin typeface="+mn-lt"/>
                        </a:rPr>
                        <a:t>Oudenaarde*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1" i="0" u="none" strike="noStrike" dirty="0">
                          <a:solidFill>
                            <a:srgbClr val="000000"/>
                          </a:solidFill>
                          <a:effectLst/>
                          <a:latin typeface="+mn-lt"/>
                        </a:rPr>
                        <a:t>65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1" i="0" u="none" strike="noStrike" dirty="0">
                          <a:solidFill>
                            <a:srgbClr val="000000"/>
                          </a:solidFill>
                          <a:effectLst/>
                          <a:latin typeface="+mn-lt"/>
                        </a:rPr>
                        <a:t>79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1" i="0" u="none" strike="noStrike" kern="1200" dirty="0">
                          <a:solidFill>
                            <a:srgbClr val="000000"/>
                          </a:solidFill>
                          <a:effectLst/>
                          <a:latin typeface="+mn-lt"/>
                          <a:ea typeface="+mn-ea"/>
                          <a:cs typeface="+mn-cs"/>
                        </a:rPr>
                        <a:t>18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1" i="0" u="none" strike="noStrike" kern="1200" dirty="0">
                          <a:solidFill>
                            <a:srgbClr val="000000"/>
                          </a:solidFill>
                          <a:effectLst/>
                          <a:latin typeface="+mn-lt"/>
                          <a:ea typeface="+mn-ea"/>
                          <a:cs typeface="+mn-cs"/>
                        </a:rPr>
                        <a:t>18</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292667">
                <a:tc>
                  <a:txBody>
                    <a:bodyPr/>
                    <a:lstStyle/>
                    <a:p>
                      <a:pPr algn="ctr" fontAlgn="ctr"/>
                      <a:r>
                        <a:rPr lang="nl-BE" sz="1600" b="1" i="0" u="none" strike="noStrike" dirty="0">
                          <a:solidFill>
                            <a:srgbClr val="000000"/>
                          </a:solidFill>
                          <a:effectLst/>
                          <a:latin typeface="+mn-lt"/>
                        </a:rPr>
                        <a:t>Ronse*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1" i="0" u="none" strike="noStrike" dirty="0">
                          <a:solidFill>
                            <a:srgbClr val="000000"/>
                          </a:solidFill>
                          <a:effectLst/>
                          <a:latin typeface="+mn-lt"/>
                        </a:rPr>
                        <a:t>248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1" i="0" u="none" strike="noStrike" dirty="0">
                          <a:solidFill>
                            <a:srgbClr val="000000"/>
                          </a:solidFill>
                          <a:effectLst/>
                          <a:latin typeface="+mn-lt"/>
                        </a:rPr>
                        <a:t>394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1" i="0" u="none" strike="noStrike" kern="1200" dirty="0">
                          <a:solidFill>
                            <a:srgbClr val="000000"/>
                          </a:solidFill>
                          <a:effectLst/>
                          <a:latin typeface="+mn-lt"/>
                          <a:ea typeface="+mn-ea"/>
                          <a:cs typeface="+mn-cs"/>
                        </a:rPr>
                        <a:t>239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1" i="0" u="none" strike="noStrike" kern="1200" dirty="0">
                          <a:solidFill>
                            <a:srgbClr val="000000"/>
                          </a:solidFill>
                          <a:effectLst/>
                          <a:latin typeface="+mn-lt"/>
                          <a:ea typeface="+mn-ea"/>
                          <a:cs typeface="+mn-cs"/>
                        </a:rPr>
                        <a:t>145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r h="292667">
                <a:tc>
                  <a:txBody>
                    <a:bodyPr/>
                    <a:lstStyle/>
                    <a:p>
                      <a:pPr algn="ctr" fontAlgn="ctr"/>
                      <a:r>
                        <a:rPr lang="nl-BE" sz="1600" b="1" i="0" u="none" strike="noStrike" dirty="0">
                          <a:solidFill>
                            <a:srgbClr val="000000"/>
                          </a:solidFill>
                          <a:effectLst/>
                          <a:latin typeface="+mn-lt"/>
                        </a:rPr>
                        <a:t>Wortegem-Petegem*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1" i="0" u="none" strike="noStrike" dirty="0">
                          <a:solidFill>
                            <a:srgbClr val="000000"/>
                          </a:solidFill>
                          <a:effectLst/>
                          <a:latin typeface="+mn-lt"/>
                        </a:rPr>
                        <a:t>10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1" i="0" u="none" strike="noStrike" dirty="0">
                          <a:solidFill>
                            <a:srgbClr val="000000"/>
                          </a:solidFill>
                          <a:effectLst/>
                          <a:latin typeface="+mn-lt"/>
                        </a:rPr>
                        <a:t>29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1" i="0" u="none" strike="noStrike" kern="1200" dirty="0">
                          <a:solidFill>
                            <a:srgbClr val="000000"/>
                          </a:solidFill>
                          <a:effectLst/>
                          <a:latin typeface="+mn-lt"/>
                          <a:ea typeface="+mn-ea"/>
                          <a:cs typeface="+mn-cs"/>
                        </a:rPr>
                        <a:t>36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1" i="0" u="none" strike="noStrike" kern="1200" dirty="0">
                          <a:solidFill>
                            <a:srgbClr val="000000"/>
                          </a:solidFill>
                          <a:effectLst/>
                          <a:latin typeface="+mn-lt"/>
                          <a:ea typeface="+mn-ea"/>
                          <a:cs typeface="+mn-cs"/>
                        </a:rPr>
                        <a:t>46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9"/>
                  </a:ext>
                </a:extLst>
              </a:tr>
              <a:tr h="292667">
                <a:tc>
                  <a:txBody>
                    <a:bodyPr/>
                    <a:lstStyle/>
                    <a:p>
                      <a:pPr algn="ctr" fontAlgn="ctr"/>
                      <a:r>
                        <a:rPr lang="nl-BE" sz="1600" b="1" i="0" u="none" strike="noStrike" dirty="0">
                          <a:solidFill>
                            <a:srgbClr val="000000"/>
                          </a:solidFill>
                          <a:effectLst/>
                          <a:latin typeface="+mn-lt"/>
                        </a:rPr>
                        <a:t>Zottegem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1" u="none" strike="noStrike" dirty="0">
                          <a:effectLst/>
                          <a:latin typeface="+mn-lt"/>
                        </a:rPr>
                        <a:t> 0</a:t>
                      </a:r>
                      <a:endParaRPr lang="nl-BE" sz="16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1" i="0" u="none" strike="noStrike" dirty="0">
                          <a:solidFill>
                            <a:srgbClr val="000000"/>
                          </a:solidFill>
                          <a:effectLst/>
                          <a:latin typeface="+mn-lt"/>
                        </a:rPr>
                        <a:t>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1" i="0" u="none" strike="noStrike" kern="1200" dirty="0">
                          <a:solidFill>
                            <a:srgbClr val="000000"/>
                          </a:solidFill>
                          <a:effectLst/>
                          <a:latin typeface="+mn-lt"/>
                          <a:ea typeface="+mn-ea"/>
                          <a:cs typeface="+mn-cs"/>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1" i="0" u="none" strike="noStrike" kern="1200" dirty="0">
                          <a:solidFill>
                            <a:srgbClr val="000000"/>
                          </a:solidFill>
                          <a:effectLst/>
                          <a:latin typeface="+mn-lt"/>
                          <a:ea typeface="+mn-ea"/>
                          <a:cs typeface="+mn-cs"/>
                        </a:rPr>
                        <a:t>13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1"/>
                  </a:ext>
                </a:extLst>
              </a:tr>
              <a:tr h="292667">
                <a:tc>
                  <a:txBody>
                    <a:bodyPr/>
                    <a:lstStyle/>
                    <a:p>
                      <a:pPr algn="ctr" fontAlgn="ctr"/>
                      <a:r>
                        <a:rPr lang="nl-BE" sz="1600" b="1" i="0" u="none" strike="noStrike" dirty="0">
                          <a:solidFill>
                            <a:srgbClr val="000000"/>
                          </a:solidFill>
                          <a:effectLst/>
                          <a:latin typeface="+mn-lt"/>
                        </a:rPr>
                        <a:t>Zwalm*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1" i="0" u="none" strike="noStrike" dirty="0">
                          <a:solidFill>
                            <a:srgbClr val="000000"/>
                          </a:solidFill>
                          <a:effectLst/>
                          <a:latin typeface="+mn-lt"/>
                        </a:rPr>
                        <a:t>21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1" i="0" u="none" strike="noStrike" dirty="0">
                          <a:solidFill>
                            <a:srgbClr val="000000"/>
                          </a:solidFill>
                          <a:effectLst/>
                          <a:latin typeface="+mn-lt"/>
                        </a:rPr>
                        <a:t>15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1" i="0" u="none" strike="noStrike" kern="1200" dirty="0">
                          <a:solidFill>
                            <a:srgbClr val="000000"/>
                          </a:solidFill>
                          <a:effectLst/>
                          <a:latin typeface="+mn-lt"/>
                          <a:ea typeface="+mn-ea"/>
                          <a:cs typeface="+mn-cs"/>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1" i="0" u="none" strike="noStrike" kern="1200" dirty="0">
                          <a:solidFill>
                            <a:srgbClr val="000000"/>
                          </a:solidFill>
                          <a:effectLst/>
                          <a:latin typeface="+mn-lt"/>
                          <a:ea typeface="+mn-ea"/>
                          <a:cs typeface="+mn-cs"/>
                        </a:rPr>
                        <a:t>33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2"/>
                  </a:ext>
                </a:extLst>
              </a:tr>
              <a:tr h="292667">
                <a:tc>
                  <a:txBody>
                    <a:bodyPr/>
                    <a:lstStyle/>
                    <a:p>
                      <a:pPr algn="ctr" fontAlgn="b"/>
                      <a:r>
                        <a:rPr lang="nl-BE" sz="1600" b="1" u="none" strike="noStrike" dirty="0">
                          <a:effectLst/>
                          <a:latin typeface="+mn-lt"/>
                        </a:rPr>
                        <a:t>Totalen </a:t>
                      </a:r>
                      <a:endParaRPr lang="nl-BE" sz="16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a:solidFill>
                            <a:schemeClr val="tx1"/>
                          </a:solidFill>
                          <a:effectLst/>
                          <a:latin typeface="+mn-lt"/>
                        </a:rPr>
                        <a:t>536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1" i="0" u="none" strike="noStrike" dirty="0">
                          <a:solidFill>
                            <a:schemeClr val="tx1"/>
                          </a:solidFill>
                          <a:effectLst/>
                          <a:latin typeface="+mn-lt"/>
                        </a:rPr>
                        <a:t>686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1" i="0" u="none" strike="noStrike" kern="1200" dirty="0">
                          <a:solidFill>
                            <a:schemeClr val="tx1"/>
                          </a:solidFill>
                          <a:effectLst/>
                          <a:latin typeface="+mn-lt"/>
                          <a:ea typeface="+mn-ea"/>
                          <a:cs typeface="+mn-cs"/>
                        </a:rPr>
                        <a:t>442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1" i="0" u="none" strike="noStrike" kern="1200" dirty="0">
                          <a:solidFill>
                            <a:schemeClr val="tx1"/>
                          </a:solidFill>
                          <a:effectLst/>
                          <a:latin typeface="+mn-lt"/>
                          <a:ea typeface="+mn-ea"/>
                          <a:cs typeface="+mn-cs"/>
                        </a:rPr>
                        <a:t>369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082242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 Rattenbestrijding</a:t>
            </a:r>
            <a:br>
              <a:rPr lang="nl-BE" b="1" dirty="0">
                <a:solidFill>
                  <a:schemeClr val="accent3">
                    <a:lumMod val="50000"/>
                  </a:schemeClr>
                </a:solidFill>
              </a:rPr>
            </a:br>
            <a:r>
              <a:rPr lang="nl-BE" b="1" dirty="0">
                <a:solidFill>
                  <a:schemeClr val="accent3">
                    <a:lumMod val="50000"/>
                  </a:schemeClr>
                </a:solidFill>
              </a:rPr>
              <a:t> </a:t>
            </a:r>
            <a:r>
              <a:rPr lang="nl-BE" sz="3100" b="1" dirty="0">
                <a:solidFill>
                  <a:schemeClr val="accent3">
                    <a:lumMod val="50000"/>
                  </a:schemeClr>
                </a:solidFill>
              </a:rPr>
              <a:t>4.1 Vangsten muskusrat VMM</a:t>
            </a:r>
            <a:endParaRPr lang="nl-BE" dirty="0"/>
          </a:p>
        </p:txBody>
      </p:sp>
      <p:sp>
        <p:nvSpPr>
          <p:cNvPr id="3" name="Tijdelijke aanduiding voor inhoud 2"/>
          <p:cNvSpPr>
            <a:spLocks noGrp="1"/>
          </p:cNvSpPr>
          <p:nvPr>
            <p:ph idx="1"/>
          </p:nvPr>
        </p:nvSpPr>
        <p:spPr/>
        <p:txBody>
          <a:bodyPr/>
          <a:lstStyle/>
          <a:p>
            <a:pPr marL="2286000" lvl="5" indent="0" algn="just">
              <a:buNone/>
            </a:pPr>
            <a:r>
              <a:rPr lang="nl-BE" dirty="0"/>
              <a:t>      Vlaamse Milieumaatschappij: </a:t>
            </a:r>
          </a:p>
          <a:p>
            <a:pPr marL="2286000" lvl="5" indent="0">
              <a:buNone/>
            </a:pPr>
            <a:r>
              <a:rPr lang="nl-BE" i="1" dirty="0"/>
              <a:t>         Regio Vlaamse Ardennen </a:t>
            </a:r>
          </a:p>
        </p:txBody>
      </p:sp>
      <p:graphicFrame>
        <p:nvGraphicFramePr>
          <p:cNvPr id="7" name="Tabel 6">
            <a:extLst>
              <a:ext uri="{FF2B5EF4-FFF2-40B4-BE49-F238E27FC236}">
                <a16:creationId xmlns:a16="http://schemas.microsoft.com/office/drawing/2014/main" id="{EA61914D-DA42-449A-9240-C875D9D6F226}"/>
              </a:ext>
            </a:extLst>
          </p:cNvPr>
          <p:cNvGraphicFramePr>
            <a:graphicFrameLocks noGrp="1"/>
          </p:cNvGraphicFramePr>
          <p:nvPr>
            <p:extLst>
              <p:ext uri="{D42A27DB-BD31-4B8C-83A1-F6EECF244321}">
                <p14:modId xmlns:p14="http://schemas.microsoft.com/office/powerpoint/2010/main" val="4217326337"/>
              </p:ext>
            </p:extLst>
          </p:nvPr>
        </p:nvGraphicFramePr>
        <p:xfrm>
          <a:off x="107504" y="2308701"/>
          <a:ext cx="8724800" cy="3108960"/>
        </p:xfrm>
        <a:graphic>
          <a:graphicData uri="http://schemas.openxmlformats.org/drawingml/2006/table">
            <a:tbl>
              <a:tblPr firstRow="1" bandRow="1">
                <a:tableStyleId>{5C22544A-7EE6-4342-B048-85BDC9FD1C3A}</a:tableStyleId>
              </a:tblPr>
              <a:tblGrid>
                <a:gridCol w="1744960">
                  <a:extLst>
                    <a:ext uri="{9D8B030D-6E8A-4147-A177-3AD203B41FA5}">
                      <a16:colId xmlns:a16="http://schemas.microsoft.com/office/drawing/2014/main" val="20000"/>
                    </a:ext>
                  </a:extLst>
                </a:gridCol>
                <a:gridCol w="1744960">
                  <a:extLst>
                    <a:ext uri="{9D8B030D-6E8A-4147-A177-3AD203B41FA5}">
                      <a16:colId xmlns:a16="http://schemas.microsoft.com/office/drawing/2014/main" val="20001"/>
                    </a:ext>
                  </a:extLst>
                </a:gridCol>
                <a:gridCol w="1744960">
                  <a:extLst>
                    <a:ext uri="{9D8B030D-6E8A-4147-A177-3AD203B41FA5}">
                      <a16:colId xmlns:a16="http://schemas.microsoft.com/office/drawing/2014/main" val="20002"/>
                    </a:ext>
                  </a:extLst>
                </a:gridCol>
                <a:gridCol w="1744960">
                  <a:extLst>
                    <a:ext uri="{9D8B030D-6E8A-4147-A177-3AD203B41FA5}">
                      <a16:colId xmlns:a16="http://schemas.microsoft.com/office/drawing/2014/main" val="2655446867"/>
                    </a:ext>
                  </a:extLst>
                </a:gridCol>
                <a:gridCol w="1744960">
                  <a:extLst>
                    <a:ext uri="{9D8B030D-6E8A-4147-A177-3AD203B41FA5}">
                      <a16:colId xmlns:a16="http://schemas.microsoft.com/office/drawing/2014/main" val="2088815537"/>
                    </a:ext>
                  </a:extLst>
                </a:gridCol>
              </a:tblGrid>
              <a:tr h="362019">
                <a:tc>
                  <a:txBody>
                    <a:bodyPr/>
                    <a:lstStyle/>
                    <a:p>
                      <a:pPr marL="0" algn="ctr" defTabSz="914400" rtl="0" eaLnBrk="1" fontAlgn="b" latinLnBrk="0" hangingPunct="1"/>
                      <a:r>
                        <a:rPr lang="nl-BE" sz="1800" b="1" i="0" u="none" strike="noStrike" kern="1200" dirty="0">
                          <a:solidFill>
                            <a:srgbClr val="000000"/>
                          </a:solidFill>
                          <a:effectLst/>
                          <a:latin typeface="+mn-lt"/>
                          <a:ea typeface="+mn-ea"/>
                          <a:cs typeface="+mn-cs"/>
                        </a:rPr>
                        <a:t>Gemeente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BE" sz="1800" b="1" i="0" u="none" strike="noStrike" kern="1200" dirty="0">
                          <a:solidFill>
                            <a:srgbClr val="000000"/>
                          </a:solidFill>
                          <a:effectLst/>
                          <a:latin typeface="+mn-lt"/>
                          <a:ea typeface="+mn-ea"/>
                          <a:cs typeface="+mn-cs"/>
                        </a:rPr>
                        <a:t>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BE" sz="1800" b="1" i="0" u="none" strike="noStrike" kern="1200" dirty="0">
                          <a:solidFill>
                            <a:srgbClr val="000000"/>
                          </a:solidFill>
                          <a:effectLst/>
                          <a:latin typeface="+mn-lt"/>
                          <a:ea typeface="+mn-ea"/>
                          <a:cs typeface="+mn-cs"/>
                        </a:rPr>
                        <a:t>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BE" sz="1800" b="1" i="0" u="none" strike="noStrike" kern="1200" dirty="0">
                          <a:solidFill>
                            <a:srgbClr val="000000"/>
                          </a:solidFill>
                          <a:effectLst/>
                          <a:latin typeface="+mn-lt"/>
                          <a:ea typeface="+mn-ea"/>
                          <a:cs typeface="+mn-cs"/>
                        </a:rPr>
                        <a:t>2018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BE" sz="1800" b="1" i="0" u="none" strike="noStrike" kern="1200" dirty="0">
                          <a:solidFill>
                            <a:srgbClr val="000000"/>
                          </a:solidFill>
                          <a:effectLst/>
                          <a:latin typeface="+mn-lt"/>
                          <a:ea typeface="+mn-ea"/>
                          <a:cs typeface="+mn-cs"/>
                        </a:rPr>
                        <a:t>2019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01683">
                <a:tc>
                  <a:txBody>
                    <a:bodyPr/>
                    <a:lstStyle/>
                    <a:p>
                      <a:pPr algn="ctr"/>
                      <a:r>
                        <a:rPr lang="nl-BE" sz="1400" dirty="0"/>
                        <a:t>Brakel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nl-BE" sz="14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nl-BE" sz="14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nl-BE" sz="1400"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latinLnBrk="0" hangingPunct="1"/>
                      <a:r>
                        <a:rPr lang="nl-BE" sz="1400" kern="1200" dirty="0">
                          <a:solidFill>
                            <a:schemeClr val="dk1"/>
                          </a:solidFill>
                          <a:latin typeface="+mn-lt"/>
                          <a:ea typeface="+mn-ea"/>
                          <a:cs typeface="+mn-cs"/>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531963242"/>
                  </a:ext>
                </a:extLst>
              </a:tr>
              <a:tr h="301683">
                <a:tc>
                  <a:txBody>
                    <a:bodyPr/>
                    <a:lstStyle/>
                    <a:p>
                      <a:pPr algn="ctr"/>
                      <a:r>
                        <a:rPr lang="nl-BE" sz="1400" dirty="0"/>
                        <a:t>Maarkedal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nl-BE" sz="1400" dirty="0"/>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nl-BE" sz="1400" dirty="0"/>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nl-BE" sz="14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latinLnBrk="0" hangingPunct="1"/>
                      <a:r>
                        <a:rPr lang="nl-BE" sz="1400" kern="1200" dirty="0">
                          <a:solidFill>
                            <a:schemeClr val="dk1"/>
                          </a:solidFill>
                          <a:latin typeface="+mn-lt"/>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301683">
                <a:tc>
                  <a:txBody>
                    <a:bodyPr/>
                    <a:lstStyle/>
                    <a:p>
                      <a:pPr algn="ctr"/>
                      <a:r>
                        <a:rPr lang="nl-BE" sz="1400" dirty="0"/>
                        <a:t>Oudenaarde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nl-BE" sz="1400" dirty="0"/>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nl-BE" sz="1400"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nl-BE" sz="14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latinLnBrk="0" hangingPunct="1"/>
                      <a:r>
                        <a:rPr lang="nl-BE" sz="1400" kern="1200" dirty="0">
                          <a:solidFill>
                            <a:schemeClr val="dk1"/>
                          </a:solidFill>
                          <a:latin typeface="+mn-lt"/>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301683">
                <a:tc>
                  <a:txBody>
                    <a:bodyPr/>
                    <a:lstStyle/>
                    <a:p>
                      <a:pPr algn="ctr"/>
                      <a:r>
                        <a:rPr lang="nl-BE" sz="1400" dirty="0"/>
                        <a:t>Kluisbergen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nl-BE" sz="1400" dirty="0"/>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nl-BE" sz="1400" dirty="0"/>
                        <a:t>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nl-BE" sz="1400" dirty="0"/>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latinLnBrk="0" hangingPunct="1"/>
                      <a:r>
                        <a:rPr lang="nl-BE" sz="1400" kern="1200" dirty="0">
                          <a:solidFill>
                            <a:schemeClr val="dk1"/>
                          </a:solidFill>
                          <a:latin typeface="+mn-lt"/>
                          <a:ea typeface="+mn-ea"/>
                          <a:cs typeface="+mn-cs"/>
                        </a:rPr>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301683">
                <a:tc>
                  <a:txBody>
                    <a:bodyPr/>
                    <a:lstStyle/>
                    <a:p>
                      <a:pPr algn="ctr"/>
                      <a:r>
                        <a:rPr lang="nl-BE" sz="1400" dirty="0" err="1"/>
                        <a:t>Kruisem</a:t>
                      </a:r>
                      <a:endParaRPr lang="nl-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nl-BE" sz="1400"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nl-BE" sz="1400"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nl-BE" sz="1400"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latinLnBrk="0" hangingPunct="1"/>
                      <a:r>
                        <a:rPr lang="nl-BE" sz="1400" kern="1200" dirty="0">
                          <a:solidFill>
                            <a:schemeClr val="dk1"/>
                          </a:solidFill>
                          <a:latin typeface="+mn-lt"/>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424980619"/>
                  </a:ext>
                </a:extLst>
              </a:tr>
              <a:tr h="301683">
                <a:tc>
                  <a:txBody>
                    <a:bodyPr/>
                    <a:lstStyle/>
                    <a:p>
                      <a:pPr algn="ctr"/>
                      <a:r>
                        <a:rPr lang="nl-BE" sz="1400" dirty="0"/>
                        <a:t>Wortegem-Petegem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nl-BE" sz="14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nl-BE" sz="1400"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nl-BE" sz="1400"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latinLnBrk="0" hangingPunct="1"/>
                      <a:r>
                        <a:rPr lang="nl-BE" sz="1400" kern="1200" dirty="0">
                          <a:solidFill>
                            <a:schemeClr val="dk1"/>
                          </a:solidFill>
                          <a:latin typeface="+mn-lt"/>
                          <a:ea typeface="+mn-ea"/>
                          <a:cs typeface="+mn-cs"/>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301683">
                <a:tc>
                  <a:txBody>
                    <a:bodyPr/>
                    <a:lstStyle/>
                    <a:p>
                      <a:pPr algn="ctr"/>
                      <a:r>
                        <a:rPr lang="nl-BE" sz="1400" dirty="0"/>
                        <a:t>Zottegem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nl-BE" sz="14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nl-BE" sz="1400"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nl-BE" sz="1400"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latinLnBrk="0" hangingPunct="1"/>
                      <a:r>
                        <a:rPr lang="nl-BE" sz="1400" kern="1200" dirty="0">
                          <a:solidFill>
                            <a:schemeClr val="dk1"/>
                          </a:solidFill>
                          <a:latin typeface="+mn-lt"/>
                          <a:ea typeface="+mn-ea"/>
                          <a:cs typeface="+mn-cs"/>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301683">
                <a:tc>
                  <a:txBody>
                    <a:bodyPr/>
                    <a:lstStyle/>
                    <a:p>
                      <a:pPr algn="ctr"/>
                      <a:r>
                        <a:rPr lang="nl-BE" sz="1400" dirty="0"/>
                        <a:t>Zwalm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nl-BE" sz="1400" dirty="0"/>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nl-BE" sz="1400" dirty="0"/>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nl-BE" sz="1400"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latinLnBrk="0" hangingPunct="1"/>
                      <a:r>
                        <a:rPr lang="nl-BE" sz="1400" kern="1200" dirty="0">
                          <a:solidFill>
                            <a:schemeClr val="dk1"/>
                          </a:solidFill>
                          <a:latin typeface="+mn-lt"/>
                          <a:ea typeface="+mn-ea"/>
                          <a:cs typeface="+mn-cs"/>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301683">
                <a:tc>
                  <a:txBody>
                    <a:bodyPr/>
                    <a:lstStyle/>
                    <a:p>
                      <a:pPr algn="ctr"/>
                      <a:r>
                        <a:rPr lang="nl-BE" sz="1400" b="1" dirty="0"/>
                        <a:t>Totaal: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nl-BE" sz="1400" b="1" dirty="0"/>
                        <a:t>113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nl-BE" sz="1400" b="1" dirty="0"/>
                        <a:t>146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nl-BE" sz="1400" b="1" dirty="0"/>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nl-BE" sz="1400" b="1" dirty="0"/>
                        <a:t>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bl>
          </a:graphicData>
        </a:graphic>
      </p:graphicFrame>
      <p:sp>
        <p:nvSpPr>
          <p:cNvPr id="4" name="Tekstvak 3">
            <a:extLst>
              <a:ext uri="{FF2B5EF4-FFF2-40B4-BE49-F238E27FC236}">
                <a16:creationId xmlns:a16="http://schemas.microsoft.com/office/drawing/2014/main" id="{24EB733B-348A-426C-94AE-456A7510638C}"/>
              </a:ext>
            </a:extLst>
          </p:cNvPr>
          <p:cNvSpPr txBox="1"/>
          <p:nvPr/>
        </p:nvSpPr>
        <p:spPr>
          <a:xfrm>
            <a:off x="6084168" y="5417661"/>
            <a:ext cx="3240360" cy="646331"/>
          </a:xfrm>
          <a:prstGeom prst="rect">
            <a:avLst/>
          </a:prstGeom>
          <a:noFill/>
        </p:spPr>
        <p:txBody>
          <a:bodyPr wrap="square" rtlCol="0">
            <a:spAutoFit/>
          </a:bodyPr>
          <a:lstStyle/>
          <a:p>
            <a:r>
              <a:rPr lang="nl-BE" dirty="0"/>
              <a:t>*gegevens RATO vanaf Nov. 2019 + provinciale werking </a:t>
            </a:r>
          </a:p>
        </p:txBody>
      </p:sp>
    </p:spTree>
    <p:extLst>
      <p:ext uri="{BB962C8B-B14F-4D97-AF65-F5344CB8AC3E}">
        <p14:creationId xmlns:p14="http://schemas.microsoft.com/office/powerpoint/2010/main" val="2984426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60648"/>
            <a:ext cx="8229600" cy="1143000"/>
          </a:xfrm>
        </p:spPr>
        <p:txBody>
          <a:bodyPr>
            <a:normAutofit fontScale="90000"/>
          </a:bodyPr>
          <a:lstStyle/>
          <a:p>
            <a:r>
              <a:rPr lang="nl-BE" b="1" dirty="0">
                <a:solidFill>
                  <a:schemeClr val="accent3">
                    <a:lumMod val="50000"/>
                  </a:schemeClr>
                </a:solidFill>
              </a:rPr>
              <a:t>Schadebeelden</a:t>
            </a:r>
            <a:br>
              <a:rPr lang="nl-BE" b="1" dirty="0">
                <a:solidFill>
                  <a:schemeClr val="accent3">
                    <a:lumMod val="50000"/>
                  </a:schemeClr>
                </a:solidFill>
              </a:rPr>
            </a:br>
            <a:endParaRPr lang="nl-BE" sz="31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2" y="1556792"/>
            <a:ext cx="4629976" cy="3497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descr="\\Netapp03\grafdata\E02\07_RATTENB\ratten\schadebeeld en sporen\muskusrat\20180130_1316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515983" y="1634136"/>
            <a:ext cx="4651200" cy="348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836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60648"/>
            <a:ext cx="8229600" cy="1143000"/>
          </a:xfrm>
        </p:spPr>
        <p:txBody>
          <a:bodyPr>
            <a:normAutofit fontScale="90000"/>
          </a:bodyPr>
          <a:lstStyle/>
          <a:p>
            <a:r>
              <a:rPr lang="nl-BE" b="1" dirty="0">
                <a:solidFill>
                  <a:schemeClr val="accent3">
                    <a:lumMod val="50000"/>
                  </a:schemeClr>
                </a:solidFill>
              </a:rPr>
              <a:t>4. Rattenbestrijding </a:t>
            </a:r>
            <a:br>
              <a:rPr lang="nl-BE" b="1" dirty="0">
                <a:solidFill>
                  <a:schemeClr val="accent3">
                    <a:lumMod val="50000"/>
                  </a:schemeClr>
                </a:solidFill>
              </a:rPr>
            </a:br>
            <a:r>
              <a:rPr lang="nl-BE" sz="3100" b="1" dirty="0">
                <a:solidFill>
                  <a:schemeClr val="accent3">
                    <a:lumMod val="50000"/>
                  </a:schemeClr>
                </a:solidFill>
              </a:rPr>
              <a:t>4.1 Vangsten muskusrat  POV</a:t>
            </a:r>
            <a:endParaRPr lang="nl-BE" sz="3100" dirty="0"/>
          </a:p>
        </p:txBody>
      </p:sp>
      <p:graphicFrame>
        <p:nvGraphicFramePr>
          <p:cNvPr id="4" name="Tabel 3"/>
          <p:cNvGraphicFramePr>
            <a:graphicFrameLocks noGrp="1"/>
          </p:cNvGraphicFramePr>
          <p:nvPr>
            <p:extLst>
              <p:ext uri="{D42A27DB-BD31-4B8C-83A1-F6EECF244321}">
                <p14:modId xmlns:p14="http://schemas.microsoft.com/office/powerpoint/2010/main" val="1484190585"/>
              </p:ext>
            </p:extLst>
          </p:nvPr>
        </p:nvGraphicFramePr>
        <p:xfrm>
          <a:off x="395536" y="1844824"/>
          <a:ext cx="8352931" cy="3755700"/>
        </p:xfrm>
        <a:graphic>
          <a:graphicData uri="http://schemas.openxmlformats.org/drawingml/2006/table">
            <a:tbl>
              <a:tblPr>
                <a:tableStyleId>{5C22544A-7EE6-4342-B048-85BDC9FD1C3A}</a:tableStyleId>
              </a:tblPr>
              <a:tblGrid>
                <a:gridCol w="1627195">
                  <a:extLst>
                    <a:ext uri="{9D8B030D-6E8A-4147-A177-3AD203B41FA5}">
                      <a16:colId xmlns:a16="http://schemas.microsoft.com/office/drawing/2014/main" val="20000"/>
                    </a:ext>
                  </a:extLst>
                </a:gridCol>
                <a:gridCol w="840717">
                  <a:extLst>
                    <a:ext uri="{9D8B030D-6E8A-4147-A177-3AD203B41FA5}">
                      <a16:colId xmlns:a16="http://schemas.microsoft.com/office/drawing/2014/main" val="20001"/>
                    </a:ext>
                  </a:extLst>
                </a:gridCol>
                <a:gridCol w="840717">
                  <a:extLst>
                    <a:ext uri="{9D8B030D-6E8A-4147-A177-3AD203B41FA5}">
                      <a16:colId xmlns:a16="http://schemas.microsoft.com/office/drawing/2014/main" val="20002"/>
                    </a:ext>
                  </a:extLst>
                </a:gridCol>
                <a:gridCol w="840717">
                  <a:extLst>
                    <a:ext uri="{9D8B030D-6E8A-4147-A177-3AD203B41FA5}">
                      <a16:colId xmlns:a16="http://schemas.microsoft.com/office/drawing/2014/main" val="20003"/>
                    </a:ext>
                  </a:extLst>
                </a:gridCol>
                <a:gridCol w="840717">
                  <a:extLst>
                    <a:ext uri="{9D8B030D-6E8A-4147-A177-3AD203B41FA5}">
                      <a16:colId xmlns:a16="http://schemas.microsoft.com/office/drawing/2014/main" val="20004"/>
                    </a:ext>
                  </a:extLst>
                </a:gridCol>
                <a:gridCol w="840717">
                  <a:extLst>
                    <a:ext uri="{9D8B030D-6E8A-4147-A177-3AD203B41FA5}">
                      <a16:colId xmlns:a16="http://schemas.microsoft.com/office/drawing/2014/main" val="20005"/>
                    </a:ext>
                  </a:extLst>
                </a:gridCol>
                <a:gridCol w="840717">
                  <a:extLst>
                    <a:ext uri="{9D8B030D-6E8A-4147-A177-3AD203B41FA5}">
                      <a16:colId xmlns:a16="http://schemas.microsoft.com/office/drawing/2014/main" val="20006"/>
                    </a:ext>
                  </a:extLst>
                </a:gridCol>
                <a:gridCol w="840717">
                  <a:extLst>
                    <a:ext uri="{9D8B030D-6E8A-4147-A177-3AD203B41FA5}">
                      <a16:colId xmlns:a16="http://schemas.microsoft.com/office/drawing/2014/main" val="20007"/>
                    </a:ext>
                  </a:extLst>
                </a:gridCol>
                <a:gridCol w="840717">
                  <a:extLst>
                    <a:ext uri="{9D8B030D-6E8A-4147-A177-3AD203B41FA5}">
                      <a16:colId xmlns:a16="http://schemas.microsoft.com/office/drawing/2014/main" val="1109416385"/>
                    </a:ext>
                  </a:extLst>
                </a:gridCol>
              </a:tblGrid>
              <a:tr h="440530">
                <a:tc gridSpan="9">
                  <a:txBody>
                    <a:bodyPr/>
                    <a:lstStyle/>
                    <a:p>
                      <a:pPr algn="ctr" fontAlgn="b"/>
                      <a:r>
                        <a:rPr lang="nl-BE" sz="1800" b="1" u="none" strike="noStrike" dirty="0">
                          <a:effectLst/>
                          <a:latin typeface="+mn-lt"/>
                        </a:rPr>
                        <a:t>Evolutie muskusratten Provincie Oost-Vlaanderen</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nl-BE"/>
                    </a:p>
                  </a:txBody>
                  <a:tcPr/>
                </a:tc>
                <a:tc hMerge="1">
                  <a:txBody>
                    <a:bodyPr/>
                    <a:lstStyle/>
                    <a:p>
                      <a:pPr algn="l" fontAlgn="b"/>
                      <a:endParaRPr lang="nl-BE" sz="1200" b="0" i="0" u="none" strike="noStrike" dirty="0">
                        <a:solidFill>
                          <a:srgbClr val="000000"/>
                        </a:solidFill>
                        <a:effectLst/>
                        <a:latin typeface="Arial"/>
                      </a:endParaRPr>
                    </a:p>
                  </a:txBody>
                  <a:tcPr marL="7620" marR="7620" marT="7620" marB="0" anchor="b"/>
                </a:tc>
                <a:tc hMerge="1">
                  <a:txBody>
                    <a:bodyPr/>
                    <a:lstStyle/>
                    <a:p>
                      <a:pPr algn="l" fontAlgn="b"/>
                      <a:endParaRPr lang="nl-BE" sz="1200" b="0" i="0" u="none" strike="noStrike">
                        <a:solidFill>
                          <a:srgbClr val="000000"/>
                        </a:solidFill>
                        <a:effectLst/>
                        <a:latin typeface="Arial"/>
                      </a:endParaRPr>
                    </a:p>
                  </a:txBody>
                  <a:tcPr marL="7620" marR="7620" marT="7620" marB="0" anchor="b"/>
                </a:tc>
                <a:tc hMerge="1">
                  <a:txBody>
                    <a:bodyPr/>
                    <a:lstStyle/>
                    <a:p>
                      <a:pPr algn="l" fontAlgn="b"/>
                      <a:endParaRPr lang="nl-BE" sz="1200" b="0" i="0" u="none" strike="noStrike">
                        <a:solidFill>
                          <a:srgbClr val="000000"/>
                        </a:solidFill>
                        <a:effectLst/>
                        <a:latin typeface="Arial"/>
                      </a:endParaRPr>
                    </a:p>
                  </a:txBody>
                  <a:tcPr marL="7620" marR="7620" marT="7620" marB="0" anchor="b"/>
                </a:tc>
                <a:tc hMerge="1">
                  <a:txBody>
                    <a:bodyPr/>
                    <a:lstStyle/>
                    <a:p>
                      <a:pPr algn="l" fontAlgn="b"/>
                      <a:endParaRPr lang="nl-BE" sz="1200" b="0" i="0" u="none" strike="noStrike" dirty="0">
                        <a:solidFill>
                          <a:srgbClr val="000000"/>
                        </a:solidFill>
                        <a:effectLst/>
                        <a:latin typeface="Arial"/>
                      </a:endParaRPr>
                    </a:p>
                  </a:txBody>
                  <a:tcPr marL="7620" marR="7620" marT="7620" marB="0" anchor="b"/>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440530">
                <a:tc>
                  <a:txBody>
                    <a:bodyPr/>
                    <a:lstStyle/>
                    <a:p>
                      <a:pPr algn="ctr" fontAlgn="b"/>
                      <a:r>
                        <a:rPr lang="nl-BE" sz="1800" b="1" i="0" u="none" strike="noStrike" dirty="0">
                          <a:solidFill>
                            <a:srgbClr val="000000"/>
                          </a:solidFill>
                          <a:effectLst/>
                          <a:latin typeface="+mn-lt"/>
                        </a:rPr>
                        <a:t>Regio</a:t>
                      </a:r>
                      <a:r>
                        <a:rPr lang="nl-BE" sz="1800" b="1" i="0" u="none" strike="noStrike" baseline="0" dirty="0">
                          <a:solidFill>
                            <a:srgbClr val="000000"/>
                          </a:solidFill>
                          <a:effectLst/>
                          <a:latin typeface="+mn-lt"/>
                        </a:rPr>
                        <a:t> </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a:effectLst/>
                          <a:latin typeface="+mn-lt"/>
                        </a:rPr>
                        <a:t>2012*</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a:effectLst/>
                          <a:latin typeface="+mn-lt"/>
                        </a:rPr>
                        <a:t>2013*</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a:effectLst/>
                          <a:latin typeface="+mn-lt"/>
                        </a:rPr>
                        <a:t>2014*</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a:effectLst/>
                          <a:latin typeface="+mn-lt"/>
                        </a:rPr>
                        <a:t>2015*</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a:effectLst/>
                          <a:latin typeface="+mn-lt"/>
                        </a:rPr>
                        <a:t>2016</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i="0" u="none" strike="noStrike" dirty="0">
                          <a:solidFill>
                            <a:srgbClr val="000000"/>
                          </a:solidFill>
                          <a:effectLst/>
                          <a:latin typeface="+mn-lt"/>
                        </a:rPr>
                        <a:t>2017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i="0" u="none" strike="noStrike" dirty="0">
                          <a:solidFill>
                            <a:srgbClr val="000000"/>
                          </a:solidFill>
                          <a:effectLst/>
                          <a:latin typeface="+mn-lt"/>
                        </a:rPr>
                        <a:t>2018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i="0" u="none" strike="noStrike" dirty="0">
                          <a:solidFill>
                            <a:srgbClr val="000000"/>
                          </a:solidFill>
                          <a:effectLst/>
                          <a:latin typeface="+mn-lt"/>
                        </a:rPr>
                        <a:t>2019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0001"/>
                  </a:ext>
                </a:extLst>
              </a:tr>
              <a:tr h="440530">
                <a:tc>
                  <a:txBody>
                    <a:bodyPr/>
                    <a:lstStyle/>
                    <a:p>
                      <a:pPr algn="ctr" fontAlgn="b"/>
                      <a:r>
                        <a:rPr lang="nl-BE" sz="1800" b="0" i="0" u="none" strike="noStrike" dirty="0">
                          <a:solidFill>
                            <a:schemeClr val="dk1"/>
                          </a:solidFill>
                          <a:effectLst/>
                          <a:latin typeface="+mn-lt"/>
                        </a:rPr>
                        <a:t>Waasland</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dirty="0">
                          <a:effectLst/>
                          <a:latin typeface="+mn-lt"/>
                        </a:rPr>
                        <a:t>7</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a:effectLst/>
                          <a:latin typeface="+mn-lt"/>
                        </a:rPr>
                        <a:t>3</a:t>
                      </a:r>
                      <a:endParaRPr lang="nl-BE" sz="1800" b="0" i="0" u="none" strike="noStrike">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a:solidFill>
                            <a:srgbClr val="000000"/>
                          </a:solidFill>
                          <a:effectLst/>
                          <a:latin typeface="+mn-lt"/>
                        </a:rPr>
                        <a:t>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440530">
                <a:tc>
                  <a:txBody>
                    <a:bodyPr/>
                    <a:lstStyle/>
                    <a:p>
                      <a:pPr algn="ctr" fontAlgn="b"/>
                      <a:r>
                        <a:rPr lang="nl-BE" sz="1800" u="none" strike="noStrike" dirty="0">
                          <a:effectLst/>
                          <a:latin typeface="+mn-lt"/>
                        </a:rPr>
                        <a:t>Meetjesland</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dirty="0">
                          <a:effectLst/>
                          <a:latin typeface="+mn-lt"/>
                        </a:rPr>
                        <a:t>3</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28</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41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50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a:solidFill>
                            <a:schemeClr val="dk1"/>
                          </a:solidFill>
                          <a:effectLst/>
                          <a:latin typeface="+mn-lt"/>
                        </a:rPr>
                        <a:t>100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a:solidFill>
                            <a:srgbClr val="000000"/>
                          </a:solidFill>
                          <a:effectLst/>
                          <a:latin typeface="+mn-lt"/>
                        </a:rPr>
                        <a:t>436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628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687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440530">
                <a:tc>
                  <a:txBody>
                    <a:bodyPr/>
                    <a:lstStyle/>
                    <a:p>
                      <a:pPr algn="ctr" fontAlgn="b"/>
                      <a:r>
                        <a:rPr lang="nl-BE" sz="1800" u="none" strike="noStrike" dirty="0">
                          <a:effectLst/>
                          <a:latin typeface="+mn-lt"/>
                        </a:rPr>
                        <a:t>Dendervallei</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a:effectLst/>
                          <a:latin typeface="+mn-lt"/>
                        </a:rPr>
                        <a:t>45</a:t>
                      </a:r>
                      <a:endParaRPr lang="nl-BE" sz="1800" b="0" i="0" u="none" strike="noStrike">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a:solidFill>
                            <a:schemeClr val="dk1"/>
                          </a:solidFill>
                          <a:effectLst/>
                          <a:latin typeface="+mn-lt"/>
                        </a:rPr>
                        <a:t>159</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a:solidFill>
                            <a:srgbClr val="000000"/>
                          </a:solidFill>
                          <a:effectLst/>
                          <a:latin typeface="+mn-lt"/>
                        </a:rPr>
                        <a:t>182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113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106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440530">
                <a:tc>
                  <a:txBody>
                    <a:bodyPr/>
                    <a:lstStyle/>
                    <a:p>
                      <a:pPr algn="ctr" fontAlgn="b"/>
                      <a:r>
                        <a:rPr lang="nl-BE" sz="1800" u="none" strike="noStrike" dirty="0" err="1">
                          <a:effectLst/>
                          <a:latin typeface="+mn-lt"/>
                        </a:rPr>
                        <a:t>Bovenschelde</a:t>
                      </a:r>
                      <a:r>
                        <a:rPr lang="nl-BE" sz="1800" u="none" strike="noStrike" dirty="0">
                          <a:effectLst/>
                          <a:latin typeface="+mn-lt"/>
                        </a:rPr>
                        <a:t> Leie</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a:effectLst/>
                          <a:latin typeface="+mn-lt"/>
                        </a:rPr>
                        <a:t>5</a:t>
                      </a:r>
                      <a:endParaRPr lang="nl-BE" sz="1800" b="0" i="0" u="none" strike="noStrike">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19</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a:solidFill>
                            <a:srgbClr val="000000"/>
                          </a:solidFill>
                          <a:effectLst/>
                          <a:latin typeface="+mn-lt"/>
                        </a:rPr>
                        <a:t>51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440530">
                <a:tc>
                  <a:txBody>
                    <a:bodyPr/>
                    <a:lstStyle/>
                    <a:p>
                      <a:pPr algn="ctr" fontAlgn="b"/>
                      <a:r>
                        <a:rPr lang="nl-BE" sz="1800" u="none" strike="noStrike" dirty="0">
                          <a:effectLst/>
                          <a:latin typeface="+mn-lt"/>
                        </a:rPr>
                        <a:t>Vlaamse Ardennen</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dirty="0">
                          <a:effectLst/>
                          <a:latin typeface="+mn-lt"/>
                        </a:rPr>
                        <a:t>115</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a:effectLst/>
                          <a:latin typeface="+mn-lt"/>
                        </a:rPr>
                        <a:t>169</a:t>
                      </a:r>
                      <a:endParaRPr lang="nl-BE" sz="1800" b="0" i="0" u="none" strike="noStrike">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412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248</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423</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a:solidFill>
                            <a:srgbClr val="000000"/>
                          </a:solidFill>
                          <a:effectLst/>
                          <a:latin typeface="+mn-lt"/>
                        </a:rPr>
                        <a:t>686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442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369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440530">
                <a:tc>
                  <a:txBody>
                    <a:bodyPr/>
                    <a:lstStyle/>
                    <a:p>
                      <a:pPr algn="ctr" fontAlgn="b"/>
                      <a:r>
                        <a:rPr lang="nl-BE" sz="1800" b="1" u="none" strike="noStrike" dirty="0">
                          <a:effectLst/>
                          <a:latin typeface="+mn-lt"/>
                        </a:rPr>
                        <a:t>Totalen</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b="1" u="none" strike="noStrike" dirty="0">
                          <a:effectLst/>
                          <a:latin typeface="+mn-lt"/>
                        </a:rPr>
                        <a:t>175</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1" u="none" strike="noStrike" dirty="0">
                          <a:effectLst/>
                          <a:latin typeface="+mn-lt"/>
                        </a:rPr>
                        <a:t>199</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1" u="none" strike="noStrike" dirty="0">
                          <a:effectLst/>
                          <a:latin typeface="+mn-lt"/>
                        </a:rPr>
                        <a:t>456</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1" u="none" strike="noStrike" dirty="0">
                          <a:effectLst/>
                          <a:latin typeface="+mn-lt"/>
                        </a:rPr>
                        <a:t>303</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1" i="0" u="none" strike="noStrike" dirty="0">
                          <a:solidFill>
                            <a:schemeClr val="dk1"/>
                          </a:solidFill>
                          <a:effectLst/>
                          <a:latin typeface="+mn-lt"/>
                        </a:rPr>
                        <a:t>703</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1" u="none" strike="noStrike" kern="1200" dirty="0">
                          <a:solidFill>
                            <a:schemeClr val="dk1"/>
                          </a:solidFill>
                          <a:effectLst/>
                          <a:latin typeface="+mn-lt"/>
                          <a:ea typeface="+mn-ea"/>
                          <a:cs typeface="+mn-cs"/>
                        </a:rPr>
                        <a:t>1357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1" i="0" u="none" strike="noStrike" kern="1200" dirty="0">
                          <a:solidFill>
                            <a:srgbClr val="000000"/>
                          </a:solidFill>
                          <a:effectLst/>
                          <a:latin typeface="+mn-lt"/>
                          <a:ea typeface="+mn-ea"/>
                          <a:cs typeface="+mn-cs"/>
                        </a:rPr>
                        <a:t>1195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1" i="0" u="none" strike="noStrike" kern="1200" dirty="0">
                          <a:solidFill>
                            <a:srgbClr val="000000"/>
                          </a:solidFill>
                          <a:effectLst/>
                          <a:latin typeface="+mn-lt"/>
                          <a:ea typeface="+mn-ea"/>
                          <a:cs typeface="+mn-cs"/>
                        </a:rPr>
                        <a:t>1167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bl>
          </a:graphicData>
        </a:graphic>
      </p:graphicFrame>
      <p:sp>
        <p:nvSpPr>
          <p:cNvPr id="3" name="Rechthoek 2"/>
          <p:cNvSpPr/>
          <p:nvPr/>
        </p:nvSpPr>
        <p:spPr>
          <a:xfrm>
            <a:off x="4788024" y="5517232"/>
            <a:ext cx="3840923" cy="369332"/>
          </a:xfrm>
          <a:prstGeom prst="rect">
            <a:avLst/>
          </a:prstGeom>
        </p:spPr>
        <p:txBody>
          <a:bodyPr wrap="none">
            <a:spAutoFit/>
          </a:bodyPr>
          <a:lstStyle/>
          <a:p>
            <a:r>
              <a:rPr lang="nl-BE" dirty="0"/>
              <a:t>* Vangstcijfers zonder gegevens VMM </a:t>
            </a:r>
          </a:p>
        </p:txBody>
      </p:sp>
    </p:spTree>
    <p:extLst>
      <p:ext uri="{BB962C8B-B14F-4D97-AF65-F5344CB8AC3E}">
        <p14:creationId xmlns:p14="http://schemas.microsoft.com/office/powerpoint/2010/main" val="1943450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Rato-logo"/>
          <p:cNvPicPr>
            <a:picLocks noChangeAspect="1" noChangeArrowheads="1"/>
          </p:cNvPicPr>
          <p:nvPr/>
        </p:nvPicPr>
        <p:blipFill>
          <a:blip r:embed="rId2" cstate="print">
            <a:clrChange>
              <a:clrFrom>
                <a:srgbClr val="FDFDFD"/>
              </a:clrFrom>
              <a:clrTo>
                <a:srgbClr val="FDFDFD">
                  <a:alpha val="0"/>
                </a:srgbClr>
              </a:clrTo>
            </a:clrChange>
          </a:blip>
          <a:srcRect/>
          <a:stretch>
            <a:fillRect/>
          </a:stretch>
        </p:blipFill>
        <p:spPr bwMode="auto">
          <a:xfrm>
            <a:off x="6804025" y="6237288"/>
            <a:ext cx="2108200" cy="434975"/>
          </a:xfrm>
          <a:prstGeom prst="rect">
            <a:avLst/>
          </a:prstGeom>
          <a:noFill/>
        </p:spPr>
      </p:pic>
      <p:pic>
        <p:nvPicPr>
          <p:cNvPr id="6" name="Picture 3" descr="C:\Documents and Settings\E4306\Mijn documenten\Mijn afbeeldingen\powerpoint-logo2.gif"/>
          <p:cNvPicPr>
            <a:picLocks noChangeAspect="1" noChangeArrowheads="1"/>
          </p:cNvPicPr>
          <p:nvPr/>
        </p:nvPicPr>
        <p:blipFill>
          <a:blip r:embed="rId3" cstate="print"/>
          <a:srcRect/>
          <a:stretch>
            <a:fillRect/>
          </a:stretch>
        </p:blipFill>
        <p:spPr bwMode="auto">
          <a:xfrm>
            <a:off x="0" y="5751576"/>
            <a:ext cx="9144000" cy="1106424"/>
          </a:xfrm>
          <a:prstGeom prst="rect">
            <a:avLst/>
          </a:prstGeom>
          <a:noFill/>
        </p:spPr>
      </p:pic>
      <p:sp>
        <p:nvSpPr>
          <p:cNvPr id="3" name="Tijdelijke aanduiding voor inhoud 2">
            <a:extLst>
              <a:ext uri="{FF2B5EF4-FFF2-40B4-BE49-F238E27FC236}">
                <a16:creationId xmlns:a16="http://schemas.microsoft.com/office/drawing/2014/main" id="{C24F093D-264E-4760-A8CE-835A550B951E}"/>
              </a:ext>
            </a:extLst>
          </p:cNvPr>
          <p:cNvSpPr>
            <a:spLocks noGrp="1"/>
          </p:cNvSpPr>
          <p:nvPr>
            <p:ph idx="1"/>
          </p:nvPr>
        </p:nvSpPr>
        <p:spPr/>
        <p:txBody>
          <a:bodyPr/>
          <a:lstStyle/>
          <a:p>
            <a:endParaRPr lang="nl-BE"/>
          </a:p>
        </p:txBody>
      </p:sp>
      <p:pic>
        <p:nvPicPr>
          <p:cNvPr id="7" name="Afbeelding 6">
            <a:extLst>
              <a:ext uri="{FF2B5EF4-FFF2-40B4-BE49-F238E27FC236}">
                <a16:creationId xmlns:a16="http://schemas.microsoft.com/office/drawing/2014/main" id="{3E50CD90-AB16-4C02-AD44-8C73FC63399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547"/>
          <a:stretch/>
        </p:blipFill>
        <p:spPr>
          <a:xfrm>
            <a:off x="0" y="0"/>
            <a:ext cx="9143999" cy="6858000"/>
          </a:xfrm>
          <a:prstGeom prst="rect">
            <a:avLst/>
          </a:prstGeom>
        </p:spPr>
      </p:pic>
    </p:spTree>
    <p:extLst>
      <p:ext uri="{BB962C8B-B14F-4D97-AF65-F5344CB8AC3E}">
        <p14:creationId xmlns:p14="http://schemas.microsoft.com/office/powerpoint/2010/main" val="2161692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5767</TotalTime>
  <Words>1818</Words>
  <Application>Microsoft Office PowerPoint</Application>
  <PresentationFormat>Diavoorstelling (4:3)</PresentationFormat>
  <Paragraphs>882</Paragraphs>
  <Slides>46</Slides>
  <Notes>30</Notes>
  <HiddenSlides>0</HiddenSlides>
  <MMClips>0</MMClips>
  <ScaleCrop>false</ScaleCrop>
  <HeadingPairs>
    <vt:vector size="6" baseType="variant">
      <vt:variant>
        <vt:lpstr>Gebruikte lettertypen</vt:lpstr>
      </vt:variant>
      <vt:variant>
        <vt:i4>5</vt:i4>
      </vt:variant>
      <vt:variant>
        <vt:lpstr>Thema</vt:lpstr>
      </vt:variant>
      <vt:variant>
        <vt:i4>7</vt:i4>
      </vt:variant>
      <vt:variant>
        <vt:lpstr>Diatitels</vt:lpstr>
      </vt:variant>
      <vt:variant>
        <vt:i4>46</vt:i4>
      </vt:variant>
    </vt:vector>
  </HeadingPairs>
  <TitlesOfParts>
    <vt:vector size="58" baseType="lpstr">
      <vt:lpstr>Arial</vt:lpstr>
      <vt:lpstr>Calibri</vt:lpstr>
      <vt:lpstr>Calibri Light</vt:lpstr>
      <vt:lpstr>FlandersArtSans-Bold</vt:lpstr>
      <vt:lpstr>FlandersArtSans-Regular</vt:lpstr>
      <vt:lpstr>RATO-POV</vt:lpstr>
      <vt:lpstr>1_RATO-POV</vt:lpstr>
      <vt:lpstr>2_RATO-POV</vt:lpstr>
      <vt:lpstr>3_RATO-POV</vt:lpstr>
      <vt:lpstr>4_RATO-POV</vt:lpstr>
      <vt:lpstr>5_RATO-POV</vt:lpstr>
      <vt:lpstr>Kantoorthema</vt:lpstr>
      <vt:lpstr>Regionaal Comité Ratten- en exotenbestrijding </vt:lpstr>
      <vt:lpstr>Agenda </vt:lpstr>
      <vt:lpstr>PowerPoint-presentatie</vt:lpstr>
      <vt:lpstr>PowerPoint-presentatie</vt:lpstr>
      <vt:lpstr>4. Rattenbestrijding  4.1 Vangsten muskusrat Vlaamse Ardennen</vt:lpstr>
      <vt:lpstr>4. Rattenbestrijding  4.1 Vangsten muskusrat VMM</vt:lpstr>
      <vt:lpstr>Schadebeelden </vt:lpstr>
      <vt:lpstr>4. Rattenbestrijding  4.1 Vangsten muskusrat  POV</vt:lpstr>
      <vt:lpstr>PowerPoint-presentatie</vt:lpstr>
      <vt:lpstr>PowerPoint-presentatie</vt:lpstr>
      <vt:lpstr>4. Rattenbestrijding  4.2 Meldingen bruine rat POV</vt:lpstr>
      <vt:lpstr>4. Rattenbestrijding  4.3 Rodenticiden in kg Vlaamse Ardennen </vt:lpstr>
      <vt:lpstr>4. Rattenbestrijding </vt:lpstr>
      <vt:lpstr>4. Rattenbestrijding  4.3 Rodenticiden POV</vt:lpstr>
      <vt:lpstr> </vt:lpstr>
      <vt:lpstr>PowerPoint-presentatie</vt:lpstr>
      <vt:lpstr>PowerPoint-presentatie</vt:lpstr>
      <vt:lpstr>PowerPoint-presentatie</vt:lpstr>
      <vt:lpstr>5. Overlastbezorgers</vt:lpstr>
      <vt:lpstr>5. Overlastbezorgers  5.1 Dierlijke overlastbezorgers Vlaamse Ardennen </vt:lpstr>
      <vt:lpstr>5. Overlastbezorgers 5.1 Dierlijke overlastbezorgers POV</vt:lpstr>
      <vt:lpstr>5. Overlastbezorgers</vt:lpstr>
      <vt:lpstr>PowerPoint-presentatie</vt:lpstr>
      <vt:lpstr>4. Zwerfkattenwerking</vt:lpstr>
      <vt:lpstr> 4. Zwerfkattenwerking Verplichtingen </vt:lpstr>
      <vt:lpstr>4. Zwerfkattenwerking adviezen </vt:lpstr>
      <vt:lpstr>4. Zwerfkattenwerking </vt:lpstr>
      <vt:lpstr>4. Zwerfkattenwerking Vaststelling</vt:lpstr>
      <vt:lpstr>5. Exotenbeheer</vt:lpstr>
      <vt:lpstr>5. Exotenbeheer  5.1  Stand van zaken</vt:lpstr>
      <vt:lpstr>5. Exotenbeheer  5.1 Nieuwe soorten</vt:lpstr>
      <vt:lpstr>5. Exotenbeheer  5.2  Belangrijkste dieren </vt:lpstr>
      <vt:lpstr>5. Exotenbeheer  5.2  Belangrijkste planten </vt:lpstr>
      <vt:lpstr>5. Exotenbeheer  5.2  Belangrijkste planten </vt:lpstr>
      <vt:lpstr>5. Exotenbeheer  Reuzenberenklauw </vt:lpstr>
      <vt:lpstr>PowerPoint-presentatie</vt:lpstr>
      <vt:lpstr>Reuzenberenklauw  </vt:lpstr>
      <vt:lpstr>5. Exotenbeheer  Reuzenbalsemien</vt:lpstr>
      <vt:lpstr>Reuzenbalsemien  </vt:lpstr>
      <vt:lpstr>5. Exotenbeheer  Japanse duizendknoop</vt:lpstr>
      <vt:lpstr>Japanse duizenknoop  </vt:lpstr>
      <vt:lpstr>5. Exotenbeheer  Waterwaaier of cabomba </vt:lpstr>
      <vt:lpstr>PowerPoint-presentatie</vt:lpstr>
      <vt:lpstr>5. Exotenbeheer </vt:lpstr>
      <vt:lpstr>6. Kalender en varia </vt:lpstr>
      <vt:lpstr>Contact</vt:lpstr>
    </vt:vector>
  </TitlesOfParts>
  <Company>Provincie Oost-Vlaanderen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Stefens Anke</dc:creator>
  <cp:lastModifiedBy>Stefens Anke</cp:lastModifiedBy>
  <cp:revision>398</cp:revision>
  <cp:lastPrinted>2019-03-27T12:07:33Z</cp:lastPrinted>
  <dcterms:created xsi:type="dcterms:W3CDTF">2017-03-15T14:54:02Z</dcterms:created>
  <dcterms:modified xsi:type="dcterms:W3CDTF">2020-05-07T11:43:20Z</dcterms:modified>
</cp:coreProperties>
</file>