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59" r:id="rId3"/>
    <p:sldId id="258" r:id="rId4"/>
    <p:sldId id="303" r:id="rId5"/>
    <p:sldId id="260" r:id="rId6"/>
    <p:sldId id="261" r:id="rId7"/>
    <p:sldId id="262" r:id="rId8"/>
    <p:sldId id="263" r:id="rId9"/>
    <p:sldId id="318" r:id="rId10"/>
    <p:sldId id="264" r:id="rId11"/>
    <p:sldId id="319" r:id="rId12"/>
    <p:sldId id="320" r:id="rId13"/>
    <p:sldId id="321" r:id="rId14"/>
    <p:sldId id="322" r:id="rId15"/>
    <p:sldId id="266" r:id="rId16"/>
    <p:sldId id="265" r:id="rId17"/>
    <p:sldId id="269" r:id="rId18"/>
    <p:sldId id="268" r:id="rId19"/>
    <p:sldId id="287" r:id="rId20"/>
    <p:sldId id="270" r:id="rId21"/>
    <p:sldId id="289" r:id="rId22"/>
    <p:sldId id="273" r:id="rId23"/>
    <p:sldId id="272" r:id="rId24"/>
    <p:sldId id="274" r:id="rId25"/>
    <p:sldId id="275" r:id="rId26"/>
    <p:sldId id="278" r:id="rId27"/>
    <p:sldId id="279" r:id="rId28"/>
    <p:sldId id="276" r:id="rId29"/>
    <p:sldId id="277"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04" r:id="rId43"/>
    <p:sldId id="285" r:id="rId44"/>
    <p:sldId id="286" r:id="rId45"/>
    <p:sldId id="317" r:id="rId46"/>
  </p:sldIdLst>
  <p:sldSz cx="9144000" cy="6858000" type="screen4x3"/>
  <p:notesSz cx="6669088" cy="987266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692" autoAdjust="0"/>
  </p:normalViewPr>
  <p:slideViewPr>
    <p:cSldViewPr>
      <p:cViewPr varScale="1">
        <p:scale>
          <a:sx n="66" d="100"/>
          <a:sy n="66" d="100"/>
        </p:scale>
        <p:origin x="-1276" y="-56"/>
      </p:cViewPr>
      <p:guideLst>
        <p:guide orient="horz" pos="2160"/>
        <p:guide pos="2880"/>
      </p:guideLst>
    </p:cSldViewPr>
  </p:slideViewPr>
  <p:outlineViewPr>
    <p:cViewPr>
      <p:scale>
        <a:sx n="33" d="100"/>
        <a:sy n="33" d="100"/>
      </p:scale>
      <p:origin x="0" y="2131"/>
    </p:cViewPr>
  </p:outlineViewPr>
  <p:notesTextViewPr>
    <p:cViewPr>
      <p:scale>
        <a:sx n="1" d="1"/>
        <a:sy n="1" d="1"/>
      </p:scale>
      <p:origin x="0" y="116"/>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pov20\data\E02\OVERLAST\PROVINCIE\reg-comm\2015\cijfers%20pov%20en%20rat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pov20\data\E02\OVERLAST\PROVINCIE\reg-comm\2015\cijfers%20pov%20en%20rat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'totaal mura rc'!$B$2</c:f>
              <c:strCache>
                <c:ptCount val="1"/>
                <c:pt idx="0">
                  <c:v>2012</c:v>
                </c:pt>
              </c:strCache>
            </c:strRef>
          </c:tx>
          <c:invertIfNegative val="0"/>
          <c:val>
            <c:numRef>
              <c:f>'totaal mura rc'!$B$8</c:f>
              <c:numCache>
                <c:formatCode>General</c:formatCode>
                <c:ptCount val="1"/>
                <c:pt idx="0">
                  <c:v>175</c:v>
                </c:pt>
              </c:numCache>
            </c:numRef>
          </c:val>
        </c:ser>
        <c:ser>
          <c:idx val="1"/>
          <c:order val="1"/>
          <c:tx>
            <c:strRef>
              <c:f>'totaal mura rc'!$C$2</c:f>
              <c:strCache>
                <c:ptCount val="1"/>
                <c:pt idx="0">
                  <c:v>2013</c:v>
                </c:pt>
              </c:strCache>
            </c:strRef>
          </c:tx>
          <c:invertIfNegative val="0"/>
          <c:val>
            <c:numRef>
              <c:f>'totaal mura rc'!$C$8</c:f>
              <c:numCache>
                <c:formatCode>General</c:formatCode>
                <c:ptCount val="1"/>
                <c:pt idx="0">
                  <c:v>199</c:v>
                </c:pt>
              </c:numCache>
            </c:numRef>
          </c:val>
        </c:ser>
        <c:ser>
          <c:idx val="2"/>
          <c:order val="2"/>
          <c:tx>
            <c:v>2014</c:v>
          </c:tx>
          <c:invertIfNegative val="0"/>
          <c:val>
            <c:numRef>
              <c:f>'totaal mura rc'!$D$8</c:f>
              <c:numCache>
                <c:formatCode>General</c:formatCode>
                <c:ptCount val="1"/>
                <c:pt idx="0">
                  <c:v>456</c:v>
                </c:pt>
              </c:numCache>
            </c:numRef>
          </c:val>
        </c:ser>
        <c:ser>
          <c:idx val="3"/>
          <c:order val="3"/>
          <c:tx>
            <c:strRef>
              <c:f>'totaal mura rc'!$E$2</c:f>
              <c:strCache>
                <c:ptCount val="1"/>
                <c:pt idx="0">
                  <c:v>2015</c:v>
                </c:pt>
              </c:strCache>
            </c:strRef>
          </c:tx>
          <c:invertIfNegative val="0"/>
          <c:val>
            <c:numRef>
              <c:f>'totaal mura rc'!$E$8</c:f>
              <c:numCache>
                <c:formatCode>General</c:formatCode>
                <c:ptCount val="1"/>
                <c:pt idx="0">
                  <c:v>303</c:v>
                </c:pt>
              </c:numCache>
            </c:numRef>
          </c:val>
        </c:ser>
        <c:ser>
          <c:idx val="4"/>
          <c:order val="4"/>
          <c:tx>
            <c:strRef>
              <c:f>'totaal mura rc'!$F$2</c:f>
              <c:strCache>
                <c:ptCount val="1"/>
                <c:pt idx="0">
                  <c:v>2016</c:v>
                </c:pt>
              </c:strCache>
            </c:strRef>
          </c:tx>
          <c:invertIfNegative val="0"/>
          <c:val>
            <c:numRef>
              <c:f>'totaal mura rc'!$F$8</c:f>
              <c:numCache>
                <c:formatCode>General</c:formatCode>
                <c:ptCount val="1"/>
                <c:pt idx="0">
                  <c:v>546</c:v>
                </c:pt>
              </c:numCache>
            </c:numRef>
          </c:val>
        </c:ser>
        <c:dLbls>
          <c:showLegendKey val="0"/>
          <c:showVal val="0"/>
          <c:showCatName val="0"/>
          <c:showSerName val="0"/>
          <c:showPercent val="0"/>
          <c:showBubbleSize val="0"/>
        </c:dLbls>
        <c:gapWidth val="150"/>
        <c:axId val="82320768"/>
        <c:axId val="91527808"/>
      </c:barChart>
      <c:catAx>
        <c:axId val="82320768"/>
        <c:scaling>
          <c:orientation val="minMax"/>
        </c:scaling>
        <c:delete val="1"/>
        <c:axPos val="b"/>
        <c:majorTickMark val="out"/>
        <c:minorTickMark val="none"/>
        <c:tickLblPos val="nextTo"/>
        <c:crossAx val="91527808"/>
        <c:crosses val="autoZero"/>
        <c:auto val="1"/>
        <c:lblAlgn val="ctr"/>
        <c:lblOffset val="100"/>
        <c:noMultiLvlLbl val="0"/>
      </c:catAx>
      <c:valAx>
        <c:axId val="91527808"/>
        <c:scaling>
          <c:orientation val="minMax"/>
        </c:scaling>
        <c:delete val="0"/>
        <c:axPos val="l"/>
        <c:majorGridlines/>
        <c:numFmt formatCode="General" sourceLinked="1"/>
        <c:majorTickMark val="out"/>
        <c:minorTickMark val="none"/>
        <c:tickLblPos val="nextTo"/>
        <c:crossAx val="82320768"/>
        <c:crosses val="autoZero"/>
        <c:crossBetween val="between"/>
      </c:valAx>
    </c:plotArea>
    <c:legend>
      <c:legendPos val="r"/>
      <c:layout/>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dirty="0"/>
              <a:t>Regio</a:t>
            </a:r>
            <a:r>
              <a:rPr lang="nl-BE" baseline="0" dirty="0"/>
              <a:t> </a:t>
            </a:r>
            <a:r>
              <a:rPr lang="nl-BE" baseline="0" dirty="0" err="1"/>
              <a:t>Bovenschelde</a:t>
            </a:r>
            <a:r>
              <a:rPr lang="nl-BE" baseline="0" dirty="0"/>
              <a:t> Leie</a:t>
            </a:r>
          </a:p>
          <a:p>
            <a:pPr>
              <a:defRPr/>
            </a:pPr>
            <a:r>
              <a:rPr lang="nl-BE" baseline="0" dirty="0"/>
              <a:t>evolutie </a:t>
            </a:r>
            <a:r>
              <a:rPr lang="nl-BE" baseline="0" dirty="0" err="1" smtClean="0"/>
              <a:t>rodenticiden</a:t>
            </a:r>
            <a:endParaRPr lang="nl-BE" dirty="0"/>
          </a:p>
        </c:rich>
      </c:tx>
      <c:layout>
        <c:manualLayout>
          <c:xMode val="edge"/>
          <c:yMode val="edge"/>
          <c:x val="0.3803471128608924"/>
          <c:y val="2.7777777777777776E-2"/>
        </c:manualLayout>
      </c:layout>
      <c:overlay val="0"/>
    </c:title>
    <c:autoTitleDeleted val="0"/>
    <c:plotArea>
      <c:layout/>
      <c:barChart>
        <c:barDir val="col"/>
        <c:grouping val="clustered"/>
        <c:varyColors val="0"/>
        <c:ser>
          <c:idx val="0"/>
          <c:order val="0"/>
          <c:tx>
            <c:strRef>
              <c:f>bovensch!$C$5</c:f>
              <c:strCache>
                <c:ptCount val="1"/>
                <c:pt idx="0">
                  <c:v>2012</c:v>
                </c:pt>
              </c:strCache>
            </c:strRef>
          </c:tx>
          <c:invertIfNegative val="0"/>
          <c:cat>
            <c:strRef>
              <c:f>bovensch!$B$6:$B$18</c:f>
              <c:strCache>
                <c:ptCount val="13"/>
                <c:pt idx="0">
                  <c:v>De Pinte</c:v>
                </c:pt>
                <c:pt idx="1">
                  <c:v>Deinze</c:v>
                </c:pt>
                <c:pt idx="2">
                  <c:v>Destelbergen</c:v>
                </c:pt>
                <c:pt idx="3">
                  <c:v>Gavere</c:v>
                </c:pt>
                <c:pt idx="4">
                  <c:v>Gent</c:v>
                </c:pt>
                <c:pt idx="5">
                  <c:v>Lochristi</c:v>
                </c:pt>
                <c:pt idx="6">
                  <c:v>Lovendegem</c:v>
                </c:pt>
                <c:pt idx="7">
                  <c:v>Melle</c:v>
                </c:pt>
                <c:pt idx="8">
                  <c:v>Merelbeke</c:v>
                </c:pt>
                <c:pt idx="9">
                  <c:v>Nazareth</c:v>
                </c:pt>
                <c:pt idx="10">
                  <c:v>Oosterzele</c:v>
                </c:pt>
                <c:pt idx="11">
                  <c:v>Sint-Martens-Latem</c:v>
                </c:pt>
                <c:pt idx="12">
                  <c:v>Zulte</c:v>
                </c:pt>
              </c:strCache>
            </c:strRef>
          </c:cat>
          <c:val>
            <c:numRef>
              <c:f>bovensch!$C$6:$C$18</c:f>
              <c:numCache>
                <c:formatCode>0</c:formatCode>
                <c:ptCount val="13"/>
                <c:pt idx="0">
                  <c:v>132.56</c:v>
                </c:pt>
                <c:pt idx="1">
                  <c:v>134.97</c:v>
                </c:pt>
                <c:pt idx="2">
                  <c:v>90.84</c:v>
                </c:pt>
                <c:pt idx="3">
                  <c:v>0</c:v>
                </c:pt>
                <c:pt idx="4">
                  <c:v>0</c:v>
                </c:pt>
                <c:pt idx="5">
                  <c:v>407.93400000000003</c:v>
                </c:pt>
                <c:pt idx="6">
                  <c:v>43.56</c:v>
                </c:pt>
                <c:pt idx="7">
                  <c:v>37.779999999999994</c:v>
                </c:pt>
                <c:pt idx="8">
                  <c:v>149.96</c:v>
                </c:pt>
                <c:pt idx="9">
                  <c:v>144.1</c:v>
                </c:pt>
                <c:pt idx="10">
                  <c:v>37.4</c:v>
                </c:pt>
                <c:pt idx="11">
                  <c:v>49.88000000000001</c:v>
                </c:pt>
                <c:pt idx="12">
                  <c:v>25.4</c:v>
                </c:pt>
              </c:numCache>
            </c:numRef>
          </c:val>
        </c:ser>
        <c:ser>
          <c:idx val="1"/>
          <c:order val="1"/>
          <c:tx>
            <c:strRef>
              <c:f>bovensch!$D$5</c:f>
              <c:strCache>
                <c:ptCount val="1"/>
                <c:pt idx="0">
                  <c:v>2013</c:v>
                </c:pt>
              </c:strCache>
            </c:strRef>
          </c:tx>
          <c:invertIfNegative val="0"/>
          <c:cat>
            <c:strRef>
              <c:f>bovensch!$B$6:$B$18</c:f>
              <c:strCache>
                <c:ptCount val="13"/>
                <c:pt idx="0">
                  <c:v>De Pinte</c:v>
                </c:pt>
                <c:pt idx="1">
                  <c:v>Deinze</c:v>
                </c:pt>
                <c:pt idx="2">
                  <c:v>Destelbergen</c:v>
                </c:pt>
                <c:pt idx="3">
                  <c:v>Gavere</c:v>
                </c:pt>
                <c:pt idx="4">
                  <c:v>Gent</c:v>
                </c:pt>
                <c:pt idx="5">
                  <c:v>Lochristi</c:v>
                </c:pt>
                <c:pt idx="6">
                  <c:v>Lovendegem</c:v>
                </c:pt>
                <c:pt idx="7">
                  <c:v>Melle</c:v>
                </c:pt>
                <c:pt idx="8">
                  <c:v>Merelbeke</c:v>
                </c:pt>
                <c:pt idx="9">
                  <c:v>Nazareth</c:v>
                </c:pt>
                <c:pt idx="10">
                  <c:v>Oosterzele</c:v>
                </c:pt>
                <c:pt idx="11">
                  <c:v>Sint-Martens-Latem</c:v>
                </c:pt>
                <c:pt idx="12">
                  <c:v>Zulte</c:v>
                </c:pt>
              </c:strCache>
            </c:strRef>
          </c:cat>
          <c:val>
            <c:numRef>
              <c:f>bovensch!$D$6:$D$18</c:f>
              <c:numCache>
                <c:formatCode>0</c:formatCode>
                <c:ptCount val="13"/>
                <c:pt idx="0">
                  <c:v>68.72</c:v>
                </c:pt>
                <c:pt idx="1">
                  <c:v>110.56</c:v>
                </c:pt>
                <c:pt idx="2">
                  <c:v>61.415999999999997</c:v>
                </c:pt>
                <c:pt idx="3">
                  <c:v>137.184</c:v>
                </c:pt>
                <c:pt idx="4">
                  <c:v>0</c:v>
                </c:pt>
                <c:pt idx="5">
                  <c:v>306.35000000000002</c:v>
                </c:pt>
                <c:pt idx="6">
                  <c:v>28.724</c:v>
                </c:pt>
                <c:pt idx="7">
                  <c:v>21.5</c:v>
                </c:pt>
                <c:pt idx="8">
                  <c:v>81.34</c:v>
                </c:pt>
                <c:pt idx="9">
                  <c:v>77.415999999999997</c:v>
                </c:pt>
                <c:pt idx="10">
                  <c:v>11.2</c:v>
                </c:pt>
                <c:pt idx="11">
                  <c:v>29.519999999999996</c:v>
                </c:pt>
                <c:pt idx="12">
                  <c:v>31.864999999999998</c:v>
                </c:pt>
              </c:numCache>
            </c:numRef>
          </c:val>
        </c:ser>
        <c:ser>
          <c:idx val="2"/>
          <c:order val="2"/>
          <c:tx>
            <c:strRef>
              <c:f>bovensch!$E$5</c:f>
              <c:strCache>
                <c:ptCount val="1"/>
                <c:pt idx="0">
                  <c:v>2014</c:v>
                </c:pt>
              </c:strCache>
            </c:strRef>
          </c:tx>
          <c:invertIfNegative val="0"/>
          <c:cat>
            <c:strRef>
              <c:f>bovensch!$B$6:$B$18</c:f>
              <c:strCache>
                <c:ptCount val="13"/>
                <c:pt idx="0">
                  <c:v>De Pinte</c:v>
                </c:pt>
                <c:pt idx="1">
                  <c:v>Deinze</c:v>
                </c:pt>
                <c:pt idx="2">
                  <c:v>Destelbergen</c:v>
                </c:pt>
                <c:pt idx="3">
                  <c:v>Gavere</c:v>
                </c:pt>
                <c:pt idx="4">
                  <c:v>Gent</c:v>
                </c:pt>
                <c:pt idx="5">
                  <c:v>Lochristi</c:v>
                </c:pt>
                <c:pt idx="6">
                  <c:v>Lovendegem</c:v>
                </c:pt>
                <c:pt idx="7">
                  <c:v>Melle</c:v>
                </c:pt>
                <c:pt idx="8">
                  <c:v>Merelbeke</c:v>
                </c:pt>
                <c:pt idx="9">
                  <c:v>Nazareth</c:v>
                </c:pt>
                <c:pt idx="10">
                  <c:v>Oosterzele</c:v>
                </c:pt>
                <c:pt idx="11">
                  <c:v>Sint-Martens-Latem</c:v>
                </c:pt>
                <c:pt idx="12">
                  <c:v>Zulte</c:v>
                </c:pt>
              </c:strCache>
            </c:strRef>
          </c:cat>
          <c:val>
            <c:numRef>
              <c:f>bovensch!$E$6:$E$18</c:f>
              <c:numCache>
                <c:formatCode>0</c:formatCode>
                <c:ptCount val="13"/>
                <c:pt idx="0">
                  <c:v>24.5</c:v>
                </c:pt>
                <c:pt idx="1">
                  <c:v>107</c:v>
                </c:pt>
                <c:pt idx="2">
                  <c:v>80</c:v>
                </c:pt>
                <c:pt idx="3">
                  <c:v>126.03200000000001</c:v>
                </c:pt>
                <c:pt idx="4">
                  <c:v>0</c:v>
                </c:pt>
                <c:pt idx="5">
                  <c:v>347</c:v>
                </c:pt>
                <c:pt idx="6" formatCode="General">
                  <c:v>40</c:v>
                </c:pt>
                <c:pt idx="7">
                  <c:v>45.712000000000003</c:v>
                </c:pt>
                <c:pt idx="8">
                  <c:v>107</c:v>
                </c:pt>
                <c:pt idx="9">
                  <c:v>104</c:v>
                </c:pt>
                <c:pt idx="10">
                  <c:v>11.719999999999999</c:v>
                </c:pt>
                <c:pt idx="11">
                  <c:v>53.27</c:v>
                </c:pt>
                <c:pt idx="12">
                  <c:v>25.85</c:v>
                </c:pt>
              </c:numCache>
            </c:numRef>
          </c:val>
        </c:ser>
        <c:ser>
          <c:idx val="3"/>
          <c:order val="3"/>
          <c:tx>
            <c:strRef>
              <c:f>bovensch!$F$5</c:f>
              <c:strCache>
                <c:ptCount val="1"/>
                <c:pt idx="0">
                  <c:v>2015</c:v>
                </c:pt>
              </c:strCache>
            </c:strRef>
          </c:tx>
          <c:invertIfNegative val="0"/>
          <c:val>
            <c:numRef>
              <c:f>bovensch!$F$6:$F$18</c:f>
              <c:numCache>
                <c:formatCode>0</c:formatCode>
                <c:ptCount val="13"/>
                <c:pt idx="0">
                  <c:v>9.4</c:v>
                </c:pt>
                <c:pt idx="1">
                  <c:v>120.4</c:v>
                </c:pt>
                <c:pt idx="2">
                  <c:v>70.19</c:v>
                </c:pt>
                <c:pt idx="3">
                  <c:v>106.6</c:v>
                </c:pt>
                <c:pt idx="4">
                  <c:v>0</c:v>
                </c:pt>
                <c:pt idx="5">
                  <c:v>147.5</c:v>
                </c:pt>
                <c:pt idx="6" formatCode="General">
                  <c:v>35.9</c:v>
                </c:pt>
                <c:pt idx="7">
                  <c:v>0</c:v>
                </c:pt>
                <c:pt idx="8">
                  <c:v>123.46</c:v>
                </c:pt>
                <c:pt idx="9">
                  <c:v>120.37</c:v>
                </c:pt>
                <c:pt idx="10">
                  <c:v>30.4</c:v>
                </c:pt>
                <c:pt idx="11">
                  <c:v>33.6</c:v>
                </c:pt>
                <c:pt idx="12">
                  <c:v>0</c:v>
                </c:pt>
              </c:numCache>
            </c:numRef>
          </c:val>
        </c:ser>
        <c:ser>
          <c:idx val="4"/>
          <c:order val="4"/>
          <c:tx>
            <c:strRef>
              <c:f>bovensch!$G$5</c:f>
              <c:strCache>
                <c:ptCount val="1"/>
                <c:pt idx="0">
                  <c:v>2016</c:v>
                </c:pt>
              </c:strCache>
            </c:strRef>
          </c:tx>
          <c:invertIfNegative val="0"/>
          <c:val>
            <c:numRef>
              <c:f>bovensch!$G$6:$G$18</c:f>
              <c:numCache>
                <c:formatCode>0.00</c:formatCode>
                <c:ptCount val="13"/>
                <c:pt idx="0">
                  <c:v>48.56</c:v>
                </c:pt>
                <c:pt idx="1">
                  <c:v>106.268</c:v>
                </c:pt>
                <c:pt idx="2">
                  <c:v>77.292000000000002</c:v>
                </c:pt>
                <c:pt idx="3">
                  <c:v>115.54</c:v>
                </c:pt>
                <c:pt idx="4">
                  <c:v>649.11</c:v>
                </c:pt>
                <c:pt idx="5">
                  <c:v>234.1</c:v>
                </c:pt>
                <c:pt idx="6">
                  <c:v>43.463999999999999</c:v>
                </c:pt>
                <c:pt idx="7">
                  <c:v>21.24</c:v>
                </c:pt>
                <c:pt idx="8">
                  <c:v>109.116</c:v>
                </c:pt>
                <c:pt idx="9">
                  <c:v>102.336</c:v>
                </c:pt>
                <c:pt idx="10">
                  <c:v>6.78</c:v>
                </c:pt>
                <c:pt idx="11">
                  <c:v>38.124000000000002</c:v>
                </c:pt>
                <c:pt idx="12">
                  <c:v>94.64</c:v>
                </c:pt>
              </c:numCache>
            </c:numRef>
          </c:val>
        </c:ser>
        <c:dLbls>
          <c:showLegendKey val="0"/>
          <c:showVal val="0"/>
          <c:showCatName val="0"/>
          <c:showSerName val="0"/>
          <c:showPercent val="0"/>
          <c:showBubbleSize val="0"/>
        </c:dLbls>
        <c:gapWidth val="150"/>
        <c:axId val="97103872"/>
        <c:axId val="97105408"/>
      </c:barChart>
      <c:catAx>
        <c:axId val="97103872"/>
        <c:scaling>
          <c:orientation val="minMax"/>
        </c:scaling>
        <c:delete val="0"/>
        <c:axPos val="b"/>
        <c:majorTickMark val="none"/>
        <c:minorTickMark val="none"/>
        <c:tickLblPos val="nextTo"/>
        <c:crossAx val="97105408"/>
        <c:crosses val="autoZero"/>
        <c:auto val="1"/>
        <c:lblAlgn val="ctr"/>
        <c:lblOffset val="100"/>
        <c:noMultiLvlLbl val="0"/>
      </c:catAx>
      <c:valAx>
        <c:axId val="97105408"/>
        <c:scaling>
          <c:orientation val="minMax"/>
        </c:scaling>
        <c:delete val="0"/>
        <c:axPos val="l"/>
        <c:majorGridlines/>
        <c:numFmt formatCode="0" sourceLinked="1"/>
        <c:majorTickMark val="none"/>
        <c:minorTickMark val="none"/>
        <c:tickLblPos val="nextTo"/>
        <c:crossAx val="97103872"/>
        <c:crosses val="autoZero"/>
        <c:crossBetween val="between"/>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407807D1-B119-41F2-81DF-39128378BDAF}" type="datetimeFigureOut">
              <a:rPr lang="nl-BE" smtClean="0"/>
              <a:t>28/06/2017</a:t>
            </a:fld>
            <a:endParaRPr lang="nl-BE"/>
          </a:p>
        </p:txBody>
      </p:sp>
      <p:sp>
        <p:nvSpPr>
          <p:cNvPr id="4" name="Tijdelijke aanduiding voor voettekst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4537F2AC-5214-439F-9C84-F9937F02AC95}" type="slidenum">
              <a:rPr lang="nl-BE" smtClean="0"/>
              <a:t>‹nr.›</a:t>
            </a:fld>
            <a:endParaRPr lang="nl-BE"/>
          </a:p>
        </p:txBody>
      </p:sp>
    </p:spTree>
    <p:extLst>
      <p:ext uri="{BB962C8B-B14F-4D97-AF65-F5344CB8AC3E}">
        <p14:creationId xmlns:p14="http://schemas.microsoft.com/office/powerpoint/2010/main" val="2917897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ECBDD4EC-8BC8-4DF2-B0F7-6B19BD23522F}" type="datetimeFigureOut">
              <a:rPr lang="nl-BE" smtClean="0"/>
              <a:t>28/06/2017</a:t>
            </a:fld>
            <a:endParaRPr lang="nl-BE"/>
          </a:p>
        </p:txBody>
      </p:sp>
      <p:sp>
        <p:nvSpPr>
          <p:cNvPr id="4" name="Tijdelijke aanduiding voor dia-afbeelding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E84FB1EF-103E-4F1C-B005-4576B6DC8F33}" type="slidenum">
              <a:rPr lang="nl-BE" smtClean="0"/>
              <a:t>‹nr.›</a:t>
            </a:fld>
            <a:endParaRPr lang="nl-BE"/>
          </a:p>
        </p:txBody>
      </p:sp>
    </p:spTree>
    <p:extLst>
      <p:ext uri="{BB962C8B-B14F-4D97-AF65-F5344CB8AC3E}">
        <p14:creationId xmlns:p14="http://schemas.microsoft.com/office/powerpoint/2010/main" val="47874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1</a:t>
            </a:fld>
            <a:endParaRPr lang="nl-BE"/>
          </a:p>
        </p:txBody>
      </p:sp>
    </p:spTree>
    <p:extLst>
      <p:ext uri="{BB962C8B-B14F-4D97-AF65-F5344CB8AC3E}">
        <p14:creationId xmlns:p14="http://schemas.microsoft.com/office/powerpoint/2010/main" val="549033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10</a:t>
            </a:fld>
            <a:endParaRPr lang="nl-BE"/>
          </a:p>
        </p:txBody>
      </p:sp>
    </p:spTree>
    <p:extLst>
      <p:ext uri="{BB962C8B-B14F-4D97-AF65-F5344CB8AC3E}">
        <p14:creationId xmlns:p14="http://schemas.microsoft.com/office/powerpoint/2010/main" val="3611228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Achteraf toegevoegd </a:t>
            </a:r>
            <a:r>
              <a:rPr lang="nl-BE" dirty="0" smtClean="0"/>
              <a:t>: </a:t>
            </a:r>
            <a:r>
              <a:rPr lang="nl-BE" sz="1200" kern="1200" dirty="0" smtClean="0">
                <a:solidFill>
                  <a:schemeClr val="tx1"/>
                </a:solidFill>
                <a:effectLst/>
                <a:latin typeface="+mn-lt"/>
                <a:ea typeface="+mn-ea"/>
                <a:cs typeface="+mn-cs"/>
              </a:rPr>
              <a:t>Er werden cijfers van zeeland opgevraagd daar worden enorm veel muskusratten gevangen, het gaat specifiek </a:t>
            </a:r>
            <a:r>
              <a:rPr lang="nl-BE" sz="1200" kern="1200" dirty="0" err="1" smtClean="0">
                <a:solidFill>
                  <a:schemeClr val="tx1"/>
                </a:solidFill>
                <a:effectLst/>
                <a:latin typeface="+mn-lt"/>
                <a:ea typeface="+mn-ea"/>
                <a:cs typeface="+mn-cs"/>
              </a:rPr>
              <a:t>oa</a:t>
            </a:r>
            <a:r>
              <a:rPr lang="nl-BE" sz="1200" kern="1200" dirty="0" smtClean="0">
                <a:solidFill>
                  <a:schemeClr val="tx1"/>
                </a:solidFill>
                <a:effectLst/>
                <a:latin typeface="+mn-lt"/>
                <a:ea typeface="+mn-ea"/>
                <a:cs typeface="+mn-cs"/>
              </a:rPr>
              <a:t> op zeeland- team zuid, </a:t>
            </a:r>
            <a:r>
              <a:rPr lang="nl-BE" sz="1200" kern="1200" dirty="0" err="1" smtClean="0">
                <a:solidFill>
                  <a:schemeClr val="tx1"/>
                </a:solidFill>
                <a:effectLst/>
                <a:latin typeface="+mn-lt"/>
                <a:ea typeface="+mn-ea"/>
                <a:cs typeface="+mn-cs"/>
              </a:rPr>
              <a:t>zeeuws</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vlaanderen</a:t>
            </a:r>
            <a:r>
              <a:rPr lang="nl-BE" sz="1200" kern="1200" dirty="0" smtClean="0">
                <a:solidFill>
                  <a:schemeClr val="tx1"/>
                </a:solidFill>
                <a:effectLst/>
                <a:latin typeface="+mn-lt"/>
                <a:ea typeface="+mn-ea"/>
                <a:cs typeface="+mn-cs"/>
              </a:rPr>
              <a:t>, daar komt het leeuwendeel van de totale vangst in zeeland vandaan (zeeland is team oost, west en zuid). Als wij niet attent zijn zullen wij over een paar jaar misschien met dezelfde gegevens zitten. De oorzaak waarom dit zo hoog is, is omdat er een lagere bezetting van de rattenbestrijding is. Rato vraagt een overleg met zeeland om te bekijken hoe het verder moet in de komende jaren. Regio Waasland en Meetjesland grenzen aan Nederland en lopen het grootste risico, de stijging zou ook effect kunnen hebben op de grensgemeenten, dus iedereen zal alert moeten zijn.  Ook in West-Vlaanderen zien we een zeer grote stijging van de populatie. In de grensgemeenten is die stijging vooral gesitueerd, aldus de polders. </a:t>
            </a:r>
          </a:p>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12</a:t>
            </a:fld>
            <a:endParaRPr lang="nl-BE"/>
          </a:p>
        </p:txBody>
      </p:sp>
    </p:spTree>
    <p:extLst>
      <p:ext uri="{BB962C8B-B14F-4D97-AF65-F5344CB8AC3E}">
        <p14:creationId xmlns:p14="http://schemas.microsoft.com/office/powerpoint/2010/main" val="2251176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Achteraf toegevoegd </a:t>
            </a:r>
            <a:r>
              <a:rPr lang="nl-BE" dirty="0" smtClean="0"/>
              <a:t>: dit is een </a:t>
            </a:r>
            <a:r>
              <a:rPr lang="nl-BE" sz="1200" kern="1200" dirty="0" smtClean="0">
                <a:solidFill>
                  <a:schemeClr val="tx1"/>
                </a:solidFill>
                <a:effectLst/>
                <a:latin typeface="+mn-lt"/>
                <a:ea typeface="+mn-ea"/>
                <a:cs typeface="+mn-cs"/>
              </a:rPr>
              <a:t>Kaart van Zeeland: hoe donkerder het gebied, hoe meer ratten er gevangen werden. Ze berekenen dit op basis van vangsten/km² of per manuur. Op die manier proberen ze te bekijken welke gebieden meer inzet vereisen. </a:t>
            </a:r>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13</a:t>
            </a:fld>
            <a:endParaRPr lang="nl-BE"/>
          </a:p>
        </p:txBody>
      </p:sp>
    </p:spTree>
    <p:extLst>
      <p:ext uri="{BB962C8B-B14F-4D97-AF65-F5344CB8AC3E}">
        <p14:creationId xmlns:p14="http://schemas.microsoft.com/office/powerpoint/2010/main" val="2829189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Achteraf toegevoegd : De cijfers werden</a:t>
            </a:r>
            <a:r>
              <a:rPr lang="nl-BE" baseline="0" dirty="0" smtClean="0"/>
              <a:t> </a:t>
            </a:r>
            <a:r>
              <a:rPr lang="nl-BE" baseline="0" dirty="0" err="1" smtClean="0"/>
              <a:t>opgelijst</a:t>
            </a:r>
            <a:r>
              <a:rPr lang="nl-BE" baseline="0" dirty="0" smtClean="0"/>
              <a:t> per gemeente en inclusief de categorie die omschreven wordt binnen de VHA</a:t>
            </a:r>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14</a:t>
            </a:fld>
            <a:endParaRPr lang="nl-BE"/>
          </a:p>
        </p:txBody>
      </p:sp>
    </p:spTree>
    <p:extLst>
      <p:ext uri="{BB962C8B-B14F-4D97-AF65-F5344CB8AC3E}">
        <p14:creationId xmlns:p14="http://schemas.microsoft.com/office/powerpoint/2010/main" val="4284173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15</a:t>
            </a:fld>
            <a:endParaRPr lang="nl-BE"/>
          </a:p>
        </p:txBody>
      </p:sp>
    </p:spTree>
    <p:extLst>
      <p:ext uri="{BB962C8B-B14F-4D97-AF65-F5344CB8AC3E}">
        <p14:creationId xmlns:p14="http://schemas.microsoft.com/office/powerpoint/2010/main" val="3141458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16</a:t>
            </a:fld>
            <a:endParaRPr lang="nl-BE"/>
          </a:p>
        </p:txBody>
      </p:sp>
    </p:spTree>
    <p:extLst>
      <p:ext uri="{BB962C8B-B14F-4D97-AF65-F5344CB8AC3E}">
        <p14:creationId xmlns:p14="http://schemas.microsoft.com/office/powerpoint/2010/main" val="1842566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Grote verschil in cijfers komt deels door feit dat sommige gemeentes hun veldlijsten niet doorgegeven hebben aan de provincie, maar toch duidelijke stijging in </a:t>
            </a:r>
            <a:r>
              <a:rPr lang="nl-BE" dirty="0" err="1" smtClean="0"/>
              <a:t>rodenticidengebruik</a:t>
            </a:r>
            <a:r>
              <a:rPr lang="nl-BE" dirty="0" smtClean="0"/>
              <a:t>.</a:t>
            </a:r>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17</a:t>
            </a:fld>
            <a:endParaRPr lang="nl-BE"/>
          </a:p>
        </p:txBody>
      </p:sp>
    </p:spTree>
    <p:extLst>
      <p:ext uri="{BB962C8B-B14F-4D97-AF65-F5344CB8AC3E}">
        <p14:creationId xmlns:p14="http://schemas.microsoft.com/office/powerpoint/2010/main" val="3915108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Verhouding</a:t>
            </a:r>
            <a:r>
              <a:rPr lang="nl-BE" baseline="0" dirty="0" smtClean="0"/>
              <a:t> openbaar en privaat terrein soms erg verschillend. Vaak heel veel aan loketten uitgedeeld zoals in Lebbeke.</a:t>
            </a:r>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18</a:t>
            </a:fld>
            <a:endParaRPr lang="nl-BE"/>
          </a:p>
        </p:txBody>
      </p:sp>
    </p:spTree>
    <p:extLst>
      <p:ext uri="{BB962C8B-B14F-4D97-AF65-F5344CB8AC3E}">
        <p14:creationId xmlns:p14="http://schemas.microsoft.com/office/powerpoint/2010/main" val="156339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2015 veel hiaten</a:t>
            </a:r>
            <a:r>
              <a:rPr lang="nl-BE" baseline="0" dirty="0" smtClean="0"/>
              <a:t> in cijfers die werden doorgegeven aan de provincie. </a:t>
            </a:r>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19</a:t>
            </a:fld>
            <a:endParaRPr lang="nl-BE"/>
          </a:p>
        </p:txBody>
      </p:sp>
    </p:spTree>
    <p:extLst>
      <p:ext uri="{BB962C8B-B14F-4D97-AF65-F5344CB8AC3E}">
        <p14:creationId xmlns:p14="http://schemas.microsoft.com/office/powerpoint/2010/main" val="993784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20</a:t>
            </a:fld>
            <a:endParaRPr lang="nl-BE"/>
          </a:p>
        </p:txBody>
      </p:sp>
    </p:spTree>
    <p:extLst>
      <p:ext uri="{BB962C8B-B14F-4D97-AF65-F5344CB8AC3E}">
        <p14:creationId xmlns:p14="http://schemas.microsoft.com/office/powerpoint/2010/main" val="1542646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Door de voorzitter van het Regionaal Comité.</a:t>
            </a:r>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2</a:t>
            </a:fld>
            <a:endParaRPr lang="nl-BE"/>
          </a:p>
        </p:txBody>
      </p:sp>
    </p:spTree>
    <p:extLst>
      <p:ext uri="{BB962C8B-B14F-4D97-AF65-F5344CB8AC3E}">
        <p14:creationId xmlns:p14="http://schemas.microsoft.com/office/powerpoint/2010/main" val="2552382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21</a:t>
            </a:fld>
            <a:endParaRPr lang="nl-BE"/>
          </a:p>
        </p:txBody>
      </p:sp>
    </p:spTree>
    <p:extLst>
      <p:ext uri="{BB962C8B-B14F-4D97-AF65-F5344CB8AC3E}">
        <p14:creationId xmlns:p14="http://schemas.microsoft.com/office/powerpoint/2010/main" val="35004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22</a:t>
            </a:fld>
            <a:endParaRPr lang="nl-BE"/>
          </a:p>
        </p:txBody>
      </p:sp>
    </p:spTree>
    <p:extLst>
      <p:ext uri="{BB962C8B-B14F-4D97-AF65-F5344CB8AC3E}">
        <p14:creationId xmlns:p14="http://schemas.microsoft.com/office/powerpoint/2010/main" val="631024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23</a:t>
            </a:fld>
            <a:endParaRPr lang="nl-BE"/>
          </a:p>
        </p:txBody>
      </p:sp>
    </p:spTree>
    <p:extLst>
      <p:ext uri="{BB962C8B-B14F-4D97-AF65-F5344CB8AC3E}">
        <p14:creationId xmlns:p14="http://schemas.microsoft.com/office/powerpoint/2010/main" val="817232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24</a:t>
            </a:fld>
            <a:endParaRPr lang="nl-BE"/>
          </a:p>
        </p:txBody>
      </p:sp>
    </p:spTree>
    <p:extLst>
      <p:ext uri="{BB962C8B-B14F-4D97-AF65-F5344CB8AC3E}">
        <p14:creationId xmlns:p14="http://schemas.microsoft.com/office/powerpoint/2010/main" val="2576287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25</a:t>
            </a:fld>
            <a:endParaRPr lang="nl-BE"/>
          </a:p>
        </p:txBody>
      </p:sp>
    </p:spTree>
    <p:extLst>
      <p:ext uri="{BB962C8B-B14F-4D97-AF65-F5344CB8AC3E}">
        <p14:creationId xmlns:p14="http://schemas.microsoft.com/office/powerpoint/2010/main" val="29805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26</a:t>
            </a:fld>
            <a:endParaRPr lang="nl-BE"/>
          </a:p>
        </p:txBody>
      </p:sp>
    </p:spTree>
    <p:extLst>
      <p:ext uri="{BB962C8B-B14F-4D97-AF65-F5344CB8AC3E}">
        <p14:creationId xmlns:p14="http://schemas.microsoft.com/office/powerpoint/2010/main" val="3698545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27</a:t>
            </a:fld>
            <a:endParaRPr lang="nl-BE"/>
          </a:p>
        </p:txBody>
      </p:sp>
    </p:spTree>
    <p:extLst>
      <p:ext uri="{BB962C8B-B14F-4D97-AF65-F5344CB8AC3E}">
        <p14:creationId xmlns:p14="http://schemas.microsoft.com/office/powerpoint/2010/main" val="2635431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28</a:t>
            </a:fld>
            <a:endParaRPr lang="nl-BE"/>
          </a:p>
        </p:txBody>
      </p:sp>
    </p:spTree>
    <p:extLst>
      <p:ext uri="{BB962C8B-B14F-4D97-AF65-F5344CB8AC3E}">
        <p14:creationId xmlns:p14="http://schemas.microsoft.com/office/powerpoint/2010/main" val="249630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29</a:t>
            </a:fld>
            <a:endParaRPr lang="nl-BE"/>
          </a:p>
        </p:txBody>
      </p:sp>
    </p:spTree>
    <p:extLst>
      <p:ext uri="{BB962C8B-B14F-4D97-AF65-F5344CB8AC3E}">
        <p14:creationId xmlns:p14="http://schemas.microsoft.com/office/powerpoint/2010/main" val="3148254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30</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Door de voorzitter. </a:t>
            </a:r>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a:t>
            </a:fld>
            <a:endParaRPr lang="nl-BE"/>
          </a:p>
        </p:txBody>
      </p:sp>
    </p:spTree>
    <p:extLst>
      <p:ext uri="{BB962C8B-B14F-4D97-AF65-F5344CB8AC3E}">
        <p14:creationId xmlns:p14="http://schemas.microsoft.com/office/powerpoint/2010/main" val="255999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31</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32</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33</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34</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35</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36</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37</a:t>
            </a:fld>
            <a:endParaRPr lang="nl-BE"/>
          </a:p>
        </p:txBody>
      </p:sp>
    </p:spTree>
    <p:extLst>
      <p:ext uri="{BB962C8B-B14F-4D97-AF65-F5344CB8AC3E}">
        <p14:creationId xmlns:p14="http://schemas.microsoft.com/office/powerpoint/2010/main" val="21068392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38</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3"/>
            <a:endParaRPr lang="nl-BE" dirty="0" smtClean="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39</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40</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4</a:t>
            </a:fld>
            <a:endParaRPr lang="nl-BE"/>
          </a:p>
        </p:txBody>
      </p:sp>
    </p:spTree>
    <p:extLst>
      <p:ext uri="{BB962C8B-B14F-4D97-AF65-F5344CB8AC3E}">
        <p14:creationId xmlns:p14="http://schemas.microsoft.com/office/powerpoint/2010/main" val="25523824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41</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42</a:t>
            </a:fld>
            <a:endParaRPr lang="nl-BE"/>
          </a:p>
        </p:txBody>
      </p:sp>
    </p:spTree>
    <p:extLst>
      <p:ext uri="{BB962C8B-B14F-4D97-AF65-F5344CB8AC3E}">
        <p14:creationId xmlns:p14="http://schemas.microsoft.com/office/powerpoint/2010/main" val="1884144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43</a:t>
            </a:fld>
            <a:endParaRPr lang="nl-BE"/>
          </a:p>
        </p:txBody>
      </p:sp>
    </p:spTree>
    <p:extLst>
      <p:ext uri="{BB962C8B-B14F-4D97-AF65-F5344CB8AC3E}">
        <p14:creationId xmlns:p14="http://schemas.microsoft.com/office/powerpoint/2010/main" val="14153154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44</a:t>
            </a:fld>
            <a:endParaRPr lang="nl-BE"/>
          </a:p>
        </p:txBody>
      </p:sp>
    </p:spTree>
    <p:extLst>
      <p:ext uri="{BB962C8B-B14F-4D97-AF65-F5344CB8AC3E}">
        <p14:creationId xmlns:p14="http://schemas.microsoft.com/office/powerpoint/2010/main" val="1873029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45</a:t>
            </a:fld>
            <a:endParaRPr lang="nl-BE"/>
          </a:p>
        </p:txBody>
      </p:sp>
    </p:spTree>
    <p:extLst>
      <p:ext uri="{BB962C8B-B14F-4D97-AF65-F5344CB8AC3E}">
        <p14:creationId xmlns:p14="http://schemas.microsoft.com/office/powerpoint/2010/main" val="2803926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5</a:t>
            </a:fld>
            <a:endParaRPr lang="nl-BE"/>
          </a:p>
        </p:txBody>
      </p:sp>
    </p:spTree>
    <p:extLst>
      <p:ext uri="{BB962C8B-B14F-4D97-AF65-F5344CB8AC3E}">
        <p14:creationId xmlns:p14="http://schemas.microsoft.com/office/powerpoint/2010/main" val="2093691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6</a:t>
            </a:fld>
            <a:endParaRPr lang="nl-BE"/>
          </a:p>
        </p:txBody>
      </p:sp>
    </p:spTree>
    <p:extLst>
      <p:ext uri="{BB962C8B-B14F-4D97-AF65-F5344CB8AC3E}">
        <p14:creationId xmlns:p14="http://schemas.microsoft.com/office/powerpoint/2010/main" val="2349756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7</a:t>
            </a:fld>
            <a:endParaRPr lang="nl-BE"/>
          </a:p>
        </p:txBody>
      </p:sp>
    </p:spTree>
    <p:extLst>
      <p:ext uri="{BB962C8B-B14F-4D97-AF65-F5344CB8AC3E}">
        <p14:creationId xmlns:p14="http://schemas.microsoft.com/office/powerpoint/2010/main" val="582708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8</a:t>
            </a:fld>
            <a:endParaRPr lang="nl-BE"/>
          </a:p>
        </p:txBody>
      </p:sp>
    </p:spTree>
    <p:extLst>
      <p:ext uri="{BB962C8B-B14F-4D97-AF65-F5344CB8AC3E}">
        <p14:creationId xmlns:p14="http://schemas.microsoft.com/office/powerpoint/2010/main" val="1508206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2"/>
            <a:endParaRPr lang="nl-BE" dirty="0" smtClean="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9</a:t>
            </a:fld>
            <a:endParaRPr lang="nl-BE"/>
          </a:p>
        </p:txBody>
      </p:sp>
    </p:spTree>
    <p:extLst>
      <p:ext uri="{BB962C8B-B14F-4D97-AF65-F5344CB8AC3E}">
        <p14:creationId xmlns:p14="http://schemas.microsoft.com/office/powerpoint/2010/main" val="823197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t>28/06/2017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373812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t>28/06/2017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2330251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t>28/06/2017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3310863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t>28/06/2017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1298372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12ECC3AA-DAB9-4AB2-ADB7-346F54B002FF}" type="datetimeFigureOut">
              <a:rPr lang="nl-BE" smtClean="0"/>
              <a:t>28/06/2017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1749047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12ECC3AA-DAB9-4AB2-ADB7-346F54B002FF}" type="datetimeFigureOut">
              <a:rPr lang="nl-BE" smtClean="0"/>
              <a:t>28/06/2017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914521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12ECC3AA-DAB9-4AB2-ADB7-346F54B002FF}" type="datetimeFigureOut">
              <a:rPr lang="nl-BE" smtClean="0"/>
              <a:t>28/06/2017</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353821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12ECC3AA-DAB9-4AB2-ADB7-346F54B002FF}" type="datetimeFigureOut">
              <a:rPr lang="nl-BE" smtClean="0"/>
              <a:t>28/06/2017</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294365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2ECC3AA-DAB9-4AB2-ADB7-346F54B002FF}" type="datetimeFigureOut">
              <a:rPr lang="nl-BE" smtClean="0"/>
              <a:t>28/06/2017</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274642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2ECC3AA-DAB9-4AB2-ADB7-346F54B002FF}" type="datetimeFigureOut">
              <a:rPr lang="nl-BE" smtClean="0"/>
              <a:t>28/06/2017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493173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2ECC3AA-DAB9-4AB2-ADB7-346F54B002FF}" type="datetimeFigureOut">
              <a:rPr lang="nl-BE" smtClean="0"/>
              <a:t>28/06/2017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332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BE"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E2DF1-0ABD-4400-8D37-4D54CE9F8C3D}" type="slidenum">
              <a:rPr lang="nl-BE" smtClean="0"/>
              <a:t>‹nr.›</a:t>
            </a:fld>
            <a:endParaRPr lang="nl-BE"/>
          </a:p>
        </p:txBody>
      </p:sp>
      <p:pic>
        <p:nvPicPr>
          <p:cNvPr id="7" name="Picture 3" descr="C:\Documents and Settings\E4306\Mijn documenten\Mijn afbeeldingen\powerpoint-logo2.gif"/>
          <p:cNvPicPr>
            <a:picLocks noChangeAspect="1" noChangeArrowheads="1"/>
          </p:cNvPicPr>
          <p:nvPr/>
        </p:nvPicPr>
        <p:blipFill>
          <a:blip r:embed="rId13" cstate="print"/>
          <a:srcRect/>
          <a:stretch>
            <a:fillRect/>
          </a:stretch>
        </p:blipFill>
        <p:spPr bwMode="auto">
          <a:xfrm>
            <a:off x="0" y="5751576"/>
            <a:ext cx="9144000" cy="1106424"/>
          </a:xfrm>
          <a:prstGeom prst="rect">
            <a:avLst/>
          </a:prstGeom>
          <a:noFill/>
        </p:spPr>
      </p:pic>
      <p:pic>
        <p:nvPicPr>
          <p:cNvPr id="1027" name="Picture 3" descr="L:\E02\KENNIS&amp;IMAGO\communicatie\1-logos\PROVINCIE\nieuw logo zonder baseline\digitaal\pov-logo-neg.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92080" y="6165304"/>
            <a:ext cx="2972902"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448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gisoost.be/home/index.php"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rattenbestrijding@oost-vlaanderen.be"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rattenbestrijding@oost-vlaanderen.be"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a:t>Regionaal Comité Ratten- en exotenbestrijding </a:t>
            </a:r>
          </a:p>
        </p:txBody>
      </p:sp>
      <p:sp>
        <p:nvSpPr>
          <p:cNvPr id="3" name="Ondertitel 2"/>
          <p:cNvSpPr>
            <a:spLocks noGrp="1"/>
          </p:cNvSpPr>
          <p:nvPr>
            <p:ph type="subTitle" idx="1"/>
          </p:nvPr>
        </p:nvSpPr>
        <p:spPr/>
        <p:txBody>
          <a:bodyPr>
            <a:normAutofit/>
          </a:bodyPr>
          <a:lstStyle/>
          <a:p>
            <a:r>
              <a:rPr lang="nl-BE" sz="4000" dirty="0" err="1" smtClean="0"/>
              <a:t>Bovenschelde</a:t>
            </a:r>
            <a:r>
              <a:rPr lang="nl-BE" sz="4000" dirty="0" smtClean="0"/>
              <a:t>-Leie </a:t>
            </a:r>
          </a:p>
          <a:p>
            <a:r>
              <a:rPr lang="nl-BE" sz="4000" dirty="0" smtClean="0"/>
              <a:t>29/03/2017 </a:t>
            </a:r>
            <a:endParaRPr lang="nl-BE" sz="4000" dirty="0"/>
          </a:p>
        </p:txBody>
      </p:sp>
    </p:spTree>
    <p:extLst>
      <p:ext uri="{BB962C8B-B14F-4D97-AF65-F5344CB8AC3E}">
        <p14:creationId xmlns:p14="http://schemas.microsoft.com/office/powerpoint/2010/main" val="3298709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4</a:t>
            </a:r>
            <a:r>
              <a:rPr lang="nl-BE" b="1" dirty="0" smtClean="0">
                <a:solidFill>
                  <a:schemeClr val="accent3">
                    <a:lumMod val="50000"/>
                  </a:schemeClr>
                </a:solidFill>
              </a:rPr>
              <a:t>. </a:t>
            </a:r>
            <a:r>
              <a:rPr lang="nl-BE" b="1" dirty="0">
                <a:solidFill>
                  <a:schemeClr val="accent3">
                    <a:lumMod val="50000"/>
                  </a:schemeClr>
                </a:solidFill>
              </a:rPr>
              <a:t>Stand van zaken rattenbestrijding </a:t>
            </a:r>
            <a:r>
              <a:rPr lang="nl-BE" sz="3100" b="1" dirty="0" smtClean="0">
                <a:solidFill>
                  <a:schemeClr val="accent3">
                    <a:lumMod val="50000"/>
                  </a:schemeClr>
                </a:solidFill>
              </a:rPr>
              <a:t>4.1 </a:t>
            </a:r>
            <a:r>
              <a:rPr lang="nl-BE" sz="3100" b="1" dirty="0">
                <a:solidFill>
                  <a:schemeClr val="accent3">
                    <a:lumMod val="50000"/>
                  </a:schemeClr>
                </a:solidFill>
              </a:rPr>
              <a:t>Vangsten Muskusrat </a:t>
            </a:r>
            <a:endParaRPr lang="nl-BE" sz="3100" dirty="0"/>
          </a:p>
        </p:txBody>
      </p:sp>
      <p:sp>
        <p:nvSpPr>
          <p:cNvPr id="4" name="Tekstvak 3"/>
          <p:cNvSpPr txBox="1"/>
          <p:nvPr/>
        </p:nvSpPr>
        <p:spPr>
          <a:xfrm>
            <a:off x="2987824" y="1484784"/>
            <a:ext cx="2880320" cy="369332"/>
          </a:xfrm>
          <a:prstGeom prst="rect">
            <a:avLst/>
          </a:prstGeom>
          <a:noFill/>
        </p:spPr>
        <p:txBody>
          <a:bodyPr wrap="square" rtlCol="0">
            <a:spAutoFit/>
          </a:bodyPr>
          <a:lstStyle/>
          <a:p>
            <a:r>
              <a:rPr lang="nl-BE" dirty="0" smtClean="0"/>
              <a:t>Provincie Oost-Vlaanderen</a:t>
            </a:r>
            <a:endParaRPr lang="nl-BE" dirty="0"/>
          </a:p>
        </p:txBody>
      </p:sp>
      <p:graphicFrame>
        <p:nvGraphicFramePr>
          <p:cNvPr id="5" name="Grafiek 4"/>
          <p:cNvGraphicFramePr>
            <a:graphicFrameLocks/>
          </p:cNvGraphicFramePr>
          <p:nvPr>
            <p:extLst>
              <p:ext uri="{D42A27DB-BD31-4B8C-83A1-F6EECF244321}">
                <p14:modId xmlns:p14="http://schemas.microsoft.com/office/powerpoint/2010/main" val="390205375"/>
              </p:ext>
            </p:extLst>
          </p:nvPr>
        </p:nvGraphicFramePr>
        <p:xfrm>
          <a:off x="1835696" y="2132856"/>
          <a:ext cx="5760640" cy="34598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9824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4</a:t>
            </a:r>
            <a:r>
              <a:rPr lang="nl-BE" b="1" dirty="0" smtClean="0">
                <a:solidFill>
                  <a:schemeClr val="accent3">
                    <a:lumMod val="50000"/>
                  </a:schemeClr>
                </a:solidFill>
              </a:rPr>
              <a:t>. </a:t>
            </a:r>
            <a:r>
              <a:rPr lang="nl-BE" b="1" dirty="0">
                <a:solidFill>
                  <a:schemeClr val="accent3">
                    <a:lumMod val="50000"/>
                  </a:schemeClr>
                </a:solidFill>
              </a:rPr>
              <a:t>Stand van zaken rattenbestrijding </a:t>
            </a:r>
            <a:r>
              <a:rPr lang="nl-BE" sz="3100" b="1" dirty="0">
                <a:solidFill>
                  <a:schemeClr val="accent3">
                    <a:lumMod val="50000"/>
                  </a:schemeClr>
                </a:solidFill>
              </a:rPr>
              <a:t>4</a:t>
            </a:r>
            <a:r>
              <a:rPr lang="nl-BE" sz="3100" b="1" dirty="0" smtClean="0">
                <a:solidFill>
                  <a:schemeClr val="accent3">
                    <a:lumMod val="50000"/>
                  </a:schemeClr>
                </a:solidFill>
              </a:rPr>
              <a:t>.1 </a:t>
            </a:r>
            <a:r>
              <a:rPr lang="nl-BE" sz="3100" b="1" dirty="0">
                <a:solidFill>
                  <a:schemeClr val="accent3">
                    <a:lumMod val="50000"/>
                  </a:schemeClr>
                </a:solidFill>
              </a:rPr>
              <a:t>Vangsten Muskusrat </a:t>
            </a:r>
          </a:p>
        </p:txBody>
      </p:sp>
      <p:graphicFrame>
        <p:nvGraphicFramePr>
          <p:cNvPr id="6" name="Tabel 5"/>
          <p:cNvGraphicFramePr>
            <a:graphicFrameLocks noGrp="1"/>
          </p:cNvGraphicFramePr>
          <p:nvPr>
            <p:extLst>
              <p:ext uri="{D42A27DB-BD31-4B8C-83A1-F6EECF244321}">
                <p14:modId xmlns:p14="http://schemas.microsoft.com/office/powerpoint/2010/main" val="3212055811"/>
              </p:ext>
            </p:extLst>
          </p:nvPr>
        </p:nvGraphicFramePr>
        <p:xfrm>
          <a:off x="1259632" y="2204862"/>
          <a:ext cx="6552728" cy="2376264"/>
        </p:xfrm>
        <a:graphic>
          <a:graphicData uri="http://schemas.openxmlformats.org/drawingml/2006/table">
            <a:tbl>
              <a:tblPr>
                <a:tableStyleId>{5C22544A-7EE6-4342-B048-85BDC9FD1C3A}</a:tableStyleId>
              </a:tblPr>
              <a:tblGrid>
                <a:gridCol w="2466866"/>
                <a:gridCol w="1361954"/>
                <a:gridCol w="1361954"/>
                <a:gridCol w="1361954"/>
              </a:tblGrid>
              <a:tr h="396044">
                <a:tc>
                  <a:txBody>
                    <a:bodyPr/>
                    <a:lstStyle/>
                    <a:p>
                      <a:pPr algn="ctr" fontAlgn="b"/>
                      <a:r>
                        <a:rPr lang="nl-BE" sz="1600" b="1" i="0" u="none" strike="noStrike" dirty="0" smtClean="0">
                          <a:solidFill>
                            <a:schemeClr val="dk1"/>
                          </a:solidFill>
                          <a:effectLst/>
                          <a:latin typeface="+mn-lt"/>
                        </a:rPr>
                        <a:t>Regio</a:t>
                      </a:r>
                      <a:r>
                        <a:rPr lang="nl-BE" sz="1600" b="1" i="0" u="none" strike="noStrike" baseline="0" dirty="0" smtClean="0">
                          <a:solidFill>
                            <a:schemeClr val="dk1"/>
                          </a:solidFill>
                          <a:effectLst/>
                          <a:latin typeface="+mn-lt"/>
                        </a:rPr>
                        <a:t> </a:t>
                      </a:r>
                      <a:endParaRPr lang="nl-BE" sz="1600" b="1" i="0" u="none" strike="noStrike" dirty="0">
                        <a:solidFill>
                          <a:srgbClr val="000000"/>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i="0" u="none" strike="noStrike" dirty="0" smtClean="0">
                          <a:solidFill>
                            <a:srgbClr val="000000"/>
                          </a:solidFill>
                          <a:effectLst/>
                          <a:latin typeface="Arial"/>
                        </a:rPr>
                        <a:t>2014</a:t>
                      </a:r>
                      <a:endParaRPr lang="nl-BE" sz="1600" b="1" i="0" u="none" strike="noStrike" dirty="0">
                        <a:solidFill>
                          <a:srgbClr val="000000"/>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i="0" u="none" strike="noStrike" dirty="0" smtClean="0">
                          <a:solidFill>
                            <a:srgbClr val="000000"/>
                          </a:solidFill>
                          <a:effectLst/>
                          <a:latin typeface="Arial"/>
                        </a:rPr>
                        <a:t>2015</a:t>
                      </a:r>
                      <a:endParaRPr lang="nl-BE" sz="1600" b="1" i="0" u="none" strike="noStrike" dirty="0">
                        <a:solidFill>
                          <a:srgbClr val="000000"/>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u="none" strike="noStrike" dirty="0">
                          <a:effectLst/>
                        </a:rPr>
                        <a:t>2016</a:t>
                      </a:r>
                      <a:endParaRPr lang="nl-BE" sz="1600" b="1" i="0" u="none" strike="noStrike" dirty="0">
                        <a:solidFill>
                          <a:srgbClr val="000000"/>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96044">
                <a:tc>
                  <a:txBody>
                    <a:bodyPr/>
                    <a:lstStyle/>
                    <a:p>
                      <a:pPr algn="ctr" fontAlgn="ctr"/>
                      <a:r>
                        <a:rPr lang="nl-BE" sz="1600" b="0" i="0" u="none" strike="noStrike" dirty="0" err="1" smtClean="0">
                          <a:solidFill>
                            <a:srgbClr val="000000"/>
                          </a:solidFill>
                          <a:effectLst/>
                          <a:latin typeface="+mn-lt"/>
                        </a:rPr>
                        <a:t>Bovenschelde</a:t>
                      </a:r>
                      <a:r>
                        <a:rPr lang="nl-BE" sz="1600" b="0" i="0" u="none" strike="noStrike" baseline="0" dirty="0" smtClean="0">
                          <a:solidFill>
                            <a:srgbClr val="000000"/>
                          </a:solidFill>
                          <a:effectLst/>
                          <a:latin typeface="+mn-lt"/>
                        </a:rPr>
                        <a:t> Leie</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2</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19</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96044">
                <a:tc>
                  <a:txBody>
                    <a:bodyPr/>
                    <a:lstStyle/>
                    <a:p>
                      <a:pPr algn="ctr" fontAlgn="b"/>
                      <a:r>
                        <a:rPr lang="nl-BE" sz="1600" b="0" i="0" u="none" strike="noStrike" dirty="0" smtClean="0">
                          <a:solidFill>
                            <a:srgbClr val="000000"/>
                          </a:solidFill>
                          <a:effectLst/>
                          <a:latin typeface="+mn-lt"/>
                        </a:rPr>
                        <a:t>Provincie Oost-Vlaanderen</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456</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303</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546</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96044">
                <a:tc>
                  <a:txBody>
                    <a:bodyPr/>
                    <a:lstStyle/>
                    <a:p>
                      <a:pPr algn="ctr" fontAlgn="b"/>
                      <a:r>
                        <a:rPr lang="nl-BE" sz="1600" b="0" i="0" u="none" strike="noStrike" dirty="0" smtClean="0">
                          <a:solidFill>
                            <a:srgbClr val="000000"/>
                          </a:solidFill>
                          <a:effectLst/>
                          <a:latin typeface="+mn-lt"/>
                        </a:rPr>
                        <a:t>Zeeland</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1</a:t>
                      </a:r>
                      <a:r>
                        <a:rPr lang="nl-BE" sz="1600" b="0" i="0" u="none" strike="noStrike" baseline="0" dirty="0" smtClean="0">
                          <a:solidFill>
                            <a:srgbClr val="000000"/>
                          </a:solidFill>
                          <a:effectLst/>
                          <a:latin typeface="+mn-lt"/>
                        </a:rPr>
                        <a:t> </a:t>
                      </a:r>
                      <a:r>
                        <a:rPr lang="nl-BE" sz="1600" b="0" i="0" u="none" strike="noStrike" dirty="0" smtClean="0">
                          <a:solidFill>
                            <a:srgbClr val="000000"/>
                          </a:solidFill>
                          <a:effectLst/>
                          <a:latin typeface="+mn-lt"/>
                        </a:rPr>
                        <a:t>797</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3 172</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3 117</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96044">
                <a:tc>
                  <a:txBody>
                    <a:bodyPr/>
                    <a:lstStyle/>
                    <a:p>
                      <a:pPr algn="ctr" fontAlgn="b"/>
                      <a:r>
                        <a:rPr lang="nl-BE" sz="1600" b="0" i="0" u="none" strike="noStrike" dirty="0" smtClean="0">
                          <a:solidFill>
                            <a:srgbClr val="000000"/>
                          </a:solidFill>
                          <a:effectLst/>
                          <a:latin typeface="+mn-lt"/>
                        </a:rPr>
                        <a:t>West</a:t>
                      </a:r>
                      <a:r>
                        <a:rPr lang="nl-BE" sz="1600" b="0" i="0" u="none" strike="noStrike" baseline="0" dirty="0" smtClean="0">
                          <a:solidFill>
                            <a:srgbClr val="000000"/>
                          </a:solidFill>
                          <a:effectLst/>
                          <a:latin typeface="+mn-lt"/>
                        </a:rPr>
                        <a:t> Vlaanderen</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883</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1 521</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2 303</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96044">
                <a:tc>
                  <a:txBody>
                    <a:bodyPr/>
                    <a:lstStyle/>
                    <a:p>
                      <a:pPr algn="ctr" fontAlgn="b"/>
                      <a:r>
                        <a:rPr lang="nl-BE" sz="1600" b="1" u="none" strike="noStrike" dirty="0" smtClean="0">
                          <a:effectLst/>
                          <a:latin typeface="+mn-lt"/>
                        </a:rPr>
                        <a:t>Totalen </a:t>
                      </a:r>
                      <a:endParaRPr lang="nl-BE" sz="1600" b="1" i="0" u="none" strike="noStrike" dirty="0">
                        <a:solidFill>
                          <a:srgbClr val="0070C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0" i="0" u="none" strike="noStrike" dirty="0" smtClean="0">
                          <a:solidFill>
                            <a:schemeClr val="tx1"/>
                          </a:solidFill>
                          <a:effectLst/>
                          <a:latin typeface="+mn-lt"/>
                        </a:rPr>
                        <a:t>3 136</a:t>
                      </a:r>
                      <a:endParaRPr lang="nl-BE" sz="1600" b="0" i="0" u="none" strike="noStrike" dirty="0">
                        <a:solidFill>
                          <a:schemeClr val="tx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r>
                        <a:rPr lang="nl-BE" sz="1600" b="0" i="0" u="none" strike="noStrike" dirty="0" smtClean="0">
                          <a:solidFill>
                            <a:schemeClr val="tx1"/>
                          </a:solidFill>
                          <a:effectLst/>
                          <a:latin typeface="+mn-lt"/>
                        </a:rPr>
                        <a:t>4</a:t>
                      </a:r>
                      <a:r>
                        <a:rPr lang="nl-BE" sz="1600" b="0" i="0" u="none" strike="noStrike" baseline="0" dirty="0" smtClean="0">
                          <a:solidFill>
                            <a:schemeClr val="tx1"/>
                          </a:solidFill>
                          <a:effectLst/>
                          <a:latin typeface="+mn-lt"/>
                        </a:rPr>
                        <a:t> 998</a:t>
                      </a:r>
                      <a:endParaRPr lang="nl-BE" sz="1600" b="0" i="0" u="none" strike="noStrike" dirty="0">
                        <a:solidFill>
                          <a:schemeClr val="tx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r>
                        <a:rPr lang="nl-BE" sz="1600" b="0" i="0" u="none" strike="noStrike" dirty="0" smtClean="0">
                          <a:solidFill>
                            <a:schemeClr val="tx1"/>
                          </a:solidFill>
                          <a:effectLst/>
                          <a:latin typeface="+mn-lt"/>
                        </a:rPr>
                        <a:t>5 985</a:t>
                      </a:r>
                      <a:endParaRPr lang="nl-BE" sz="1600" b="0" i="0" u="none" strike="noStrike" dirty="0">
                        <a:solidFill>
                          <a:schemeClr val="tx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bl>
          </a:graphicData>
        </a:graphic>
      </p:graphicFrame>
    </p:spTree>
    <p:extLst>
      <p:ext uri="{BB962C8B-B14F-4D97-AF65-F5344CB8AC3E}">
        <p14:creationId xmlns:p14="http://schemas.microsoft.com/office/powerpoint/2010/main" val="2386304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4. Stand van zaken rattenbestrijding </a:t>
            </a:r>
            <a:r>
              <a:rPr lang="nl-BE" sz="3100" b="1" dirty="0">
                <a:solidFill>
                  <a:schemeClr val="accent3">
                    <a:lumMod val="50000"/>
                  </a:schemeClr>
                </a:solidFill>
              </a:rPr>
              <a:t>4.1 Vangsten Muskusrat </a:t>
            </a:r>
            <a:endParaRPr lang="nl-BE" b="1"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7624" y="1916832"/>
            <a:ext cx="6846401" cy="3286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2891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4. Stand van zaken rattenbestrijding</a:t>
            </a:r>
            <a:endParaRPr lang="nl-BE"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1340768"/>
            <a:ext cx="718997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552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4. Stand van zaken rattenbestrijding </a:t>
            </a:r>
            <a:r>
              <a:rPr lang="nl-BE" sz="3100" b="1" dirty="0">
                <a:solidFill>
                  <a:schemeClr val="accent3">
                    <a:lumMod val="50000"/>
                  </a:schemeClr>
                </a:solidFill>
              </a:rPr>
              <a:t>4.1 Vangsten Muskusrat </a:t>
            </a:r>
            <a:endParaRPr lang="nl-BE" dirty="0"/>
          </a:p>
        </p:txBody>
      </p:sp>
      <p:sp>
        <p:nvSpPr>
          <p:cNvPr id="3" name="Tijdelijke aanduiding voor inhoud 2"/>
          <p:cNvSpPr>
            <a:spLocks noGrp="1"/>
          </p:cNvSpPr>
          <p:nvPr>
            <p:ph idx="1"/>
          </p:nvPr>
        </p:nvSpPr>
        <p:spPr/>
        <p:txBody>
          <a:bodyPr>
            <a:normAutofit/>
          </a:bodyPr>
          <a:lstStyle/>
          <a:p>
            <a:pPr marL="2286000" lvl="5" indent="0" algn="just">
              <a:buNone/>
            </a:pPr>
            <a:r>
              <a:rPr lang="nl-BE" dirty="0"/>
              <a:t>Vlaamse Milieumaatschappij </a:t>
            </a:r>
            <a:endParaRPr lang="nl-BE" dirty="0" smtClean="0"/>
          </a:p>
          <a:p>
            <a:pPr marL="2286000" lvl="5" indent="0" algn="just">
              <a:buNone/>
            </a:pPr>
            <a:r>
              <a:rPr lang="nl-BE" i="1" dirty="0" smtClean="0"/>
              <a:t>Regio </a:t>
            </a:r>
            <a:r>
              <a:rPr lang="nl-BE" i="1" dirty="0" err="1"/>
              <a:t>Bovenschelde</a:t>
            </a:r>
            <a:r>
              <a:rPr lang="nl-BE" i="1" dirty="0"/>
              <a:t>-Leie </a:t>
            </a:r>
            <a:endParaRPr lang="nl-BE" i="1" dirty="0" smtClean="0"/>
          </a:p>
          <a:p>
            <a:pPr marL="2286000" lvl="5" indent="0" algn="just">
              <a:buNone/>
            </a:pPr>
            <a:endParaRPr lang="nl-BE" i="1"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058" y="2348880"/>
            <a:ext cx="7419975" cy="330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151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2"/>
          <p:cNvSpPr txBox="1">
            <a:spLocks/>
          </p:cNvSpPr>
          <p:nvPr/>
        </p:nvSpPr>
        <p:spPr>
          <a:xfrm>
            <a:off x="323528" y="116632"/>
            <a:ext cx="8229600" cy="495801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buNone/>
            </a:pPr>
            <a:r>
              <a:rPr lang="nl-BE" sz="4000" b="1" dirty="0">
                <a:solidFill>
                  <a:schemeClr val="accent3">
                    <a:lumMod val="50000"/>
                  </a:schemeClr>
                </a:solidFill>
                <a:latin typeface="+mj-lt"/>
                <a:ea typeface="+mj-ea"/>
                <a:cs typeface="+mj-cs"/>
              </a:rPr>
              <a:t>4</a:t>
            </a:r>
            <a:r>
              <a:rPr lang="nl-BE" sz="4000" b="1" dirty="0" smtClean="0">
                <a:solidFill>
                  <a:schemeClr val="accent3">
                    <a:lumMod val="50000"/>
                  </a:schemeClr>
                </a:solidFill>
                <a:latin typeface="+mj-lt"/>
                <a:ea typeface="+mj-ea"/>
                <a:cs typeface="+mj-cs"/>
              </a:rPr>
              <a:t>. </a:t>
            </a:r>
            <a:r>
              <a:rPr lang="nl-BE" sz="4000" b="1" dirty="0">
                <a:solidFill>
                  <a:schemeClr val="accent3">
                    <a:lumMod val="50000"/>
                  </a:schemeClr>
                </a:solidFill>
                <a:latin typeface="+mj-lt"/>
                <a:ea typeface="+mj-ea"/>
                <a:cs typeface="+mj-cs"/>
              </a:rPr>
              <a:t>Stand van zaken rattenbestrijding </a:t>
            </a:r>
          </a:p>
          <a:p>
            <a:pPr marL="0" indent="0" algn="ctr">
              <a:spcBef>
                <a:spcPct val="0"/>
              </a:spcBef>
              <a:buNone/>
            </a:pPr>
            <a:r>
              <a:rPr lang="nl-BE" sz="2800" b="1" dirty="0">
                <a:solidFill>
                  <a:schemeClr val="accent3">
                    <a:lumMod val="50000"/>
                  </a:schemeClr>
                </a:solidFill>
                <a:latin typeface="+mj-lt"/>
                <a:ea typeface="+mj-ea"/>
                <a:cs typeface="+mj-cs"/>
              </a:rPr>
              <a:t>4</a:t>
            </a:r>
            <a:r>
              <a:rPr lang="nl-BE" sz="2800" b="1" dirty="0" smtClean="0">
                <a:solidFill>
                  <a:schemeClr val="accent3">
                    <a:lumMod val="50000"/>
                  </a:schemeClr>
                </a:solidFill>
                <a:latin typeface="+mj-lt"/>
                <a:ea typeface="+mj-ea"/>
                <a:cs typeface="+mj-cs"/>
              </a:rPr>
              <a:t>.2 Meldingen bruine rat:</a:t>
            </a:r>
            <a:endParaRPr lang="nl-BE" sz="2800" b="1" dirty="0">
              <a:solidFill>
                <a:schemeClr val="accent3">
                  <a:lumMod val="50000"/>
                </a:schemeClr>
              </a:solidFill>
              <a:latin typeface="+mj-lt"/>
              <a:ea typeface="+mj-ea"/>
              <a:cs typeface="+mj-cs"/>
            </a:endParaRPr>
          </a:p>
        </p:txBody>
      </p:sp>
      <p:graphicFrame>
        <p:nvGraphicFramePr>
          <p:cNvPr id="3" name="Tabel 2"/>
          <p:cNvGraphicFramePr>
            <a:graphicFrameLocks noGrp="1"/>
          </p:cNvGraphicFramePr>
          <p:nvPr>
            <p:extLst>
              <p:ext uri="{D42A27DB-BD31-4B8C-83A1-F6EECF244321}">
                <p14:modId xmlns:p14="http://schemas.microsoft.com/office/powerpoint/2010/main" val="2982340363"/>
              </p:ext>
            </p:extLst>
          </p:nvPr>
        </p:nvGraphicFramePr>
        <p:xfrm>
          <a:off x="1691680" y="1196752"/>
          <a:ext cx="5760639" cy="3808844"/>
        </p:xfrm>
        <a:graphic>
          <a:graphicData uri="http://schemas.openxmlformats.org/drawingml/2006/table">
            <a:tbl>
              <a:tblPr>
                <a:tableStyleId>{5C22544A-7EE6-4342-B048-85BDC9FD1C3A}</a:tableStyleId>
              </a:tblPr>
              <a:tblGrid>
                <a:gridCol w="2160240"/>
                <a:gridCol w="1200133"/>
                <a:gridCol w="1200133"/>
                <a:gridCol w="1200133"/>
              </a:tblGrid>
              <a:tr h="936104">
                <a:tc>
                  <a:txBody>
                    <a:bodyPr/>
                    <a:lstStyle/>
                    <a:p>
                      <a:pPr algn="ctr" fontAlgn="ctr"/>
                      <a:r>
                        <a:rPr lang="nl-BE" sz="1400" b="1" u="none" strike="noStrike" dirty="0">
                          <a:effectLst/>
                        </a:rPr>
                        <a:t>Gemeente </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u="none" strike="noStrike" dirty="0">
                          <a:effectLst/>
                        </a:rPr>
                        <a:t>aantal meldingen ratten</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u="none" strike="noStrike" dirty="0">
                          <a:effectLst/>
                        </a:rPr>
                        <a:t>vangsten </a:t>
                      </a:r>
                      <a:endParaRPr lang="nl-BE" sz="1400" b="1" u="none" strike="noStrike" dirty="0" smtClean="0">
                        <a:effectLst/>
                      </a:endParaRPr>
                    </a:p>
                    <a:p>
                      <a:pPr algn="ctr" fontAlgn="b"/>
                      <a:r>
                        <a:rPr lang="nl-BE" sz="1400" b="1" u="none" strike="noStrike" dirty="0" smtClean="0">
                          <a:effectLst/>
                        </a:rPr>
                        <a:t>bruine </a:t>
                      </a:r>
                      <a:r>
                        <a:rPr lang="nl-BE" sz="1400" b="1" u="none" strike="noStrike" dirty="0">
                          <a:effectLst/>
                        </a:rPr>
                        <a:t>rat </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u="none" strike="noStrike" dirty="0">
                          <a:effectLst/>
                        </a:rPr>
                        <a:t>aantal meldingen/ 1000 inwoners</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20980">
                <a:tc>
                  <a:txBody>
                    <a:bodyPr/>
                    <a:lstStyle/>
                    <a:p>
                      <a:pPr algn="ctr" fontAlgn="b"/>
                      <a:r>
                        <a:rPr lang="nl-BE" sz="1400" b="0" i="0" u="none" strike="noStrike" dirty="0">
                          <a:solidFill>
                            <a:srgbClr val="000000"/>
                          </a:solidFill>
                          <a:effectLst/>
                          <a:latin typeface="+mn-lt"/>
                        </a:rPr>
                        <a:t>De Pinte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rgbClr val="000000"/>
                          </a:solidFill>
                          <a:effectLst/>
                          <a:latin typeface="+mn-lt"/>
                        </a:rPr>
                        <a:t>0</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ctr"/>
                      <a:r>
                        <a:rPr lang="nl-BE" sz="1400" b="0" i="0" u="none" strike="noStrike" dirty="0">
                          <a:solidFill>
                            <a:srgbClr val="000000"/>
                          </a:solidFill>
                          <a:effectLst/>
                          <a:latin typeface="+mn-lt"/>
                        </a:rPr>
                        <a:t>Deinze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135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a:solidFill>
                            <a:srgbClr val="000000"/>
                          </a:solidFill>
                          <a:effectLst/>
                          <a:latin typeface="+mn-lt"/>
                        </a:rPr>
                        <a:t>4,61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ctr"/>
                      <a:r>
                        <a:rPr lang="nl-BE" sz="1400" b="0" i="0" u="none" strike="noStrike" dirty="0">
                          <a:solidFill>
                            <a:srgbClr val="000000"/>
                          </a:solidFill>
                          <a:effectLst/>
                          <a:latin typeface="+mn-lt"/>
                        </a:rPr>
                        <a:t>Destelbergen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a:solidFill>
                            <a:srgbClr val="000000"/>
                          </a:solidFill>
                          <a:effectLst/>
                          <a:latin typeface="+mn-lt"/>
                        </a:rPr>
                        <a:t>2,77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ctr"/>
                      <a:r>
                        <a:rPr lang="nl-BE" sz="1400" b="0" i="0" u="none" strike="noStrike" dirty="0">
                          <a:solidFill>
                            <a:srgbClr val="000000"/>
                          </a:solidFill>
                          <a:effectLst/>
                          <a:latin typeface="+mn-lt"/>
                        </a:rPr>
                        <a:t>Gavere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smtClean="0">
                          <a:solidFill>
                            <a:srgbClr val="000000"/>
                          </a:solidFill>
                          <a:effectLst/>
                          <a:latin typeface="+mn-lt"/>
                        </a:rPr>
                        <a:t>*</a:t>
                      </a:r>
                      <a:r>
                        <a:rPr lang="nl-BE" sz="14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smtClean="0">
                          <a:solidFill>
                            <a:srgbClr val="000000"/>
                          </a:solidFill>
                          <a:effectLst/>
                          <a:latin typeface="+mn-lt"/>
                        </a:rPr>
                        <a:t>*</a:t>
                      </a:r>
                      <a:r>
                        <a:rPr lang="nl-BE" sz="14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rgbClr val="000000"/>
                          </a:solidFill>
                          <a:effectLst/>
                          <a:latin typeface="+mn-lt"/>
                        </a:rPr>
                        <a:t>*</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ctr"/>
                      <a:r>
                        <a:rPr lang="nl-BE" sz="1400" b="0" i="0" u="none" strike="noStrike" dirty="0">
                          <a:solidFill>
                            <a:srgbClr val="000000"/>
                          </a:solidFill>
                          <a:effectLst/>
                          <a:latin typeface="+mn-lt"/>
                        </a:rPr>
                        <a:t>Gent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596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smtClean="0">
                          <a:solidFill>
                            <a:srgbClr val="000000"/>
                          </a:solidFill>
                          <a:effectLst/>
                          <a:latin typeface="+mn-lt"/>
                        </a:rPr>
                        <a:t>*</a:t>
                      </a:r>
                      <a:r>
                        <a:rPr lang="nl-BE" sz="14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a:solidFill>
                            <a:srgbClr val="000000"/>
                          </a:solidFill>
                          <a:effectLst/>
                          <a:latin typeface="+mn-lt"/>
                        </a:rPr>
                        <a:t>2,31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ctr"/>
                      <a:r>
                        <a:rPr lang="nl-BE" sz="1400" b="0" i="0" u="none" strike="noStrike" dirty="0">
                          <a:solidFill>
                            <a:srgbClr val="000000"/>
                          </a:solidFill>
                          <a:effectLst/>
                          <a:latin typeface="+mn-lt"/>
                        </a:rPr>
                        <a:t>Lochristi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 </a:t>
                      </a:r>
                      <a:r>
                        <a:rPr lang="nl-BE" sz="1400" b="0" i="0" u="none" strike="noStrike" dirty="0" smtClean="0">
                          <a:solidFill>
                            <a:srgbClr val="000000"/>
                          </a:solidFill>
                          <a:effectLst/>
                          <a:latin typeface="+mn-lt"/>
                        </a:rPr>
                        <a:t>*</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rgbClr val="000000"/>
                          </a:solidFill>
                          <a:effectLst/>
                          <a:latin typeface="+mn-lt"/>
                        </a:rPr>
                        <a:t>*</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ctr"/>
                      <a:r>
                        <a:rPr lang="nl-BE" sz="1400" b="0" i="0" u="none" strike="noStrike" dirty="0">
                          <a:solidFill>
                            <a:srgbClr val="000000"/>
                          </a:solidFill>
                          <a:effectLst/>
                          <a:latin typeface="+mn-lt"/>
                        </a:rPr>
                        <a:t>Melle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rgbClr val="000000"/>
                          </a:solidFill>
                          <a:effectLst/>
                          <a:latin typeface="+mn-lt"/>
                        </a:rPr>
                        <a:t>0</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ctr"/>
                      <a:r>
                        <a:rPr lang="nl-BE" sz="1400" b="0" i="0" u="none" strike="noStrike" dirty="0">
                          <a:solidFill>
                            <a:srgbClr val="000000"/>
                          </a:solidFill>
                          <a:effectLst/>
                          <a:latin typeface="+mn-lt"/>
                        </a:rPr>
                        <a:t>Merelbeke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a:solidFill>
                            <a:srgbClr val="000000"/>
                          </a:solidFill>
                          <a:effectLst/>
                          <a:latin typeface="+mn-lt"/>
                        </a:rPr>
                        <a:t>3,16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b"/>
                      <a:r>
                        <a:rPr lang="nl-BE" sz="1400" b="0" i="0" u="none" strike="noStrike" dirty="0">
                          <a:solidFill>
                            <a:srgbClr val="000000"/>
                          </a:solidFill>
                          <a:effectLst/>
                          <a:latin typeface="+mn-lt"/>
                        </a:rPr>
                        <a:t>Nazareth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a:solidFill>
                            <a:srgbClr val="000000"/>
                          </a:solidFill>
                          <a:effectLst/>
                          <a:latin typeface="+mn-lt"/>
                        </a:rPr>
                        <a:t>5,27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b"/>
                      <a:r>
                        <a:rPr lang="nl-BE" sz="1400" b="0" i="0" u="none" strike="noStrike" dirty="0">
                          <a:solidFill>
                            <a:srgbClr val="000000"/>
                          </a:solidFill>
                          <a:effectLst/>
                          <a:latin typeface="+mn-lt"/>
                        </a:rPr>
                        <a:t>Oosterzele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 </a:t>
                      </a:r>
                      <a:r>
                        <a:rPr lang="nl-BE" sz="1400" b="0" i="0" u="none" strike="noStrike" dirty="0" smtClean="0">
                          <a:solidFill>
                            <a:srgbClr val="000000"/>
                          </a:solidFill>
                          <a:effectLst/>
                          <a:latin typeface="+mn-lt"/>
                        </a:rPr>
                        <a:t>*</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 </a:t>
                      </a:r>
                      <a:r>
                        <a:rPr lang="nl-BE" sz="1400" b="0" i="0" u="none" strike="noStrike" dirty="0" smtClean="0">
                          <a:solidFill>
                            <a:srgbClr val="000000"/>
                          </a:solidFill>
                          <a:effectLst/>
                          <a:latin typeface="+mn-lt"/>
                        </a:rPr>
                        <a:t>*</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rgbClr val="000000"/>
                          </a:solidFill>
                          <a:effectLst/>
                          <a:latin typeface="+mn-lt"/>
                        </a:rPr>
                        <a:t>*</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b"/>
                      <a:r>
                        <a:rPr lang="nl-BE" sz="1400" b="0" i="0" u="none" strike="noStrike" dirty="0">
                          <a:solidFill>
                            <a:srgbClr val="000000"/>
                          </a:solidFill>
                          <a:effectLst/>
                          <a:latin typeface="+mn-lt"/>
                        </a:rPr>
                        <a:t>Sint-Martens-Latem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a:solidFill>
                            <a:srgbClr val="000000"/>
                          </a:solidFill>
                          <a:effectLst/>
                          <a:latin typeface="+mn-lt"/>
                        </a:rPr>
                        <a:t>4,08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b"/>
                      <a:r>
                        <a:rPr lang="nl-BE" sz="1400" b="0" i="0" u="none" strike="noStrike" dirty="0">
                          <a:solidFill>
                            <a:srgbClr val="000000"/>
                          </a:solidFill>
                          <a:effectLst/>
                          <a:latin typeface="+mn-lt"/>
                        </a:rPr>
                        <a:t>Zulte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rgbClr val="000000"/>
                          </a:solidFill>
                          <a:effectLst/>
                          <a:latin typeface="+mn-lt"/>
                        </a:rPr>
                        <a:t>3,63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ctr"/>
                      <a:r>
                        <a:rPr lang="nl-BE" sz="1400" b="1" u="none" strike="noStrike" dirty="0">
                          <a:effectLst/>
                        </a:rPr>
                        <a:t>Totalen 2016</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nl-BE" sz="1400" b="1" i="0" u="none" strike="noStrike" dirty="0" smtClean="0">
                          <a:solidFill>
                            <a:srgbClr val="000000"/>
                          </a:solidFill>
                          <a:effectLst/>
                          <a:latin typeface="+mn-lt"/>
                        </a:rPr>
                        <a:t>1003</a:t>
                      </a:r>
                      <a:endParaRPr lang="nl-BE" sz="14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nl-BE" sz="1400" b="1" i="0" u="none" strike="noStrike" dirty="0" smtClean="0">
                          <a:solidFill>
                            <a:srgbClr val="000000"/>
                          </a:solidFill>
                          <a:effectLst/>
                          <a:latin typeface="Arial"/>
                        </a:rPr>
                        <a:t>21</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nl-BE" sz="1400" b="1" i="0" u="none" strike="noStrike" dirty="0" smtClean="0">
                          <a:solidFill>
                            <a:srgbClr val="000000"/>
                          </a:solidFill>
                          <a:effectLst/>
                          <a:latin typeface="+mn-lt"/>
                        </a:rPr>
                        <a:t>2,31</a:t>
                      </a:r>
                      <a:endParaRPr lang="nl-BE" sz="14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1860027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4</a:t>
            </a:r>
            <a:r>
              <a:rPr lang="nl-BE" b="1" dirty="0" smtClean="0">
                <a:solidFill>
                  <a:schemeClr val="accent3">
                    <a:lumMod val="50000"/>
                  </a:schemeClr>
                </a:solidFill>
              </a:rPr>
              <a:t>. Stand van zaken rattenbestrijding </a:t>
            </a:r>
            <a:r>
              <a:rPr lang="nl-BE" sz="3100" b="1" dirty="0" smtClean="0">
                <a:solidFill>
                  <a:schemeClr val="accent3">
                    <a:lumMod val="50000"/>
                  </a:schemeClr>
                </a:solidFill>
              </a:rPr>
              <a:t>4.2 Bruine rattenbestrijding :</a:t>
            </a:r>
            <a:endParaRPr lang="nl-BE" sz="3100" b="1" dirty="0">
              <a:solidFill>
                <a:schemeClr val="accent3">
                  <a:lumMod val="50000"/>
                </a:schemeClr>
              </a:solidFill>
            </a:endParaRPr>
          </a:p>
        </p:txBody>
      </p:sp>
      <p:graphicFrame>
        <p:nvGraphicFramePr>
          <p:cNvPr id="4" name="Tabel 3"/>
          <p:cNvGraphicFramePr>
            <a:graphicFrameLocks noGrp="1"/>
          </p:cNvGraphicFramePr>
          <p:nvPr>
            <p:extLst>
              <p:ext uri="{D42A27DB-BD31-4B8C-83A1-F6EECF244321}">
                <p14:modId xmlns:p14="http://schemas.microsoft.com/office/powerpoint/2010/main" val="3620716904"/>
              </p:ext>
            </p:extLst>
          </p:nvPr>
        </p:nvGraphicFramePr>
        <p:xfrm>
          <a:off x="251520" y="1484784"/>
          <a:ext cx="8640961" cy="4176465"/>
        </p:xfrm>
        <a:graphic>
          <a:graphicData uri="http://schemas.openxmlformats.org/drawingml/2006/table">
            <a:tbl>
              <a:tblPr/>
              <a:tblGrid>
                <a:gridCol w="1343768"/>
                <a:gridCol w="1239511"/>
                <a:gridCol w="1239511"/>
                <a:gridCol w="1239511"/>
                <a:gridCol w="1239511"/>
                <a:gridCol w="1239511"/>
                <a:gridCol w="1099638"/>
              </a:tblGrid>
              <a:tr h="889188">
                <a:tc>
                  <a:txBody>
                    <a:bodyPr/>
                    <a:lstStyle/>
                    <a:p>
                      <a:pPr algn="ctr" fontAlgn="b"/>
                      <a:r>
                        <a:rPr lang="nl-BE" sz="2400" b="0" i="0" u="none" strike="noStrike" dirty="0" smtClean="0">
                          <a:solidFill>
                            <a:srgbClr val="000000"/>
                          </a:solidFill>
                          <a:effectLst/>
                          <a:latin typeface="+mn-lt"/>
                        </a:rPr>
                        <a:t>2016</a:t>
                      </a:r>
                      <a:endParaRPr lang="nl-BE" sz="24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nl-BE" sz="1800" b="0" i="0" u="none" strike="noStrike" dirty="0" smtClean="0">
                          <a:solidFill>
                            <a:srgbClr val="000000"/>
                          </a:solidFill>
                          <a:effectLst/>
                          <a:latin typeface="+mn-lt"/>
                        </a:rPr>
                        <a:t>Vlaamse Ardennen</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nl-BE" sz="1800" b="0" i="0" u="none" strike="noStrike" dirty="0" smtClean="0">
                          <a:solidFill>
                            <a:srgbClr val="000000"/>
                          </a:solidFill>
                          <a:effectLst/>
                          <a:latin typeface="+mn-lt"/>
                        </a:rPr>
                        <a:t>Dender-vallei</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nl-BE" sz="1800" b="0" i="0" u="none" strike="noStrike" dirty="0" err="1" smtClean="0">
                          <a:solidFill>
                            <a:srgbClr val="000000"/>
                          </a:solidFill>
                          <a:effectLst/>
                          <a:latin typeface="+mn-lt"/>
                        </a:rPr>
                        <a:t>Bovenschel</a:t>
                      </a:r>
                      <a:r>
                        <a:rPr lang="nl-BE" sz="1800" b="0" i="0" u="none" strike="noStrike" dirty="0" smtClean="0">
                          <a:solidFill>
                            <a:srgbClr val="000000"/>
                          </a:solidFill>
                          <a:effectLst/>
                          <a:latin typeface="+mn-lt"/>
                        </a:rPr>
                        <a:t>-de-Leie </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nl-BE" sz="1800" b="0" i="0" u="none" strike="noStrike" dirty="0" smtClean="0">
                          <a:solidFill>
                            <a:srgbClr val="000000"/>
                          </a:solidFill>
                          <a:effectLst/>
                          <a:latin typeface="+mn-lt"/>
                        </a:rPr>
                        <a:t>Meetjesland</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nl-BE" sz="1800" b="0" i="0" u="none" strike="noStrike" dirty="0" smtClean="0">
                          <a:solidFill>
                            <a:srgbClr val="000000"/>
                          </a:solidFill>
                          <a:effectLst/>
                          <a:latin typeface="+mn-lt"/>
                        </a:rPr>
                        <a:t>Waasland</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nl-BE" sz="1800" b="0" i="0" u="none" strike="noStrike" dirty="0" smtClean="0">
                          <a:solidFill>
                            <a:srgbClr val="000000"/>
                          </a:solidFill>
                          <a:effectLst/>
                          <a:latin typeface="+mn-lt"/>
                        </a:rPr>
                        <a:t>POV</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987089">
                <a:tc>
                  <a:txBody>
                    <a:bodyPr/>
                    <a:lstStyle/>
                    <a:p>
                      <a:pPr algn="ctr" fontAlgn="b"/>
                      <a:r>
                        <a:rPr lang="nl-BE" sz="1800" b="0" i="0" u="none" strike="noStrike" dirty="0">
                          <a:solidFill>
                            <a:srgbClr val="000000"/>
                          </a:solidFill>
                          <a:effectLst/>
                          <a:latin typeface="+mn-lt"/>
                        </a:rPr>
                        <a:t>Aantal Meldingen ratten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nl-BE" sz="1800" b="0" i="0" u="none" strike="noStrike" dirty="0" smtClean="0">
                          <a:solidFill>
                            <a:srgbClr val="000000"/>
                          </a:solidFill>
                          <a:effectLst/>
                          <a:latin typeface="+mn-lt"/>
                        </a:rPr>
                        <a:t>807</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799</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1033</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650</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1240</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BE" sz="1800" b="0" i="0" u="none" strike="noStrike" dirty="0" smtClean="0">
                          <a:solidFill>
                            <a:srgbClr val="000000"/>
                          </a:solidFill>
                          <a:effectLst/>
                          <a:latin typeface="+mn-lt"/>
                        </a:rPr>
                        <a:t>5333</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987089">
                <a:tc>
                  <a:txBody>
                    <a:bodyPr/>
                    <a:lstStyle/>
                    <a:p>
                      <a:pPr algn="ctr" fontAlgn="b"/>
                      <a:r>
                        <a:rPr lang="nl-BE" sz="1800" b="0" i="0" u="none" strike="noStrike" dirty="0">
                          <a:solidFill>
                            <a:srgbClr val="000000"/>
                          </a:solidFill>
                          <a:effectLst/>
                          <a:latin typeface="+mn-lt"/>
                        </a:rPr>
                        <a:t>vangsten Bruine Rat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nl-BE" sz="1800" b="0" i="0" u="none" strike="noStrike" dirty="0" smtClean="0">
                          <a:solidFill>
                            <a:srgbClr val="000000"/>
                          </a:solidFill>
                          <a:effectLst/>
                          <a:latin typeface="+mn-lt"/>
                        </a:rPr>
                        <a:t>197</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360</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21</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118</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148</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BE" sz="1800" b="0" i="0" u="none" strike="noStrike" dirty="0" smtClean="0">
                          <a:solidFill>
                            <a:srgbClr val="000000"/>
                          </a:solidFill>
                          <a:effectLst/>
                          <a:latin typeface="+mn-lt"/>
                        </a:rPr>
                        <a:t>844</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313099">
                <a:tc>
                  <a:txBody>
                    <a:bodyPr/>
                    <a:lstStyle/>
                    <a:p>
                      <a:pPr algn="ctr" fontAlgn="b"/>
                      <a:r>
                        <a:rPr lang="nl-BE" sz="1800" b="0" i="0" u="none" strike="noStrike" dirty="0">
                          <a:solidFill>
                            <a:srgbClr val="000000"/>
                          </a:solidFill>
                          <a:effectLst/>
                          <a:latin typeface="+mn-lt"/>
                        </a:rPr>
                        <a:t>aantal meldingen</a:t>
                      </a:r>
                      <a:r>
                        <a:rPr lang="nl-BE" sz="1800" b="0" i="0" u="none" strike="noStrike" dirty="0" smtClean="0">
                          <a:solidFill>
                            <a:srgbClr val="000000"/>
                          </a:solidFill>
                          <a:effectLst/>
                          <a:latin typeface="+mn-lt"/>
                        </a:rPr>
                        <a:t>/ 1000 </a:t>
                      </a:r>
                      <a:r>
                        <a:rPr lang="nl-BE" sz="1800" b="0" i="0" u="none" strike="noStrike" dirty="0">
                          <a:solidFill>
                            <a:srgbClr val="000000"/>
                          </a:solidFill>
                          <a:effectLst/>
                          <a:latin typeface="+mn-lt"/>
                        </a:rPr>
                        <a:t>inwoners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nl-BE" sz="1800" b="0" i="0" u="none" strike="noStrike" dirty="0" smtClean="0">
                          <a:solidFill>
                            <a:srgbClr val="000000"/>
                          </a:solidFill>
                          <a:effectLst/>
                          <a:latin typeface="+mn-lt"/>
                        </a:rPr>
                        <a:t>5,49</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3,61</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2,31</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3,79</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3,82</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3,62</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653479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marL="0" indent="0"/>
            <a:r>
              <a:rPr lang="nl-BE" sz="3200" b="1" dirty="0">
                <a:solidFill>
                  <a:schemeClr val="accent3">
                    <a:lumMod val="50000"/>
                  </a:schemeClr>
                </a:solidFill>
              </a:rPr>
              <a:t>4. Stand van zaken rattenbestrijding </a:t>
            </a:r>
            <a:br>
              <a:rPr lang="nl-BE" sz="3200" b="1" dirty="0">
                <a:solidFill>
                  <a:schemeClr val="accent3">
                    <a:lumMod val="50000"/>
                  </a:schemeClr>
                </a:solidFill>
              </a:rPr>
            </a:br>
            <a:r>
              <a:rPr lang="nl-BE" sz="1800" b="1" dirty="0">
                <a:solidFill>
                  <a:schemeClr val="accent3">
                    <a:lumMod val="50000"/>
                  </a:schemeClr>
                </a:solidFill>
              </a:rPr>
              <a:t>4.3 </a:t>
            </a:r>
            <a:r>
              <a:rPr lang="nl-BE" sz="1800" b="1" dirty="0" err="1">
                <a:solidFill>
                  <a:schemeClr val="accent3">
                    <a:lumMod val="50000"/>
                  </a:schemeClr>
                </a:solidFill>
              </a:rPr>
              <a:t>Rodenticiden</a:t>
            </a:r>
            <a:r>
              <a:rPr lang="nl-BE" sz="1800" b="1" dirty="0">
                <a:solidFill>
                  <a:schemeClr val="accent3">
                    <a:lumMod val="50000"/>
                  </a:schemeClr>
                </a:solidFill>
              </a:rPr>
              <a:t> in kg </a:t>
            </a:r>
            <a:r>
              <a:rPr lang="nl-BE" sz="3200" dirty="0"/>
              <a:t/>
            </a:r>
            <a:br>
              <a:rPr lang="nl-BE" sz="3200" dirty="0"/>
            </a:br>
            <a:endParaRPr lang="nl-BE" sz="3100" dirty="0"/>
          </a:p>
        </p:txBody>
      </p:sp>
      <p:graphicFrame>
        <p:nvGraphicFramePr>
          <p:cNvPr id="5" name="Tabel 4"/>
          <p:cNvGraphicFramePr>
            <a:graphicFrameLocks noGrp="1"/>
          </p:cNvGraphicFramePr>
          <p:nvPr>
            <p:extLst>
              <p:ext uri="{D42A27DB-BD31-4B8C-83A1-F6EECF244321}">
                <p14:modId xmlns:p14="http://schemas.microsoft.com/office/powerpoint/2010/main" val="3526606358"/>
              </p:ext>
            </p:extLst>
          </p:nvPr>
        </p:nvGraphicFramePr>
        <p:xfrm>
          <a:off x="448485" y="1113401"/>
          <a:ext cx="7920881" cy="4240519"/>
        </p:xfrm>
        <a:graphic>
          <a:graphicData uri="http://schemas.openxmlformats.org/drawingml/2006/table">
            <a:tbl>
              <a:tblPr>
                <a:tableStyleId>{5C22544A-7EE6-4342-B048-85BDC9FD1C3A}</a:tableStyleId>
              </a:tblPr>
              <a:tblGrid>
                <a:gridCol w="2796696"/>
                <a:gridCol w="1024837"/>
                <a:gridCol w="1024837"/>
                <a:gridCol w="1024837"/>
                <a:gridCol w="1024837"/>
                <a:gridCol w="1024837"/>
              </a:tblGrid>
              <a:tr h="299439">
                <a:tc>
                  <a:txBody>
                    <a:bodyPr/>
                    <a:lstStyle/>
                    <a:p>
                      <a:pPr algn="ctr" fontAlgn="b"/>
                      <a:r>
                        <a:rPr lang="nl-BE" sz="1600" b="1" u="none" strike="noStrike" dirty="0" smtClean="0">
                          <a:effectLst/>
                        </a:rPr>
                        <a:t>Gemeente</a:t>
                      </a:r>
                      <a:r>
                        <a:rPr lang="nl-BE" sz="1600" b="1" u="none" strike="noStrike" dirty="0">
                          <a:effectLst/>
                        </a:rPr>
                        <a:t> </a:t>
                      </a:r>
                      <a:endParaRPr lang="nl-BE" sz="16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u="none" strike="noStrike">
                          <a:effectLst/>
                        </a:rPr>
                        <a:t>2012</a:t>
                      </a:r>
                      <a:endParaRPr lang="nl-BE" sz="1600" b="1" i="0" u="none" strike="noStrike">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u="none" strike="noStrike">
                          <a:effectLst/>
                        </a:rPr>
                        <a:t>2013</a:t>
                      </a:r>
                      <a:endParaRPr lang="nl-BE" sz="1600" b="1" i="0" u="none" strike="noStrike">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u="none" strike="noStrike">
                          <a:effectLst/>
                        </a:rPr>
                        <a:t>2014</a:t>
                      </a:r>
                      <a:endParaRPr lang="nl-BE" sz="1600" b="1" i="0" u="none" strike="noStrike">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i="0" u="none" strike="noStrike" dirty="0" smtClean="0">
                          <a:solidFill>
                            <a:srgbClr val="000000"/>
                          </a:solidFill>
                          <a:effectLst/>
                          <a:latin typeface="+mn-lt"/>
                        </a:rPr>
                        <a:t>2015</a:t>
                      </a:r>
                      <a:endParaRPr lang="nl-BE" sz="16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u="none" strike="noStrike" dirty="0">
                          <a:effectLst/>
                        </a:rPr>
                        <a:t>2016</a:t>
                      </a:r>
                      <a:endParaRPr lang="nl-BE" sz="16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03160">
                <a:tc>
                  <a:txBody>
                    <a:bodyPr/>
                    <a:lstStyle/>
                    <a:p>
                      <a:pPr algn="ctr" fontAlgn="b"/>
                      <a:r>
                        <a:rPr lang="nl-BE" sz="1600" b="0" i="0" u="none" strike="noStrike" dirty="0">
                          <a:solidFill>
                            <a:srgbClr val="000000"/>
                          </a:solidFill>
                          <a:effectLst/>
                          <a:latin typeface="+mn-lt"/>
                        </a:rPr>
                        <a:t>De Pinte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133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rgbClr val="000000"/>
                          </a:solidFill>
                          <a:effectLst/>
                          <a:latin typeface="+mn-lt"/>
                        </a:rPr>
                        <a:t>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48,56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03160">
                <a:tc>
                  <a:txBody>
                    <a:bodyPr/>
                    <a:lstStyle/>
                    <a:p>
                      <a:pPr algn="ctr" fontAlgn="ctr"/>
                      <a:r>
                        <a:rPr lang="nl-BE" sz="1600" b="0" i="0" u="none" strike="noStrike" dirty="0">
                          <a:solidFill>
                            <a:srgbClr val="000000"/>
                          </a:solidFill>
                          <a:effectLst/>
                          <a:latin typeface="+mn-lt"/>
                        </a:rPr>
                        <a:t>Deinze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rgbClr val="000000"/>
                          </a:solidFill>
                          <a:effectLst/>
                          <a:latin typeface="+mn-lt"/>
                        </a:rPr>
                        <a:t>135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rgbClr val="000000"/>
                          </a:solidFill>
                          <a:effectLst/>
                          <a:latin typeface="+mn-lt"/>
                        </a:rPr>
                        <a:t>111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rgbClr val="000000"/>
                          </a:solidFill>
                          <a:effectLst/>
                          <a:latin typeface="+mn-lt"/>
                        </a:rPr>
                        <a:t>107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120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106,27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03160">
                <a:tc>
                  <a:txBody>
                    <a:bodyPr/>
                    <a:lstStyle/>
                    <a:p>
                      <a:pPr algn="ctr" fontAlgn="ctr"/>
                      <a:r>
                        <a:rPr lang="nl-BE" sz="1600" b="0" i="0" u="none" strike="noStrike" dirty="0">
                          <a:solidFill>
                            <a:srgbClr val="000000"/>
                          </a:solidFill>
                          <a:effectLst/>
                          <a:latin typeface="+mn-lt"/>
                        </a:rPr>
                        <a:t>Destelbergen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rgbClr val="000000"/>
                          </a:solidFill>
                          <a:effectLst/>
                          <a:latin typeface="+mn-lt"/>
                        </a:rPr>
                        <a:t>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rgbClr val="000000"/>
                          </a:solidFill>
                          <a:effectLst/>
                          <a:latin typeface="+mn-lt"/>
                        </a:rPr>
                        <a:t>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77,29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03160">
                <a:tc>
                  <a:txBody>
                    <a:bodyPr/>
                    <a:lstStyle/>
                    <a:p>
                      <a:pPr algn="ctr" fontAlgn="ctr"/>
                      <a:r>
                        <a:rPr lang="nl-BE" sz="1600" b="0" i="0" u="none" strike="noStrike" dirty="0">
                          <a:solidFill>
                            <a:srgbClr val="000000"/>
                          </a:solidFill>
                          <a:effectLst/>
                          <a:latin typeface="+mn-lt"/>
                        </a:rPr>
                        <a:t>Gavere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137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rgbClr val="000000"/>
                          </a:solidFill>
                          <a:effectLst/>
                          <a:latin typeface="+mn-lt"/>
                        </a:rPr>
                        <a:t>126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107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115,54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03160">
                <a:tc>
                  <a:txBody>
                    <a:bodyPr/>
                    <a:lstStyle/>
                    <a:p>
                      <a:pPr algn="ctr" fontAlgn="ctr"/>
                      <a:r>
                        <a:rPr lang="nl-BE" sz="1600" b="0" i="0" u="none" strike="noStrike" dirty="0">
                          <a:solidFill>
                            <a:srgbClr val="000000"/>
                          </a:solidFill>
                          <a:effectLst/>
                          <a:latin typeface="+mn-lt"/>
                        </a:rPr>
                        <a:t>Gent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649,11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03160">
                <a:tc>
                  <a:txBody>
                    <a:bodyPr/>
                    <a:lstStyle/>
                    <a:p>
                      <a:pPr algn="ctr" fontAlgn="ctr"/>
                      <a:r>
                        <a:rPr lang="nl-BE" sz="1600" b="0" i="0" u="none" strike="noStrike" dirty="0">
                          <a:solidFill>
                            <a:srgbClr val="000000"/>
                          </a:solidFill>
                          <a:effectLst/>
                          <a:latin typeface="+mn-lt"/>
                        </a:rPr>
                        <a:t>Lochristi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rgbClr val="000000"/>
                          </a:solidFill>
                          <a:effectLst/>
                          <a:latin typeface="+mn-lt"/>
                        </a:rPr>
                        <a:t>408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306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347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rgbClr val="000000"/>
                          </a:solidFill>
                          <a:effectLst/>
                          <a:latin typeface="+mn-lt"/>
                        </a:rPr>
                        <a:t>148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234,10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03160">
                <a:tc>
                  <a:txBody>
                    <a:bodyPr/>
                    <a:lstStyle/>
                    <a:p>
                      <a:pPr algn="ctr" fontAlgn="ctr"/>
                      <a:r>
                        <a:rPr lang="nl-BE" sz="1600" b="0" i="0" u="none" strike="noStrike" dirty="0">
                          <a:solidFill>
                            <a:srgbClr val="000000"/>
                          </a:solidFill>
                          <a:effectLst/>
                          <a:latin typeface="+mn-lt"/>
                        </a:rPr>
                        <a:t>Melle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rgbClr val="000000"/>
                          </a:solidFill>
                          <a:effectLst/>
                          <a:latin typeface="+mn-lt"/>
                        </a:rPr>
                        <a:t>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21,24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03160">
                <a:tc>
                  <a:txBody>
                    <a:bodyPr/>
                    <a:lstStyle/>
                    <a:p>
                      <a:pPr algn="ctr" fontAlgn="ctr"/>
                      <a:r>
                        <a:rPr lang="nl-BE" sz="1600" b="0" i="0" u="none" strike="noStrike" dirty="0">
                          <a:solidFill>
                            <a:srgbClr val="000000"/>
                          </a:solidFill>
                          <a:effectLst/>
                          <a:latin typeface="+mn-lt"/>
                        </a:rPr>
                        <a:t>Merelbeke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rgbClr val="000000"/>
                          </a:solidFill>
                          <a:effectLst/>
                          <a:latin typeface="+mn-lt"/>
                        </a:rPr>
                        <a:t>150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107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123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rgbClr val="000000"/>
                          </a:solidFill>
                          <a:effectLst/>
                          <a:latin typeface="+mn-lt"/>
                        </a:rPr>
                        <a:t>109,12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03160">
                <a:tc>
                  <a:txBody>
                    <a:bodyPr/>
                    <a:lstStyle/>
                    <a:p>
                      <a:pPr algn="ctr" fontAlgn="b"/>
                      <a:r>
                        <a:rPr lang="nl-BE" sz="1600" b="0" i="0" u="none" strike="noStrike" dirty="0">
                          <a:solidFill>
                            <a:srgbClr val="000000"/>
                          </a:solidFill>
                          <a:effectLst/>
                          <a:latin typeface="+mn-lt"/>
                        </a:rPr>
                        <a:t>Nazareth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rgbClr val="000000"/>
                          </a:solidFill>
                          <a:effectLst/>
                          <a:latin typeface="+mn-lt"/>
                        </a:rPr>
                        <a:t>144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104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120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rgbClr val="000000"/>
                          </a:solidFill>
                          <a:effectLst/>
                          <a:latin typeface="+mn-lt"/>
                        </a:rPr>
                        <a:t>102,34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03160">
                <a:tc>
                  <a:txBody>
                    <a:bodyPr/>
                    <a:lstStyle/>
                    <a:p>
                      <a:pPr algn="ctr" fontAlgn="b"/>
                      <a:r>
                        <a:rPr lang="nl-BE" sz="1600" b="0" i="0" u="none" strike="noStrike" dirty="0">
                          <a:solidFill>
                            <a:srgbClr val="000000"/>
                          </a:solidFill>
                          <a:effectLst/>
                          <a:latin typeface="+mn-lt"/>
                        </a:rPr>
                        <a:t>Oosterzele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rgbClr val="000000"/>
                          </a:solidFill>
                          <a:effectLst/>
                          <a:latin typeface="+mn-lt"/>
                        </a:rPr>
                        <a:t>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rgbClr val="000000"/>
                          </a:solidFill>
                          <a:effectLst/>
                          <a:latin typeface="+mn-lt"/>
                        </a:rPr>
                        <a:t>6,78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03160">
                <a:tc>
                  <a:txBody>
                    <a:bodyPr/>
                    <a:lstStyle/>
                    <a:p>
                      <a:pPr algn="ctr" fontAlgn="b"/>
                      <a:r>
                        <a:rPr lang="nl-BE" sz="1600" b="0" i="0" u="none" strike="noStrike" dirty="0">
                          <a:solidFill>
                            <a:srgbClr val="000000"/>
                          </a:solidFill>
                          <a:effectLst/>
                          <a:latin typeface="+mn-lt"/>
                        </a:rPr>
                        <a:t>Sint-Martens-Latem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rgbClr val="000000"/>
                          </a:solidFill>
                          <a:effectLst/>
                          <a:latin typeface="+mn-lt"/>
                        </a:rPr>
                        <a:t>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rgbClr val="000000"/>
                          </a:solidFill>
                          <a:effectLst/>
                          <a:latin typeface="+mn-lt"/>
                        </a:rPr>
                        <a:t>38,12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03160">
                <a:tc>
                  <a:txBody>
                    <a:bodyPr/>
                    <a:lstStyle/>
                    <a:p>
                      <a:pPr algn="ctr" fontAlgn="b"/>
                      <a:r>
                        <a:rPr lang="nl-BE" sz="1600" b="0" i="0" u="none" strike="noStrike" dirty="0">
                          <a:solidFill>
                            <a:srgbClr val="000000"/>
                          </a:solidFill>
                          <a:effectLst/>
                          <a:latin typeface="+mn-lt"/>
                        </a:rPr>
                        <a:t>Zulte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rgbClr val="000000"/>
                          </a:solidFill>
                          <a:effectLst/>
                          <a:latin typeface="+mn-lt"/>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rgbClr val="000000"/>
                          </a:solidFill>
                          <a:effectLst/>
                          <a:latin typeface="+mn-lt"/>
                        </a:rPr>
                        <a:t>94,64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03160">
                <a:tc>
                  <a:txBody>
                    <a:bodyPr/>
                    <a:lstStyle/>
                    <a:p>
                      <a:pPr algn="ctr" fontAlgn="b"/>
                      <a:r>
                        <a:rPr lang="nl-BE" sz="1600" b="1" u="none" strike="noStrike" dirty="0" smtClean="0">
                          <a:effectLst/>
                          <a:latin typeface="+mn-lt"/>
                        </a:rPr>
                        <a:t>Totaal:</a:t>
                      </a:r>
                      <a:r>
                        <a:rPr lang="nl-BE" sz="1600" b="1" u="none" strike="noStrike" baseline="0" dirty="0" smtClean="0">
                          <a:effectLst/>
                          <a:latin typeface="+mn-lt"/>
                        </a:rPr>
                        <a:t> </a:t>
                      </a:r>
                      <a:endParaRPr lang="nl-BE" sz="1600" b="1" i="0" u="none" strike="noStrike" dirty="0">
                        <a:solidFill>
                          <a:srgbClr val="0070C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1" i="0" u="none" strike="noStrike" dirty="0">
                          <a:solidFill>
                            <a:schemeClr val="tx1"/>
                          </a:solidFill>
                          <a:effectLst/>
                          <a:latin typeface="+mn-lt"/>
                        </a:rPr>
                        <a:t>1254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1" i="0" u="none" strike="noStrike" dirty="0">
                          <a:solidFill>
                            <a:schemeClr val="tx1"/>
                          </a:solidFill>
                          <a:effectLst/>
                          <a:latin typeface="+mn-lt"/>
                        </a:rPr>
                        <a:t>966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1" i="0" u="none" strike="noStrike" dirty="0">
                          <a:solidFill>
                            <a:schemeClr val="tx1"/>
                          </a:solidFill>
                          <a:effectLst/>
                          <a:latin typeface="+mn-lt"/>
                        </a:rPr>
                        <a:t>1072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1" i="0" u="none" strike="noStrike" dirty="0">
                          <a:solidFill>
                            <a:schemeClr val="tx1"/>
                          </a:solidFill>
                          <a:effectLst/>
                          <a:latin typeface="+mn-lt"/>
                        </a:rPr>
                        <a:t>798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1" i="0" u="none" strike="noStrike" dirty="0" smtClean="0">
                          <a:solidFill>
                            <a:schemeClr val="tx1"/>
                          </a:solidFill>
                          <a:effectLst/>
                          <a:latin typeface="+mn-lt"/>
                        </a:rPr>
                        <a:t>1603,1</a:t>
                      </a:r>
                      <a:endParaRPr lang="nl-BE" sz="1600" b="1"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
        <p:nvSpPr>
          <p:cNvPr id="6" name="Tekstvak 5"/>
          <p:cNvSpPr txBox="1"/>
          <p:nvPr/>
        </p:nvSpPr>
        <p:spPr>
          <a:xfrm>
            <a:off x="4734566" y="5085184"/>
            <a:ext cx="4409434" cy="923330"/>
          </a:xfrm>
          <a:prstGeom prst="rect">
            <a:avLst/>
          </a:prstGeom>
          <a:noFill/>
        </p:spPr>
        <p:txBody>
          <a:bodyPr wrap="square" rtlCol="0">
            <a:spAutoFit/>
          </a:bodyPr>
          <a:lstStyle/>
          <a:p>
            <a:endParaRPr lang="nl-BE" dirty="0" smtClean="0"/>
          </a:p>
          <a:p>
            <a:r>
              <a:rPr lang="nl-BE" dirty="0"/>
              <a:t>	</a:t>
            </a:r>
            <a:r>
              <a:rPr lang="nl-BE" dirty="0" smtClean="0"/>
              <a:t>			</a:t>
            </a:r>
            <a:endParaRPr lang="nl-BE" dirty="0"/>
          </a:p>
          <a:p>
            <a:r>
              <a:rPr lang="nl-BE" dirty="0" smtClean="0"/>
              <a:t>* Absolute cijfers (openbaar + privé) in Kg </a:t>
            </a:r>
            <a:endParaRPr lang="nl-BE" dirty="0"/>
          </a:p>
        </p:txBody>
      </p:sp>
    </p:spTree>
    <p:extLst>
      <p:ext uri="{BB962C8B-B14F-4D97-AF65-F5344CB8AC3E}">
        <p14:creationId xmlns:p14="http://schemas.microsoft.com/office/powerpoint/2010/main" val="1429202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4</a:t>
            </a:r>
            <a:r>
              <a:rPr lang="nl-BE" b="1" dirty="0" smtClean="0">
                <a:solidFill>
                  <a:schemeClr val="accent3">
                    <a:lumMod val="50000"/>
                  </a:schemeClr>
                </a:solidFill>
              </a:rPr>
              <a:t>. </a:t>
            </a:r>
            <a:r>
              <a:rPr lang="nl-BE" b="1" dirty="0">
                <a:solidFill>
                  <a:schemeClr val="accent3">
                    <a:lumMod val="50000"/>
                  </a:schemeClr>
                </a:solidFill>
              </a:rPr>
              <a:t>Stand van zaken rattenbestrijding </a:t>
            </a:r>
            <a:r>
              <a:rPr lang="nl-BE" sz="3100" b="1" dirty="0" smtClean="0">
                <a:solidFill>
                  <a:schemeClr val="accent3">
                    <a:lumMod val="50000"/>
                  </a:schemeClr>
                </a:solidFill>
              </a:rPr>
              <a:t>4.3 </a:t>
            </a:r>
            <a:r>
              <a:rPr lang="nl-BE" sz="3100" b="1" dirty="0" err="1">
                <a:solidFill>
                  <a:schemeClr val="accent3">
                    <a:lumMod val="50000"/>
                  </a:schemeClr>
                </a:solidFill>
              </a:rPr>
              <a:t>Rodenticiden</a:t>
            </a:r>
            <a:r>
              <a:rPr lang="nl-BE" sz="3100" b="1" dirty="0">
                <a:solidFill>
                  <a:schemeClr val="accent3">
                    <a:lumMod val="50000"/>
                  </a:schemeClr>
                </a:solidFill>
              </a:rPr>
              <a:t> </a:t>
            </a:r>
            <a:endParaRPr lang="nl-BE" b="1" dirty="0">
              <a:solidFill>
                <a:schemeClr val="accent3">
                  <a:lumMod val="50000"/>
                </a:schemeClr>
              </a:solidFill>
            </a:endParaRPr>
          </a:p>
        </p:txBody>
      </p:sp>
      <p:sp>
        <p:nvSpPr>
          <p:cNvPr id="3" name="Tijdelijke aanduiding voor inhoud 2"/>
          <p:cNvSpPr>
            <a:spLocks noGrp="1"/>
          </p:cNvSpPr>
          <p:nvPr>
            <p:ph idx="1"/>
          </p:nvPr>
        </p:nvSpPr>
        <p:spPr/>
        <p:txBody>
          <a:bodyPr/>
          <a:lstStyle/>
          <a:p>
            <a:pPr marL="0" indent="0">
              <a:buNone/>
            </a:pPr>
            <a:endParaRPr lang="nl-BE" dirty="0" smtClean="0"/>
          </a:p>
          <a:p>
            <a:pPr marL="0" indent="0">
              <a:buNone/>
            </a:pPr>
            <a:r>
              <a:rPr lang="nl-BE" dirty="0" smtClean="0"/>
              <a:t> </a:t>
            </a:r>
            <a:endParaRPr lang="nl-BE" dirty="0"/>
          </a:p>
          <a:p>
            <a:pPr marL="0" indent="0">
              <a:buNone/>
            </a:pPr>
            <a:endParaRPr lang="nl-BE" dirty="0"/>
          </a:p>
        </p:txBody>
      </p:sp>
      <p:graphicFrame>
        <p:nvGraphicFramePr>
          <p:cNvPr id="10" name="Grafiek 9"/>
          <p:cNvGraphicFramePr>
            <a:graphicFrameLocks/>
          </p:cNvGraphicFramePr>
          <p:nvPr>
            <p:extLst>
              <p:ext uri="{D42A27DB-BD31-4B8C-83A1-F6EECF244321}">
                <p14:modId xmlns:p14="http://schemas.microsoft.com/office/powerpoint/2010/main" val="1560309658"/>
              </p:ext>
            </p:extLst>
          </p:nvPr>
        </p:nvGraphicFramePr>
        <p:xfrm>
          <a:off x="971600" y="1556792"/>
          <a:ext cx="7344816"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5219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4. Stand van zaken rattenbestrijding </a:t>
            </a:r>
            <a:r>
              <a:rPr lang="nl-BE" sz="3100" b="1" dirty="0">
                <a:solidFill>
                  <a:schemeClr val="accent3">
                    <a:lumMod val="50000"/>
                  </a:schemeClr>
                </a:solidFill>
              </a:rPr>
              <a:t>4.3 </a:t>
            </a:r>
            <a:r>
              <a:rPr lang="nl-BE" sz="3100" b="1" dirty="0" err="1">
                <a:solidFill>
                  <a:schemeClr val="accent3">
                    <a:lumMod val="50000"/>
                  </a:schemeClr>
                </a:solidFill>
              </a:rPr>
              <a:t>Rodenticiden</a:t>
            </a:r>
            <a:r>
              <a:rPr lang="nl-BE" sz="3100" b="1" dirty="0">
                <a:solidFill>
                  <a:schemeClr val="accent3">
                    <a:lumMod val="50000"/>
                  </a:schemeClr>
                </a:solidFill>
              </a:rPr>
              <a:t> </a:t>
            </a:r>
            <a:endParaRPr lang="nl-BE" sz="3100" dirty="0"/>
          </a:p>
        </p:txBody>
      </p:sp>
      <p:sp>
        <p:nvSpPr>
          <p:cNvPr id="6" name="Tekstvak 5"/>
          <p:cNvSpPr txBox="1"/>
          <p:nvPr/>
        </p:nvSpPr>
        <p:spPr>
          <a:xfrm>
            <a:off x="1979712" y="5301208"/>
            <a:ext cx="4824536" cy="369332"/>
          </a:xfrm>
          <a:prstGeom prst="rect">
            <a:avLst/>
          </a:prstGeom>
          <a:noFill/>
        </p:spPr>
        <p:txBody>
          <a:bodyPr wrap="square" rtlCol="0">
            <a:spAutoFit/>
          </a:bodyPr>
          <a:lstStyle/>
          <a:p>
            <a:r>
              <a:rPr lang="nl-BE" dirty="0" smtClean="0"/>
              <a:t>* Absolute cijfers (openbaar + </a:t>
            </a:r>
            <a:r>
              <a:rPr lang="nl-BE" dirty="0" err="1" smtClean="0"/>
              <a:t>prive</a:t>
            </a:r>
            <a:r>
              <a:rPr lang="nl-BE" dirty="0" smtClean="0"/>
              <a:t>) in Kg </a:t>
            </a:r>
            <a:endParaRPr lang="nl-BE" dirty="0"/>
          </a:p>
        </p:txBody>
      </p:sp>
      <p:graphicFrame>
        <p:nvGraphicFramePr>
          <p:cNvPr id="3" name="Tabel 2"/>
          <p:cNvGraphicFramePr>
            <a:graphicFrameLocks noGrp="1"/>
          </p:cNvGraphicFramePr>
          <p:nvPr>
            <p:extLst>
              <p:ext uri="{D42A27DB-BD31-4B8C-83A1-F6EECF244321}">
                <p14:modId xmlns:p14="http://schemas.microsoft.com/office/powerpoint/2010/main" val="3622023326"/>
              </p:ext>
            </p:extLst>
          </p:nvPr>
        </p:nvGraphicFramePr>
        <p:xfrm>
          <a:off x="1259632" y="1484784"/>
          <a:ext cx="6696743" cy="3744416"/>
        </p:xfrm>
        <a:graphic>
          <a:graphicData uri="http://schemas.openxmlformats.org/drawingml/2006/table">
            <a:tbl>
              <a:tblPr/>
              <a:tblGrid>
                <a:gridCol w="2238453"/>
                <a:gridCol w="891658"/>
                <a:gridCol w="891658"/>
                <a:gridCol w="891658"/>
                <a:gridCol w="891658"/>
                <a:gridCol w="891658"/>
              </a:tblGrid>
              <a:tr h="428876">
                <a:tc>
                  <a:txBody>
                    <a:bodyPr/>
                    <a:lstStyle/>
                    <a:p>
                      <a:pPr algn="ctr" fontAlgn="b"/>
                      <a:r>
                        <a:rPr lang="nl-BE" sz="1400" b="1" i="0" u="none" strike="noStrike" dirty="0">
                          <a:solidFill>
                            <a:schemeClr val="tx1"/>
                          </a:solidFill>
                          <a:effectLst/>
                          <a:latin typeface="+mn-lt"/>
                        </a:rPr>
                        <a:t> </a:t>
                      </a:r>
                      <a:r>
                        <a:rPr lang="nl-BE" sz="1400" b="1" i="0" u="none" strike="noStrike" dirty="0" smtClean="0">
                          <a:solidFill>
                            <a:schemeClr val="tx1"/>
                          </a:solidFill>
                          <a:effectLst/>
                          <a:latin typeface="+mn-lt"/>
                        </a:rPr>
                        <a:t>Regio</a:t>
                      </a:r>
                      <a:endParaRPr lang="nl-BE" sz="1400" b="1"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i="0" u="none" strike="noStrike" dirty="0">
                          <a:solidFill>
                            <a:schemeClr val="tx1"/>
                          </a:solidFill>
                          <a:effectLst/>
                          <a:latin typeface="+mn-lt"/>
                        </a:rPr>
                        <a:t>2012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i="0" u="none" strike="noStrike">
                          <a:solidFill>
                            <a:schemeClr val="tx1"/>
                          </a:solidFill>
                          <a:effectLst/>
                          <a:latin typeface="+mn-lt"/>
                        </a:rPr>
                        <a:t>2013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i="0" u="none" strike="noStrike">
                          <a:solidFill>
                            <a:schemeClr val="tx1"/>
                          </a:solidFill>
                          <a:effectLst/>
                          <a:latin typeface="+mn-lt"/>
                        </a:rPr>
                        <a:t>2014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i="0" u="none" strike="noStrike" dirty="0" smtClean="0">
                          <a:solidFill>
                            <a:schemeClr val="tx1"/>
                          </a:solidFill>
                          <a:effectLst/>
                          <a:latin typeface="+mn-lt"/>
                        </a:rPr>
                        <a:t>2015</a:t>
                      </a:r>
                      <a:endParaRPr lang="nl-BE" sz="1400" b="1"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i="0" u="none" strike="noStrike" dirty="0">
                          <a:solidFill>
                            <a:schemeClr val="tx1"/>
                          </a:solidFill>
                          <a:effectLst/>
                          <a:latin typeface="+mn-lt"/>
                        </a:rPr>
                        <a:t>2016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552590">
                <a:tc>
                  <a:txBody>
                    <a:bodyPr/>
                    <a:lstStyle/>
                    <a:p>
                      <a:pPr algn="ctr" fontAlgn="b"/>
                      <a:r>
                        <a:rPr lang="nl-BE" sz="1400" b="0" i="0" u="none" strike="noStrike" dirty="0">
                          <a:solidFill>
                            <a:schemeClr val="tx1"/>
                          </a:solidFill>
                          <a:effectLst/>
                          <a:latin typeface="+mn-lt"/>
                        </a:rPr>
                        <a:t>Meetjesland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chemeClr val="tx1"/>
                          </a:solidFill>
                          <a:effectLst/>
                          <a:latin typeface="+mn-lt"/>
                        </a:rPr>
                        <a:t>1797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chemeClr val="tx1"/>
                          </a:solidFill>
                          <a:effectLst/>
                          <a:latin typeface="+mn-lt"/>
                        </a:rPr>
                        <a:t>1461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a:solidFill>
                            <a:schemeClr val="tx1"/>
                          </a:solidFill>
                          <a:effectLst/>
                          <a:latin typeface="+mn-lt"/>
                        </a:rPr>
                        <a:t>1096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971</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2372,1</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52590">
                <a:tc>
                  <a:txBody>
                    <a:bodyPr/>
                    <a:lstStyle/>
                    <a:p>
                      <a:pPr algn="ctr" fontAlgn="b"/>
                      <a:r>
                        <a:rPr lang="nl-BE" sz="1400" b="0" i="0" u="none" strike="noStrike" dirty="0" smtClean="0">
                          <a:solidFill>
                            <a:schemeClr val="tx1"/>
                          </a:solidFill>
                          <a:effectLst/>
                          <a:latin typeface="+mn-lt"/>
                        </a:rPr>
                        <a:t>Waasland</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chemeClr val="tx1"/>
                          </a:solidFill>
                          <a:effectLst/>
                          <a:latin typeface="+mn-lt"/>
                        </a:rPr>
                        <a:t>2067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chemeClr val="tx1"/>
                          </a:solidFill>
                          <a:effectLst/>
                          <a:latin typeface="+mn-lt"/>
                        </a:rPr>
                        <a:t>1366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chemeClr val="tx1"/>
                          </a:solidFill>
                          <a:effectLst/>
                          <a:latin typeface="+mn-lt"/>
                        </a:rPr>
                        <a:t>1771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1382</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chemeClr val="tx1"/>
                          </a:solidFill>
                          <a:effectLst/>
                          <a:latin typeface="+mn-lt"/>
                        </a:rPr>
                        <a:t>2765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52590">
                <a:tc>
                  <a:txBody>
                    <a:bodyPr/>
                    <a:lstStyle/>
                    <a:p>
                      <a:pPr algn="ctr" fontAlgn="b"/>
                      <a:r>
                        <a:rPr lang="nl-BE" sz="1400" b="0" i="0" u="none" strike="noStrike" dirty="0" err="1">
                          <a:solidFill>
                            <a:schemeClr val="tx1"/>
                          </a:solidFill>
                          <a:effectLst/>
                          <a:latin typeface="+mn-lt"/>
                        </a:rPr>
                        <a:t>Dendervalei</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smtClean="0">
                          <a:solidFill>
                            <a:schemeClr val="tx1"/>
                          </a:solidFill>
                          <a:effectLst/>
                          <a:latin typeface="+mn-lt"/>
                        </a:rPr>
                        <a:t>1501</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1288</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1523</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1056</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chemeClr val="tx1"/>
                          </a:solidFill>
                          <a:effectLst/>
                          <a:latin typeface="+mn-lt"/>
                        </a:rPr>
                        <a:t>3149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52590">
                <a:tc>
                  <a:txBody>
                    <a:bodyPr/>
                    <a:lstStyle/>
                    <a:p>
                      <a:pPr algn="ctr" fontAlgn="b"/>
                      <a:r>
                        <a:rPr lang="nl-BE" sz="1400" b="0" i="0" u="none" strike="noStrike" dirty="0" err="1" smtClean="0">
                          <a:solidFill>
                            <a:schemeClr val="tx1"/>
                          </a:solidFill>
                          <a:effectLst/>
                          <a:latin typeface="+mn-lt"/>
                        </a:rPr>
                        <a:t>Bovenschelde</a:t>
                      </a:r>
                      <a:r>
                        <a:rPr lang="nl-BE" sz="1400" b="0" i="0" u="none" strike="noStrike" baseline="0" dirty="0">
                          <a:solidFill>
                            <a:schemeClr val="tx1"/>
                          </a:solidFill>
                          <a:effectLst/>
                          <a:latin typeface="+mn-lt"/>
                        </a:rPr>
                        <a:t> </a:t>
                      </a:r>
                      <a:r>
                        <a:rPr lang="nl-BE" sz="1400" b="0" i="0" u="none" strike="noStrike" baseline="0" dirty="0" smtClean="0">
                          <a:solidFill>
                            <a:schemeClr val="tx1"/>
                          </a:solidFill>
                          <a:effectLst/>
                          <a:latin typeface="+mn-lt"/>
                        </a:rPr>
                        <a:t>-L</a:t>
                      </a:r>
                      <a:r>
                        <a:rPr lang="nl-BE" sz="1400" b="0" i="0" u="none" strike="noStrike" dirty="0" smtClean="0">
                          <a:solidFill>
                            <a:schemeClr val="tx1"/>
                          </a:solidFill>
                          <a:effectLst/>
                          <a:latin typeface="+mn-lt"/>
                        </a:rPr>
                        <a:t>eie </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smtClean="0">
                          <a:solidFill>
                            <a:schemeClr val="tx1"/>
                          </a:solidFill>
                          <a:effectLst/>
                          <a:latin typeface="+mn-lt"/>
                        </a:rPr>
                        <a:t>1211</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937</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1032</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798</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1603,5</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52590">
                <a:tc>
                  <a:txBody>
                    <a:bodyPr/>
                    <a:lstStyle/>
                    <a:p>
                      <a:pPr algn="ctr" fontAlgn="b"/>
                      <a:r>
                        <a:rPr lang="nl-BE" sz="1400" b="0" i="0" u="none" strike="noStrike" dirty="0">
                          <a:solidFill>
                            <a:schemeClr val="tx1"/>
                          </a:solidFill>
                          <a:effectLst/>
                          <a:latin typeface="+mn-lt"/>
                        </a:rPr>
                        <a:t>Vlaamse Ardennen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smtClean="0">
                          <a:solidFill>
                            <a:schemeClr val="tx1"/>
                          </a:solidFill>
                          <a:effectLst/>
                          <a:latin typeface="+mn-lt"/>
                        </a:rPr>
                        <a:t>1107</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882</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924</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nl-BE" sz="1400" b="0" i="0" u="none" strike="noStrike" dirty="0" smtClean="0">
                          <a:solidFill>
                            <a:srgbClr val="000000"/>
                          </a:solidFill>
                          <a:effectLst/>
                          <a:latin typeface="+mn-lt"/>
                        </a:rPr>
                        <a:t>747,2</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nl-BE" sz="1400" b="0" i="0" u="none" strike="noStrike" dirty="0" smtClean="0">
                          <a:solidFill>
                            <a:srgbClr val="000000"/>
                          </a:solidFill>
                          <a:effectLst/>
                          <a:latin typeface="+mn-lt"/>
                        </a:rPr>
                        <a:t>1698,61</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52590">
                <a:tc>
                  <a:txBody>
                    <a:bodyPr/>
                    <a:lstStyle/>
                    <a:p>
                      <a:pPr algn="ctr" fontAlgn="b"/>
                      <a:r>
                        <a:rPr lang="nl-BE" sz="1400" b="1" i="0" u="none" strike="noStrike" dirty="0">
                          <a:solidFill>
                            <a:schemeClr val="tx1"/>
                          </a:solidFill>
                          <a:effectLst/>
                          <a:latin typeface="+mn-lt"/>
                        </a:rPr>
                        <a:t>Totaal: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1" i="0" u="none" strike="noStrike" dirty="0">
                          <a:solidFill>
                            <a:schemeClr val="tx1"/>
                          </a:solidFill>
                          <a:effectLst/>
                          <a:latin typeface="+mn-lt"/>
                        </a:rPr>
                        <a:t>7682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1" i="0" u="none" strike="noStrike" dirty="0">
                          <a:solidFill>
                            <a:schemeClr val="tx1"/>
                          </a:solidFill>
                          <a:effectLst/>
                          <a:latin typeface="+mn-lt"/>
                        </a:rPr>
                        <a:t>5935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1" i="0" u="none" strike="noStrike" dirty="0">
                          <a:solidFill>
                            <a:schemeClr val="tx1"/>
                          </a:solidFill>
                          <a:effectLst/>
                          <a:latin typeface="+mn-lt"/>
                        </a:rPr>
                        <a:t>6346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1" i="0" u="none" strike="noStrike" dirty="0" smtClean="0">
                          <a:solidFill>
                            <a:schemeClr val="tx1"/>
                          </a:solidFill>
                          <a:effectLst/>
                          <a:latin typeface="+mn-lt"/>
                        </a:rPr>
                        <a:t>5905,61</a:t>
                      </a:r>
                      <a:endParaRPr lang="nl-BE" sz="1400" b="1"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1" i="0" u="none" strike="noStrike" dirty="0" smtClean="0">
                          <a:solidFill>
                            <a:schemeClr val="tx1"/>
                          </a:solidFill>
                          <a:effectLst/>
                          <a:latin typeface="+mn-lt"/>
                        </a:rPr>
                        <a:t>11</a:t>
                      </a:r>
                      <a:r>
                        <a:rPr lang="nl-BE" sz="1400" b="1" i="0" u="none" strike="noStrike" baseline="0" dirty="0" smtClean="0">
                          <a:solidFill>
                            <a:schemeClr val="tx1"/>
                          </a:solidFill>
                          <a:effectLst/>
                          <a:latin typeface="+mn-lt"/>
                        </a:rPr>
                        <a:t> 588,2</a:t>
                      </a:r>
                      <a:endParaRPr lang="nl-BE" sz="1400" b="1"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3434407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idx="1"/>
          </p:nvPr>
        </p:nvSpPr>
        <p:spPr/>
        <p:txBody>
          <a:bodyPr/>
          <a:lstStyle/>
          <a:p>
            <a:pPr marL="514350" indent="-514350">
              <a:buAutoNum type="arabicPeriod"/>
            </a:pPr>
            <a:endParaRPr lang="nl-BE" b="1" dirty="0" smtClean="0">
              <a:solidFill>
                <a:schemeClr val="accent3">
                  <a:lumMod val="50000"/>
                </a:schemeClr>
              </a:solidFill>
            </a:endParaRPr>
          </a:p>
          <a:p>
            <a:pPr marL="514350" indent="-514350">
              <a:buAutoNum type="arabicPeriod"/>
            </a:pPr>
            <a:r>
              <a:rPr lang="nl-BE" b="1" dirty="0" smtClean="0">
                <a:solidFill>
                  <a:schemeClr val="accent3">
                    <a:lumMod val="50000"/>
                  </a:schemeClr>
                </a:solidFill>
              </a:rPr>
              <a:t>Verwelkoming </a:t>
            </a:r>
          </a:p>
          <a:p>
            <a:pPr marL="514350" indent="-514350">
              <a:buAutoNum type="arabicPeriod"/>
            </a:pPr>
            <a:r>
              <a:rPr lang="nl-BE" b="1" dirty="0" smtClean="0">
                <a:solidFill>
                  <a:schemeClr val="accent3">
                    <a:lumMod val="50000"/>
                  </a:schemeClr>
                </a:solidFill>
              </a:rPr>
              <a:t>Goedkeuring </a:t>
            </a:r>
            <a:r>
              <a:rPr lang="nl-BE" b="1" dirty="0">
                <a:solidFill>
                  <a:schemeClr val="accent3">
                    <a:lumMod val="50000"/>
                  </a:schemeClr>
                </a:solidFill>
              </a:rPr>
              <a:t>verslag van het Regionaal Comité in 2015 </a:t>
            </a:r>
            <a:r>
              <a:rPr lang="nl-BE" b="1" dirty="0" smtClean="0">
                <a:solidFill>
                  <a:schemeClr val="accent3">
                    <a:lumMod val="50000"/>
                  </a:schemeClr>
                </a:solidFill>
              </a:rPr>
              <a:t>(04/11/2015) </a:t>
            </a:r>
          </a:p>
          <a:p>
            <a:pPr marL="0" indent="0">
              <a:buNone/>
            </a:pPr>
            <a:endParaRPr lang="nl-BE" b="1" dirty="0">
              <a:solidFill>
                <a:schemeClr val="accent3">
                  <a:lumMod val="50000"/>
                </a:schemeClr>
              </a:solidFill>
            </a:endParaRPr>
          </a:p>
        </p:txBody>
      </p:sp>
    </p:spTree>
    <p:extLst>
      <p:ext uri="{BB962C8B-B14F-4D97-AF65-F5344CB8AC3E}">
        <p14:creationId xmlns:p14="http://schemas.microsoft.com/office/powerpoint/2010/main" val="1868814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74638"/>
            <a:ext cx="8219256" cy="58018"/>
          </a:xfrm>
        </p:spPr>
        <p:txBody>
          <a:bodyPr>
            <a:normAutofit fontScale="90000"/>
          </a:bodyPr>
          <a:lstStyle/>
          <a:p>
            <a:r>
              <a:rPr lang="nl-BE" sz="4000" dirty="0" smtClean="0"/>
              <a:t/>
            </a:r>
            <a:br>
              <a:rPr lang="nl-BE" sz="4000" dirty="0" smtClean="0"/>
            </a:br>
            <a:endParaRPr lang="nl-BE" dirty="0"/>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1158934082"/>
              </p:ext>
            </p:extLst>
          </p:nvPr>
        </p:nvGraphicFramePr>
        <p:xfrm>
          <a:off x="0" y="-27383"/>
          <a:ext cx="9143999" cy="6120673"/>
        </p:xfrm>
        <a:graphic>
          <a:graphicData uri="http://schemas.openxmlformats.org/drawingml/2006/table">
            <a:tbl>
              <a:tblPr>
                <a:tableStyleId>{5C22544A-7EE6-4342-B048-85BDC9FD1C3A}</a:tableStyleId>
              </a:tblPr>
              <a:tblGrid>
                <a:gridCol w="1691680"/>
                <a:gridCol w="1064617"/>
                <a:gridCol w="1064617"/>
                <a:gridCol w="1064617"/>
                <a:gridCol w="1064617"/>
                <a:gridCol w="1064617"/>
                <a:gridCol w="1064617"/>
                <a:gridCol w="1064617"/>
              </a:tblGrid>
              <a:tr h="368570">
                <a:tc gridSpan="8">
                  <a:txBody>
                    <a:bodyPr/>
                    <a:lstStyle/>
                    <a:p>
                      <a:pPr algn="ctr" fontAlgn="b"/>
                      <a:r>
                        <a:rPr lang="nl-BE" sz="1400" u="none" strike="noStrike" dirty="0">
                          <a:solidFill>
                            <a:schemeClr val="tx1"/>
                          </a:solidFill>
                          <a:effectLst/>
                          <a:latin typeface="+mn-lt"/>
                        </a:rPr>
                        <a:t>gegevens </a:t>
                      </a:r>
                      <a:r>
                        <a:rPr lang="nl-BE" sz="1400" u="none" strike="noStrike" dirty="0" err="1">
                          <a:solidFill>
                            <a:schemeClr val="tx1"/>
                          </a:solidFill>
                          <a:effectLst/>
                          <a:latin typeface="+mn-lt"/>
                        </a:rPr>
                        <a:t>rodenticiden</a:t>
                      </a:r>
                      <a:endParaRPr lang="nl-BE" sz="1400" b="0" i="0" u="none" strike="noStrike" dirty="0">
                        <a:solidFill>
                          <a:schemeClr val="tx1"/>
                        </a:solidFill>
                        <a:effectLst/>
                        <a:latin typeface="+mn-lt"/>
                      </a:endParaRPr>
                    </a:p>
                  </a:txBody>
                  <a:tcPr marL="4990" marR="4990" marT="4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pPr algn="ctr" fontAlgn="b"/>
                      <a:endParaRPr lang="nl-BE" sz="1400" b="0" i="0" u="none" strike="noStrike" dirty="0">
                        <a:solidFill>
                          <a:schemeClr val="tx1"/>
                        </a:solidFill>
                        <a:effectLst/>
                        <a:latin typeface="+mn-lt"/>
                      </a:endParaRPr>
                    </a:p>
                  </a:txBody>
                  <a:tcPr marL="4990" marR="4990" marT="4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lang="nl-BE"/>
                    </a:p>
                  </a:txBody>
                  <a:tcPr/>
                </a:tc>
                <a:tc hMerge="1">
                  <a:txBody>
                    <a:bodyPr/>
                    <a:lstStyle/>
                    <a:p>
                      <a:endParaRPr lang="nl-BE"/>
                    </a:p>
                  </a:txBody>
                  <a:tcPr/>
                </a:tc>
                <a:tc hMerge="1">
                  <a:txBody>
                    <a:bodyPr/>
                    <a:lstStyle/>
                    <a:p>
                      <a:pPr algn="ctr" fontAlgn="b"/>
                      <a:endParaRPr lang="nl-BE" sz="1400" b="0" i="0" u="none" strike="noStrike" dirty="0">
                        <a:solidFill>
                          <a:schemeClr val="bg1"/>
                        </a:solidFill>
                        <a:effectLst/>
                        <a:latin typeface="+mn-lt"/>
                      </a:endParaRPr>
                    </a:p>
                  </a:txBody>
                  <a:tcPr marL="4990" marR="4990" marT="4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pPr algn="ctr" fontAlgn="b"/>
                      <a:endParaRPr lang="nl-BE" sz="1400" b="0" i="0" u="none" strike="noStrike" dirty="0">
                        <a:solidFill>
                          <a:schemeClr val="bg1"/>
                        </a:solidFill>
                        <a:effectLst/>
                        <a:latin typeface="+mn-lt"/>
                      </a:endParaRPr>
                    </a:p>
                  </a:txBody>
                  <a:tcPr marL="4990" marR="4990" marT="4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pPr algn="ctr" fontAlgn="b"/>
                      <a:endParaRPr lang="nl-BE" sz="1400" b="0" i="0" u="none" strike="noStrike" dirty="0">
                        <a:solidFill>
                          <a:schemeClr val="bg1"/>
                        </a:solidFill>
                        <a:effectLst/>
                        <a:latin typeface="+mn-lt"/>
                      </a:endParaRPr>
                    </a:p>
                  </a:txBody>
                  <a:tcPr marL="4990" marR="4990" marT="4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pPr algn="ctr" fontAlgn="b"/>
                      <a:endParaRPr lang="nl-BE" sz="1400" b="0" i="0" u="none" strike="noStrike" dirty="0">
                        <a:solidFill>
                          <a:schemeClr val="bg1"/>
                        </a:solidFill>
                        <a:effectLst/>
                        <a:latin typeface="+mn-lt"/>
                      </a:endParaRPr>
                    </a:p>
                  </a:txBody>
                  <a:tcPr marL="4990" marR="4990" marT="4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r h="1326856">
                <a:tc>
                  <a:txBody>
                    <a:bodyPr/>
                    <a:lstStyle/>
                    <a:p>
                      <a:pPr algn="ctr" fontAlgn="ctr"/>
                      <a:r>
                        <a:rPr lang="nl-BE" sz="1400" u="none" strike="noStrike" dirty="0">
                          <a:effectLst/>
                          <a:latin typeface="+mn-lt"/>
                        </a:rPr>
                        <a:t>Gemeente </a:t>
                      </a:r>
                      <a:endParaRPr lang="nl-BE" sz="1400" b="0" i="0" u="none" strike="noStrike" dirty="0">
                        <a:solidFill>
                          <a:srgbClr val="000000"/>
                        </a:solidFill>
                        <a:effectLst/>
                        <a:latin typeface="+mn-lt"/>
                      </a:endParaRPr>
                    </a:p>
                  </a:txBody>
                  <a:tcPr marL="4990" marR="4990" marT="499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NL" sz="1400" u="none" strike="noStrike" dirty="0">
                          <a:effectLst/>
                          <a:latin typeface="+mn-lt"/>
                        </a:rPr>
                        <a:t>aantal bakken en buizen gemeente en/of RATO </a:t>
                      </a:r>
                      <a:endParaRPr lang="nl-NL" sz="1400" b="0" i="0" u="none" strike="noStrike" dirty="0">
                        <a:solidFill>
                          <a:srgbClr val="000000"/>
                        </a:solidFill>
                        <a:effectLst/>
                        <a:latin typeface="+mn-lt"/>
                      </a:endParaRPr>
                    </a:p>
                  </a:txBody>
                  <a:tcPr marL="4990" marR="4990" marT="499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NL" sz="1400" u="none" strike="noStrike" dirty="0">
                          <a:effectLst/>
                          <a:latin typeface="+mn-lt"/>
                        </a:rPr>
                        <a:t>aantal bakken en buizen POV  </a:t>
                      </a:r>
                      <a:endParaRPr lang="nl-NL" sz="1400" b="0" i="0" u="none" strike="noStrike" dirty="0">
                        <a:solidFill>
                          <a:srgbClr val="000000"/>
                        </a:solidFill>
                        <a:effectLst/>
                        <a:latin typeface="+mn-lt"/>
                      </a:endParaRPr>
                    </a:p>
                  </a:txBody>
                  <a:tcPr marL="4990" marR="4990" marT="499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NL" sz="1400" u="none" strike="noStrike" dirty="0">
                          <a:effectLst/>
                          <a:latin typeface="+mn-lt"/>
                        </a:rPr>
                        <a:t>aantal bakken en buizen per km²</a:t>
                      </a:r>
                      <a:endParaRPr lang="nl-NL" sz="1400" b="0" i="0" u="none" strike="noStrike" dirty="0">
                        <a:solidFill>
                          <a:srgbClr val="000000"/>
                        </a:solidFill>
                        <a:effectLst/>
                        <a:latin typeface="+mn-lt"/>
                      </a:endParaRPr>
                    </a:p>
                  </a:txBody>
                  <a:tcPr marL="4990" marR="4990" marT="499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u="none" strike="noStrike" dirty="0">
                          <a:effectLst/>
                          <a:latin typeface="+mn-lt"/>
                        </a:rPr>
                        <a:t>aantal kg </a:t>
                      </a:r>
                      <a:r>
                        <a:rPr lang="nl-BE" sz="1400" u="none" strike="noStrike" dirty="0" err="1">
                          <a:effectLst/>
                          <a:latin typeface="+mn-lt"/>
                        </a:rPr>
                        <a:t>rodenticide</a:t>
                      </a:r>
                      <a:r>
                        <a:rPr lang="nl-BE" sz="1400" u="none" strike="noStrike" dirty="0">
                          <a:effectLst/>
                          <a:latin typeface="+mn-lt"/>
                        </a:rPr>
                        <a:t> (totaal)</a:t>
                      </a:r>
                      <a:endParaRPr lang="nl-BE" sz="1400" b="0" i="0" u="none" strike="noStrike" dirty="0">
                        <a:solidFill>
                          <a:srgbClr val="000000"/>
                        </a:solidFill>
                        <a:effectLst/>
                        <a:latin typeface="+mn-lt"/>
                      </a:endParaRPr>
                    </a:p>
                  </a:txBody>
                  <a:tcPr marL="4990" marR="4990" marT="499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NL" sz="1400" u="none" strike="noStrike" dirty="0">
                          <a:effectLst/>
                          <a:latin typeface="+mn-lt"/>
                        </a:rPr>
                        <a:t>aantal kg </a:t>
                      </a:r>
                      <a:r>
                        <a:rPr lang="nl-NL" sz="1400" u="none" strike="noStrike" dirty="0" err="1">
                          <a:effectLst/>
                          <a:latin typeface="+mn-lt"/>
                        </a:rPr>
                        <a:t>rodenticide</a:t>
                      </a:r>
                      <a:r>
                        <a:rPr lang="nl-NL" sz="1400" u="none" strike="noStrike" dirty="0">
                          <a:effectLst/>
                          <a:latin typeface="+mn-lt"/>
                        </a:rPr>
                        <a:t> op openbaar terrein</a:t>
                      </a:r>
                      <a:endParaRPr lang="nl-NL" sz="1400" b="0" i="0" u="none" strike="noStrike" dirty="0">
                        <a:solidFill>
                          <a:srgbClr val="000000"/>
                        </a:solidFill>
                        <a:effectLst/>
                        <a:latin typeface="+mn-lt"/>
                      </a:endParaRPr>
                    </a:p>
                  </a:txBody>
                  <a:tcPr marL="4990" marR="4990" marT="499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NL" sz="1400" u="none" strike="noStrike" dirty="0">
                          <a:effectLst/>
                          <a:latin typeface="+mn-lt"/>
                        </a:rPr>
                        <a:t>aantal kg </a:t>
                      </a:r>
                      <a:r>
                        <a:rPr lang="nl-NL" sz="1400" u="none" strike="noStrike" dirty="0" err="1">
                          <a:effectLst/>
                          <a:latin typeface="+mn-lt"/>
                        </a:rPr>
                        <a:t>rodenticide</a:t>
                      </a:r>
                      <a:r>
                        <a:rPr lang="nl-NL" sz="1400" u="none" strike="noStrike" dirty="0">
                          <a:effectLst/>
                          <a:latin typeface="+mn-lt"/>
                        </a:rPr>
                        <a:t> op privé terrein </a:t>
                      </a:r>
                      <a:endParaRPr lang="nl-NL" sz="1400" b="0" i="0" u="none" strike="noStrike" dirty="0">
                        <a:solidFill>
                          <a:srgbClr val="000000"/>
                        </a:solidFill>
                        <a:effectLst/>
                        <a:latin typeface="+mn-lt"/>
                      </a:endParaRPr>
                    </a:p>
                  </a:txBody>
                  <a:tcPr marL="4990" marR="4990" marT="499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NL" sz="1400" u="none" strike="noStrike" dirty="0">
                          <a:effectLst/>
                          <a:latin typeface="+mn-lt"/>
                        </a:rPr>
                        <a:t>Aantal kg </a:t>
                      </a:r>
                      <a:r>
                        <a:rPr lang="nl-NL" sz="1400" u="none" strike="noStrike" dirty="0" err="1">
                          <a:effectLst/>
                          <a:latin typeface="+mn-lt"/>
                        </a:rPr>
                        <a:t>rodenticide</a:t>
                      </a:r>
                      <a:r>
                        <a:rPr lang="nl-NL" sz="1400" u="none" strike="noStrike" dirty="0">
                          <a:effectLst/>
                          <a:latin typeface="+mn-lt"/>
                        </a:rPr>
                        <a:t> per km²</a:t>
                      </a:r>
                      <a:endParaRPr lang="nl-NL" sz="1400" b="0" i="0" u="none" strike="noStrike" dirty="0">
                        <a:solidFill>
                          <a:srgbClr val="000000"/>
                        </a:solidFill>
                        <a:effectLst/>
                        <a:latin typeface="+mn-lt"/>
                      </a:endParaRPr>
                    </a:p>
                  </a:txBody>
                  <a:tcPr marL="4990" marR="4990" marT="499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8258">
                <a:tc>
                  <a:txBody>
                    <a:bodyPr/>
                    <a:lstStyle/>
                    <a:p>
                      <a:pPr algn="ctr" fontAlgn="b"/>
                      <a:r>
                        <a:rPr lang="nl-BE" sz="1400" b="0" i="0" u="none" strike="noStrike" dirty="0">
                          <a:solidFill>
                            <a:srgbClr val="000000"/>
                          </a:solidFill>
                          <a:effectLst/>
                          <a:latin typeface="+mn-lt"/>
                        </a:rPr>
                        <a:t>De Pinte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smtClean="0">
                          <a:solidFill>
                            <a:srgbClr val="000000"/>
                          </a:solidFill>
                          <a:effectLst/>
                          <a:latin typeface="+mn-lt"/>
                        </a:rPr>
                        <a:t>0</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30,30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1,70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48,56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48,56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smtClean="0">
                          <a:solidFill>
                            <a:srgbClr val="000000"/>
                          </a:solidFill>
                          <a:effectLst/>
                          <a:latin typeface="+mn-lt"/>
                        </a:rPr>
                        <a:t>*</a:t>
                      </a:r>
                      <a:r>
                        <a:rPr lang="nl-BE" sz="14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2,73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8258">
                <a:tc>
                  <a:txBody>
                    <a:bodyPr/>
                    <a:lstStyle/>
                    <a:p>
                      <a:pPr algn="ctr" fontAlgn="ctr"/>
                      <a:r>
                        <a:rPr lang="nl-BE" sz="1400" b="0" i="0" u="none" strike="noStrike">
                          <a:solidFill>
                            <a:srgbClr val="000000"/>
                          </a:solidFill>
                          <a:effectLst/>
                          <a:latin typeface="+mn-lt"/>
                        </a:rPr>
                        <a:t>Deinze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77,17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smtClean="0">
                          <a:solidFill>
                            <a:srgbClr val="000000"/>
                          </a:solidFill>
                          <a:effectLst/>
                          <a:latin typeface="+mn-lt"/>
                        </a:rPr>
                        <a:t>0</a:t>
                      </a:r>
                      <a:r>
                        <a:rPr lang="nl-BE" sz="14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1,01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106,27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73,51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32,76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1,40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8258">
                <a:tc>
                  <a:txBody>
                    <a:bodyPr/>
                    <a:lstStyle/>
                    <a:p>
                      <a:pPr algn="ctr" fontAlgn="ctr"/>
                      <a:r>
                        <a:rPr lang="nl-BE" sz="1400" b="0" i="0" u="none" strike="noStrike" dirty="0">
                          <a:solidFill>
                            <a:srgbClr val="000000"/>
                          </a:solidFill>
                          <a:effectLst/>
                          <a:latin typeface="+mn-lt"/>
                        </a:rPr>
                        <a:t>Destelbergen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68,00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 </a:t>
                      </a:r>
                      <a:r>
                        <a:rPr lang="nl-BE" sz="1400" b="0" i="0" u="none" strike="noStrike" dirty="0" smtClean="0">
                          <a:solidFill>
                            <a:srgbClr val="000000"/>
                          </a:solidFill>
                          <a:effectLst/>
                          <a:latin typeface="+mn-lt"/>
                        </a:rPr>
                        <a:t>0</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2,54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77,29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66,44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10,85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2,89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8258">
                <a:tc>
                  <a:txBody>
                    <a:bodyPr/>
                    <a:lstStyle/>
                    <a:p>
                      <a:pPr algn="ctr" fontAlgn="ctr"/>
                      <a:r>
                        <a:rPr lang="nl-BE" sz="1400" b="0" i="0" u="none" strike="noStrike" dirty="0">
                          <a:solidFill>
                            <a:srgbClr val="000000"/>
                          </a:solidFill>
                          <a:effectLst/>
                          <a:latin typeface="+mn-lt"/>
                        </a:rPr>
                        <a:t>Gavere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49,00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27,20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2,41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115,54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115,54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 </a:t>
                      </a:r>
                      <a:r>
                        <a:rPr lang="nl-BE" sz="1400" b="0" i="0" u="none" strike="noStrike" dirty="0" smtClean="0">
                          <a:solidFill>
                            <a:srgbClr val="000000"/>
                          </a:solidFill>
                          <a:effectLst/>
                          <a:latin typeface="+mn-lt"/>
                        </a:rPr>
                        <a:t>*</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3,65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8258">
                <a:tc>
                  <a:txBody>
                    <a:bodyPr/>
                    <a:lstStyle/>
                    <a:p>
                      <a:pPr algn="ctr" fontAlgn="ctr"/>
                      <a:r>
                        <a:rPr lang="nl-BE" sz="1400" b="0" i="0" u="none" strike="noStrike" dirty="0">
                          <a:solidFill>
                            <a:srgbClr val="000000"/>
                          </a:solidFill>
                          <a:effectLst/>
                          <a:latin typeface="+mn-lt"/>
                        </a:rPr>
                        <a:t>Gent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165,00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0,20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1,05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649,11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182,66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466,11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4,11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8258">
                <a:tc>
                  <a:txBody>
                    <a:bodyPr/>
                    <a:lstStyle/>
                    <a:p>
                      <a:pPr algn="ctr" fontAlgn="ctr"/>
                      <a:r>
                        <a:rPr lang="nl-BE" sz="1400" b="0" i="0" u="none" strike="noStrike" dirty="0">
                          <a:solidFill>
                            <a:srgbClr val="000000"/>
                          </a:solidFill>
                          <a:effectLst/>
                          <a:latin typeface="+mn-lt"/>
                        </a:rPr>
                        <a:t>Lochristi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 </a:t>
                      </a:r>
                      <a:r>
                        <a:rPr lang="nl-BE" sz="1400" b="0" i="0" u="none" strike="noStrike" dirty="0" smtClean="0">
                          <a:solidFill>
                            <a:srgbClr val="000000"/>
                          </a:solidFill>
                          <a:effectLst/>
                          <a:latin typeface="+mn-lt"/>
                        </a:rPr>
                        <a:t>*</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smtClean="0">
                          <a:solidFill>
                            <a:srgbClr val="000000"/>
                          </a:solidFill>
                          <a:effectLst/>
                          <a:latin typeface="+mn-lt"/>
                        </a:rPr>
                        <a:t>0</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234,10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234,10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 </a:t>
                      </a:r>
                      <a:r>
                        <a:rPr lang="nl-BE" sz="1400" b="0" i="0" u="none" strike="noStrike" dirty="0" smtClean="0">
                          <a:solidFill>
                            <a:srgbClr val="000000"/>
                          </a:solidFill>
                          <a:effectLst/>
                          <a:latin typeface="+mn-lt"/>
                        </a:rPr>
                        <a:t>*</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3,86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8258">
                <a:tc>
                  <a:txBody>
                    <a:bodyPr/>
                    <a:lstStyle/>
                    <a:p>
                      <a:pPr algn="ctr" fontAlgn="ctr"/>
                      <a:r>
                        <a:rPr lang="nl-BE" sz="1400" b="0" i="0" u="none" strike="noStrike" dirty="0">
                          <a:solidFill>
                            <a:srgbClr val="000000"/>
                          </a:solidFill>
                          <a:effectLst/>
                          <a:latin typeface="+mn-lt"/>
                        </a:rPr>
                        <a:t>Melle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20,00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smtClean="0">
                          <a:solidFill>
                            <a:srgbClr val="000000"/>
                          </a:solidFill>
                          <a:effectLst/>
                          <a:latin typeface="+mn-lt"/>
                        </a:rPr>
                        <a:t>8</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1,83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21,24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21,24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 </a:t>
                      </a:r>
                      <a:r>
                        <a:rPr lang="nl-BE" sz="1400" b="0" i="0" u="none" strike="noStrike" dirty="0" smtClean="0">
                          <a:solidFill>
                            <a:srgbClr val="000000"/>
                          </a:solidFill>
                          <a:effectLst/>
                          <a:latin typeface="+mn-lt"/>
                        </a:rPr>
                        <a:t>*</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1,38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8258">
                <a:tc>
                  <a:txBody>
                    <a:bodyPr/>
                    <a:lstStyle/>
                    <a:p>
                      <a:pPr algn="ctr" fontAlgn="ctr"/>
                      <a:r>
                        <a:rPr lang="nl-BE" sz="1400" b="0" i="0" u="none" strike="noStrike" dirty="0">
                          <a:solidFill>
                            <a:srgbClr val="000000"/>
                          </a:solidFill>
                          <a:effectLst/>
                          <a:latin typeface="+mn-lt"/>
                        </a:rPr>
                        <a:t>Merelbeke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77,58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 </a:t>
                      </a:r>
                      <a:r>
                        <a:rPr lang="nl-BE" sz="1400" b="0" i="0" u="none" strike="noStrike" dirty="0" smtClean="0">
                          <a:solidFill>
                            <a:srgbClr val="000000"/>
                          </a:solidFill>
                          <a:effectLst/>
                          <a:latin typeface="+mn-lt"/>
                        </a:rPr>
                        <a:t>0</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2,10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109,12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87,24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21,88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2,95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8258">
                <a:tc>
                  <a:txBody>
                    <a:bodyPr/>
                    <a:lstStyle/>
                    <a:p>
                      <a:pPr algn="ctr" fontAlgn="b"/>
                      <a:r>
                        <a:rPr lang="nl-BE" sz="1400" b="0" i="0" u="none" strike="noStrike" dirty="0">
                          <a:solidFill>
                            <a:srgbClr val="000000"/>
                          </a:solidFill>
                          <a:effectLst/>
                          <a:latin typeface="+mn-lt"/>
                        </a:rPr>
                        <a:t>Nazareth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85,42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 </a:t>
                      </a:r>
                      <a:r>
                        <a:rPr lang="nl-BE" sz="1400" b="0" i="0" u="none" strike="noStrike" dirty="0" smtClean="0">
                          <a:solidFill>
                            <a:srgbClr val="000000"/>
                          </a:solidFill>
                          <a:effectLst/>
                          <a:latin typeface="+mn-lt"/>
                        </a:rPr>
                        <a:t>0</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2,41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102,34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92,21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10,12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2,89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8258">
                <a:tc>
                  <a:txBody>
                    <a:bodyPr/>
                    <a:lstStyle/>
                    <a:p>
                      <a:pPr algn="ctr" fontAlgn="b"/>
                      <a:r>
                        <a:rPr lang="nl-BE" sz="1400" b="0" i="0" u="none" strike="noStrike" dirty="0">
                          <a:solidFill>
                            <a:srgbClr val="000000"/>
                          </a:solidFill>
                          <a:effectLst/>
                          <a:latin typeface="+mn-lt"/>
                        </a:rPr>
                        <a:t>Oosterzele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 </a:t>
                      </a:r>
                      <a:r>
                        <a:rPr lang="nl-BE" sz="1400" b="0" i="0" u="none" strike="noStrike" dirty="0" smtClean="0">
                          <a:solidFill>
                            <a:srgbClr val="000000"/>
                          </a:solidFill>
                          <a:effectLst/>
                          <a:latin typeface="+mn-lt"/>
                        </a:rPr>
                        <a:t>*</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12,70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0,29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6,78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6,78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 </a:t>
                      </a:r>
                      <a:r>
                        <a:rPr lang="nl-BE" sz="1400" b="0" i="0" u="none" strike="noStrike" dirty="0" smtClean="0">
                          <a:solidFill>
                            <a:srgbClr val="000000"/>
                          </a:solidFill>
                          <a:effectLst/>
                          <a:latin typeface="+mn-lt"/>
                        </a:rPr>
                        <a:t>*</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0,16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8258">
                <a:tc>
                  <a:txBody>
                    <a:bodyPr/>
                    <a:lstStyle/>
                    <a:p>
                      <a:pPr algn="ctr" fontAlgn="b"/>
                      <a:r>
                        <a:rPr lang="nl-BE" sz="1400" b="0" i="0" u="none" strike="noStrike" dirty="0">
                          <a:solidFill>
                            <a:srgbClr val="000000"/>
                          </a:solidFill>
                          <a:effectLst/>
                          <a:latin typeface="+mn-lt"/>
                        </a:rPr>
                        <a:t>Sint-Martens-Latem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34,70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 </a:t>
                      </a:r>
                      <a:r>
                        <a:rPr lang="nl-BE" sz="1400" b="0" i="0" u="none" strike="noStrike" dirty="0" smtClean="0">
                          <a:solidFill>
                            <a:srgbClr val="000000"/>
                          </a:solidFill>
                          <a:effectLst/>
                          <a:latin typeface="+mn-lt"/>
                        </a:rPr>
                        <a:t>0</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2,40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38,12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28,74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9,38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2,64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8258">
                <a:tc>
                  <a:txBody>
                    <a:bodyPr/>
                    <a:lstStyle/>
                    <a:p>
                      <a:pPr algn="ctr" fontAlgn="b"/>
                      <a:r>
                        <a:rPr lang="nl-BE" sz="1400" b="0" i="0" u="none" strike="noStrike" dirty="0">
                          <a:solidFill>
                            <a:srgbClr val="000000"/>
                          </a:solidFill>
                          <a:effectLst/>
                          <a:latin typeface="+mn-lt"/>
                        </a:rPr>
                        <a:t>Zulte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15,10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16,30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0,96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94,64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94,64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2,89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66151">
                <a:tc>
                  <a:txBody>
                    <a:bodyPr/>
                    <a:lstStyle/>
                    <a:p>
                      <a:pPr algn="ctr" fontAlgn="ctr"/>
                      <a:r>
                        <a:rPr lang="nl-BE" sz="1400" b="1" u="none" strike="noStrike" dirty="0">
                          <a:effectLst/>
                          <a:latin typeface="+mn-lt"/>
                        </a:rPr>
                        <a:t>Totalen 2016</a:t>
                      </a:r>
                      <a:endParaRPr lang="nl-BE" sz="1400" b="1" i="0" u="none" strike="noStrike" dirty="0">
                        <a:solidFill>
                          <a:srgbClr val="000000"/>
                        </a:solidFill>
                        <a:effectLst/>
                        <a:latin typeface="+mn-lt"/>
                      </a:endParaRPr>
                    </a:p>
                  </a:txBody>
                  <a:tcPr marL="4990" marR="4990" marT="4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nl-BE" sz="1400" b="1" i="0" u="none" strike="noStrike" dirty="0" smtClean="0">
                          <a:solidFill>
                            <a:srgbClr val="000000"/>
                          </a:solidFill>
                          <a:effectLst/>
                          <a:latin typeface="+mn-lt"/>
                        </a:rPr>
                        <a:t>592</a:t>
                      </a:r>
                      <a:endParaRPr lang="nl-BE" sz="14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nl-BE" sz="1400" b="1" i="0" u="none" strike="noStrike" dirty="0">
                          <a:solidFill>
                            <a:srgbClr val="000000"/>
                          </a:solidFill>
                          <a:effectLst/>
                          <a:latin typeface="+mn-lt"/>
                        </a:rPr>
                        <a:t>94,70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nl-BE" sz="1400" b="1" i="0" u="none" strike="noStrike" dirty="0" smtClean="0">
                          <a:solidFill>
                            <a:srgbClr val="000000"/>
                          </a:solidFill>
                          <a:effectLst/>
                          <a:latin typeface="+mn-lt"/>
                        </a:rPr>
                        <a:t>18,7</a:t>
                      </a:r>
                      <a:endParaRPr lang="nl-BE" sz="14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nl-BE" sz="1400" b="1" i="0" u="none" strike="noStrike" dirty="0" smtClean="0">
                          <a:solidFill>
                            <a:srgbClr val="000000"/>
                          </a:solidFill>
                          <a:effectLst/>
                          <a:latin typeface="+mn-lt"/>
                        </a:rPr>
                        <a:t>1603,1</a:t>
                      </a:r>
                      <a:endParaRPr lang="nl-BE" sz="14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ctr"/>
                      <a:r>
                        <a:rPr lang="nl-BE" sz="1400" b="1" i="0" u="none" strike="noStrike" dirty="0" smtClean="0">
                          <a:solidFill>
                            <a:srgbClr val="000000"/>
                          </a:solidFill>
                          <a:effectLst/>
                          <a:latin typeface="+mn-lt"/>
                        </a:rPr>
                        <a:t>1051,7</a:t>
                      </a:r>
                      <a:endParaRPr lang="nl-BE" sz="14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ctr"/>
                      <a:r>
                        <a:rPr lang="nl-BE" sz="1400" b="1" i="0" u="none" strike="noStrike" dirty="0" smtClean="0">
                          <a:solidFill>
                            <a:srgbClr val="000000"/>
                          </a:solidFill>
                          <a:effectLst/>
                          <a:latin typeface="+mn-lt"/>
                        </a:rPr>
                        <a:t>551,1</a:t>
                      </a:r>
                      <a:endParaRPr lang="nl-BE" sz="14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ctr"/>
                      <a:r>
                        <a:rPr lang="nl-BE" sz="1400" b="1" i="0" u="none" strike="noStrike" dirty="0" smtClean="0">
                          <a:solidFill>
                            <a:srgbClr val="000000"/>
                          </a:solidFill>
                          <a:effectLst/>
                          <a:latin typeface="+mn-lt"/>
                        </a:rPr>
                        <a:t>31,55</a:t>
                      </a:r>
                      <a:endParaRPr lang="nl-BE" sz="14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bl>
          </a:graphicData>
        </a:graphic>
      </p:graphicFrame>
    </p:spTree>
    <p:extLst>
      <p:ext uri="{BB962C8B-B14F-4D97-AF65-F5344CB8AC3E}">
        <p14:creationId xmlns:p14="http://schemas.microsoft.com/office/powerpoint/2010/main" val="1789492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accent3">
                    <a:lumMod val="50000"/>
                  </a:schemeClr>
                </a:solidFill>
              </a:rPr>
              <a:t>5. Resultaten overlastbezorgers</a:t>
            </a:r>
            <a:endParaRPr lang="nl-BE" dirty="0"/>
          </a:p>
        </p:txBody>
      </p:sp>
      <p:sp>
        <p:nvSpPr>
          <p:cNvPr id="3" name="Tijdelijke aanduiding voor inhoud 2"/>
          <p:cNvSpPr>
            <a:spLocks noGrp="1"/>
          </p:cNvSpPr>
          <p:nvPr>
            <p:ph idx="1"/>
          </p:nvPr>
        </p:nvSpPr>
        <p:spPr/>
        <p:txBody>
          <a:bodyPr/>
          <a:lstStyle/>
          <a:p>
            <a:pPr marL="0" indent="0">
              <a:buNone/>
            </a:pPr>
            <a:r>
              <a:rPr lang="nl-BE" dirty="0" smtClean="0"/>
              <a:t>5.1 Dierlijke overlastbezorgers</a:t>
            </a:r>
          </a:p>
          <a:p>
            <a:pPr marL="0" indent="0">
              <a:buNone/>
            </a:pPr>
            <a:r>
              <a:rPr lang="nl-BE" dirty="0" smtClean="0"/>
              <a:t>5.2 Plantaardige overlastbezorgers</a:t>
            </a:r>
          </a:p>
          <a:p>
            <a:pPr marL="0" indent="0">
              <a:buNone/>
            </a:pPr>
            <a:r>
              <a:rPr lang="nl-BE" dirty="0"/>
              <a:t>	</a:t>
            </a:r>
            <a:r>
              <a:rPr lang="nl-BE" dirty="0" smtClean="0"/>
              <a:t>5.2.1 Reuzenberenklauw</a:t>
            </a:r>
          </a:p>
          <a:p>
            <a:pPr marL="0" indent="0">
              <a:buNone/>
            </a:pPr>
            <a:r>
              <a:rPr lang="nl-BE" dirty="0"/>
              <a:t>	</a:t>
            </a:r>
            <a:r>
              <a:rPr lang="nl-BE" dirty="0" smtClean="0"/>
              <a:t>5.2.2 Japanse Duizendknoop</a:t>
            </a:r>
          </a:p>
          <a:p>
            <a:pPr marL="0" indent="0">
              <a:buNone/>
            </a:pPr>
            <a:r>
              <a:rPr lang="nl-BE" dirty="0"/>
              <a:t>	</a:t>
            </a:r>
            <a:r>
              <a:rPr lang="nl-BE" dirty="0" smtClean="0"/>
              <a:t>5.2.3 Reuzenbalsemien</a:t>
            </a:r>
          </a:p>
          <a:p>
            <a:pPr marL="0" indent="0">
              <a:buNone/>
            </a:pPr>
            <a:r>
              <a:rPr lang="nl-BE" dirty="0"/>
              <a:t>	</a:t>
            </a:r>
          </a:p>
        </p:txBody>
      </p:sp>
    </p:spTree>
    <p:extLst>
      <p:ext uri="{BB962C8B-B14F-4D97-AF65-F5344CB8AC3E}">
        <p14:creationId xmlns:p14="http://schemas.microsoft.com/office/powerpoint/2010/main" val="3934599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solidFill>
                  <a:schemeClr val="accent3">
                    <a:lumMod val="50000"/>
                  </a:schemeClr>
                </a:solidFill>
              </a:rPr>
              <a:t>5</a:t>
            </a:r>
            <a:r>
              <a:rPr lang="nl-NL" b="1" dirty="0" smtClean="0">
                <a:solidFill>
                  <a:schemeClr val="accent3">
                    <a:lumMod val="50000"/>
                  </a:schemeClr>
                </a:solidFill>
              </a:rPr>
              <a:t>. Resultaten overlastbezorgers </a:t>
            </a:r>
            <a:r>
              <a:rPr lang="nl-NL" b="1" dirty="0">
                <a:solidFill>
                  <a:schemeClr val="accent3">
                    <a:lumMod val="50000"/>
                  </a:schemeClr>
                </a:solidFill>
              </a:rPr>
              <a:t/>
            </a:r>
            <a:br>
              <a:rPr lang="nl-NL" b="1" dirty="0">
                <a:solidFill>
                  <a:schemeClr val="accent3">
                    <a:lumMod val="50000"/>
                  </a:schemeClr>
                </a:solidFill>
              </a:rPr>
            </a:br>
            <a:r>
              <a:rPr lang="nl-NL" sz="3100" b="1" dirty="0" smtClean="0">
                <a:solidFill>
                  <a:schemeClr val="accent3">
                    <a:lumMod val="50000"/>
                  </a:schemeClr>
                </a:solidFill>
              </a:rPr>
              <a:t>5.1 </a:t>
            </a:r>
            <a:r>
              <a:rPr lang="nl-NL" sz="3100" b="1" dirty="0">
                <a:solidFill>
                  <a:schemeClr val="accent3">
                    <a:lumMod val="50000"/>
                  </a:schemeClr>
                </a:solidFill>
              </a:rPr>
              <a:t>Dierlijke overlastbezorgers</a:t>
            </a:r>
            <a:endParaRPr lang="nl-BE" sz="3100" dirty="0"/>
          </a:p>
        </p:txBody>
      </p:sp>
      <p:sp>
        <p:nvSpPr>
          <p:cNvPr id="3" name="Tijdelijke aanduiding voor inhoud 2"/>
          <p:cNvSpPr>
            <a:spLocks noGrp="1"/>
          </p:cNvSpPr>
          <p:nvPr>
            <p:ph idx="1"/>
          </p:nvPr>
        </p:nvSpPr>
        <p:spPr/>
        <p:txBody>
          <a:bodyPr/>
          <a:lstStyle/>
          <a:p>
            <a:pPr marL="0" indent="0">
              <a:buNone/>
            </a:pPr>
            <a:endParaRPr lang="nl-BE" dirty="0"/>
          </a:p>
          <a:p>
            <a:pPr marL="0" indent="0">
              <a:buNone/>
            </a:pPr>
            <a:endParaRPr lang="nl-BE" dirty="0"/>
          </a:p>
        </p:txBody>
      </p:sp>
      <p:graphicFrame>
        <p:nvGraphicFramePr>
          <p:cNvPr id="5" name="Tabel 4"/>
          <p:cNvGraphicFramePr>
            <a:graphicFrameLocks noGrp="1"/>
          </p:cNvGraphicFramePr>
          <p:nvPr>
            <p:extLst>
              <p:ext uri="{D42A27DB-BD31-4B8C-83A1-F6EECF244321}">
                <p14:modId xmlns:p14="http://schemas.microsoft.com/office/powerpoint/2010/main" val="2953615730"/>
              </p:ext>
            </p:extLst>
          </p:nvPr>
        </p:nvGraphicFramePr>
        <p:xfrm>
          <a:off x="827582" y="1412776"/>
          <a:ext cx="7488833" cy="3712050"/>
        </p:xfrm>
        <a:graphic>
          <a:graphicData uri="http://schemas.openxmlformats.org/drawingml/2006/table">
            <a:tbl>
              <a:tblPr firstRow="1" firstCol="1" bandRow="1">
                <a:tableStyleId>{5C22544A-7EE6-4342-B048-85BDC9FD1C3A}</a:tableStyleId>
              </a:tblPr>
              <a:tblGrid>
                <a:gridCol w="1919203"/>
                <a:gridCol w="1113926"/>
                <a:gridCol w="1113926"/>
                <a:gridCol w="1113926"/>
                <a:gridCol w="1113926"/>
                <a:gridCol w="1113926"/>
              </a:tblGrid>
              <a:tr h="421369">
                <a:tc>
                  <a:txBody>
                    <a:bodyPr/>
                    <a:lstStyle/>
                    <a:p>
                      <a:pPr algn="ctr" fontAlgn="auto" hangingPunct="1">
                        <a:spcAft>
                          <a:spcPts val="0"/>
                        </a:spcAft>
                      </a:pPr>
                      <a:r>
                        <a:rPr lang="nl-BE" sz="1200" dirty="0">
                          <a:solidFill>
                            <a:schemeClr val="tx1"/>
                          </a:solidFill>
                          <a:effectLst/>
                          <a:latin typeface="+mn-lt"/>
                        </a:rPr>
                        <a:t>Gemeente </a:t>
                      </a:r>
                      <a:endParaRPr lang="nl-BE" sz="120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auto" hangingPunct="1">
                        <a:spcAft>
                          <a:spcPts val="0"/>
                        </a:spcAft>
                      </a:pPr>
                      <a:r>
                        <a:rPr lang="nl-BE" sz="1200" dirty="0" smtClean="0">
                          <a:solidFill>
                            <a:schemeClr val="tx1"/>
                          </a:solidFill>
                          <a:effectLst/>
                          <a:latin typeface="+mn-lt"/>
                        </a:rPr>
                        <a:t>melding </a:t>
                      </a:r>
                      <a:r>
                        <a:rPr lang="nl-BE" sz="1200" dirty="0">
                          <a:solidFill>
                            <a:schemeClr val="tx1"/>
                          </a:solidFill>
                          <a:effectLst/>
                          <a:latin typeface="+mn-lt"/>
                        </a:rPr>
                        <a:t>katten</a:t>
                      </a:r>
                      <a:endParaRPr lang="nl-BE" sz="120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auto" hangingPunct="1">
                        <a:spcAft>
                          <a:spcPts val="0"/>
                        </a:spcAft>
                      </a:pPr>
                      <a:r>
                        <a:rPr lang="nl-BE" sz="1200" dirty="0">
                          <a:solidFill>
                            <a:schemeClr val="tx1"/>
                          </a:solidFill>
                          <a:effectLst/>
                          <a:latin typeface="+mn-lt"/>
                        </a:rPr>
                        <a:t>vangsten katten</a:t>
                      </a:r>
                      <a:endParaRPr lang="nl-BE" sz="120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auto" hangingPunct="1">
                        <a:spcAft>
                          <a:spcPts val="0"/>
                        </a:spcAft>
                      </a:pPr>
                      <a:r>
                        <a:rPr lang="nl-BE" sz="1200" dirty="0">
                          <a:solidFill>
                            <a:schemeClr val="tx1"/>
                          </a:solidFill>
                          <a:effectLst/>
                          <a:latin typeface="+mn-lt"/>
                        </a:rPr>
                        <a:t>vangsten duiven </a:t>
                      </a:r>
                      <a:endParaRPr lang="nl-BE" sz="120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auto" hangingPunct="1">
                        <a:spcAft>
                          <a:spcPts val="0"/>
                        </a:spcAft>
                      </a:pPr>
                      <a:r>
                        <a:rPr lang="nl-BE" sz="1200" dirty="0">
                          <a:solidFill>
                            <a:schemeClr val="tx1"/>
                          </a:solidFill>
                          <a:effectLst/>
                          <a:latin typeface="+mn-lt"/>
                        </a:rPr>
                        <a:t>vangsten ganzen</a:t>
                      </a:r>
                      <a:endParaRPr lang="nl-BE" sz="120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auto" hangingPunct="1">
                        <a:spcAft>
                          <a:spcPts val="0"/>
                        </a:spcAft>
                      </a:pPr>
                      <a:r>
                        <a:rPr lang="nl-BE" sz="1200" dirty="0">
                          <a:solidFill>
                            <a:schemeClr val="tx1"/>
                          </a:solidFill>
                          <a:effectLst/>
                          <a:latin typeface="+mn-lt"/>
                        </a:rPr>
                        <a:t>vangsten kippen</a:t>
                      </a:r>
                      <a:endParaRPr lang="nl-BE" sz="120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0814">
                <a:tc>
                  <a:txBody>
                    <a:bodyPr/>
                    <a:lstStyle/>
                    <a:p>
                      <a:pPr algn="ctr" fontAlgn="b"/>
                      <a:r>
                        <a:rPr lang="nl-BE" sz="1400" b="0" i="0" u="none" strike="noStrike" dirty="0">
                          <a:solidFill>
                            <a:srgbClr val="000000"/>
                          </a:solidFill>
                          <a:effectLst/>
                          <a:latin typeface="+mn-lt"/>
                        </a:rPr>
                        <a:t>De Pinte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400" b="0" i="0" u="none" strike="noStrike">
                          <a:solidFill>
                            <a:srgbClr val="000000"/>
                          </a:solidFill>
                          <a:effectLst/>
                          <a:latin typeface="+mn-lt"/>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4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4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4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0814">
                <a:tc>
                  <a:txBody>
                    <a:bodyPr/>
                    <a:lstStyle/>
                    <a:p>
                      <a:pPr algn="ctr" fontAlgn="ctr"/>
                      <a:r>
                        <a:rPr lang="nl-BE" sz="1400" b="0" i="0" u="none" strike="noStrike" dirty="0">
                          <a:solidFill>
                            <a:srgbClr val="000000"/>
                          </a:solidFill>
                          <a:effectLst/>
                          <a:latin typeface="+mn-lt"/>
                        </a:rPr>
                        <a:t>Deinze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smtClean="0">
                          <a:solidFill>
                            <a:srgbClr val="000000"/>
                          </a:solidFill>
                          <a:effectLst/>
                          <a:latin typeface="+mn-lt"/>
                        </a:rPr>
                        <a:t>*</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400" b="0" i="0" u="none" strike="noStrike">
                          <a:solidFill>
                            <a:srgbClr val="000000"/>
                          </a:solidFill>
                          <a:effectLst/>
                          <a:latin typeface="+mn-lt"/>
                        </a:rPr>
                        <a:t>182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400" b="0" i="0" u="none" strike="noStrike">
                          <a:solidFill>
                            <a:srgbClr val="000000"/>
                          </a:solidFill>
                          <a:effectLst/>
                          <a:latin typeface="+mn-lt"/>
                        </a:rPr>
                        <a:t>235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400" b="0" i="0" u="none" strike="noStrike">
                          <a:solidFill>
                            <a:srgbClr val="000000"/>
                          </a:solidFill>
                          <a:effectLst/>
                          <a:latin typeface="+mn-lt"/>
                        </a:rPr>
                        <a:t>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400" b="0" i="0" u="none" strike="noStrike">
                          <a:solidFill>
                            <a:srgbClr val="000000"/>
                          </a:solidFill>
                          <a:effectLst/>
                          <a:latin typeface="+mn-lt"/>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0814">
                <a:tc>
                  <a:txBody>
                    <a:bodyPr/>
                    <a:lstStyle/>
                    <a:p>
                      <a:pPr algn="ctr" fontAlgn="ctr"/>
                      <a:r>
                        <a:rPr lang="nl-BE" sz="1400" b="0" i="0" u="none" strike="noStrike" dirty="0">
                          <a:solidFill>
                            <a:srgbClr val="000000"/>
                          </a:solidFill>
                          <a:effectLst/>
                          <a:latin typeface="+mn-lt"/>
                        </a:rPr>
                        <a:t>Destelbergen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4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400" b="0" i="0" u="none" strike="noStrike">
                          <a:solidFill>
                            <a:srgbClr val="000000"/>
                          </a:solidFill>
                          <a:effectLst/>
                          <a:latin typeface="+mn-lt"/>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400" b="0" i="0" u="none" strike="noStrike">
                          <a:solidFill>
                            <a:srgbClr val="000000"/>
                          </a:solidFill>
                          <a:effectLst/>
                          <a:latin typeface="+mn-lt"/>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4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0814">
                <a:tc>
                  <a:txBody>
                    <a:bodyPr/>
                    <a:lstStyle/>
                    <a:p>
                      <a:pPr algn="ctr" fontAlgn="ctr"/>
                      <a:r>
                        <a:rPr lang="nl-BE" sz="1400" b="0" i="0" u="none" strike="noStrike" dirty="0">
                          <a:solidFill>
                            <a:srgbClr val="000000"/>
                          </a:solidFill>
                          <a:effectLst/>
                          <a:latin typeface="+mn-lt"/>
                        </a:rPr>
                        <a:t>Gavere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4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4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4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4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0814">
                <a:tc>
                  <a:txBody>
                    <a:bodyPr/>
                    <a:lstStyle/>
                    <a:p>
                      <a:pPr algn="ctr" fontAlgn="ctr"/>
                      <a:r>
                        <a:rPr lang="nl-BE" sz="1400" b="0" i="0" u="none" strike="noStrike" dirty="0">
                          <a:solidFill>
                            <a:srgbClr val="000000"/>
                          </a:solidFill>
                          <a:effectLst/>
                          <a:latin typeface="+mn-lt"/>
                        </a:rPr>
                        <a:t>Gent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400" b="0" i="0" u="none" strike="noStrike">
                          <a:solidFill>
                            <a:srgbClr val="000000"/>
                          </a:solidFill>
                          <a:effectLst/>
                          <a:latin typeface="+mn-lt"/>
                        </a:rPr>
                        <a:t>92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4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4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4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0814">
                <a:tc>
                  <a:txBody>
                    <a:bodyPr/>
                    <a:lstStyle/>
                    <a:p>
                      <a:pPr algn="ctr" fontAlgn="ctr"/>
                      <a:r>
                        <a:rPr lang="nl-BE" sz="1400" b="0" i="0" u="none" strike="noStrike" dirty="0">
                          <a:solidFill>
                            <a:srgbClr val="000000"/>
                          </a:solidFill>
                          <a:effectLst/>
                          <a:latin typeface="+mn-lt"/>
                        </a:rPr>
                        <a:t>Lochristi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4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4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400" b="0" i="0" u="none" strike="noStrike">
                          <a:solidFill>
                            <a:srgbClr val="000000"/>
                          </a:solidFill>
                          <a:effectLst/>
                          <a:latin typeface="+mn-lt"/>
                        </a:rPr>
                        <a:t>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4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0814">
                <a:tc>
                  <a:txBody>
                    <a:bodyPr/>
                    <a:lstStyle/>
                    <a:p>
                      <a:pPr algn="ctr" fontAlgn="ctr"/>
                      <a:r>
                        <a:rPr lang="nl-BE" sz="1400" b="0" i="0" u="none" strike="noStrike" dirty="0">
                          <a:solidFill>
                            <a:srgbClr val="000000"/>
                          </a:solidFill>
                          <a:effectLst/>
                          <a:latin typeface="+mn-lt"/>
                        </a:rPr>
                        <a:t>Melle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4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4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4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4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0814">
                <a:tc>
                  <a:txBody>
                    <a:bodyPr/>
                    <a:lstStyle/>
                    <a:p>
                      <a:pPr algn="ctr" fontAlgn="ctr"/>
                      <a:r>
                        <a:rPr lang="nl-BE" sz="1400" b="0" i="0" u="none" strike="noStrike" dirty="0">
                          <a:solidFill>
                            <a:srgbClr val="000000"/>
                          </a:solidFill>
                          <a:effectLst/>
                          <a:latin typeface="+mn-lt"/>
                        </a:rPr>
                        <a:t>Merelbeke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400" b="0" i="0" u="none" strike="noStrike">
                          <a:solidFill>
                            <a:srgbClr val="000000"/>
                          </a:solidFill>
                          <a:effectLst/>
                          <a:latin typeface="+mn-lt"/>
                        </a:rPr>
                        <a:t>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4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4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4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0814">
                <a:tc>
                  <a:txBody>
                    <a:bodyPr/>
                    <a:lstStyle/>
                    <a:p>
                      <a:pPr algn="ctr" fontAlgn="b"/>
                      <a:r>
                        <a:rPr lang="nl-BE" sz="1400" b="0" i="0" u="none" strike="noStrike" dirty="0">
                          <a:solidFill>
                            <a:srgbClr val="000000"/>
                          </a:solidFill>
                          <a:effectLst/>
                          <a:latin typeface="+mn-lt"/>
                        </a:rPr>
                        <a:t>Nazareth</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4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4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4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4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0814">
                <a:tc>
                  <a:txBody>
                    <a:bodyPr/>
                    <a:lstStyle/>
                    <a:p>
                      <a:pPr algn="ctr" fontAlgn="b"/>
                      <a:r>
                        <a:rPr lang="nl-BE" sz="1400" b="0" i="0" u="none" strike="noStrike" dirty="0">
                          <a:solidFill>
                            <a:srgbClr val="000000"/>
                          </a:solidFill>
                          <a:effectLst/>
                          <a:latin typeface="+mn-lt"/>
                        </a:rPr>
                        <a:t>Oosterzele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4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4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4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4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0814">
                <a:tc>
                  <a:txBody>
                    <a:bodyPr/>
                    <a:lstStyle/>
                    <a:p>
                      <a:pPr algn="ctr" fontAlgn="b"/>
                      <a:r>
                        <a:rPr lang="nl-BE" sz="1400" b="0" i="0" u="none" strike="noStrike" dirty="0">
                          <a:solidFill>
                            <a:srgbClr val="000000"/>
                          </a:solidFill>
                          <a:effectLst/>
                          <a:latin typeface="+mn-lt"/>
                        </a:rPr>
                        <a:t>Sint-Martens-Latem</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4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4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4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4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0814">
                <a:tc>
                  <a:txBody>
                    <a:bodyPr/>
                    <a:lstStyle/>
                    <a:p>
                      <a:pPr algn="ctr" fontAlgn="b"/>
                      <a:r>
                        <a:rPr lang="nl-BE" sz="1400" b="0" i="0" u="none" strike="noStrike" dirty="0">
                          <a:solidFill>
                            <a:srgbClr val="000000"/>
                          </a:solidFill>
                          <a:effectLst/>
                          <a:latin typeface="+mn-lt"/>
                        </a:rPr>
                        <a:t>Zulte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4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4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4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4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80913">
                <a:tc>
                  <a:txBody>
                    <a:bodyPr/>
                    <a:lstStyle/>
                    <a:p>
                      <a:pPr algn="ctr" fontAlgn="auto" hangingPunct="1">
                        <a:spcAft>
                          <a:spcPts val="0"/>
                        </a:spcAft>
                      </a:pPr>
                      <a:r>
                        <a:rPr lang="nl-BE" sz="1200" b="1" dirty="0">
                          <a:solidFill>
                            <a:schemeClr val="tx1"/>
                          </a:solidFill>
                          <a:effectLst/>
                        </a:rPr>
                        <a:t>Totalen 2016</a:t>
                      </a:r>
                      <a:endParaRPr lang="nl-BE" sz="1200" b="1" dirty="0">
                        <a:solidFill>
                          <a:schemeClr val="tx1"/>
                        </a:solidFill>
                        <a:effectLst/>
                        <a:latin typeface="Arial"/>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auto" hangingPunct="1">
                        <a:spcAft>
                          <a:spcPts val="0"/>
                        </a:spcAft>
                      </a:pPr>
                      <a:r>
                        <a:rPr lang="nl-BE" sz="1400" b="1" dirty="0" smtClean="0">
                          <a:solidFill>
                            <a:schemeClr val="tx1"/>
                          </a:solidFill>
                          <a:effectLst/>
                          <a:latin typeface="+mn-lt"/>
                          <a:ea typeface="+mn-ea"/>
                          <a:cs typeface="+mn-cs"/>
                        </a:rPr>
                        <a:t>72</a:t>
                      </a:r>
                      <a:endParaRPr lang="nl-BE" sz="1400" b="1"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auto" hangingPunct="1">
                        <a:spcAft>
                          <a:spcPts val="0"/>
                        </a:spcAft>
                      </a:pPr>
                      <a:r>
                        <a:rPr lang="nl-BE" sz="1400" b="1" dirty="0" smtClean="0">
                          <a:solidFill>
                            <a:schemeClr val="tx1"/>
                          </a:solidFill>
                          <a:effectLst/>
                          <a:latin typeface="+mn-lt"/>
                          <a:ea typeface="Times New Roman"/>
                          <a:cs typeface="Times New Roman"/>
                        </a:rPr>
                        <a:t>353</a:t>
                      </a:r>
                      <a:endParaRPr lang="nl-BE" sz="1400" b="1"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nl-BE" sz="1400" b="1" i="0" u="none" strike="noStrike" dirty="0">
                          <a:solidFill>
                            <a:srgbClr val="000000"/>
                          </a:solidFill>
                          <a:effectLst/>
                          <a:latin typeface="+mn-lt"/>
                        </a:rPr>
                        <a:t>242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ctr"/>
                      <a:r>
                        <a:rPr lang="nl-BE" sz="1400" b="1" i="0" u="none" strike="noStrike" dirty="0">
                          <a:solidFill>
                            <a:srgbClr val="000000"/>
                          </a:solidFill>
                          <a:effectLst/>
                          <a:latin typeface="+mn-lt"/>
                        </a:rPr>
                        <a:t>107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nl-BE" sz="1400" b="1" i="0" u="none" strike="noStrike" dirty="0">
                          <a:solidFill>
                            <a:srgbClr val="000000"/>
                          </a:solidFill>
                          <a:effectLst/>
                          <a:latin typeface="+mn-lt"/>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bl>
          </a:graphicData>
        </a:graphic>
      </p:graphicFrame>
    </p:spTree>
    <p:extLst>
      <p:ext uri="{BB962C8B-B14F-4D97-AF65-F5344CB8AC3E}">
        <p14:creationId xmlns:p14="http://schemas.microsoft.com/office/powerpoint/2010/main" val="3411359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solidFill>
                  <a:schemeClr val="accent3">
                    <a:lumMod val="50000"/>
                  </a:schemeClr>
                </a:solidFill>
              </a:rPr>
              <a:t>5</a:t>
            </a:r>
            <a:r>
              <a:rPr lang="nl-NL" b="1" dirty="0" smtClean="0">
                <a:solidFill>
                  <a:schemeClr val="accent3">
                    <a:lumMod val="50000"/>
                  </a:schemeClr>
                </a:solidFill>
              </a:rPr>
              <a:t>. Resultaten Overlastbezorgers </a:t>
            </a:r>
            <a:br>
              <a:rPr lang="nl-NL" b="1" dirty="0" smtClean="0">
                <a:solidFill>
                  <a:schemeClr val="accent3">
                    <a:lumMod val="50000"/>
                  </a:schemeClr>
                </a:solidFill>
              </a:rPr>
            </a:br>
            <a:r>
              <a:rPr lang="nl-NL" sz="3100" b="1" dirty="0" smtClean="0">
                <a:solidFill>
                  <a:schemeClr val="accent3">
                    <a:lumMod val="50000"/>
                  </a:schemeClr>
                </a:solidFill>
              </a:rPr>
              <a:t>5.1 </a:t>
            </a:r>
            <a:r>
              <a:rPr lang="nl-NL" sz="3100" b="1" dirty="0">
                <a:solidFill>
                  <a:schemeClr val="accent3">
                    <a:lumMod val="50000"/>
                  </a:schemeClr>
                </a:solidFill>
              </a:rPr>
              <a:t>Dierlijke overlastbezorgers</a:t>
            </a:r>
            <a:endParaRPr lang="nl-BE" sz="3100" b="1" dirty="0">
              <a:solidFill>
                <a:schemeClr val="accent3">
                  <a:lumMod val="50000"/>
                </a:schemeClr>
              </a:solidFill>
            </a:endParaRPr>
          </a:p>
        </p:txBody>
      </p:sp>
      <p:graphicFrame>
        <p:nvGraphicFramePr>
          <p:cNvPr id="6" name="Tabel 5"/>
          <p:cNvGraphicFramePr>
            <a:graphicFrameLocks noGrp="1"/>
          </p:cNvGraphicFramePr>
          <p:nvPr>
            <p:extLst>
              <p:ext uri="{D42A27DB-BD31-4B8C-83A1-F6EECF244321}">
                <p14:modId xmlns:p14="http://schemas.microsoft.com/office/powerpoint/2010/main" val="4072121204"/>
              </p:ext>
            </p:extLst>
          </p:nvPr>
        </p:nvGraphicFramePr>
        <p:xfrm>
          <a:off x="755576" y="1412777"/>
          <a:ext cx="7560844" cy="4320479"/>
        </p:xfrm>
        <a:graphic>
          <a:graphicData uri="http://schemas.openxmlformats.org/drawingml/2006/table">
            <a:tbl>
              <a:tblPr>
                <a:tableStyleId>{5C22544A-7EE6-4342-B048-85BDC9FD1C3A}</a:tableStyleId>
              </a:tblPr>
              <a:tblGrid>
                <a:gridCol w="1872208"/>
                <a:gridCol w="948106"/>
                <a:gridCol w="948106"/>
                <a:gridCol w="948106"/>
                <a:gridCol w="948106"/>
                <a:gridCol w="948106"/>
                <a:gridCol w="948106"/>
              </a:tblGrid>
              <a:tr h="1322777">
                <a:tc>
                  <a:txBody>
                    <a:bodyPr/>
                    <a:lstStyle/>
                    <a:p>
                      <a:pPr algn="ctr" fontAlgn="ctr"/>
                      <a:r>
                        <a:rPr lang="nl-BE" sz="1600" b="1" u="none" strike="noStrike" dirty="0">
                          <a:effectLst/>
                        </a:rPr>
                        <a:t>Regio </a:t>
                      </a:r>
                      <a:endParaRPr lang="nl-BE" sz="16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1" u="none" strike="noStrike" dirty="0">
                          <a:effectLst/>
                        </a:rPr>
                        <a:t>aantal meldingen katten</a:t>
                      </a:r>
                      <a:endParaRPr lang="nl-BE" sz="1600" b="1" i="0" u="none" strike="noStrike" dirty="0">
                        <a:solidFill>
                          <a:srgbClr val="000000"/>
                        </a:solidFill>
                        <a:effectLst/>
                        <a:latin typeface="Arial"/>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600" b="1" u="none" strike="noStrike" dirty="0">
                          <a:effectLst/>
                        </a:rPr>
                        <a:t>vangsten katten</a:t>
                      </a:r>
                      <a:endParaRPr lang="nl-BE" sz="1600" b="1" i="0" u="none" strike="noStrike" dirty="0">
                        <a:solidFill>
                          <a:srgbClr val="000000"/>
                        </a:solidFill>
                        <a:effectLst/>
                        <a:latin typeface="Arial"/>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600" b="1" u="none" strike="noStrike" dirty="0">
                          <a:effectLst/>
                        </a:rPr>
                        <a:t>vangsten duiven </a:t>
                      </a:r>
                      <a:endParaRPr lang="nl-BE" sz="1600" b="1" i="0" u="none" strike="noStrike" dirty="0">
                        <a:solidFill>
                          <a:srgbClr val="000000"/>
                        </a:solidFill>
                        <a:effectLst/>
                        <a:latin typeface="Arial"/>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600" b="1" u="none" strike="noStrike" dirty="0">
                          <a:effectLst/>
                        </a:rPr>
                        <a:t>vangsten ganzen</a:t>
                      </a:r>
                      <a:endParaRPr lang="nl-BE" sz="1600" b="1" i="0" u="none" strike="noStrike" dirty="0">
                        <a:solidFill>
                          <a:srgbClr val="000000"/>
                        </a:solidFill>
                        <a:effectLst/>
                        <a:latin typeface="Arial"/>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600" b="1" u="none" strike="noStrike" dirty="0">
                          <a:effectLst/>
                        </a:rPr>
                        <a:t>vangsten kippen</a:t>
                      </a:r>
                      <a:endParaRPr lang="nl-BE" sz="1600" b="1" i="0" u="none" strike="noStrike" dirty="0">
                        <a:solidFill>
                          <a:srgbClr val="000000"/>
                        </a:solidFill>
                        <a:effectLst/>
                        <a:latin typeface="Arial"/>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600" b="1" u="none" strike="noStrike" dirty="0">
                          <a:effectLst/>
                        </a:rPr>
                        <a:t>andere </a:t>
                      </a:r>
                      <a:r>
                        <a:rPr lang="nl-BE" sz="1600" b="1" u="none" strike="noStrike" dirty="0" smtClean="0">
                          <a:effectLst/>
                        </a:rPr>
                        <a:t>*Konijnen</a:t>
                      </a:r>
                      <a:endParaRPr lang="nl-BE" sz="1600" b="1" i="0" u="none" strike="noStrike" dirty="0">
                        <a:solidFill>
                          <a:srgbClr val="000000"/>
                        </a:solidFill>
                        <a:effectLst/>
                        <a:latin typeface="Arial"/>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473385">
                <a:tc>
                  <a:txBody>
                    <a:bodyPr/>
                    <a:lstStyle/>
                    <a:p>
                      <a:pPr algn="ctr" fontAlgn="b"/>
                      <a:r>
                        <a:rPr lang="nl-BE" sz="1600" u="none" strike="noStrike" dirty="0" err="1" smtClean="0">
                          <a:effectLst/>
                        </a:rPr>
                        <a:t>Bovenschelde</a:t>
                      </a:r>
                      <a:r>
                        <a:rPr lang="nl-BE" sz="1600" u="none" strike="noStrike" dirty="0" smtClean="0">
                          <a:effectLst/>
                        </a:rPr>
                        <a:t>-Leie </a:t>
                      </a:r>
                      <a:endParaRPr lang="nl-BE"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auto" hangingPunct="1">
                        <a:spcAft>
                          <a:spcPts val="0"/>
                        </a:spcAft>
                      </a:pPr>
                      <a:r>
                        <a:rPr lang="nl-BE" sz="1600" b="0" dirty="0" smtClean="0">
                          <a:solidFill>
                            <a:schemeClr val="tx1"/>
                          </a:solidFill>
                          <a:effectLst/>
                          <a:latin typeface="+mn-lt"/>
                          <a:ea typeface="+mn-ea"/>
                          <a:cs typeface="+mn-cs"/>
                        </a:rPr>
                        <a:t>72</a:t>
                      </a:r>
                      <a:endParaRPr lang="nl-BE" sz="1600" b="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auto" hangingPunct="1">
                        <a:spcAft>
                          <a:spcPts val="0"/>
                        </a:spcAft>
                      </a:pPr>
                      <a:r>
                        <a:rPr lang="nl-BE" sz="1600" b="0" dirty="0" smtClean="0">
                          <a:solidFill>
                            <a:schemeClr val="tx1"/>
                          </a:solidFill>
                          <a:effectLst/>
                          <a:latin typeface="+mn-lt"/>
                          <a:ea typeface="Times New Roman"/>
                          <a:cs typeface="Times New Roman"/>
                        </a:rPr>
                        <a:t>353</a:t>
                      </a:r>
                      <a:endParaRPr lang="nl-BE" sz="1600" b="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nl-BE" sz="1600" b="0" i="0" u="none" strike="noStrike" dirty="0">
                          <a:solidFill>
                            <a:srgbClr val="000000"/>
                          </a:solidFill>
                          <a:effectLst/>
                          <a:latin typeface="+mn-lt"/>
                        </a:rPr>
                        <a:t>242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ctr"/>
                      <a:r>
                        <a:rPr lang="nl-BE" sz="1600" b="0" i="0" u="none" strike="noStrike" dirty="0">
                          <a:solidFill>
                            <a:srgbClr val="000000"/>
                          </a:solidFill>
                          <a:effectLst/>
                          <a:latin typeface="+mn-lt"/>
                        </a:rPr>
                        <a:t>107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nl-BE" sz="1600" b="0" i="0" u="none" strike="noStrike" dirty="0">
                          <a:solidFill>
                            <a:srgbClr val="000000"/>
                          </a:solidFill>
                          <a:effectLst/>
                          <a:latin typeface="+mn-lt"/>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auto" hangingPunct="1">
                        <a:spcAft>
                          <a:spcPts val="0"/>
                        </a:spcAft>
                      </a:pPr>
                      <a:r>
                        <a:rPr lang="nl-BE" sz="1600" b="0" dirty="0" smtClean="0">
                          <a:solidFill>
                            <a:schemeClr val="tx1"/>
                          </a:solidFill>
                          <a:effectLst/>
                          <a:latin typeface="+mn-lt"/>
                          <a:ea typeface="+mn-ea"/>
                          <a:cs typeface="+mn-cs"/>
                        </a:rPr>
                        <a:t>0</a:t>
                      </a:r>
                      <a:endParaRPr lang="nl-BE" sz="1600" b="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473385">
                <a:tc>
                  <a:txBody>
                    <a:bodyPr/>
                    <a:lstStyle/>
                    <a:p>
                      <a:pPr algn="ctr" fontAlgn="ctr"/>
                      <a:r>
                        <a:rPr lang="nl-BE" sz="1600" u="none" strike="noStrike" dirty="0" smtClean="0">
                          <a:effectLst/>
                        </a:rPr>
                        <a:t>Dendervallei</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nl-BE" sz="1600" u="none" strike="noStrike" dirty="0" smtClean="0">
                          <a:effectLst/>
                        </a:rPr>
                        <a:t>350</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nl-BE" sz="1600" b="0" i="0" u="none" strike="noStrike" dirty="0" smtClean="0">
                          <a:solidFill>
                            <a:schemeClr val="dk1"/>
                          </a:solidFill>
                          <a:effectLst/>
                          <a:latin typeface="+mn-lt"/>
                        </a:rPr>
                        <a:t>758</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nl-BE" sz="1600" u="none" strike="noStrike" dirty="0" smtClean="0">
                          <a:effectLst/>
                        </a:rPr>
                        <a:t>760</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ctr"/>
                      <a:r>
                        <a:rPr lang="nl-BE" sz="1600" b="0" i="0" u="none" strike="noStrike" dirty="0" smtClean="0">
                          <a:solidFill>
                            <a:schemeClr val="dk1"/>
                          </a:solidFill>
                          <a:effectLst/>
                          <a:latin typeface="+mn-lt"/>
                        </a:rPr>
                        <a:t>131</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nl-BE" sz="1600" b="0" i="0" u="none" strike="noStrike" dirty="0" smtClean="0">
                          <a:solidFill>
                            <a:schemeClr val="dk1"/>
                          </a:solidFill>
                          <a:effectLst/>
                          <a:latin typeface="+mn-lt"/>
                        </a:rPr>
                        <a:t>30</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nl-BE" sz="1600" u="none" strike="noStrike" dirty="0" smtClean="0">
                          <a:effectLst/>
                        </a:rPr>
                        <a:t>0</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473385">
                <a:tc>
                  <a:txBody>
                    <a:bodyPr/>
                    <a:lstStyle/>
                    <a:p>
                      <a:pPr algn="ctr" fontAlgn="b"/>
                      <a:r>
                        <a:rPr lang="nl-BE" sz="1600" u="none" strike="noStrike" dirty="0" smtClean="0">
                          <a:effectLst/>
                        </a:rPr>
                        <a:t>Meetjesland</a:t>
                      </a:r>
                      <a:endParaRPr lang="nl-BE"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auto" hangingPunct="1">
                        <a:spcAft>
                          <a:spcPts val="0"/>
                        </a:spcAft>
                      </a:pPr>
                      <a:r>
                        <a:rPr lang="nl-BE" sz="1600" b="0" dirty="0" smtClean="0">
                          <a:solidFill>
                            <a:schemeClr val="tx1"/>
                          </a:solidFill>
                          <a:effectLst/>
                          <a:latin typeface="+mn-lt"/>
                          <a:ea typeface="Times New Roman"/>
                          <a:cs typeface="Times New Roman"/>
                        </a:rPr>
                        <a:t>231</a:t>
                      </a:r>
                      <a:endParaRPr lang="nl-BE" sz="1600" b="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auto" hangingPunct="1">
                        <a:spcAft>
                          <a:spcPts val="0"/>
                        </a:spcAft>
                      </a:pPr>
                      <a:r>
                        <a:rPr lang="nl-BE" sz="1600" b="0" dirty="0" smtClean="0">
                          <a:solidFill>
                            <a:schemeClr val="tx1"/>
                          </a:solidFill>
                          <a:effectLst/>
                          <a:latin typeface="+mn-lt"/>
                          <a:ea typeface="Times New Roman"/>
                          <a:cs typeface="Times New Roman"/>
                        </a:rPr>
                        <a:t>640</a:t>
                      </a:r>
                      <a:endParaRPr lang="nl-BE" sz="1600" b="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nl-BE" sz="1600" b="0" i="0" u="none" strike="noStrike" dirty="0" smtClean="0">
                          <a:solidFill>
                            <a:srgbClr val="000000"/>
                          </a:solidFill>
                          <a:effectLst/>
                          <a:latin typeface="+mn-lt"/>
                        </a:rPr>
                        <a:t>550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ctr"/>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nl-BE" sz="1600" b="0" i="0" u="none" strike="noStrike" dirty="0">
                          <a:solidFill>
                            <a:srgbClr val="000000"/>
                          </a:solidFill>
                          <a:effectLst/>
                          <a:latin typeface="+mn-lt"/>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600" b="0" i="0" u="none" strike="noStrike" dirty="0" smtClean="0">
                          <a:solidFill>
                            <a:schemeClr val="dk1"/>
                          </a:solidFill>
                          <a:effectLst/>
                          <a:latin typeface="+mn-lt"/>
                        </a:rPr>
                        <a:t>2*</a:t>
                      </a:r>
                      <a:endParaRPr lang="nl-BE"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473385">
                <a:tc>
                  <a:txBody>
                    <a:bodyPr/>
                    <a:lstStyle/>
                    <a:p>
                      <a:pPr algn="ctr" fontAlgn="ctr"/>
                      <a:r>
                        <a:rPr lang="nl-BE" sz="1600" u="none" strike="noStrike" dirty="0" smtClean="0">
                          <a:effectLst/>
                        </a:rPr>
                        <a:t>Vlaamse</a:t>
                      </a:r>
                      <a:r>
                        <a:rPr lang="nl-BE" sz="1600" u="none" strike="noStrike" baseline="0" dirty="0" smtClean="0">
                          <a:effectLst/>
                        </a:rPr>
                        <a:t> Ardennen</a:t>
                      </a:r>
                      <a:endParaRPr lang="nl-BE" sz="16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nl-BE" sz="1600" u="none" strike="noStrike" dirty="0" smtClean="0">
                          <a:effectLst/>
                        </a:rPr>
                        <a:t>53</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nl-BE" sz="1600" u="none" strike="noStrike" dirty="0" smtClean="0">
                          <a:effectLst/>
                        </a:rPr>
                        <a:t>106</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nl-BE" sz="1600" u="none" strike="noStrike" dirty="0" smtClean="0">
                          <a:effectLst/>
                        </a:rPr>
                        <a:t>75</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ctr"/>
                      <a:r>
                        <a:rPr lang="nl-BE" sz="1600" b="0" i="0" u="none" strike="noStrike" dirty="0" smtClean="0">
                          <a:solidFill>
                            <a:srgbClr val="000000"/>
                          </a:solidFill>
                          <a:effectLst/>
                          <a:latin typeface="Arial"/>
                        </a:rPr>
                        <a:t>115</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nl-BE" sz="1600" u="none" strike="noStrike" dirty="0" smtClean="0">
                          <a:effectLst/>
                        </a:rPr>
                        <a:t>32</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nl-BE" sz="1600" u="none" strike="noStrike" dirty="0" smtClean="0">
                          <a:effectLst/>
                        </a:rPr>
                        <a:t>0</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473385">
                <a:tc>
                  <a:txBody>
                    <a:bodyPr/>
                    <a:lstStyle/>
                    <a:p>
                      <a:pPr algn="ctr" fontAlgn="b"/>
                      <a:r>
                        <a:rPr lang="nl-BE" sz="1600" u="none" strike="noStrike" dirty="0" smtClean="0">
                          <a:effectLst/>
                        </a:rPr>
                        <a:t>Waasland</a:t>
                      </a:r>
                      <a:endParaRPr lang="nl-BE"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u="none" strike="noStrike" dirty="0">
                          <a:effectLst/>
                        </a:rPr>
                        <a:t>381</a:t>
                      </a:r>
                      <a:endParaRPr lang="nl-BE"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600" u="none" strike="noStrike" dirty="0">
                          <a:effectLst/>
                        </a:rPr>
                        <a:t>382</a:t>
                      </a:r>
                      <a:endParaRPr lang="nl-BE"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600" u="none" strike="noStrike" dirty="0">
                          <a:effectLst/>
                        </a:rPr>
                        <a:t>583</a:t>
                      </a:r>
                      <a:endParaRPr lang="nl-BE"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600" b="0" i="0" u="none" strike="noStrike" dirty="0" smtClean="0">
                          <a:solidFill>
                            <a:schemeClr val="dk1"/>
                          </a:solidFill>
                          <a:effectLst/>
                          <a:latin typeface="+mn-lt"/>
                        </a:rPr>
                        <a:t>460</a:t>
                      </a:r>
                      <a:endParaRPr lang="nl-BE"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600" u="none" strike="noStrike" dirty="0">
                          <a:effectLst/>
                        </a:rPr>
                        <a:t>111</a:t>
                      </a:r>
                      <a:endParaRPr lang="nl-BE"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600" u="none" strike="noStrike" dirty="0" smtClean="0">
                          <a:effectLst/>
                        </a:rPr>
                        <a:t>49*</a:t>
                      </a:r>
                      <a:endParaRPr lang="nl-BE"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630777">
                <a:tc>
                  <a:txBody>
                    <a:bodyPr/>
                    <a:lstStyle/>
                    <a:p>
                      <a:pPr algn="ctr" fontAlgn="b"/>
                      <a:r>
                        <a:rPr lang="nl-BE" sz="1600" b="1" u="none" strike="noStrike" dirty="0">
                          <a:effectLst/>
                        </a:rPr>
                        <a:t>Totalen </a:t>
                      </a:r>
                      <a:r>
                        <a:rPr lang="nl-BE" sz="1600" b="1" u="none" strike="noStrike" dirty="0" smtClean="0">
                          <a:effectLst/>
                        </a:rPr>
                        <a:t>2016</a:t>
                      </a:r>
                      <a:endParaRPr lang="nl-BE" sz="1600" b="1"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1" u="none" strike="noStrike" dirty="0" smtClean="0">
                          <a:effectLst/>
                        </a:rPr>
                        <a:t>1087</a:t>
                      </a:r>
                      <a:endParaRPr lang="nl-BE" sz="1600" b="1"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600" b="1" u="none" strike="noStrike" dirty="0" smtClean="0">
                          <a:effectLst/>
                        </a:rPr>
                        <a:t>2239</a:t>
                      </a:r>
                      <a:endParaRPr lang="nl-BE" sz="1600" b="1"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600" b="1" u="none" strike="noStrike" dirty="0" smtClean="0">
                          <a:effectLst/>
                        </a:rPr>
                        <a:t>2210</a:t>
                      </a:r>
                      <a:endParaRPr lang="nl-BE" sz="1600" b="1"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600" b="1" i="0" u="none" strike="noStrike" dirty="0" smtClean="0">
                          <a:solidFill>
                            <a:srgbClr val="000000"/>
                          </a:solidFill>
                          <a:effectLst/>
                          <a:latin typeface="Calibri"/>
                        </a:rPr>
                        <a:t>813</a:t>
                      </a:r>
                      <a:endParaRPr lang="nl-BE" sz="1600" b="1"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600" b="1" i="0" u="none" strike="noStrike" dirty="0" smtClean="0">
                          <a:solidFill>
                            <a:schemeClr val="dk1"/>
                          </a:solidFill>
                          <a:effectLst/>
                          <a:latin typeface="+mn-lt"/>
                        </a:rPr>
                        <a:t>205</a:t>
                      </a:r>
                      <a:endParaRPr lang="nl-BE" sz="1600" b="1"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600" b="1" i="0" u="none" strike="noStrike" dirty="0" smtClean="0">
                          <a:solidFill>
                            <a:schemeClr val="dk1"/>
                          </a:solidFill>
                          <a:effectLst/>
                          <a:latin typeface="+mn-lt"/>
                        </a:rPr>
                        <a:t>51</a:t>
                      </a:r>
                      <a:endParaRPr lang="nl-BE" sz="1600" b="1"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bl>
          </a:graphicData>
        </a:graphic>
      </p:graphicFrame>
    </p:spTree>
    <p:extLst>
      <p:ext uri="{BB962C8B-B14F-4D97-AF65-F5344CB8AC3E}">
        <p14:creationId xmlns:p14="http://schemas.microsoft.com/office/powerpoint/2010/main" val="7630851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5</a:t>
            </a:r>
            <a:r>
              <a:rPr lang="nl-BE" b="1" dirty="0" smtClean="0">
                <a:solidFill>
                  <a:schemeClr val="accent3">
                    <a:lumMod val="50000"/>
                  </a:schemeClr>
                </a:solidFill>
              </a:rPr>
              <a:t>. </a:t>
            </a:r>
            <a:r>
              <a:rPr lang="nl-BE" b="1" dirty="0">
                <a:solidFill>
                  <a:schemeClr val="accent3">
                    <a:lumMod val="50000"/>
                  </a:schemeClr>
                </a:solidFill>
              </a:rPr>
              <a:t>Resultaten </a:t>
            </a:r>
            <a:r>
              <a:rPr lang="nl-BE" b="1" dirty="0" smtClean="0">
                <a:solidFill>
                  <a:schemeClr val="accent3">
                    <a:lumMod val="50000"/>
                  </a:schemeClr>
                </a:solidFill>
              </a:rPr>
              <a:t>Overlastbezorgers: </a:t>
            </a:r>
            <a:r>
              <a:rPr lang="nl-BE" b="1" dirty="0">
                <a:solidFill>
                  <a:schemeClr val="accent3">
                    <a:lumMod val="50000"/>
                  </a:schemeClr>
                </a:solidFill>
              </a:rPr>
              <a:t/>
            </a:r>
            <a:br>
              <a:rPr lang="nl-BE" b="1" dirty="0">
                <a:solidFill>
                  <a:schemeClr val="accent3">
                    <a:lumMod val="50000"/>
                  </a:schemeClr>
                </a:solidFill>
              </a:rPr>
            </a:br>
            <a:r>
              <a:rPr lang="nl-BE" sz="3100" b="1" dirty="0" smtClean="0">
                <a:solidFill>
                  <a:schemeClr val="accent3">
                    <a:lumMod val="50000"/>
                  </a:schemeClr>
                </a:solidFill>
              </a:rPr>
              <a:t>5.2 </a:t>
            </a:r>
            <a:r>
              <a:rPr lang="nl-BE" sz="3100" b="1" dirty="0">
                <a:solidFill>
                  <a:schemeClr val="accent3">
                    <a:lumMod val="50000"/>
                  </a:schemeClr>
                </a:solidFill>
              </a:rPr>
              <a:t>Plantaardige overlastbezorgers</a:t>
            </a:r>
            <a:r>
              <a:rPr lang="nl-BE" sz="3100" dirty="0"/>
              <a:t> </a:t>
            </a:r>
            <a:endParaRPr lang="nl-BE" dirty="0"/>
          </a:p>
        </p:txBody>
      </p:sp>
      <p:graphicFrame>
        <p:nvGraphicFramePr>
          <p:cNvPr id="4" name="Tabel 3"/>
          <p:cNvGraphicFramePr>
            <a:graphicFrameLocks noGrp="1"/>
          </p:cNvGraphicFramePr>
          <p:nvPr>
            <p:extLst>
              <p:ext uri="{D42A27DB-BD31-4B8C-83A1-F6EECF244321}">
                <p14:modId xmlns:p14="http://schemas.microsoft.com/office/powerpoint/2010/main" val="3552981681"/>
              </p:ext>
            </p:extLst>
          </p:nvPr>
        </p:nvGraphicFramePr>
        <p:xfrm>
          <a:off x="971600" y="1412776"/>
          <a:ext cx="6984777" cy="4212846"/>
        </p:xfrm>
        <a:graphic>
          <a:graphicData uri="http://schemas.openxmlformats.org/drawingml/2006/table">
            <a:tbl>
              <a:tblPr firstRow="1" bandRow="1">
                <a:tableStyleId>{5C22544A-7EE6-4342-B048-85BDC9FD1C3A}</a:tableStyleId>
              </a:tblPr>
              <a:tblGrid>
                <a:gridCol w="2744019"/>
                <a:gridCol w="2120379"/>
                <a:gridCol w="2120379"/>
              </a:tblGrid>
              <a:tr h="435321">
                <a:tc gridSpan="3">
                  <a:txBody>
                    <a:bodyPr/>
                    <a:lstStyle/>
                    <a:p>
                      <a:pPr algn="ctr"/>
                      <a:r>
                        <a:rPr lang="nl-BE" dirty="0" smtClean="0">
                          <a:solidFill>
                            <a:sysClr val="windowText" lastClr="000000"/>
                          </a:solidFill>
                        </a:rPr>
                        <a:t>Reuzenberenklauw</a:t>
                      </a:r>
                      <a:endParaRPr lang="nl-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321">
                <a:tc>
                  <a:txBody>
                    <a:bodyPr/>
                    <a:lstStyle/>
                    <a:p>
                      <a:r>
                        <a:rPr lang="nl-BE" dirty="0" smtClean="0"/>
                        <a:t>Regio:</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solidFill>
                            <a:sysClr val="windowText" lastClr="000000"/>
                          </a:solidFill>
                        </a:rPr>
                        <a:t>Percentage</a:t>
                      </a:r>
                      <a:r>
                        <a:rPr lang="nl-BE" dirty="0" smtClean="0"/>
                        <a:t> </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solidFill>
                            <a:sysClr val="windowText" lastClr="000000"/>
                          </a:solidFill>
                        </a:rPr>
                        <a:t>Absolute cijfers </a:t>
                      </a:r>
                      <a:endParaRPr lang="nl-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5511">
                <a:tc>
                  <a:txBody>
                    <a:bodyPr/>
                    <a:lstStyle/>
                    <a:p>
                      <a:r>
                        <a:rPr lang="nl-BE" dirty="0" smtClean="0"/>
                        <a:t>Aanwezig</a:t>
                      </a:r>
                      <a:r>
                        <a:rPr lang="nl-BE" baseline="0" dirty="0" smtClean="0"/>
                        <a:t> Provincie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37%</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24/65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15511">
                <a:tc>
                  <a:txBody>
                    <a:bodyPr/>
                    <a:lstStyle/>
                    <a:p>
                      <a:r>
                        <a:rPr lang="nl-BE" dirty="0" smtClean="0"/>
                        <a:t>Aanwezig </a:t>
                      </a:r>
                      <a:r>
                        <a:rPr lang="nl-BE" dirty="0" err="1" smtClean="0"/>
                        <a:t>Bovenschelde</a:t>
                      </a:r>
                      <a:r>
                        <a:rPr lang="nl-BE" dirty="0" smtClean="0"/>
                        <a:t>-Leie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15,4%</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2/13 </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15511">
                <a:tc>
                  <a:txBody>
                    <a:bodyPr/>
                    <a:lstStyle/>
                    <a:p>
                      <a:r>
                        <a:rPr lang="nl-BE" dirty="0" smtClean="0"/>
                        <a:t>Afwezig Provincie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12,3%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8/65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515511">
                <a:tc>
                  <a:txBody>
                    <a:bodyPr/>
                    <a:lstStyle/>
                    <a:p>
                      <a:r>
                        <a:rPr lang="nl-BE" dirty="0" smtClean="0"/>
                        <a:t>Afwezig </a:t>
                      </a:r>
                      <a:r>
                        <a:rPr lang="nl-BE" dirty="0" err="1" smtClean="0"/>
                        <a:t>Bovenschelde</a:t>
                      </a:r>
                      <a:r>
                        <a:rPr lang="nl-BE" dirty="0" smtClean="0"/>
                        <a:t>-Leie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0%</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0/13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515511">
                <a:tc>
                  <a:txBody>
                    <a:bodyPr/>
                    <a:lstStyle/>
                    <a:p>
                      <a:r>
                        <a:rPr lang="nl-BE" dirty="0" smtClean="0"/>
                        <a:t>Onbekend Provincie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49,2%</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32/65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r>
              <a:tr h="515511">
                <a:tc>
                  <a:txBody>
                    <a:bodyPr/>
                    <a:lstStyle/>
                    <a:p>
                      <a:r>
                        <a:rPr lang="nl-BE" dirty="0" smtClean="0"/>
                        <a:t>Onbekend </a:t>
                      </a:r>
                      <a:r>
                        <a:rPr lang="nl-BE" dirty="0" err="1" smtClean="0"/>
                        <a:t>Bovenschelde</a:t>
                      </a:r>
                      <a:r>
                        <a:rPr lang="nl-BE" dirty="0" smtClean="0"/>
                        <a:t>-Leie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84,6% </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11/13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r>
            </a:tbl>
          </a:graphicData>
        </a:graphic>
      </p:graphicFrame>
    </p:spTree>
    <p:extLst>
      <p:ext uri="{BB962C8B-B14F-4D97-AF65-F5344CB8AC3E}">
        <p14:creationId xmlns:p14="http://schemas.microsoft.com/office/powerpoint/2010/main" val="676082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5</a:t>
            </a:r>
            <a:r>
              <a:rPr lang="nl-BE" b="1" dirty="0" smtClean="0">
                <a:solidFill>
                  <a:schemeClr val="accent3">
                    <a:lumMod val="50000"/>
                  </a:schemeClr>
                </a:solidFill>
              </a:rPr>
              <a:t>. </a:t>
            </a:r>
            <a:r>
              <a:rPr lang="nl-BE" b="1" dirty="0">
                <a:solidFill>
                  <a:schemeClr val="accent3">
                    <a:lumMod val="50000"/>
                  </a:schemeClr>
                </a:solidFill>
              </a:rPr>
              <a:t>Resultaten </a:t>
            </a:r>
            <a:r>
              <a:rPr lang="nl-BE" b="1" dirty="0" smtClean="0">
                <a:solidFill>
                  <a:schemeClr val="accent3">
                    <a:lumMod val="50000"/>
                  </a:schemeClr>
                </a:solidFill>
              </a:rPr>
              <a:t>Overlastbezorgers: </a:t>
            </a:r>
            <a:r>
              <a:rPr lang="nl-BE" b="1" dirty="0">
                <a:solidFill>
                  <a:schemeClr val="accent3">
                    <a:lumMod val="50000"/>
                  </a:schemeClr>
                </a:solidFill>
              </a:rPr>
              <a:t/>
            </a:r>
            <a:br>
              <a:rPr lang="nl-BE" b="1" dirty="0">
                <a:solidFill>
                  <a:schemeClr val="accent3">
                    <a:lumMod val="50000"/>
                  </a:schemeClr>
                </a:solidFill>
              </a:rPr>
            </a:br>
            <a:r>
              <a:rPr lang="nl-BE" sz="3100" b="1" dirty="0" smtClean="0">
                <a:solidFill>
                  <a:schemeClr val="accent3">
                    <a:lumMod val="50000"/>
                  </a:schemeClr>
                </a:solidFill>
              </a:rPr>
              <a:t>5.2 </a:t>
            </a:r>
            <a:r>
              <a:rPr lang="nl-BE" sz="3100" b="1" dirty="0">
                <a:solidFill>
                  <a:schemeClr val="accent3">
                    <a:lumMod val="50000"/>
                  </a:schemeClr>
                </a:solidFill>
              </a:rPr>
              <a:t>Plantaardige overlastbezorgers</a:t>
            </a:r>
            <a:r>
              <a:rPr lang="nl-BE" sz="3100" dirty="0"/>
              <a:t> </a:t>
            </a:r>
            <a:endParaRPr lang="nl-BE" dirty="0"/>
          </a:p>
        </p:txBody>
      </p:sp>
      <p:sp>
        <p:nvSpPr>
          <p:cNvPr id="3" name="Tijdelijke aanduiding voor inhoud 2"/>
          <p:cNvSpPr>
            <a:spLocks noGrp="1"/>
          </p:cNvSpPr>
          <p:nvPr>
            <p:ph idx="1"/>
          </p:nvPr>
        </p:nvSpPr>
        <p:spPr/>
        <p:txBody>
          <a:bodyPr/>
          <a:lstStyle/>
          <a:p>
            <a:pPr marL="0" indent="0">
              <a:buNone/>
            </a:pPr>
            <a:endParaRPr lang="nl-BE" dirty="0"/>
          </a:p>
          <a:p>
            <a:pPr marL="0" indent="0">
              <a:buNone/>
            </a:pPr>
            <a:endParaRPr lang="nl-BE" dirty="0"/>
          </a:p>
          <a:p>
            <a:pPr marL="0" indent="0">
              <a:buNone/>
            </a:pPr>
            <a:endParaRPr lang="nl-BE" dirty="0"/>
          </a:p>
        </p:txBody>
      </p:sp>
      <p:graphicFrame>
        <p:nvGraphicFramePr>
          <p:cNvPr id="4" name="Tabel 3"/>
          <p:cNvGraphicFramePr>
            <a:graphicFrameLocks noGrp="1"/>
          </p:cNvGraphicFramePr>
          <p:nvPr>
            <p:extLst>
              <p:ext uri="{D42A27DB-BD31-4B8C-83A1-F6EECF244321}">
                <p14:modId xmlns:p14="http://schemas.microsoft.com/office/powerpoint/2010/main" val="291456540"/>
              </p:ext>
            </p:extLst>
          </p:nvPr>
        </p:nvGraphicFramePr>
        <p:xfrm>
          <a:off x="1043608" y="1916832"/>
          <a:ext cx="7032104" cy="3280375"/>
        </p:xfrm>
        <a:graphic>
          <a:graphicData uri="http://schemas.openxmlformats.org/drawingml/2006/table">
            <a:tbl>
              <a:tblPr firstRow="1" bandRow="1">
                <a:tableStyleId>{5C22544A-7EE6-4342-B048-85BDC9FD1C3A}</a:tableStyleId>
              </a:tblPr>
              <a:tblGrid>
                <a:gridCol w="3228585"/>
                <a:gridCol w="1952168"/>
                <a:gridCol w="1851351"/>
              </a:tblGrid>
              <a:tr h="528059">
                <a:tc gridSpan="3">
                  <a:txBody>
                    <a:bodyPr/>
                    <a:lstStyle/>
                    <a:p>
                      <a:pPr algn="ctr"/>
                      <a:r>
                        <a:rPr lang="nl-BE" dirty="0" smtClean="0">
                          <a:solidFill>
                            <a:sysClr val="windowText" lastClr="000000"/>
                          </a:solidFill>
                        </a:rPr>
                        <a:t>Bestrijdingsmethodes reuzenberenklauw</a:t>
                      </a:r>
                      <a:endParaRPr lang="nl-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BE" dirty="0"/>
                    </a:p>
                  </a:txBody>
                  <a:tcPr/>
                </a:tc>
                <a:tc hMerge="1">
                  <a:txBody>
                    <a:bodyPr/>
                    <a:lstStyle/>
                    <a:p>
                      <a:endParaRPr lang="nl-BE" dirty="0"/>
                    </a:p>
                  </a:txBody>
                  <a:tcPr/>
                </a:tc>
              </a:tr>
              <a:tr h="528059">
                <a:tc>
                  <a:txBody>
                    <a:bodyPr/>
                    <a:lstStyle/>
                    <a:p>
                      <a:r>
                        <a:rPr lang="nl-BE" dirty="0" smtClean="0"/>
                        <a:t>Methode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Provincie</a:t>
                      </a:r>
                      <a:r>
                        <a:rPr lang="nl-BE" baseline="0" dirty="0" smtClean="0"/>
                        <a:t> </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err="1" smtClean="0"/>
                        <a:t>Bovenschelde</a:t>
                      </a:r>
                      <a:r>
                        <a:rPr lang="nl-BE" dirty="0" smtClean="0"/>
                        <a:t>-Leie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8059">
                <a:tc>
                  <a:txBody>
                    <a:bodyPr/>
                    <a:lstStyle/>
                    <a:p>
                      <a:r>
                        <a:rPr lang="nl-BE" dirty="0" smtClean="0"/>
                        <a:t>Mechanisch (maaien e.d.) </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13/65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1/13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8059">
                <a:tc>
                  <a:txBody>
                    <a:bodyPr/>
                    <a:lstStyle/>
                    <a:p>
                      <a:r>
                        <a:rPr lang="nl-BE" dirty="0" smtClean="0"/>
                        <a:t>Chemisch </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3/65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1/13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8059">
                <a:tc>
                  <a:txBody>
                    <a:bodyPr/>
                    <a:lstStyle/>
                    <a:p>
                      <a:r>
                        <a:rPr lang="nl-BE" dirty="0" smtClean="0"/>
                        <a:t>Manueel (</a:t>
                      </a:r>
                      <a:r>
                        <a:rPr lang="nl-BE" dirty="0" err="1" smtClean="0"/>
                        <a:t>ind.steken</a:t>
                      </a:r>
                      <a:r>
                        <a:rPr lang="nl-BE" dirty="0" smtClean="0"/>
                        <a:t>)</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13/65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1/13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8059">
                <a:tc>
                  <a:txBody>
                    <a:bodyPr/>
                    <a:lstStyle/>
                    <a:p>
                      <a:r>
                        <a:rPr lang="nl-BE" dirty="0" smtClean="0"/>
                        <a:t>Geen bestrijding</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5/65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0/13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46057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5</a:t>
            </a:r>
            <a:r>
              <a:rPr lang="nl-BE" b="1" dirty="0" smtClean="0">
                <a:solidFill>
                  <a:schemeClr val="accent3">
                    <a:lumMod val="50000"/>
                  </a:schemeClr>
                </a:solidFill>
              </a:rPr>
              <a:t>. </a:t>
            </a:r>
            <a:r>
              <a:rPr lang="nl-BE" b="1" dirty="0">
                <a:solidFill>
                  <a:schemeClr val="accent3">
                    <a:lumMod val="50000"/>
                  </a:schemeClr>
                </a:solidFill>
              </a:rPr>
              <a:t>Resultaten </a:t>
            </a:r>
            <a:r>
              <a:rPr lang="nl-BE" b="1" dirty="0" smtClean="0">
                <a:solidFill>
                  <a:schemeClr val="accent3">
                    <a:lumMod val="50000"/>
                  </a:schemeClr>
                </a:solidFill>
              </a:rPr>
              <a:t>Overlastbezorgers: </a:t>
            </a:r>
            <a:r>
              <a:rPr lang="nl-BE" b="1" dirty="0">
                <a:solidFill>
                  <a:schemeClr val="accent3">
                    <a:lumMod val="50000"/>
                  </a:schemeClr>
                </a:solidFill>
              </a:rPr>
              <a:t/>
            </a:r>
            <a:br>
              <a:rPr lang="nl-BE" b="1" dirty="0">
                <a:solidFill>
                  <a:schemeClr val="accent3">
                    <a:lumMod val="50000"/>
                  </a:schemeClr>
                </a:solidFill>
              </a:rPr>
            </a:br>
            <a:r>
              <a:rPr lang="nl-BE" sz="3100" b="1" dirty="0" smtClean="0">
                <a:solidFill>
                  <a:schemeClr val="accent3">
                    <a:lumMod val="50000"/>
                  </a:schemeClr>
                </a:solidFill>
              </a:rPr>
              <a:t>5.2 </a:t>
            </a:r>
            <a:r>
              <a:rPr lang="nl-BE" sz="3100" b="1" dirty="0">
                <a:solidFill>
                  <a:schemeClr val="accent3">
                    <a:lumMod val="50000"/>
                  </a:schemeClr>
                </a:solidFill>
              </a:rPr>
              <a:t>Plantaardige overlastbezorgers</a:t>
            </a:r>
            <a:r>
              <a:rPr lang="nl-BE" sz="3100" dirty="0"/>
              <a:t> </a:t>
            </a:r>
            <a:endParaRPr lang="nl-BE" dirty="0"/>
          </a:p>
        </p:txBody>
      </p:sp>
      <p:graphicFrame>
        <p:nvGraphicFramePr>
          <p:cNvPr id="4" name="Tabel 3"/>
          <p:cNvGraphicFramePr>
            <a:graphicFrameLocks noGrp="1"/>
          </p:cNvGraphicFramePr>
          <p:nvPr>
            <p:extLst>
              <p:ext uri="{D42A27DB-BD31-4B8C-83A1-F6EECF244321}">
                <p14:modId xmlns:p14="http://schemas.microsoft.com/office/powerpoint/2010/main" val="1581475452"/>
              </p:ext>
            </p:extLst>
          </p:nvPr>
        </p:nvGraphicFramePr>
        <p:xfrm>
          <a:off x="971600" y="1700808"/>
          <a:ext cx="7272808" cy="3686800"/>
        </p:xfrm>
        <a:graphic>
          <a:graphicData uri="http://schemas.openxmlformats.org/drawingml/2006/table">
            <a:tbl>
              <a:tblPr firstRow="1" bandRow="1">
                <a:tableStyleId>{5C22544A-7EE6-4342-B048-85BDC9FD1C3A}</a:tableStyleId>
              </a:tblPr>
              <a:tblGrid>
                <a:gridCol w="3456384"/>
                <a:gridCol w="1908212"/>
                <a:gridCol w="1908212"/>
              </a:tblGrid>
              <a:tr h="460850">
                <a:tc gridSpan="3">
                  <a:txBody>
                    <a:bodyPr/>
                    <a:lstStyle/>
                    <a:p>
                      <a:pPr algn="ctr"/>
                      <a:r>
                        <a:rPr lang="nl-BE" dirty="0" smtClean="0">
                          <a:solidFill>
                            <a:sysClr val="windowText" lastClr="000000"/>
                          </a:solidFill>
                        </a:rPr>
                        <a:t>Reuzenbalsemien</a:t>
                      </a:r>
                      <a:endParaRPr lang="nl-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BE" dirty="0"/>
                    </a:p>
                  </a:txBody>
                  <a:tcPr/>
                </a:tc>
                <a:tc hMerge="1">
                  <a:txBody>
                    <a:bodyPr/>
                    <a:lstStyle/>
                    <a:p>
                      <a:endParaRPr lang="nl-BE" dirty="0"/>
                    </a:p>
                  </a:txBody>
                  <a:tcPr/>
                </a:tc>
              </a:tr>
              <a:tr h="460850">
                <a:tc>
                  <a:txBody>
                    <a:bodyPr/>
                    <a:lstStyle/>
                    <a:p>
                      <a:r>
                        <a:rPr lang="nl-BE" dirty="0" smtClean="0"/>
                        <a:t>Regio’s</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Percentage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Absolute cijfers </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0850">
                <a:tc>
                  <a:txBody>
                    <a:bodyPr/>
                    <a:lstStyle/>
                    <a:p>
                      <a:r>
                        <a:rPr lang="nl-BE" dirty="0" smtClean="0"/>
                        <a:t>Aanwezig</a:t>
                      </a:r>
                      <a:r>
                        <a:rPr lang="nl-BE" baseline="0" dirty="0" smtClean="0"/>
                        <a:t> Provincie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20%</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13/65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60850">
                <a:tc>
                  <a:txBody>
                    <a:bodyPr/>
                    <a:lstStyle/>
                    <a:p>
                      <a:r>
                        <a:rPr lang="nl-BE" dirty="0" smtClean="0"/>
                        <a:t>Aanwezig </a:t>
                      </a:r>
                      <a:r>
                        <a:rPr lang="nl-BE" dirty="0" err="1" smtClean="0"/>
                        <a:t>Bovenschelde</a:t>
                      </a:r>
                      <a:r>
                        <a:rPr lang="nl-BE" dirty="0" smtClean="0"/>
                        <a:t>-Leie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0%</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0/13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60850">
                <a:tc>
                  <a:txBody>
                    <a:bodyPr/>
                    <a:lstStyle/>
                    <a:p>
                      <a:r>
                        <a:rPr lang="nl-BE" dirty="0" smtClean="0"/>
                        <a:t>Afwezig Provincie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21,5%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14/65 </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460850">
                <a:tc>
                  <a:txBody>
                    <a:bodyPr/>
                    <a:lstStyle/>
                    <a:p>
                      <a:r>
                        <a:rPr lang="nl-BE" dirty="0" smtClean="0"/>
                        <a:t>Afwezig </a:t>
                      </a:r>
                      <a:r>
                        <a:rPr lang="nl-BE" dirty="0" err="1" smtClean="0"/>
                        <a:t>Bovenschelde</a:t>
                      </a:r>
                      <a:r>
                        <a:rPr lang="nl-BE" dirty="0" smtClean="0"/>
                        <a:t>-Leie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15,4%</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2/13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460850">
                <a:tc>
                  <a:txBody>
                    <a:bodyPr/>
                    <a:lstStyle/>
                    <a:p>
                      <a:r>
                        <a:rPr lang="nl-BE" dirty="0" smtClean="0"/>
                        <a:t>Onbekend Provincie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58,5%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38/65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r>
              <a:tr h="460850">
                <a:tc>
                  <a:txBody>
                    <a:bodyPr/>
                    <a:lstStyle/>
                    <a:p>
                      <a:r>
                        <a:rPr lang="nl-BE" dirty="0" smtClean="0"/>
                        <a:t>Onbekend </a:t>
                      </a:r>
                      <a:r>
                        <a:rPr lang="nl-BE" dirty="0" err="1" smtClean="0"/>
                        <a:t>Bovenschelde</a:t>
                      </a:r>
                      <a:r>
                        <a:rPr lang="nl-BE" dirty="0" smtClean="0"/>
                        <a:t>-Leie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84,6%</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11/13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r>
            </a:tbl>
          </a:graphicData>
        </a:graphic>
      </p:graphicFrame>
    </p:spTree>
    <p:extLst>
      <p:ext uri="{BB962C8B-B14F-4D97-AF65-F5344CB8AC3E}">
        <p14:creationId xmlns:p14="http://schemas.microsoft.com/office/powerpoint/2010/main" val="905139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5</a:t>
            </a:r>
            <a:r>
              <a:rPr lang="nl-BE" b="1" dirty="0" smtClean="0">
                <a:solidFill>
                  <a:schemeClr val="accent3">
                    <a:lumMod val="50000"/>
                  </a:schemeClr>
                </a:solidFill>
              </a:rPr>
              <a:t>. </a:t>
            </a:r>
            <a:r>
              <a:rPr lang="nl-BE" b="1" dirty="0">
                <a:solidFill>
                  <a:schemeClr val="accent3">
                    <a:lumMod val="50000"/>
                  </a:schemeClr>
                </a:solidFill>
              </a:rPr>
              <a:t>Resultaten </a:t>
            </a:r>
            <a:r>
              <a:rPr lang="nl-BE" b="1" dirty="0" smtClean="0">
                <a:solidFill>
                  <a:schemeClr val="accent3">
                    <a:lumMod val="50000"/>
                  </a:schemeClr>
                </a:solidFill>
              </a:rPr>
              <a:t>Overlastbezorgers: </a:t>
            </a:r>
            <a:r>
              <a:rPr lang="nl-BE" b="1" dirty="0">
                <a:solidFill>
                  <a:schemeClr val="accent3">
                    <a:lumMod val="50000"/>
                  </a:schemeClr>
                </a:solidFill>
              </a:rPr>
              <a:t/>
            </a:r>
            <a:br>
              <a:rPr lang="nl-BE" b="1" dirty="0">
                <a:solidFill>
                  <a:schemeClr val="accent3">
                    <a:lumMod val="50000"/>
                  </a:schemeClr>
                </a:solidFill>
              </a:rPr>
            </a:br>
            <a:r>
              <a:rPr lang="nl-BE" sz="3100" b="1" dirty="0" smtClean="0">
                <a:solidFill>
                  <a:schemeClr val="accent3">
                    <a:lumMod val="50000"/>
                  </a:schemeClr>
                </a:solidFill>
              </a:rPr>
              <a:t>5.2 </a:t>
            </a:r>
            <a:r>
              <a:rPr lang="nl-BE" sz="3100" b="1" dirty="0">
                <a:solidFill>
                  <a:schemeClr val="accent3">
                    <a:lumMod val="50000"/>
                  </a:schemeClr>
                </a:solidFill>
              </a:rPr>
              <a:t>Plantaardige overlastbezorgers</a:t>
            </a:r>
            <a:r>
              <a:rPr lang="nl-BE" sz="3100" dirty="0"/>
              <a:t> </a:t>
            </a:r>
            <a:endParaRPr lang="nl-BE" dirty="0"/>
          </a:p>
        </p:txBody>
      </p:sp>
      <p:sp>
        <p:nvSpPr>
          <p:cNvPr id="3" name="Tijdelijke aanduiding voor inhoud 2"/>
          <p:cNvSpPr>
            <a:spLocks noGrp="1"/>
          </p:cNvSpPr>
          <p:nvPr>
            <p:ph idx="1"/>
          </p:nvPr>
        </p:nvSpPr>
        <p:spPr/>
        <p:txBody>
          <a:bodyPr/>
          <a:lstStyle/>
          <a:p>
            <a:pPr marL="0" indent="0">
              <a:buNone/>
            </a:pPr>
            <a:r>
              <a:rPr lang="nl-BE" b="1" dirty="0" smtClean="0">
                <a:solidFill>
                  <a:srgbClr val="FFFFFF"/>
                </a:solidFill>
              </a:rPr>
              <a:t>WL</a:t>
            </a:r>
            <a:endParaRPr lang="nl-BE" dirty="0"/>
          </a:p>
        </p:txBody>
      </p:sp>
      <p:graphicFrame>
        <p:nvGraphicFramePr>
          <p:cNvPr id="4" name="Tabel 3"/>
          <p:cNvGraphicFramePr>
            <a:graphicFrameLocks noGrp="1"/>
          </p:cNvGraphicFramePr>
          <p:nvPr>
            <p:extLst>
              <p:ext uri="{D42A27DB-BD31-4B8C-83A1-F6EECF244321}">
                <p14:modId xmlns:p14="http://schemas.microsoft.com/office/powerpoint/2010/main" val="2648869985"/>
              </p:ext>
            </p:extLst>
          </p:nvPr>
        </p:nvGraphicFramePr>
        <p:xfrm>
          <a:off x="899592" y="1988840"/>
          <a:ext cx="7128792" cy="3278952"/>
        </p:xfrm>
        <a:graphic>
          <a:graphicData uri="http://schemas.openxmlformats.org/drawingml/2006/table">
            <a:tbl>
              <a:tblPr firstRow="1" bandRow="1">
                <a:tableStyleId>{5C22544A-7EE6-4342-B048-85BDC9FD1C3A}</a:tableStyleId>
              </a:tblPr>
              <a:tblGrid>
                <a:gridCol w="3240360"/>
                <a:gridCol w="1872208"/>
                <a:gridCol w="2016224"/>
              </a:tblGrid>
              <a:tr h="546492">
                <a:tc gridSpan="3">
                  <a:txBody>
                    <a:bodyPr/>
                    <a:lstStyle/>
                    <a:p>
                      <a:pPr algn="ctr"/>
                      <a:r>
                        <a:rPr lang="nl-BE" dirty="0" smtClean="0">
                          <a:solidFill>
                            <a:sysClr val="windowText" lastClr="000000"/>
                          </a:solidFill>
                        </a:rPr>
                        <a:t>Bestrijdingsmethodes Reuzenbalsemien</a:t>
                      </a:r>
                      <a:endParaRPr lang="nl-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492">
                <a:tc>
                  <a:txBody>
                    <a:bodyPr/>
                    <a:lstStyle/>
                    <a:p>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Provincie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err="1" smtClean="0"/>
                        <a:t>Bovenschelde</a:t>
                      </a:r>
                      <a:r>
                        <a:rPr lang="nl-BE" dirty="0" smtClean="0"/>
                        <a:t>-Leie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492">
                <a:tc>
                  <a:txBody>
                    <a:bodyPr/>
                    <a:lstStyle/>
                    <a:p>
                      <a:r>
                        <a:rPr lang="nl-BE" dirty="0" smtClean="0"/>
                        <a:t>Mechanisch (maaien e.d.)</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4/65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0/13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492">
                <a:tc>
                  <a:txBody>
                    <a:bodyPr/>
                    <a:lstStyle/>
                    <a:p>
                      <a:r>
                        <a:rPr lang="nl-BE" dirty="0" smtClean="0"/>
                        <a:t>Chemisch </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1/65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0/13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492">
                <a:tc>
                  <a:txBody>
                    <a:bodyPr/>
                    <a:lstStyle/>
                    <a:p>
                      <a:r>
                        <a:rPr lang="nl-BE" dirty="0" smtClean="0"/>
                        <a:t>Manueel (</a:t>
                      </a:r>
                      <a:r>
                        <a:rPr lang="nl-BE" dirty="0" err="1" smtClean="0"/>
                        <a:t>incl.steken</a:t>
                      </a:r>
                      <a:r>
                        <a:rPr lang="nl-BE" dirty="0" smtClean="0"/>
                        <a:t>) </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4/65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0/13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492">
                <a:tc>
                  <a:txBody>
                    <a:bodyPr/>
                    <a:lstStyle/>
                    <a:p>
                      <a:r>
                        <a:rPr lang="nl-BE" dirty="0" smtClean="0"/>
                        <a:t>Geen bestrijding</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7/65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0/13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56620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5</a:t>
            </a:r>
            <a:r>
              <a:rPr lang="nl-BE" b="1" dirty="0" smtClean="0">
                <a:solidFill>
                  <a:schemeClr val="accent3">
                    <a:lumMod val="50000"/>
                  </a:schemeClr>
                </a:solidFill>
              </a:rPr>
              <a:t>. </a:t>
            </a:r>
            <a:r>
              <a:rPr lang="nl-BE" b="1" dirty="0">
                <a:solidFill>
                  <a:schemeClr val="accent3">
                    <a:lumMod val="50000"/>
                  </a:schemeClr>
                </a:solidFill>
              </a:rPr>
              <a:t>Resultaten </a:t>
            </a:r>
            <a:r>
              <a:rPr lang="nl-BE" b="1" dirty="0" smtClean="0">
                <a:solidFill>
                  <a:schemeClr val="accent3">
                    <a:lumMod val="50000"/>
                  </a:schemeClr>
                </a:solidFill>
              </a:rPr>
              <a:t>Overlastbezorgers: </a:t>
            </a:r>
            <a:r>
              <a:rPr lang="nl-BE" b="1" dirty="0">
                <a:solidFill>
                  <a:schemeClr val="accent3">
                    <a:lumMod val="50000"/>
                  </a:schemeClr>
                </a:solidFill>
              </a:rPr>
              <a:t/>
            </a:r>
            <a:br>
              <a:rPr lang="nl-BE" b="1" dirty="0">
                <a:solidFill>
                  <a:schemeClr val="accent3">
                    <a:lumMod val="50000"/>
                  </a:schemeClr>
                </a:solidFill>
              </a:rPr>
            </a:br>
            <a:r>
              <a:rPr lang="nl-BE" sz="3100" b="1" dirty="0" smtClean="0">
                <a:solidFill>
                  <a:schemeClr val="accent3">
                    <a:lumMod val="50000"/>
                  </a:schemeClr>
                </a:solidFill>
              </a:rPr>
              <a:t>5.2 </a:t>
            </a:r>
            <a:r>
              <a:rPr lang="nl-BE" sz="3100" b="1" dirty="0">
                <a:solidFill>
                  <a:schemeClr val="accent3">
                    <a:lumMod val="50000"/>
                  </a:schemeClr>
                </a:solidFill>
              </a:rPr>
              <a:t>Plantaardige overlastbezorgers</a:t>
            </a:r>
            <a:r>
              <a:rPr lang="nl-BE" sz="3100" dirty="0"/>
              <a:t> </a:t>
            </a:r>
            <a:endParaRPr lang="nl-BE" dirty="0"/>
          </a:p>
        </p:txBody>
      </p:sp>
      <p:sp>
        <p:nvSpPr>
          <p:cNvPr id="3" name="Tijdelijke aanduiding voor inhoud 2"/>
          <p:cNvSpPr>
            <a:spLocks noGrp="1"/>
          </p:cNvSpPr>
          <p:nvPr>
            <p:ph idx="1"/>
          </p:nvPr>
        </p:nvSpPr>
        <p:spPr/>
        <p:txBody>
          <a:bodyPr/>
          <a:lstStyle/>
          <a:p>
            <a:pPr marL="0" indent="0">
              <a:buNone/>
            </a:pPr>
            <a:r>
              <a:rPr lang="nl-BE" dirty="0" smtClean="0"/>
              <a:t> </a:t>
            </a:r>
            <a:endParaRPr lang="nl-BE" dirty="0"/>
          </a:p>
          <a:p>
            <a:pPr marL="0" indent="0">
              <a:buNone/>
            </a:pPr>
            <a:endParaRPr lang="nl-BE" dirty="0" smtClean="0"/>
          </a:p>
          <a:p>
            <a:pPr marL="0" indent="0">
              <a:buNone/>
            </a:pPr>
            <a:endParaRPr lang="nl-BE" dirty="0"/>
          </a:p>
        </p:txBody>
      </p:sp>
      <p:graphicFrame>
        <p:nvGraphicFramePr>
          <p:cNvPr id="5" name="Tabel 4"/>
          <p:cNvGraphicFramePr>
            <a:graphicFrameLocks noGrp="1"/>
          </p:cNvGraphicFramePr>
          <p:nvPr>
            <p:extLst>
              <p:ext uri="{D42A27DB-BD31-4B8C-83A1-F6EECF244321}">
                <p14:modId xmlns:p14="http://schemas.microsoft.com/office/powerpoint/2010/main" val="2549523750"/>
              </p:ext>
            </p:extLst>
          </p:nvPr>
        </p:nvGraphicFramePr>
        <p:xfrm>
          <a:off x="971600" y="1988840"/>
          <a:ext cx="7248129" cy="3358128"/>
        </p:xfrm>
        <a:graphic>
          <a:graphicData uri="http://schemas.openxmlformats.org/drawingml/2006/table">
            <a:tbl>
              <a:tblPr firstRow="1" bandRow="1">
                <a:tableStyleId>{5C22544A-7EE6-4342-B048-85BDC9FD1C3A}</a:tableStyleId>
              </a:tblPr>
              <a:tblGrid>
                <a:gridCol w="3456385"/>
                <a:gridCol w="1895872"/>
                <a:gridCol w="1895872"/>
              </a:tblGrid>
              <a:tr h="419766">
                <a:tc gridSpan="3">
                  <a:txBody>
                    <a:bodyPr/>
                    <a:lstStyle/>
                    <a:p>
                      <a:pPr algn="ctr"/>
                      <a:r>
                        <a:rPr lang="nl-BE" dirty="0" smtClean="0">
                          <a:solidFill>
                            <a:sysClr val="windowText" lastClr="000000"/>
                          </a:solidFill>
                        </a:rPr>
                        <a:t>Japanse duizendknoop</a:t>
                      </a:r>
                      <a:endParaRPr lang="nl-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BE" dirty="0"/>
                    </a:p>
                  </a:txBody>
                  <a:tcPr/>
                </a:tc>
                <a:tc hMerge="1">
                  <a:txBody>
                    <a:bodyPr/>
                    <a:lstStyle/>
                    <a:p>
                      <a:endParaRPr lang="nl-BE" dirty="0"/>
                    </a:p>
                  </a:txBody>
                  <a:tcPr/>
                </a:tc>
              </a:tr>
              <a:tr h="419766">
                <a:tc>
                  <a:txBody>
                    <a:bodyPr/>
                    <a:lstStyle/>
                    <a:p>
                      <a:r>
                        <a:rPr lang="nl-BE" dirty="0" smtClean="0"/>
                        <a:t>Regio’s</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Percentage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Absolute cijfers</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766">
                <a:tc>
                  <a:txBody>
                    <a:bodyPr/>
                    <a:lstStyle/>
                    <a:p>
                      <a:r>
                        <a:rPr lang="nl-BE" dirty="0" smtClean="0"/>
                        <a:t>Aanwezig Provincie</a:t>
                      </a:r>
                      <a:r>
                        <a:rPr lang="nl-BE" baseline="0" dirty="0" smtClean="0"/>
                        <a:t> </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32,3%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21/65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19766">
                <a:tc>
                  <a:txBody>
                    <a:bodyPr/>
                    <a:lstStyle/>
                    <a:p>
                      <a:r>
                        <a:rPr lang="nl-BE" dirty="0" smtClean="0"/>
                        <a:t>Aanwezig </a:t>
                      </a:r>
                      <a:r>
                        <a:rPr lang="nl-BE" dirty="0" err="1" smtClean="0"/>
                        <a:t>Bovenschelde</a:t>
                      </a:r>
                      <a:r>
                        <a:rPr lang="nl-BE" dirty="0" smtClean="0"/>
                        <a:t>-Leie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7,7%</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1/13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19766">
                <a:tc>
                  <a:txBody>
                    <a:bodyPr/>
                    <a:lstStyle/>
                    <a:p>
                      <a:r>
                        <a:rPr lang="nl-BE" dirty="0" smtClean="0"/>
                        <a:t>Afwezig Provincie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13,8%</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9/65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419766">
                <a:tc>
                  <a:txBody>
                    <a:bodyPr/>
                    <a:lstStyle/>
                    <a:p>
                      <a:r>
                        <a:rPr lang="nl-BE" dirty="0" smtClean="0"/>
                        <a:t>Afwezig </a:t>
                      </a:r>
                      <a:r>
                        <a:rPr lang="nl-BE" dirty="0" err="1" smtClean="0"/>
                        <a:t>Bovenschelde</a:t>
                      </a:r>
                      <a:r>
                        <a:rPr lang="nl-BE" dirty="0" smtClean="0"/>
                        <a:t>-Leie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7,7%</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1/13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419766">
                <a:tc>
                  <a:txBody>
                    <a:bodyPr/>
                    <a:lstStyle/>
                    <a:p>
                      <a:r>
                        <a:rPr lang="nl-BE" dirty="0" smtClean="0"/>
                        <a:t>Onbekend Provincie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53,8%</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35/65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r>
              <a:tr h="419766">
                <a:tc>
                  <a:txBody>
                    <a:bodyPr/>
                    <a:lstStyle/>
                    <a:p>
                      <a:r>
                        <a:rPr lang="nl-BE" dirty="0" smtClean="0"/>
                        <a:t>Onbekend </a:t>
                      </a:r>
                      <a:r>
                        <a:rPr lang="nl-BE" dirty="0" err="1" smtClean="0"/>
                        <a:t>Bovenschelde</a:t>
                      </a:r>
                      <a:r>
                        <a:rPr lang="nl-BE" dirty="0" smtClean="0"/>
                        <a:t>-Leie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84,6%</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11/13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r>
            </a:tbl>
          </a:graphicData>
        </a:graphic>
      </p:graphicFrame>
    </p:spTree>
    <p:extLst>
      <p:ext uri="{BB962C8B-B14F-4D97-AF65-F5344CB8AC3E}">
        <p14:creationId xmlns:p14="http://schemas.microsoft.com/office/powerpoint/2010/main" val="1202586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5</a:t>
            </a:r>
            <a:r>
              <a:rPr lang="nl-BE" b="1" dirty="0" smtClean="0">
                <a:solidFill>
                  <a:schemeClr val="accent3">
                    <a:lumMod val="50000"/>
                  </a:schemeClr>
                </a:solidFill>
              </a:rPr>
              <a:t>. </a:t>
            </a:r>
            <a:r>
              <a:rPr lang="nl-BE" b="1" dirty="0">
                <a:solidFill>
                  <a:schemeClr val="accent3">
                    <a:lumMod val="50000"/>
                  </a:schemeClr>
                </a:solidFill>
              </a:rPr>
              <a:t>Resultaten bevraging: </a:t>
            </a:r>
            <a:br>
              <a:rPr lang="nl-BE" b="1" dirty="0">
                <a:solidFill>
                  <a:schemeClr val="accent3">
                    <a:lumMod val="50000"/>
                  </a:schemeClr>
                </a:solidFill>
              </a:rPr>
            </a:br>
            <a:r>
              <a:rPr lang="nl-BE" b="1" dirty="0" smtClean="0">
                <a:solidFill>
                  <a:schemeClr val="accent3">
                    <a:lumMod val="50000"/>
                  </a:schemeClr>
                </a:solidFill>
              </a:rPr>
              <a:t>5.2 </a:t>
            </a:r>
            <a:r>
              <a:rPr lang="nl-BE" b="1" dirty="0">
                <a:solidFill>
                  <a:schemeClr val="accent3">
                    <a:lumMod val="50000"/>
                  </a:schemeClr>
                </a:solidFill>
              </a:rPr>
              <a:t>Plantaardige overlastbezorgers</a:t>
            </a:r>
            <a:r>
              <a:rPr lang="nl-BE" dirty="0"/>
              <a:t> </a:t>
            </a:r>
          </a:p>
        </p:txBody>
      </p:sp>
      <p:sp>
        <p:nvSpPr>
          <p:cNvPr id="3" name="Tijdelijke aanduiding voor inhoud 2"/>
          <p:cNvSpPr>
            <a:spLocks noGrp="1"/>
          </p:cNvSpPr>
          <p:nvPr>
            <p:ph idx="1"/>
          </p:nvPr>
        </p:nvSpPr>
        <p:spPr/>
        <p:txBody>
          <a:bodyPr>
            <a:normAutofit/>
          </a:bodyPr>
          <a:lstStyle/>
          <a:p>
            <a:pPr marL="0" indent="0" fontAlgn="t">
              <a:spcBef>
                <a:spcPts val="0"/>
              </a:spcBef>
              <a:buNone/>
            </a:pPr>
            <a:r>
              <a:rPr lang="nl-BE" b="1" dirty="0" smtClean="0">
                <a:solidFill>
                  <a:srgbClr val="FFFFFF"/>
                </a:solidFill>
              </a:rPr>
              <a:t>WL</a:t>
            </a:r>
            <a:endParaRPr lang="nl-BE" dirty="0">
              <a:latin typeface="Arial"/>
            </a:endParaRPr>
          </a:p>
          <a:p>
            <a:pPr marL="0" indent="0">
              <a:buNone/>
            </a:pPr>
            <a:endParaRPr lang="nl-BE" dirty="0"/>
          </a:p>
        </p:txBody>
      </p:sp>
      <p:graphicFrame>
        <p:nvGraphicFramePr>
          <p:cNvPr id="4" name="Tabel 3"/>
          <p:cNvGraphicFramePr>
            <a:graphicFrameLocks noGrp="1"/>
          </p:cNvGraphicFramePr>
          <p:nvPr>
            <p:extLst>
              <p:ext uri="{D42A27DB-BD31-4B8C-83A1-F6EECF244321}">
                <p14:modId xmlns:p14="http://schemas.microsoft.com/office/powerpoint/2010/main" val="2890909343"/>
              </p:ext>
            </p:extLst>
          </p:nvPr>
        </p:nvGraphicFramePr>
        <p:xfrm>
          <a:off x="683568" y="1628800"/>
          <a:ext cx="7968207" cy="3979668"/>
        </p:xfrm>
        <a:graphic>
          <a:graphicData uri="http://schemas.openxmlformats.org/drawingml/2006/table">
            <a:tbl>
              <a:tblPr firstRow="1" bandRow="1">
                <a:tableStyleId>{5C22544A-7EE6-4342-B048-85BDC9FD1C3A}</a:tableStyleId>
              </a:tblPr>
              <a:tblGrid>
                <a:gridCol w="3996787"/>
                <a:gridCol w="1985710"/>
                <a:gridCol w="1985710"/>
              </a:tblGrid>
              <a:tr h="556598">
                <a:tc gridSpan="3">
                  <a:txBody>
                    <a:bodyPr/>
                    <a:lstStyle/>
                    <a:p>
                      <a:pPr algn="ctr"/>
                      <a:r>
                        <a:rPr lang="nl-BE" dirty="0" smtClean="0">
                          <a:solidFill>
                            <a:sysClr val="windowText" lastClr="000000"/>
                          </a:solidFill>
                        </a:rPr>
                        <a:t>Bestrijdingsmethodes Japanse duizendknoop</a:t>
                      </a:r>
                      <a:endParaRPr lang="nl-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BE" dirty="0"/>
                    </a:p>
                  </a:txBody>
                  <a:tcPr/>
                </a:tc>
                <a:tc hMerge="1">
                  <a:txBody>
                    <a:bodyPr/>
                    <a:lstStyle/>
                    <a:p>
                      <a:endParaRPr lang="nl-BE" dirty="0"/>
                    </a:p>
                  </a:txBody>
                  <a:tcPr/>
                </a:tc>
              </a:tr>
              <a:tr h="556598">
                <a:tc>
                  <a:txBody>
                    <a:bodyPr/>
                    <a:lstStyle/>
                    <a:p>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Provincie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err="1" smtClean="0"/>
                        <a:t>Bovenschelde</a:t>
                      </a:r>
                      <a:r>
                        <a:rPr lang="nl-BE" dirty="0" smtClean="0"/>
                        <a:t>-Leie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6598">
                <a:tc>
                  <a:txBody>
                    <a:bodyPr/>
                    <a:lstStyle/>
                    <a:p>
                      <a:r>
                        <a:rPr lang="nl-BE" dirty="0" smtClean="0"/>
                        <a:t>Mechanische (maaien</a:t>
                      </a:r>
                      <a:r>
                        <a:rPr lang="nl-BE" baseline="0" dirty="0" smtClean="0"/>
                        <a:t> e.d.)</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12/65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1/13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6598">
                <a:tc>
                  <a:txBody>
                    <a:bodyPr/>
                    <a:lstStyle/>
                    <a:p>
                      <a:r>
                        <a:rPr lang="nl-BE" dirty="0" smtClean="0"/>
                        <a:t>Chemisch</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4/65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1/13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6598">
                <a:tc>
                  <a:txBody>
                    <a:bodyPr/>
                    <a:lstStyle/>
                    <a:p>
                      <a:r>
                        <a:rPr lang="nl-BE" dirty="0" smtClean="0"/>
                        <a:t>Manueel (</a:t>
                      </a:r>
                      <a:r>
                        <a:rPr lang="nl-BE" dirty="0" err="1" smtClean="0"/>
                        <a:t>ind</a:t>
                      </a:r>
                      <a:r>
                        <a:rPr lang="nl-BE" dirty="0" smtClean="0"/>
                        <a:t>. Steken)</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3/65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0/13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6598">
                <a:tc>
                  <a:txBody>
                    <a:bodyPr/>
                    <a:lstStyle/>
                    <a:p>
                      <a:r>
                        <a:rPr lang="nl-BE" dirty="0" smtClean="0"/>
                        <a:t>Geen</a:t>
                      </a:r>
                      <a:r>
                        <a:rPr lang="nl-BE" baseline="0" dirty="0" smtClean="0"/>
                        <a:t> bestrijding</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8/65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1/13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6598">
                <a:tc>
                  <a:txBody>
                    <a:bodyPr/>
                    <a:lstStyle/>
                    <a:p>
                      <a:r>
                        <a:rPr lang="nl-BE" dirty="0" smtClean="0"/>
                        <a:t>Andere: </a:t>
                      </a:r>
                      <a:r>
                        <a:rPr lang="nl-BE" dirty="0" err="1" smtClean="0"/>
                        <a:t>heetwaterbestrijding</a:t>
                      </a:r>
                      <a:r>
                        <a:rPr lang="nl-BE" dirty="0" smtClean="0"/>
                        <a:t> (Maldegem)</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1/65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0/13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20187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solidFill>
                  <a:schemeClr val="accent3">
                    <a:lumMod val="50000"/>
                  </a:schemeClr>
                </a:solidFill>
              </a:rPr>
              <a:t>Agenda</a:t>
            </a:r>
            <a:r>
              <a:rPr lang="nl-BE" dirty="0" smtClean="0">
                <a:solidFill>
                  <a:schemeClr val="accent3">
                    <a:lumMod val="50000"/>
                  </a:schemeClr>
                </a:solidFill>
              </a:rPr>
              <a:t> </a:t>
            </a:r>
            <a:endParaRPr lang="nl-BE" dirty="0">
              <a:solidFill>
                <a:schemeClr val="accent3">
                  <a:lumMod val="50000"/>
                </a:schemeClr>
              </a:solidFill>
            </a:endParaRPr>
          </a:p>
        </p:txBody>
      </p:sp>
      <p:sp>
        <p:nvSpPr>
          <p:cNvPr id="3" name="Tijdelijke aanduiding voor inhoud 2"/>
          <p:cNvSpPr>
            <a:spLocks noGrp="1"/>
          </p:cNvSpPr>
          <p:nvPr>
            <p:ph idx="1"/>
          </p:nvPr>
        </p:nvSpPr>
        <p:spPr>
          <a:xfrm>
            <a:off x="395536" y="1340768"/>
            <a:ext cx="8229600" cy="4525963"/>
          </a:xfrm>
        </p:spPr>
        <p:txBody>
          <a:bodyPr>
            <a:normAutofit/>
          </a:bodyPr>
          <a:lstStyle/>
          <a:p>
            <a:pPr marL="514350" lvl="0" indent="-514350" hangingPunct="0">
              <a:buAutoNum type="arabicPeriod"/>
            </a:pPr>
            <a:r>
              <a:rPr lang="nl-NL" sz="2800" dirty="0" smtClean="0"/>
              <a:t>Verwelkoming</a:t>
            </a:r>
            <a:endParaRPr lang="nl-BE" sz="2800" dirty="0"/>
          </a:p>
          <a:p>
            <a:pPr marL="514350" lvl="0" indent="-514350" hangingPunct="0">
              <a:buAutoNum type="arabicPeriod"/>
            </a:pPr>
            <a:r>
              <a:rPr lang="nl-NL" sz="2800" dirty="0"/>
              <a:t>Goedkeuring verslag vorige </a:t>
            </a:r>
            <a:r>
              <a:rPr lang="nl-NL" sz="2800" dirty="0" smtClean="0"/>
              <a:t>vergadering</a:t>
            </a:r>
          </a:p>
          <a:p>
            <a:pPr marL="514350" lvl="0" indent="-514350" hangingPunct="0">
              <a:buAutoNum type="arabicPeriod"/>
            </a:pPr>
            <a:r>
              <a:rPr lang="nl-NL" sz="2800" dirty="0" smtClean="0"/>
              <a:t>Voorstelling aanwezigen</a:t>
            </a:r>
            <a:endParaRPr lang="nl-BE" sz="2800" dirty="0"/>
          </a:p>
          <a:p>
            <a:pPr marL="514350" lvl="0" indent="-514350" hangingPunct="0">
              <a:buAutoNum type="arabicPeriod"/>
            </a:pPr>
            <a:r>
              <a:rPr lang="nl-NL" sz="2800" dirty="0" smtClean="0"/>
              <a:t>Resultaten rattenbestrijding</a:t>
            </a:r>
            <a:endParaRPr lang="nl-BE" sz="2800" dirty="0"/>
          </a:p>
          <a:p>
            <a:pPr marL="514350" lvl="0" indent="-514350" hangingPunct="0">
              <a:buAutoNum type="arabicPeriod"/>
            </a:pPr>
            <a:r>
              <a:rPr lang="nl-NL" sz="2800" dirty="0" smtClean="0"/>
              <a:t>Resultaten overlastbezorgers</a:t>
            </a:r>
            <a:endParaRPr lang="nl-NL" sz="2800" dirty="0"/>
          </a:p>
          <a:p>
            <a:pPr marL="514350" lvl="0" indent="-514350" hangingPunct="0">
              <a:buAutoNum type="arabicPeriod"/>
            </a:pPr>
            <a:r>
              <a:rPr lang="nl-NL" sz="2800" dirty="0" smtClean="0"/>
              <a:t>Rattenbestrijding langs provinciale waterlopen</a:t>
            </a:r>
            <a:endParaRPr lang="nl-NL" sz="2800" dirty="0"/>
          </a:p>
          <a:p>
            <a:pPr marL="514350" indent="-514350" hangingPunct="0">
              <a:buFont typeface="Arial" panose="020B0604020202020204" pitchFamily="34" charset="0"/>
              <a:buAutoNum type="arabicPeriod"/>
            </a:pPr>
            <a:r>
              <a:rPr lang="nl-NL" sz="2800" dirty="0"/>
              <a:t>Voorstelling project </a:t>
            </a:r>
            <a:r>
              <a:rPr lang="nl-NL" sz="2800" dirty="0" err="1"/>
              <a:t>ExotenNet</a:t>
            </a:r>
            <a:r>
              <a:rPr lang="nl-NL" sz="2800" dirty="0"/>
              <a:t> </a:t>
            </a:r>
            <a:endParaRPr lang="nl-BE" sz="2800" dirty="0"/>
          </a:p>
          <a:p>
            <a:pPr marL="514350" lvl="0" indent="-514350" hangingPunct="0">
              <a:buAutoNum type="arabicPeriod"/>
            </a:pPr>
            <a:r>
              <a:rPr lang="nl-NL" sz="2800" dirty="0"/>
              <a:t>Varia</a:t>
            </a:r>
            <a:endParaRPr lang="nl-BE" sz="2800" dirty="0"/>
          </a:p>
          <a:p>
            <a:pPr marL="0" indent="0">
              <a:buNone/>
            </a:pPr>
            <a:endParaRPr lang="nl-BE" dirty="0"/>
          </a:p>
        </p:txBody>
      </p:sp>
    </p:spTree>
    <p:extLst>
      <p:ext uri="{BB962C8B-B14F-4D97-AF65-F5344CB8AC3E}">
        <p14:creationId xmlns:p14="http://schemas.microsoft.com/office/powerpoint/2010/main" val="4155979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1143000"/>
          </a:xfrm>
        </p:spPr>
        <p:txBody>
          <a:bodyPr anchor="t">
            <a:normAutofit fontScale="90000"/>
          </a:bodyPr>
          <a:lstStyle/>
          <a:p>
            <a:r>
              <a:rPr lang="nl-BE" b="1" dirty="0">
                <a:solidFill>
                  <a:schemeClr val="accent3">
                    <a:lumMod val="50000"/>
                  </a:schemeClr>
                </a:solidFill>
              </a:rPr>
              <a:t>6</a:t>
            </a:r>
            <a:r>
              <a:rPr lang="nl-BE" b="1" dirty="0" smtClean="0">
                <a:solidFill>
                  <a:schemeClr val="accent3">
                    <a:lumMod val="50000"/>
                  </a:schemeClr>
                </a:solidFill>
              </a:rPr>
              <a:t>. </a:t>
            </a:r>
            <a:r>
              <a:rPr lang="nl-NL" b="1" dirty="0">
                <a:solidFill>
                  <a:schemeClr val="accent3">
                    <a:lumMod val="50000"/>
                  </a:schemeClr>
                </a:solidFill>
              </a:rPr>
              <a:t>Rattenbestrijding </a:t>
            </a:r>
            <a:r>
              <a:rPr lang="nl-NL" b="1" dirty="0" smtClean="0">
                <a:solidFill>
                  <a:schemeClr val="accent3">
                    <a:lumMod val="50000"/>
                  </a:schemeClr>
                </a:solidFill>
              </a:rPr>
              <a:t>langs provinciale waterlopen  </a:t>
            </a:r>
            <a:r>
              <a:rPr lang="nl-NL" b="1" dirty="0">
                <a:solidFill>
                  <a:schemeClr val="accent3">
                    <a:lumMod val="50000"/>
                  </a:schemeClr>
                </a:solidFill>
              </a:rPr>
              <a:t/>
            </a:r>
            <a:br>
              <a:rPr lang="nl-NL" b="1" dirty="0">
                <a:solidFill>
                  <a:schemeClr val="accent3">
                    <a:lumMod val="50000"/>
                  </a:schemeClr>
                </a:solidFill>
              </a:rPr>
            </a:br>
            <a:endParaRPr lang="nl-BE" b="1" dirty="0">
              <a:solidFill>
                <a:schemeClr val="accent3">
                  <a:lumMod val="50000"/>
                </a:schemeClr>
              </a:solidFill>
            </a:endParaRPr>
          </a:p>
        </p:txBody>
      </p:sp>
      <p:sp>
        <p:nvSpPr>
          <p:cNvPr id="3" name="Tijdelijke aanduiding voor inhoud 2"/>
          <p:cNvSpPr>
            <a:spLocks noGrp="1"/>
          </p:cNvSpPr>
          <p:nvPr>
            <p:ph idx="1"/>
          </p:nvPr>
        </p:nvSpPr>
        <p:spPr>
          <a:xfrm>
            <a:off x="323528" y="1268761"/>
            <a:ext cx="8363272" cy="4464496"/>
          </a:xfrm>
        </p:spPr>
        <p:txBody>
          <a:bodyPr>
            <a:normAutofit/>
          </a:bodyPr>
          <a:lstStyle/>
          <a:p>
            <a:pPr marL="0" indent="0">
              <a:buNone/>
            </a:pPr>
            <a:endParaRPr lang="nl-BE" sz="2000" dirty="0" smtClean="0"/>
          </a:p>
          <a:p>
            <a:r>
              <a:rPr lang="nl-BE" dirty="0" smtClean="0"/>
              <a:t>Doelstellingen</a:t>
            </a:r>
          </a:p>
          <a:p>
            <a:pPr marL="971550" lvl="1" indent="-514350">
              <a:buFont typeface="+mj-lt"/>
              <a:buAutoNum type="arabicPeriod"/>
            </a:pPr>
            <a:r>
              <a:rPr lang="nl-BE" dirty="0" smtClean="0"/>
              <a:t>Zelf rattenbestrijding uitvoeren </a:t>
            </a:r>
          </a:p>
          <a:p>
            <a:pPr marL="971550" lvl="1" indent="-514350">
              <a:buFont typeface="+mj-lt"/>
              <a:buAutoNum type="arabicPeriod"/>
            </a:pPr>
            <a:r>
              <a:rPr lang="nl-BE" dirty="0" smtClean="0"/>
              <a:t>Prospectie polders</a:t>
            </a:r>
          </a:p>
          <a:p>
            <a:pPr marL="971550" lvl="1" indent="-514350">
              <a:buFont typeface="+mj-lt"/>
              <a:buAutoNum type="arabicPeriod"/>
            </a:pPr>
            <a:r>
              <a:rPr lang="nl-BE" dirty="0" smtClean="0"/>
              <a:t>Organisatie regionale comités </a:t>
            </a:r>
          </a:p>
          <a:p>
            <a:pPr marL="971550" lvl="1" indent="-514350">
              <a:buFont typeface="+mj-lt"/>
              <a:buAutoNum type="arabicPeriod"/>
            </a:pPr>
            <a:r>
              <a:rPr lang="nl-BE" dirty="0" smtClean="0"/>
              <a:t>Adviesverlening 	</a:t>
            </a:r>
          </a:p>
          <a:p>
            <a:pPr marL="400050" lvl="1" indent="0">
              <a:buNone/>
            </a:pPr>
            <a:endParaRPr lang="nl-BE" dirty="0"/>
          </a:p>
        </p:txBody>
      </p:sp>
    </p:spTree>
    <p:extLst>
      <p:ext uri="{BB962C8B-B14F-4D97-AF65-F5344CB8AC3E}">
        <p14:creationId xmlns:p14="http://schemas.microsoft.com/office/powerpoint/2010/main" val="13133919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ormAutofit fontScale="90000"/>
          </a:bodyPr>
          <a:lstStyle/>
          <a:p>
            <a:r>
              <a:rPr lang="nl-BE" b="1" dirty="0">
                <a:solidFill>
                  <a:schemeClr val="accent3">
                    <a:lumMod val="50000"/>
                  </a:schemeClr>
                </a:solidFill>
              </a:rPr>
              <a:t>6</a:t>
            </a:r>
            <a:r>
              <a:rPr lang="nl-BE" b="1" dirty="0" smtClean="0">
                <a:solidFill>
                  <a:schemeClr val="accent3">
                    <a:lumMod val="50000"/>
                  </a:schemeClr>
                </a:solidFill>
              </a:rPr>
              <a:t>. </a:t>
            </a:r>
            <a:r>
              <a:rPr lang="nl-NL" b="1" dirty="0" smtClean="0">
                <a:solidFill>
                  <a:schemeClr val="accent3">
                    <a:lumMod val="50000"/>
                  </a:schemeClr>
                </a:solidFill>
              </a:rPr>
              <a:t>Rattenbestrijding provinciale WL</a:t>
            </a:r>
            <a:br>
              <a:rPr lang="nl-NL" b="1" dirty="0" smtClean="0">
                <a:solidFill>
                  <a:schemeClr val="accent3">
                    <a:lumMod val="50000"/>
                  </a:schemeClr>
                </a:solidFill>
              </a:rPr>
            </a:br>
            <a:r>
              <a:rPr lang="nl-NL" sz="3100" b="1" dirty="0" smtClean="0">
                <a:solidFill>
                  <a:schemeClr val="accent3">
                    <a:lumMod val="50000"/>
                  </a:schemeClr>
                </a:solidFill>
              </a:rPr>
              <a:t>6.1 Uitvoering</a:t>
            </a:r>
            <a:r>
              <a:rPr lang="nl-NL" b="1" dirty="0" smtClean="0">
                <a:solidFill>
                  <a:schemeClr val="accent3">
                    <a:lumMod val="50000"/>
                  </a:schemeClr>
                </a:solidFill>
              </a:rPr>
              <a:t/>
            </a:r>
            <a:br>
              <a:rPr lang="nl-NL" b="1" dirty="0" smtClean="0">
                <a:solidFill>
                  <a:schemeClr val="accent3">
                    <a:lumMod val="50000"/>
                  </a:schemeClr>
                </a:solidFill>
              </a:rPr>
            </a:br>
            <a:r>
              <a:rPr lang="nl-NL" b="1" dirty="0" smtClean="0">
                <a:solidFill>
                  <a:schemeClr val="accent3">
                    <a:lumMod val="50000"/>
                  </a:schemeClr>
                </a:solidFill>
              </a:rPr>
              <a:t/>
            </a:r>
            <a:br>
              <a:rPr lang="nl-NL" b="1" dirty="0" smtClean="0">
                <a:solidFill>
                  <a:schemeClr val="accent3">
                    <a:lumMod val="50000"/>
                  </a:schemeClr>
                </a:solidFill>
              </a:rPr>
            </a:br>
            <a:r>
              <a:rPr lang="nl-NL" b="1" dirty="0" smtClean="0">
                <a:solidFill>
                  <a:schemeClr val="accent3">
                    <a:lumMod val="50000"/>
                  </a:schemeClr>
                </a:solidFill>
              </a:rPr>
              <a:t> </a:t>
            </a:r>
            <a:r>
              <a:rPr lang="nl-NL" b="1" dirty="0">
                <a:solidFill>
                  <a:schemeClr val="accent3">
                    <a:lumMod val="50000"/>
                  </a:schemeClr>
                </a:solidFill>
              </a:rPr>
              <a:t/>
            </a:r>
            <a:br>
              <a:rPr lang="nl-NL" b="1" dirty="0">
                <a:solidFill>
                  <a:schemeClr val="accent3">
                    <a:lumMod val="50000"/>
                  </a:schemeClr>
                </a:solidFill>
              </a:rPr>
            </a:br>
            <a:endParaRPr lang="nl-BE" b="1" dirty="0">
              <a:solidFill>
                <a:schemeClr val="accent3">
                  <a:lumMod val="50000"/>
                </a:schemeClr>
              </a:solidFill>
            </a:endParaRPr>
          </a:p>
        </p:txBody>
      </p:sp>
      <p:sp>
        <p:nvSpPr>
          <p:cNvPr id="3" name="Tijdelijke aanduiding voor inhoud 2"/>
          <p:cNvSpPr>
            <a:spLocks noGrp="1"/>
          </p:cNvSpPr>
          <p:nvPr>
            <p:ph idx="1"/>
          </p:nvPr>
        </p:nvSpPr>
        <p:spPr>
          <a:xfrm>
            <a:off x="323528" y="1412776"/>
            <a:ext cx="8363272" cy="4464496"/>
          </a:xfrm>
        </p:spPr>
        <p:txBody>
          <a:bodyPr>
            <a:normAutofit/>
          </a:bodyPr>
          <a:lstStyle/>
          <a:p>
            <a:pPr lvl="2"/>
            <a:r>
              <a:rPr lang="nl-BE" sz="2800" dirty="0" smtClean="0"/>
              <a:t>Speuren</a:t>
            </a:r>
            <a:r>
              <a:rPr lang="nl-BE" dirty="0" smtClean="0"/>
              <a:t> </a:t>
            </a:r>
            <a:endParaRPr lang="nl-BE" dirty="0">
              <a:sym typeface="Wingdings" panose="05000000000000000000" pitchFamily="2" charset="2"/>
            </a:endParaRPr>
          </a:p>
          <a:p>
            <a:pPr lvl="3"/>
            <a:r>
              <a:rPr lang="nl-BE" sz="2400" dirty="0" smtClean="0">
                <a:sym typeface="Wingdings" panose="05000000000000000000" pitchFamily="2" charset="2"/>
              </a:rPr>
              <a:t>Minimaal 2 keer per jaar alle waterlopen</a:t>
            </a:r>
          </a:p>
          <a:p>
            <a:pPr lvl="3"/>
            <a:r>
              <a:rPr lang="nl-BE" sz="2400" dirty="0" smtClean="0">
                <a:sym typeface="Wingdings" panose="05000000000000000000" pitchFamily="2" charset="2"/>
              </a:rPr>
              <a:t>Gevoelige waterlopen meer behandelen</a:t>
            </a:r>
          </a:p>
          <a:p>
            <a:pPr lvl="2"/>
            <a:r>
              <a:rPr lang="nl-BE" sz="2800" dirty="0" smtClean="0">
                <a:sym typeface="Wingdings" panose="05000000000000000000" pitchFamily="2" charset="2"/>
              </a:rPr>
              <a:t>Bestrijding muskusrat</a:t>
            </a:r>
          </a:p>
          <a:p>
            <a:pPr lvl="3"/>
            <a:r>
              <a:rPr lang="nl-BE" sz="2400" dirty="0" smtClean="0">
                <a:sym typeface="Wingdings" panose="05000000000000000000" pitchFamily="2" charset="2"/>
              </a:rPr>
              <a:t>In eerste plaats actieve bestrijding</a:t>
            </a:r>
          </a:p>
          <a:p>
            <a:pPr lvl="3"/>
            <a:r>
              <a:rPr lang="nl-BE" sz="2400" dirty="0" smtClean="0">
                <a:sym typeface="Wingdings" panose="05000000000000000000" pitchFamily="2" charset="2"/>
              </a:rPr>
              <a:t>Bij noodzaak ook passieve bestrijding</a:t>
            </a:r>
          </a:p>
          <a:p>
            <a:pPr lvl="4"/>
            <a:r>
              <a:rPr lang="nl-BE" dirty="0" smtClean="0">
                <a:sym typeface="Wingdings" panose="05000000000000000000" pitchFamily="2" charset="2"/>
              </a:rPr>
              <a:t>Niet jaarrond</a:t>
            </a:r>
          </a:p>
          <a:p>
            <a:pPr lvl="4"/>
            <a:r>
              <a:rPr lang="nl-BE" dirty="0" smtClean="0">
                <a:sym typeface="Wingdings" panose="05000000000000000000" pitchFamily="2" charset="2"/>
              </a:rPr>
              <a:t>Enkel in besmette gebieden</a:t>
            </a:r>
          </a:p>
          <a:p>
            <a:pPr marL="914400" lvl="2" indent="0">
              <a:buNone/>
            </a:pPr>
            <a:endParaRPr lang="nl-BE" dirty="0" smtClean="0"/>
          </a:p>
          <a:p>
            <a:pPr lvl="1"/>
            <a:endParaRPr lang="nl-BE" dirty="0" smtClean="0"/>
          </a:p>
          <a:p>
            <a:pPr lvl="1"/>
            <a:endParaRPr lang="nl-BE" dirty="0" smtClean="0"/>
          </a:p>
          <a:p>
            <a:pPr marL="457200" lvl="1" indent="0">
              <a:buNone/>
            </a:pPr>
            <a:endParaRPr lang="nl-BE" dirty="0" smtClean="0"/>
          </a:p>
          <a:p>
            <a:pPr marL="400050" lvl="1" indent="0">
              <a:buNone/>
            </a:pPr>
            <a:endParaRPr lang="nl-BE" dirty="0"/>
          </a:p>
        </p:txBody>
      </p:sp>
    </p:spTree>
    <p:extLst>
      <p:ext uri="{BB962C8B-B14F-4D97-AF65-F5344CB8AC3E}">
        <p14:creationId xmlns:p14="http://schemas.microsoft.com/office/powerpoint/2010/main" val="17411422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ormAutofit fontScale="90000"/>
          </a:bodyPr>
          <a:lstStyle/>
          <a:p>
            <a:r>
              <a:rPr lang="nl-BE" b="1" dirty="0">
                <a:solidFill>
                  <a:schemeClr val="accent3">
                    <a:lumMod val="50000"/>
                  </a:schemeClr>
                </a:solidFill>
              </a:rPr>
              <a:t>6</a:t>
            </a:r>
            <a:r>
              <a:rPr lang="nl-BE" b="1" dirty="0" smtClean="0">
                <a:solidFill>
                  <a:schemeClr val="accent3">
                    <a:lumMod val="50000"/>
                  </a:schemeClr>
                </a:solidFill>
              </a:rPr>
              <a:t>. </a:t>
            </a:r>
            <a:r>
              <a:rPr lang="nl-NL" b="1" dirty="0" smtClean="0">
                <a:solidFill>
                  <a:schemeClr val="accent3">
                    <a:lumMod val="50000"/>
                  </a:schemeClr>
                </a:solidFill>
              </a:rPr>
              <a:t>Rattenbestrijding provinciale WL</a:t>
            </a:r>
            <a:br>
              <a:rPr lang="nl-NL" b="1" dirty="0" smtClean="0">
                <a:solidFill>
                  <a:schemeClr val="accent3">
                    <a:lumMod val="50000"/>
                  </a:schemeClr>
                </a:solidFill>
              </a:rPr>
            </a:br>
            <a:r>
              <a:rPr lang="nl-NL" sz="3100" b="1" dirty="0" smtClean="0">
                <a:solidFill>
                  <a:schemeClr val="accent3">
                    <a:lumMod val="50000"/>
                  </a:schemeClr>
                </a:solidFill>
              </a:rPr>
              <a:t>6.1 Uitvoering</a:t>
            </a:r>
            <a:r>
              <a:rPr lang="nl-NL" b="1" dirty="0">
                <a:solidFill>
                  <a:schemeClr val="accent3">
                    <a:lumMod val="50000"/>
                  </a:schemeClr>
                </a:solidFill>
              </a:rPr>
              <a:t/>
            </a:r>
            <a:br>
              <a:rPr lang="nl-NL" b="1" dirty="0">
                <a:solidFill>
                  <a:schemeClr val="accent3">
                    <a:lumMod val="50000"/>
                  </a:schemeClr>
                </a:solidFill>
              </a:rPr>
            </a:br>
            <a:endParaRPr lang="nl-BE" b="1" dirty="0">
              <a:solidFill>
                <a:schemeClr val="accent3">
                  <a:lumMod val="50000"/>
                </a:schemeClr>
              </a:solidFill>
            </a:endParaRPr>
          </a:p>
        </p:txBody>
      </p:sp>
      <p:sp>
        <p:nvSpPr>
          <p:cNvPr id="3" name="Tijdelijke aanduiding voor inhoud 2"/>
          <p:cNvSpPr>
            <a:spLocks noGrp="1"/>
          </p:cNvSpPr>
          <p:nvPr>
            <p:ph idx="1"/>
          </p:nvPr>
        </p:nvSpPr>
        <p:spPr>
          <a:xfrm>
            <a:off x="323528" y="1268761"/>
            <a:ext cx="8363272" cy="4464496"/>
          </a:xfrm>
        </p:spPr>
        <p:txBody>
          <a:bodyPr>
            <a:normAutofit/>
          </a:bodyPr>
          <a:lstStyle/>
          <a:p>
            <a:pPr lvl="2"/>
            <a:r>
              <a:rPr lang="nl-BE" sz="2800" dirty="0" smtClean="0"/>
              <a:t>Bruine Rat</a:t>
            </a:r>
          </a:p>
          <a:p>
            <a:pPr lvl="3"/>
            <a:r>
              <a:rPr lang="nl-BE" sz="2400" dirty="0"/>
              <a:t>V</a:t>
            </a:r>
            <a:r>
              <a:rPr lang="nl-BE" sz="2400" dirty="0" smtClean="0"/>
              <a:t>aste lokaaspunten</a:t>
            </a:r>
          </a:p>
          <a:p>
            <a:pPr lvl="4"/>
            <a:r>
              <a:rPr lang="nl-BE" dirty="0" smtClean="0"/>
              <a:t>Focus op gevoelige plaatsen </a:t>
            </a:r>
          </a:p>
          <a:p>
            <a:pPr lvl="4"/>
            <a:r>
              <a:rPr lang="nl-BE" dirty="0" smtClean="0"/>
              <a:t>10 keer per jaar opvullen</a:t>
            </a:r>
          </a:p>
          <a:p>
            <a:pPr lvl="3"/>
            <a:r>
              <a:rPr lang="nl-BE" sz="2400" dirty="0" smtClean="0"/>
              <a:t>Behandeling van haarden</a:t>
            </a:r>
          </a:p>
          <a:p>
            <a:pPr lvl="4"/>
            <a:r>
              <a:rPr lang="nl-BE" dirty="0" smtClean="0"/>
              <a:t>Aanpakken door tijdelijk buizen te plaatsen </a:t>
            </a:r>
          </a:p>
          <a:p>
            <a:pPr lvl="2"/>
            <a:r>
              <a:rPr lang="nl-BE" sz="2800" dirty="0" smtClean="0"/>
              <a:t>Meldingen	</a:t>
            </a:r>
          </a:p>
          <a:p>
            <a:pPr lvl="3"/>
            <a:r>
              <a:rPr lang="nl-BE" sz="2400" dirty="0" smtClean="0"/>
              <a:t>Enkel langs waterlopen 2</a:t>
            </a:r>
            <a:r>
              <a:rPr lang="nl-BE" sz="2400" baseline="30000" dirty="0" smtClean="0"/>
              <a:t>e</a:t>
            </a:r>
            <a:r>
              <a:rPr lang="nl-BE" sz="2400" dirty="0" smtClean="0"/>
              <a:t> </a:t>
            </a:r>
            <a:r>
              <a:rPr lang="nl-BE" sz="2400" dirty="0" err="1" smtClean="0"/>
              <a:t>cat</a:t>
            </a:r>
            <a:endParaRPr lang="nl-BE" sz="2400" dirty="0" smtClean="0"/>
          </a:p>
          <a:p>
            <a:pPr lvl="3"/>
            <a:r>
              <a:rPr lang="nl-BE" sz="2400" dirty="0" smtClean="0"/>
              <a:t>Geen private meldingen</a:t>
            </a:r>
          </a:p>
          <a:p>
            <a:pPr lvl="3"/>
            <a:r>
              <a:rPr lang="nl-BE" sz="2400" dirty="0" smtClean="0"/>
              <a:t>Binnen 5 werkdagen</a:t>
            </a:r>
          </a:p>
          <a:p>
            <a:pPr lvl="1"/>
            <a:endParaRPr lang="nl-BE" dirty="0" smtClean="0"/>
          </a:p>
          <a:p>
            <a:pPr lvl="1"/>
            <a:endParaRPr lang="nl-BE" dirty="0" smtClean="0"/>
          </a:p>
          <a:p>
            <a:pPr marL="457200" lvl="1" indent="0">
              <a:buNone/>
            </a:pPr>
            <a:endParaRPr lang="nl-BE" dirty="0" smtClean="0"/>
          </a:p>
          <a:p>
            <a:pPr marL="400050" lvl="1" indent="0">
              <a:buNone/>
            </a:pPr>
            <a:endParaRPr lang="nl-BE" dirty="0"/>
          </a:p>
        </p:txBody>
      </p:sp>
    </p:spTree>
    <p:extLst>
      <p:ext uri="{BB962C8B-B14F-4D97-AF65-F5344CB8AC3E}">
        <p14:creationId xmlns:p14="http://schemas.microsoft.com/office/powerpoint/2010/main" val="3845334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ormAutofit fontScale="90000"/>
          </a:bodyPr>
          <a:lstStyle/>
          <a:p>
            <a:r>
              <a:rPr lang="nl-BE" b="1" dirty="0">
                <a:solidFill>
                  <a:schemeClr val="accent3">
                    <a:lumMod val="50000"/>
                  </a:schemeClr>
                </a:solidFill>
              </a:rPr>
              <a:t>6</a:t>
            </a:r>
            <a:r>
              <a:rPr lang="nl-BE" b="1" dirty="0" smtClean="0">
                <a:solidFill>
                  <a:schemeClr val="accent3">
                    <a:lumMod val="50000"/>
                  </a:schemeClr>
                </a:solidFill>
              </a:rPr>
              <a:t>. </a:t>
            </a:r>
            <a:r>
              <a:rPr lang="nl-NL" b="1" dirty="0" smtClean="0">
                <a:solidFill>
                  <a:schemeClr val="accent3">
                    <a:lumMod val="50000"/>
                  </a:schemeClr>
                </a:solidFill>
              </a:rPr>
              <a:t>Rattenbestrijding provinciale WL</a:t>
            </a:r>
            <a:br>
              <a:rPr lang="nl-NL" b="1" dirty="0" smtClean="0">
                <a:solidFill>
                  <a:schemeClr val="accent3">
                    <a:lumMod val="50000"/>
                  </a:schemeClr>
                </a:solidFill>
              </a:rPr>
            </a:br>
            <a:r>
              <a:rPr lang="nl-NL" sz="3100" b="1" dirty="0" smtClean="0">
                <a:solidFill>
                  <a:schemeClr val="accent3">
                    <a:lumMod val="50000"/>
                  </a:schemeClr>
                </a:solidFill>
              </a:rPr>
              <a:t>6.1 Uitvoering</a:t>
            </a:r>
            <a:r>
              <a:rPr lang="nl-NL" b="1" dirty="0">
                <a:solidFill>
                  <a:schemeClr val="accent3">
                    <a:lumMod val="50000"/>
                  </a:schemeClr>
                </a:solidFill>
              </a:rPr>
              <a:t/>
            </a:r>
            <a:br>
              <a:rPr lang="nl-NL" b="1" dirty="0">
                <a:solidFill>
                  <a:schemeClr val="accent3">
                    <a:lumMod val="50000"/>
                  </a:schemeClr>
                </a:solidFill>
              </a:rPr>
            </a:br>
            <a:endParaRPr lang="nl-BE" b="1" dirty="0">
              <a:solidFill>
                <a:schemeClr val="accent3">
                  <a:lumMod val="50000"/>
                </a:schemeClr>
              </a:solidFill>
            </a:endParaRPr>
          </a:p>
        </p:txBody>
      </p:sp>
      <p:sp>
        <p:nvSpPr>
          <p:cNvPr id="3" name="Tijdelijke aanduiding voor inhoud 2"/>
          <p:cNvSpPr>
            <a:spLocks noGrp="1"/>
          </p:cNvSpPr>
          <p:nvPr>
            <p:ph idx="1"/>
          </p:nvPr>
        </p:nvSpPr>
        <p:spPr>
          <a:xfrm>
            <a:off x="323528" y="1268761"/>
            <a:ext cx="8363272" cy="4464496"/>
          </a:xfrm>
        </p:spPr>
        <p:txBody>
          <a:bodyPr>
            <a:normAutofit/>
          </a:bodyPr>
          <a:lstStyle/>
          <a:p>
            <a:endParaRPr lang="nl-BE" sz="2000" dirty="0" smtClean="0"/>
          </a:p>
          <a:p>
            <a:r>
              <a:rPr lang="nl-BE" dirty="0" smtClean="0"/>
              <a:t>Afspraken andere waterloopbeheerders</a:t>
            </a:r>
          </a:p>
          <a:p>
            <a:pPr lvl="2"/>
            <a:r>
              <a:rPr lang="nl-BE" dirty="0" smtClean="0"/>
              <a:t>Enkel materiaal op eigen waterloop</a:t>
            </a:r>
          </a:p>
          <a:p>
            <a:pPr lvl="2"/>
            <a:r>
              <a:rPr lang="nl-BE" dirty="0" smtClean="0"/>
              <a:t>Communiceer over haarden </a:t>
            </a:r>
            <a:r>
              <a:rPr lang="nl-BE" dirty="0" err="1" smtClean="0"/>
              <a:t>mura</a:t>
            </a:r>
            <a:r>
              <a:rPr lang="nl-BE" dirty="0" smtClean="0"/>
              <a:t>!</a:t>
            </a:r>
          </a:p>
          <a:p>
            <a:pPr lvl="3"/>
            <a:r>
              <a:rPr lang="nl-BE" dirty="0" smtClean="0"/>
              <a:t>Bij waterloop overschrijdend probleem: contacteer andere beheerder om integrale aanpak te garanderen</a:t>
            </a:r>
          </a:p>
          <a:p>
            <a:pPr lvl="2"/>
            <a:endParaRPr lang="nl-BE" dirty="0" smtClean="0"/>
          </a:p>
          <a:p>
            <a:pPr lvl="1"/>
            <a:endParaRPr lang="nl-BE" dirty="0" smtClean="0"/>
          </a:p>
          <a:p>
            <a:pPr marL="457200" lvl="1" indent="0">
              <a:buNone/>
            </a:pPr>
            <a:endParaRPr lang="nl-BE" dirty="0" smtClean="0"/>
          </a:p>
          <a:p>
            <a:pPr marL="400050" lvl="1" indent="0">
              <a:buNone/>
            </a:pPr>
            <a:endParaRPr lang="nl-BE" dirty="0"/>
          </a:p>
        </p:txBody>
      </p:sp>
    </p:spTree>
    <p:extLst>
      <p:ext uri="{BB962C8B-B14F-4D97-AF65-F5344CB8AC3E}">
        <p14:creationId xmlns:p14="http://schemas.microsoft.com/office/powerpoint/2010/main" val="16905743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ormAutofit fontScale="90000"/>
          </a:bodyPr>
          <a:lstStyle/>
          <a:p>
            <a:r>
              <a:rPr lang="nl-BE" b="1" dirty="0">
                <a:solidFill>
                  <a:schemeClr val="accent3">
                    <a:lumMod val="50000"/>
                  </a:schemeClr>
                </a:solidFill>
              </a:rPr>
              <a:t>6</a:t>
            </a:r>
            <a:r>
              <a:rPr lang="nl-BE" b="1" dirty="0" smtClean="0">
                <a:solidFill>
                  <a:schemeClr val="accent3">
                    <a:lumMod val="50000"/>
                  </a:schemeClr>
                </a:solidFill>
              </a:rPr>
              <a:t>. </a:t>
            </a:r>
            <a:r>
              <a:rPr lang="nl-NL" b="1" dirty="0" smtClean="0">
                <a:solidFill>
                  <a:schemeClr val="accent3">
                    <a:lumMod val="50000"/>
                  </a:schemeClr>
                </a:solidFill>
              </a:rPr>
              <a:t>Rattenbestrijding provinciale WL</a:t>
            </a:r>
            <a:br>
              <a:rPr lang="nl-NL" b="1" dirty="0" smtClean="0">
                <a:solidFill>
                  <a:schemeClr val="accent3">
                    <a:lumMod val="50000"/>
                  </a:schemeClr>
                </a:solidFill>
              </a:rPr>
            </a:br>
            <a:r>
              <a:rPr lang="nl-NL" sz="3100" b="1" dirty="0" smtClean="0">
                <a:solidFill>
                  <a:schemeClr val="accent3">
                    <a:lumMod val="50000"/>
                  </a:schemeClr>
                </a:solidFill>
              </a:rPr>
              <a:t>6.1 Uitvoering</a:t>
            </a:r>
            <a:r>
              <a:rPr lang="nl-NL" sz="3100" b="1" dirty="0">
                <a:solidFill>
                  <a:schemeClr val="accent3">
                    <a:lumMod val="50000"/>
                  </a:schemeClr>
                </a:solidFill>
              </a:rPr>
              <a:t/>
            </a:r>
            <a:br>
              <a:rPr lang="nl-NL" sz="3100" b="1" dirty="0">
                <a:solidFill>
                  <a:schemeClr val="accent3">
                    <a:lumMod val="50000"/>
                  </a:schemeClr>
                </a:solidFill>
              </a:rPr>
            </a:br>
            <a:endParaRPr lang="nl-BE" b="1" dirty="0">
              <a:solidFill>
                <a:schemeClr val="accent3">
                  <a:lumMod val="50000"/>
                </a:schemeClr>
              </a:solidFill>
            </a:endParaRPr>
          </a:p>
        </p:txBody>
      </p:sp>
      <p:sp>
        <p:nvSpPr>
          <p:cNvPr id="3" name="Tijdelijke aanduiding voor inhoud 2"/>
          <p:cNvSpPr>
            <a:spLocks noGrp="1"/>
          </p:cNvSpPr>
          <p:nvPr>
            <p:ph idx="1"/>
          </p:nvPr>
        </p:nvSpPr>
        <p:spPr>
          <a:xfrm>
            <a:off x="323528" y="1268761"/>
            <a:ext cx="8363272" cy="4464496"/>
          </a:xfrm>
        </p:spPr>
        <p:txBody>
          <a:bodyPr>
            <a:normAutofit/>
          </a:bodyPr>
          <a:lstStyle/>
          <a:p>
            <a:endParaRPr lang="nl-BE" sz="2000" dirty="0" smtClean="0"/>
          </a:p>
          <a:p>
            <a:pPr marL="914400" lvl="2" indent="0">
              <a:buNone/>
            </a:pPr>
            <a:endParaRPr lang="nl-BE" dirty="0" smtClean="0"/>
          </a:p>
          <a:p>
            <a:pPr marL="457200" lvl="1" indent="0">
              <a:buNone/>
            </a:pPr>
            <a:endParaRPr lang="nl-BE" dirty="0" smtClean="0"/>
          </a:p>
          <a:p>
            <a:pPr marL="457200" lvl="1" indent="0" algn="ctr">
              <a:buNone/>
            </a:pPr>
            <a:r>
              <a:rPr lang="nl-BE" dirty="0" smtClean="0">
                <a:hlinkClick r:id="rId3"/>
              </a:rPr>
              <a:t>http</a:t>
            </a:r>
            <a:r>
              <a:rPr lang="nl-BE" dirty="0">
                <a:hlinkClick r:id="rId3"/>
              </a:rPr>
              <a:t>://</a:t>
            </a:r>
            <a:r>
              <a:rPr lang="nl-BE" dirty="0" smtClean="0">
                <a:hlinkClick r:id="rId3"/>
              </a:rPr>
              <a:t>www.gisoost.be/home/index.php</a:t>
            </a:r>
            <a:endParaRPr lang="nl-BE" dirty="0" smtClean="0"/>
          </a:p>
          <a:p>
            <a:pPr marL="457200" lvl="1" indent="0">
              <a:buNone/>
            </a:pPr>
            <a:endParaRPr lang="nl-BE" dirty="0" smtClean="0"/>
          </a:p>
          <a:p>
            <a:pPr marL="457200" lvl="1" indent="0">
              <a:buNone/>
            </a:pPr>
            <a:endParaRPr lang="nl-BE" dirty="0" smtClean="0"/>
          </a:p>
          <a:p>
            <a:pPr marL="400050" lvl="1" indent="0">
              <a:buNone/>
            </a:pPr>
            <a:endParaRPr lang="nl-BE" dirty="0"/>
          </a:p>
        </p:txBody>
      </p:sp>
    </p:spTree>
    <p:extLst>
      <p:ext uri="{BB962C8B-B14F-4D97-AF65-F5344CB8AC3E}">
        <p14:creationId xmlns:p14="http://schemas.microsoft.com/office/powerpoint/2010/main" val="22187803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0" y="1268413"/>
            <a:ext cx="8362950" cy="4465637"/>
          </a:xfrm>
        </p:spPr>
        <p:txBody>
          <a:bodyPr>
            <a:normAutofit/>
          </a:bodyPr>
          <a:lstStyle/>
          <a:p>
            <a:endParaRPr lang="nl-BE" sz="2000" dirty="0" smtClean="0"/>
          </a:p>
          <a:p>
            <a:pPr marL="914400" lvl="2" indent="0">
              <a:buNone/>
            </a:pPr>
            <a:endParaRPr lang="nl-BE" dirty="0" smtClean="0"/>
          </a:p>
          <a:p>
            <a:pPr marL="457200" lvl="1" indent="0">
              <a:buNone/>
            </a:pPr>
            <a:endParaRPr lang="nl-BE" dirty="0" smtClean="0"/>
          </a:p>
          <a:p>
            <a:pPr marL="457200" lvl="1" indent="0">
              <a:buNone/>
            </a:pPr>
            <a:endParaRPr lang="nl-BE" dirty="0" smtClean="0"/>
          </a:p>
          <a:p>
            <a:pPr marL="400050" lvl="1" indent="0">
              <a:buNone/>
            </a:pPr>
            <a:endParaRPr lang="nl-B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836712"/>
            <a:ext cx="8784976" cy="338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37655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0" y="1268413"/>
            <a:ext cx="8362950" cy="4465637"/>
          </a:xfrm>
        </p:spPr>
        <p:txBody>
          <a:bodyPr>
            <a:normAutofit/>
          </a:bodyPr>
          <a:lstStyle/>
          <a:p>
            <a:endParaRPr lang="nl-BE" sz="2000" dirty="0" smtClean="0"/>
          </a:p>
          <a:p>
            <a:pPr marL="914400" lvl="2" indent="0">
              <a:buNone/>
            </a:pPr>
            <a:endParaRPr lang="nl-BE" dirty="0" smtClean="0"/>
          </a:p>
          <a:p>
            <a:pPr marL="457200" lvl="1" indent="0">
              <a:buNone/>
            </a:pPr>
            <a:endParaRPr lang="nl-BE" dirty="0" smtClean="0"/>
          </a:p>
          <a:p>
            <a:pPr marL="457200" lvl="1" indent="0">
              <a:buNone/>
            </a:pPr>
            <a:endParaRPr lang="nl-BE" dirty="0" smtClean="0"/>
          </a:p>
          <a:p>
            <a:pPr marL="400050" lvl="1" indent="0">
              <a:buNone/>
            </a:pPr>
            <a:endParaRPr lang="nl-B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7" y="836712"/>
            <a:ext cx="9143999" cy="4641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15582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58" r="21294"/>
          <a:stretch/>
        </p:blipFill>
        <p:spPr bwMode="auto">
          <a:xfrm>
            <a:off x="1" y="0"/>
            <a:ext cx="9144000" cy="6846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6950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ormAutofit fontScale="90000"/>
          </a:bodyPr>
          <a:lstStyle/>
          <a:p>
            <a:r>
              <a:rPr lang="nl-BE" b="1" dirty="0">
                <a:solidFill>
                  <a:schemeClr val="accent3">
                    <a:lumMod val="50000"/>
                  </a:schemeClr>
                </a:solidFill>
              </a:rPr>
              <a:t>6</a:t>
            </a:r>
            <a:r>
              <a:rPr lang="nl-BE" b="1" dirty="0" smtClean="0">
                <a:solidFill>
                  <a:schemeClr val="accent3">
                    <a:lumMod val="50000"/>
                  </a:schemeClr>
                </a:solidFill>
              </a:rPr>
              <a:t>. </a:t>
            </a:r>
            <a:r>
              <a:rPr lang="nl-NL" b="1" dirty="0" smtClean="0">
                <a:solidFill>
                  <a:schemeClr val="accent3">
                    <a:lumMod val="50000"/>
                  </a:schemeClr>
                </a:solidFill>
              </a:rPr>
              <a:t>Rattenbestrijding provinciale WL</a:t>
            </a:r>
            <a:br>
              <a:rPr lang="nl-NL" b="1" dirty="0" smtClean="0">
                <a:solidFill>
                  <a:schemeClr val="accent3">
                    <a:lumMod val="50000"/>
                  </a:schemeClr>
                </a:solidFill>
              </a:rPr>
            </a:br>
            <a:r>
              <a:rPr lang="nl-NL" sz="3100" b="1" dirty="0" smtClean="0">
                <a:solidFill>
                  <a:schemeClr val="accent3">
                    <a:lumMod val="50000"/>
                  </a:schemeClr>
                </a:solidFill>
              </a:rPr>
              <a:t>6.2 Prospectie polders</a:t>
            </a:r>
            <a:r>
              <a:rPr lang="nl-NL" b="1" dirty="0" smtClean="0">
                <a:solidFill>
                  <a:schemeClr val="accent3">
                    <a:lumMod val="50000"/>
                  </a:schemeClr>
                </a:solidFill>
              </a:rPr>
              <a:t/>
            </a:r>
            <a:br>
              <a:rPr lang="nl-NL" b="1" dirty="0" smtClean="0">
                <a:solidFill>
                  <a:schemeClr val="accent3">
                    <a:lumMod val="50000"/>
                  </a:schemeClr>
                </a:solidFill>
              </a:rPr>
            </a:br>
            <a:r>
              <a:rPr lang="nl-NL" b="1" dirty="0" smtClean="0">
                <a:solidFill>
                  <a:schemeClr val="accent3">
                    <a:lumMod val="50000"/>
                  </a:schemeClr>
                </a:solidFill>
              </a:rPr>
              <a:t> </a:t>
            </a:r>
            <a:r>
              <a:rPr lang="nl-NL" b="1" dirty="0">
                <a:solidFill>
                  <a:schemeClr val="accent3">
                    <a:lumMod val="50000"/>
                  </a:schemeClr>
                </a:solidFill>
              </a:rPr>
              <a:t/>
            </a:r>
            <a:br>
              <a:rPr lang="nl-NL" b="1" dirty="0">
                <a:solidFill>
                  <a:schemeClr val="accent3">
                    <a:lumMod val="50000"/>
                  </a:schemeClr>
                </a:solidFill>
              </a:rPr>
            </a:br>
            <a:endParaRPr lang="nl-BE" b="1" dirty="0">
              <a:solidFill>
                <a:schemeClr val="accent3">
                  <a:lumMod val="50000"/>
                </a:schemeClr>
              </a:solidFill>
            </a:endParaRPr>
          </a:p>
        </p:txBody>
      </p:sp>
      <p:sp>
        <p:nvSpPr>
          <p:cNvPr id="3" name="Tijdelijke aanduiding voor inhoud 2"/>
          <p:cNvSpPr>
            <a:spLocks noGrp="1"/>
          </p:cNvSpPr>
          <p:nvPr>
            <p:ph idx="1"/>
          </p:nvPr>
        </p:nvSpPr>
        <p:spPr>
          <a:xfrm>
            <a:off x="251520" y="1412776"/>
            <a:ext cx="8363272" cy="4464496"/>
          </a:xfrm>
        </p:spPr>
        <p:txBody>
          <a:bodyPr>
            <a:normAutofit/>
          </a:bodyPr>
          <a:lstStyle/>
          <a:p>
            <a:pPr lvl="1">
              <a:buFont typeface="Arial" panose="020B0604020202020204" pitchFamily="34" charset="0"/>
              <a:buChar char="•"/>
            </a:pPr>
            <a:r>
              <a:rPr lang="nl-BE" sz="3200" dirty="0" smtClean="0"/>
              <a:t>Focus op nazicht muskusrat</a:t>
            </a:r>
          </a:p>
          <a:p>
            <a:pPr lvl="1">
              <a:buFont typeface="Arial" panose="020B0604020202020204" pitchFamily="34" charset="0"/>
              <a:buChar char="•"/>
            </a:pPr>
            <a:r>
              <a:rPr lang="nl-BE" sz="3200" dirty="0" smtClean="0"/>
              <a:t>Minimaal 1 maal per jaar</a:t>
            </a:r>
          </a:p>
          <a:p>
            <a:pPr lvl="1">
              <a:buFont typeface="Arial" panose="020B0604020202020204" pitchFamily="34" charset="0"/>
              <a:buChar char="•"/>
            </a:pPr>
            <a:r>
              <a:rPr lang="nl-BE" sz="3200" dirty="0" smtClean="0"/>
              <a:t>Bij vaststelling wordt er gevraagd actie te ondernemen</a:t>
            </a:r>
          </a:p>
          <a:p>
            <a:pPr lvl="1">
              <a:buFont typeface="Arial" panose="020B0604020202020204" pitchFamily="34" charset="0"/>
              <a:buChar char="•"/>
            </a:pPr>
            <a:r>
              <a:rPr lang="nl-BE" sz="3200" dirty="0" smtClean="0"/>
              <a:t>Opvolging tot probleem is opgelost</a:t>
            </a:r>
          </a:p>
          <a:p>
            <a:pPr lvl="1">
              <a:buFont typeface="Arial" panose="020B0604020202020204" pitchFamily="34" charset="0"/>
              <a:buChar char="•"/>
            </a:pPr>
            <a:r>
              <a:rPr lang="nl-BE" sz="3200" dirty="0" smtClean="0"/>
              <a:t>Er wordt niet bestreden </a:t>
            </a:r>
          </a:p>
          <a:p>
            <a:pPr marL="457200" lvl="1" indent="0">
              <a:buNone/>
            </a:pPr>
            <a:endParaRPr lang="nl-BE" dirty="0" smtClean="0"/>
          </a:p>
          <a:p>
            <a:pPr marL="457200" lvl="1" indent="0">
              <a:buNone/>
            </a:pPr>
            <a:endParaRPr lang="nl-BE" dirty="0" smtClean="0"/>
          </a:p>
          <a:p>
            <a:pPr marL="400050" lvl="1" indent="0">
              <a:buNone/>
            </a:pPr>
            <a:endParaRPr lang="nl-BE" dirty="0"/>
          </a:p>
        </p:txBody>
      </p:sp>
    </p:spTree>
    <p:extLst>
      <p:ext uri="{BB962C8B-B14F-4D97-AF65-F5344CB8AC3E}">
        <p14:creationId xmlns:p14="http://schemas.microsoft.com/office/powerpoint/2010/main" val="26238437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buNone/>
            </a:pPr>
            <a:endParaRPr lang="nl-BE" sz="2000" dirty="0" smtClean="0"/>
          </a:p>
          <a:p>
            <a:pPr marL="457200" lvl="1" indent="0">
              <a:buNone/>
            </a:pPr>
            <a:endParaRPr lang="nl-BE" dirty="0" smtClean="0"/>
          </a:p>
          <a:p>
            <a:pPr marL="400050" lvl="1" indent="0">
              <a:buNone/>
            </a:pPr>
            <a:endParaRPr lang="nl-BE"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81" b="2420"/>
          <a:stretch/>
        </p:blipFill>
        <p:spPr bwMode="auto">
          <a:xfrm>
            <a:off x="971600" y="19548"/>
            <a:ext cx="7276678" cy="6838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248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pPr marL="514350" indent="-514350">
              <a:buAutoNum type="arabicPeriod"/>
            </a:pPr>
            <a:endParaRPr lang="nl-BE" b="1" dirty="0" smtClean="0">
              <a:solidFill>
                <a:schemeClr val="accent3">
                  <a:lumMod val="50000"/>
                </a:schemeClr>
              </a:solidFill>
            </a:endParaRPr>
          </a:p>
          <a:p>
            <a:pPr marL="514350" indent="-514350">
              <a:buFont typeface="+mj-lt"/>
              <a:buAutoNum type="arabicPeriod" startAt="3"/>
            </a:pPr>
            <a:r>
              <a:rPr lang="nl-BE" b="1" dirty="0" smtClean="0">
                <a:solidFill>
                  <a:schemeClr val="accent3">
                    <a:lumMod val="50000"/>
                  </a:schemeClr>
                </a:solidFill>
              </a:rPr>
              <a:t>Voorstelling van de aanwezigen en tour de </a:t>
            </a:r>
            <a:r>
              <a:rPr lang="nl-BE" b="1" dirty="0" err="1" smtClean="0">
                <a:solidFill>
                  <a:schemeClr val="accent3">
                    <a:lumMod val="50000"/>
                  </a:schemeClr>
                </a:solidFill>
              </a:rPr>
              <a:t>table</a:t>
            </a:r>
            <a:r>
              <a:rPr lang="nl-BE" b="1" dirty="0" smtClean="0">
                <a:solidFill>
                  <a:schemeClr val="accent3">
                    <a:lumMod val="50000"/>
                  </a:schemeClr>
                </a:solidFill>
              </a:rPr>
              <a:t> </a:t>
            </a:r>
            <a:endParaRPr lang="nl-BE" b="1" dirty="0">
              <a:solidFill>
                <a:schemeClr val="accent3">
                  <a:lumMod val="50000"/>
                </a:schemeClr>
              </a:solidFill>
            </a:endParaRPr>
          </a:p>
          <a:p>
            <a:pPr marL="0" indent="0">
              <a:buNone/>
            </a:pPr>
            <a:endParaRPr lang="nl-BE" b="1" dirty="0">
              <a:solidFill>
                <a:schemeClr val="accent3">
                  <a:lumMod val="50000"/>
                </a:schemeClr>
              </a:solidFill>
            </a:endParaRPr>
          </a:p>
        </p:txBody>
      </p:sp>
    </p:spTree>
    <p:extLst>
      <p:ext uri="{BB962C8B-B14F-4D97-AF65-F5344CB8AC3E}">
        <p14:creationId xmlns:p14="http://schemas.microsoft.com/office/powerpoint/2010/main" val="2729090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ormAutofit fontScale="90000"/>
          </a:bodyPr>
          <a:lstStyle/>
          <a:p>
            <a:r>
              <a:rPr lang="nl-BE" b="1" dirty="0">
                <a:solidFill>
                  <a:schemeClr val="accent3">
                    <a:lumMod val="50000"/>
                  </a:schemeClr>
                </a:solidFill>
              </a:rPr>
              <a:t>6</a:t>
            </a:r>
            <a:r>
              <a:rPr lang="nl-BE" b="1" dirty="0" smtClean="0">
                <a:solidFill>
                  <a:schemeClr val="accent3">
                    <a:lumMod val="50000"/>
                  </a:schemeClr>
                </a:solidFill>
              </a:rPr>
              <a:t>. </a:t>
            </a:r>
            <a:r>
              <a:rPr lang="nl-NL" b="1" dirty="0" smtClean="0">
                <a:solidFill>
                  <a:schemeClr val="accent3">
                    <a:lumMod val="50000"/>
                  </a:schemeClr>
                </a:solidFill>
              </a:rPr>
              <a:t>Rattenbestrijding provinciale WL</a:t>
            </a:r>
            <a:br>
              <a:rPr lang="nl-NL" b="1" dirty="0" smtClean="0">
                <a:solidFill>
                  <a:schemeClr val="accent3">
                    <a:lumMod val="50000"/>
                  </a:schemeClr>
                </a:solidFill>
              </a:rPr>
            </a:br>
            <a:r>
              <a:rPr lang="nl-NL" sz="3100" b="1" dirty="0" smtClean="0">
                <a:solidFill>
                  <a:schemeClr val="accent3">
                    <a:lumMod val="50000"/>
                  </a:schemeClr>
                </a:solidFill>
              </a:rPr>
              <a:t>6.4 Adviesverlening  </a:t>
            </a:r>
            <a:r>
              <a:rPr lang="nl-NL" b="1" dirty="0">
                <a:solidFill>
                  <a:schemeClr val="accent3">
                    <a:lumMod val="50000"/>
                  </a:schemeClr>
                </a:solidFill>
              </a:rPr>
              <a:t/>
            </a:r>
            <a:br>
              <a:rPr lang="nl-NL" b="1" dirty="0">
                <a:solidFill>
                  <a:schemeClr val="accent3">
                    <a:lumMod val="50000"/>
                  </a:schemeClr>
                </a:solidFill>
              </a:rPr>
            </a:br>
            <a:endParaRPr lang="nl-BE" b="1" dirty="0">
              <a:solidFill>
                <a:schemeClr val="accent3">
                  <a:lumMod val="50000"/>
                </a:schemeClr>
              </a:solidFill>
            </a:endParaRPr>
          </a:p>
        </p:txBody>
      </p:sp>
      <p:sp>
        <p:nvSpPr>
          <p:cNvPr id="3" name="Tijdelijke aanduiding voor inhoud 2"/>
          <p:cNvSpPr>
            <a:spLocks noGrp="1"/>
          </p:cNvSpPr>
          <p:nvPr>
            <p:ph idx="1"/>
          </p:nvPr>
        </p:nvSpPr>
        <p:spPr>
          <a:xfrm>
            <a:off x="251520" y="1700808"/>
            <a:ext cx="8363272" cy="4464496"/>
          </a:xfrm>
        </p:spPr>
        <p:txBody>
          <a:bodyPr>
            <a:normAutofit/>
          </a:bodyPr>
          <a:lstStyle/>
          <a:p>
            <a:pPr marL="0" indent="0">
              <a:buNone/>
            </a:pPr>
            <a:endParaRPr lang="nl-BE" sz="2000" dirty="0" smtClean="0"/>
          </a:p>
          <a:p>
            <a:pPr lvl="1">
              <a:buFont typeface="Arial" panose="020B0604020202020204" pitchFamily="34" charset="0"/>
              <a:buChar char="•"/>
            </a:pPr>
            <a:r>
              <a:rPr lang="nl-BE" dirty="0" smtClean="0"/>
              <a:t>Voor openbare besturen</a:t>
            </a:r>
          </a:p>
          <a:p>
            <a:pPr marL="914400" lvl="2" indent="0">
              <a:buNone/>
            </a:pPr>
            <a:endParaRPr lang="nl-BE" dirty="0" smtClean="0"/>
          </a:p>
          <a:p>
            <a:pPr marL="914400" lvl="2" indent="0">
              <a:buNone/>
            </a:pPr>
            <a:r>
              <a:rPr lang="nl-BE" sz="3200" dirty="0" smtClean="0">
                <a:hlinkClick r:id="rId3"/>
              </a:rPr>
              <a:t>rattenbestrijding@oost-vlaanderen.be</a:t>
            </a:r>
            <a:endParaRPr lang="nl-BE" sz="3200" dirty="0" smtClean="0"/>
          </a:p>
          <a:p>
            <a:pPr marL="914400" lvl="2" indent="0">
              <a:buNone/>
            </a:pPr>
            <a:endParaRPr lang="nl-BE" dirty="0" smtClean="0"/>
          </a:p>
          <a:p>
            <a:pPr marL="400050" lvl="1" indent="0">
              <a:buNone/>
            </a:pPr>
            <a:endParaRPr lang="nl-BE" dirty="0"/>
          </a:p>
        </p:txBody>
      </p:sp>
    </p:spTree>
    <p:extLst>
      <p:ext uri="{BB962C8B-B14F-4D97-AF65-F5344CB8AC3E}">
        <p14:creationId xmlns:p14="http://schemas.microsoft.com/office/powerpoint/2010/main" val="39660106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76672"/>
            <a:ext cx="8229600" cy="1143000"/>
          </a:xfrm>
        </p:spPr>
        <p:txBody>
          <a:bodyPr anchor="t">
            <a:normAutofit fontScale="90000"/>
          </a:bodyPr>
          <a:lstStyle/>
          <a:p>
            <a:r>
              <a:rPr lang="nl-BE" b="1" dirty="0">
                <a:solidFill>
                  <a:schemeClr val="accent3">
                    <a:lumMod val="50000"/>
                  </a:schemeClr>
                </a:solidFill>
              </a:rPr>
              <a:t>6</a:t>
            </a:r>
            <a:r>
              <a:rPr lang="nl-BE" b="1" dirty="0" smtClean="0">
                <a:solidFill>
                  <a:schemeClr val="accent3">
                    <a:lumMod val="50000"/>
                  </a:schemeClr>
                </a:solidFill>
              </a:rPr>
              <a:t>. </a:t>
            </a:r>
            <a:r>
              <a:rPr lang="nl-NL" b="1" dirty="0" smtClean="0">
                <a:solidFill>
                  <a:schemeClr val="accent3">
                    <a:lumMod val="50000"/>
                  </a:schemeClr>
                </a:solidFill>
              </a:rPr>
              <a:t>Rattenbestrijding provinciale WL</a:t>
            </a:r>
            <a:br>
              <a:rPr lang="nl-NL" b="1" dirty="0" smtClean="0">
                <a:solidFill>
                  <a:schemeClr val="accent3">
                    <a:lumMod val="50000"/>
                  </a:schemeClr>
                </a:solidFill>
              </a:rPr>
            </a:br>
            <a:r>
              <a:rPr lang="nl-NL" b="1" dirty="0" smtClean="0">
                <a:solidFill>
                  <a:schemeClr val="accent3">
                    <a:lumMod val="50000"/>
                  </a:schemeClr>
                </a:solidFill>
              </a:rPr>
              <a:t>  </a:t>
            </a:r>
            <a:r>
              <a:rPr lang="nl-NL" b="1" dirty="0">
                <a:solidFill>
                  <a:schemeClr val="accent3">
                    <a:lumMod val="50000"/>
                  </a:schemeClr>
                </a:solidFill>
              </a:rPr>
              <a:t/>
            </a:r>
            <a:br>
              <a:rPr lang="nl-NL" b="1" dirty="0">
                <a:solidFill>
                  <a:schemeClr val="accent3">
                    <a:lumMod val="50000"/>
                  </a:schemeClr>
                </a:solidFill>
              </a:rPr>
            </a:br>
            <a:endParaRPr lang="nl-BE" b="1" dirty="0">
              <a:solidFill>
                <a:schemeClr val="accent3">
                  <a:lumMod val="50000"/>
                </a:schemeClr>
              </a:solidFill>
            </a:endParaRPr>
          </a:p>
        </p:txBody>
      </p:sp>
      <p:sp>
        <p:nvSpPr>
          <p:cNvPr id="3" name="Tijdelijke aanduiding voor inhoud 2"/>
          <p:cNvSpPr>
            <a:spLocks noGrp="1"/>
          </p:cNvSpPr>
          <p:nvPr>
            <p:ph idx="1"/>
          </p:nvPr>
        </p:nvSpPr>
        <p:spPr>
          <a:xfrm>
            <a:off x="323528" y="1268761"/>
            <a:ext cx="8363272" cy="4464496"/>
          </a:xfrm>
        </p:spPr>
        <p:txBody>
          <a:bodyPr>
            <a:normAutofit/>
          </a:bodyPr>
          <a:lstStyle/>
          <a:p>
            <a:endParaRPr lang="nl-BE" sz="2000" dirty="0" smtClean="0"/>
          </a:p>
          <a:p>
            <a:pPr marL="457200" lvl="1" indent="0">
              <a:buNone/>
            </a:pPr>
            <a:endParaRPr lang="nl-BE" dirty="0" smtClean="0"/>
          </a:p>
          <a:p>
            <a:pPr marL="457200" lvl="1" indent="0">
              <a:buNone/>
            </a:pPr>
            <a:endParaRPr lang="nl-BE" dirty="0"/>
          </a:p>
          <a:p>
            <a:pPr marL="457200" lvl="1" indent="0" algn="ctr">
              <a:buNone/>
            </a:pPr>
            <a:r>
              <a:rPr lang="nl-BE" sz="4000" dirty="0" smtClean="0"/>
              <a:t>Vragen? </a:t>
            </a:r>
          </a:p>
          <a:p>
            <a:pPr marL="400050" lvl="1" indent="0">
              <a:buNone/>
            </a:pPr>
            <a:endParaRPr lang="nl-BE" dirty="0"/>
          </a:p>
        </p:txBody>
      </p:sp>
    </p:spTree>
    <p:extLst>
      <p:ext uri="{BB962C8B-B14F-4D97-AF65-F5344CB8AC3E}">
        <p14:creationId xmlns:p14="http://schemas.microsoft.com/office/powerpoint/2010/main" val="39510530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1143000"/>
          </a:xfrm>
        </p:spPr>
        <p:txBody>
          <a:bodyPr/>
          <a:lstStyle/>
          <a:p>
            <a:r>
              <a:rPr lang="nl-BE" b="1" dirty="0">
                <a:solidFill>
                  <a:schemeClr val="accent3">
                    <a:lumMod val="50000"/>
                  </a:schemeClr>
                </a:solidFill>
              </a:rPr>
              <a:t>7</a:t>
            </a:r>
            <a:r>
              <a:rPr lang="nl-BE" b="1" dirty="0" smtClean="0">
                <a:solidFill>
                  <a:schemeClr val="accent3">
                    <a:lumMod val="50000"/>
                  </a:schemeClr>
                </a:solidFill>
              </a:rPr>
              <a:t>. </a:t>
            </a:r>
            <a:r>
              <a:rPr lang="nl-BE" b="1" dirty="0" err="1" smtClean="0">
                <a:solidFill>
                  <a:schemeClr val="accent3">
                    <a:lumMod val="50000"/>
                  </a:schemeClr>
                </a:solidFill>
              </a:rPr>
              <a:t>ExotenNet</a:t>
            </a:r>
            <a:endParaRPr lang="nl-BE" b="1" dirty="0">
              <a:solidFill>
                <a:schemeClr val="accent3">
                  <a:lumMod val="50000"/>
                </a:schemeClr>
              </a:solidFill>
            </a:endParaRPr>
          </a:p>
        </p:txBody>
      </p:sp>
      <p:sp>
        <p:nvSpPr>
          <p:cNvPr id="3" name="Tijdelijke aanduiding voor inhoud 2"/>
          <p:cNvSpPr>
            <a:spLocks noGrp="1"/>
          </p:cNvSpPr>
          <p:nvPr>
            <p:ph idx="1"/>
          </p:nvPr>
        </p:nvSpPr>
        <p:spPr/>
        <p:txBody>
          <a:bodyPr>
            <a:normAutofit/>
          </a:bodyPr>
          <a:lstStyle/>
          <a:p>
            <a:endParaRPr lang="nl-BE" dirty="0" smtClean="0"/>
          </a:p>
          <a:p>
            <a:r>
              <a:rPr lang="nl-BE" dirty="0" smtClean="0"/>
              <a:t>Een </a:t>
            </a:r>
            <a:r>
              <a:rPr lang="nl-BE" dirty="0"/>
              <a:t>netwerk opzetten binnen de </a:t>
            </a:r>
            <a:r>
              <a:rPr lang="nl-BE" dirty="0" smtClean="0"/>
              <a:t>provincie Oost-Vlaanderen rond invasieve exoten</a:t>
            </a:r>
          </a:p>
          <a:p>
            <a:pPr lvl="1"/>
            <a:r>
              <a:rPr lang="nl-BE" dirty="0" smtClean="0"/>
              <a:t>Wie doet wat op welke terreinen</a:t>
            </a:r>
            <a:endParaRPr lang="nl-BE" dirty="0"/>
          </a:p>
          <a:p>
            <a:r>
              <a:rPr lang="nl-BE" dirty="0"/>
              <a:t>Methodieken en ervaringen </a:t>
            </a:r>
          </a:p>
          <a:p>
            <a:r>
              <a:rPr lang="nl-BE" dirty="0"/>
              <a:t>In dat kader organiseren we met de dienst waterlopen een </a:t>
            </a:r>
            <a:r>
              <a:rPr lang="nl-BE" dirty="0" err="1" smtClean="0"/>
              <a:t>praktijkdag</a:t>
            </a:r>
            <a:endParaRPr lang="nl-BE" dirty="0"/>
          </a:p>
          <a:p>
            <a:pPr marL="0" indent="0">
              <a:buNone/>
            </a:pPr>
            <a:endParaRPr lang="nl-BE"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5" y="836712"/>
            <a:ext cx="9144000" cy="1117074"/>
          </a:xfrm>
          <a:prstGeom prst="rect">
            <a:avLst/>
          </a:prstGeom>
        </p:spPr>
      </p:pic>
    </p:spTree>
    <p:extLst>
      <p:ext uri="{BB962C8B-B14F-4D97-AF65-F5344CB8AC3E}">
        <p14:creationId xmlns:p14="http://schemas.microsoft.com/office/powerpoint/2010/main" val="39033657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36934"/>
            <a:ext cx="6598493" cy="759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0885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solidFill>
                  <a:schemeClr val="accent3">
                    <a:lumMod val="50000"/>
                  </a:schemeClr>
                </a:solidFill>
              </a:rPr>
              <a:t>8</a:t>
            </a:r>
            <a:r>
              <a:rPr lang="nl-BE" b="1" dirty="0" smtClean="0">
                <a:solidFill>
                  <a:schemeClr val="accent3">
                    <a:lumMod val="50000"/>
                  </a:schemeClr>
                </a:solidFill>
              </a:rPr>
              <a:t>. </a:t>
            </a:r>
            <a:r>
              <a:rPr lang="nl-BE" b="1" dirty="0">
                <a:solidFill>
                  <a:schemeClr val="accent3">
                    <a:lumMod val="50000"/>
                  </a:schemeClr>
                </a:solidFill>
              </a:rPr>
              <a:t>Varia </a:t>
            </a:r>
          </a:p>
        </p:txBody>
      </p:sp>
      <p:sp>
        <p:nvSpPr>
          <p:cNvPr id="3" name="Tijdelijke aanduiding voor inhoud 2"/>
          <p:cNvSpPr>
            <a:spLocks noGrp="1"/>
          </p:cNvSpPr>
          <p:nvPr>
            <p:ph idx="1"/>
          </p:nvPr>
        </p:nvSpPr>
        <p:spPr/>
        <p:txBody>
          <a:bodyPr/>
          <a:lstStyle/>
          <a:p>
            <a:r>
              <a:rPr lang="nl-BE" dirty="0" smtClean="0"/>
              <a:t>Veldlijsten worden niet meer maandelijks opgevraagd</a:t>
            </a:r>
          </a:p>
          <a:p>
            <a:r>
              <a:rPr lang="nl-BE" dirty="0" smtClean="0"/>
              <a:t>Jaarlijkse opvraag via vragenlijst</a:t>
            </a:r>
          </a:p>
          <a:p>
            <a:r>
              <a:rPr lang="nl-BE" dirty="0" smtClean="0"/>
              <a:t>Volgende Regionaal comité: voorjaar 2018</a:t>
            </a:r>
          </a:p>
          <a:p>
            <a:r>
              <a:rPr lang="nl-BE" dirty="0" smtClean="0"/>
              <a:t>Thema’s volgend Regionaal Comité? </a:t>
            </a:r>
            <a:endParaRPr lang="nl-BE" dirty="0"/>
          </a:p>
        </p:txBody>
      </p:sp>
    </p:spTree>
    <p:extLst>
      <p:ext uri="{BB962C8B-B14F-4D97-AF65-F5344CB8AC3E}">
        <p14:creationId xmlns:p14="http://schemas.microsoft.com/office/powerpoint/2010/main" val="34226634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4900" b="1" dirty="0" smtClean="0">
                <a:solidFill>
                  <a:schemeClr val="accent3">
                    <a:lumMod val="50000"/>
                  </a:schemeClr>
                </a:solidFill>
              </a:rPr>
              <a:t>Contact</a:t>
            </a:r>
            <a:endParaRPr lang="nl-BE" dirty="0"/>
          </a:p>
        </p:txBody>
      </p:sp>
      <p:sp>
        <p:nvSpPr>
          <p:cNvPr id="4" name="Rectangle 3"/>
          <p:cNvSpPr>
            <a:spLocks noGrp="1" noChangeArrowheads="1"/>
          </p:cNvSpPr>
          <p:nvPr>
            <p:ph idx="1"/>
          </p:nvPr>
        </p:nvSpPr>
        <p:spPr>
          <a:xfrm>
            <a:off x="467544" y="1340768"/>
            <a:ext cx="8229600" cy="4525963"/>
          </a:xfrm>
        </p:spPr>
        <p:txBody>
          <a:bodyPr>
            <a:noAutofit/>
          </a:bodyPr>
          <a:lstStyle/>
          <a:p>
            <a:pPr marL="0" indent="0" algn="l">
              <a:lnSpc>
                <a:spcPct val="80000"/>
              </a:lnSpc>
              <a:buNone/>
            </a:pPr>
            <a:r>
              <a:rPr lang="nl-BE" sz="2000" dirty="0" smtClean="0">
                <a:solidFill>
                  <a:schemeClr val="tx1"/>
                </a:solidFill>
              </a:rPr>
              <a:t>Didier Huygens, directeur Landbouw en Platteland</a:t>
            </a:r>
          </a:p>
          <a:p>
            <a:pPr marL="0" indent="0">
              <a:lnSpc>
                <a:spcPct val="80000"/>
              </a:lnSpc>
              <a:buNone/>
            </a:pPr>
            <a:endParaRPr lang="nl-BE" sz="2000" dirty="0"/>
          </a:p>
          <a:p>
            <a:pPr marL="0" indent="0">
              <a:lnSpc>
                <a:spcPct val="80000"/>
              </a:lnSpc>
              <a:buNone/>
            </a:pPr>
            <a:r>
              <a:rPr lang="nl-BE" sz="2000" b="1" dirty="0" smtClean="0"/>
              <a:t>RATO vzw</a:t>
            </a:r>
          </a:p>
          <a:p>
            <a:pPr marL="0" indent="0">
              <a:lnSpc>
                <a:spcPct val="80000"/>
              </a:lnSpc>
              <a:buNone/>
            </a:pPr>
            <a:r>
              <a:rPr lang="nl-BE" sz="2000" dirty="0" smtClean="0"/>
              <a:t>Sofie </a:t>
            </a:r>
            <a:r>
              <a:rPr lang="nl-BE" sz="2000" dirty="0"/>
              <a:t>Standaert, </a:t>
            </a:r>
            <a:r>
              <a:rPr lang="nl-BE" sz="2000" dirty="0" smtClean="0"/>
              <a:t>coördinator</a:t>
            </a:r>
          </a:p>
          <a:p>
            <a:pPr marL="0" indent="0">
              <a:lnSpc>
                <a:spcPct val="80000"/>
              </a:lnSpc>
              <a:buNone/>
            </a:pPr>
            <a:r>
              <a:rPr lang="nl-BE" sz="2000" dirty="0" smtClean="0">
                <a:solidFill>
                  <a:schemeClr val="tx1"/>
                </a:solidFill>
              </a:rPr>
              <a:t>Karel Van Moer, technisch coördinator</a:t>
            </a:r>
          </a:p>
          <a:p>
            <a:pPr marL="0" indent="0" algn="l">
              <a:lnSpc>
                <a:spcPct val="80000"/>
              </a:lnSpc>
              <a:buNone/>
            </a:pPr>
            <a:r>
              <a:rPr lang="nl-BE" sz="2000" dirty="0" smtClean="0">
                <a:solidFill>
                  <a:schemeClr val="tx1"/>
                </a:solidFill>
              </a:rPr>
              <a:t>Angela Géron, administratief medewerker</a:t>
            </a:r>
          </a:p>
          <a:p>
            <a:pPr marL="0" indent="0" algn="l">
              <a:lnSpc>
                <a:spcPct val="80000"/>
              </a:lnSpc>
              <a:buNone/>
            </a:pPr>
            <a:r>
              <a:rPr lang="nl-BE" sz="2000" dirty="0" smtClean="0">
                <a:solidFill>
                  <a:schemeClr val="tx1"/>
                </a:solidFill>
              </a:rPr>
              <a:t>Anke Stefens, projectmedewerker</a:t>
            </a:r>
          </a:p>
          <a:p>
            <a:pPr marL="0" indent="0" algn="l">
              <a:lnSpc>
                <a:spcPct val="80000"/>
              </a:lnSpc>
              <a:buNone/>
            </a:pPr>
            <a:endParaRPr lang="nl-BE" sz="2000" dirty="0"/>
          </a:p>
          <a:p>
            <a:pPr marL="0" indent="0" algn="l">
              <a:lnSpc>
                <a:spcPct val="80000"/>
              </a:lnSpc>
              <a:buNone/>
            </a:pPr>
            <a:r>
              <a:rPr lang="nl-BE" sz="2000" dirty="0" smtClean="0">
                <a:solidFill>
                  <a:schemeClr val="tx1"/>
                </a:solidFill>
              </a:rPr>
              <a:t>Provinciaal bestrijders: Daniël Acke en Luc Van Snick</a:t>
            </a:r>
          </a:p>
          <a:p>
            <a:pPr marL="0" indent="0" algn="l">
              <a:lnSpc>
                <a:spcPct val="80000"/>
              </a:lnSpc>
              <a:buNone/>
            </a:pPr>
            <a:r>
              <a:rPr lang="nl-BE" sz="2000" dirty="0" smtClean="0"/>
              <a:t>RATO bestrijders provinciale werking: Hendrik </a:t>
            </a:r>
            <a:r>
              <a:rPr lang="nl-BE" sz="2000" dirty="0" err="1" smtClean="0"/>
              <a:t>Dhoore</a:t>
            </a:r>
            <a:r>
              <a:rPr lang="nl-BE" sz="2000" dirty="0" smtClean="0"/>
              <a:t>, Jacky </a:t>
            </a:r>
            <a:r>
              <a:rPr lang="nl-BE" sz="2000" dirty="0" err="1" smtClean="0"/>
              <a:t>Serrarens</a:t>
            </a:r>
            <a:r>
              <a:rPr lang="nl-BE" sz="2000" dirty="0" smtClean="0"/>
              <a:t> en Robert De Cock</a:t>
            </a:r>
            <a:endParaRPr lang="nl-BE" sz="2000" dirty="0">
              <a:solidFill>
                <a:schemeClr val="tx1"/>
              </a:solidFill>
            </a:endParaRPr>
          </a:p>
          <a:p>
            <a:pPr marL="0" indent="0" algn="l">
              <a:lnSpc>
                <a:spcPct val="80000"/>
              </a:lnSpc>
              <a:buNone/>
            </a:pPr>
            <a:endParaRPr lang="nl-BE" sz="2000" dirty="0" smtClean="0">
              <a:solidFill>
                <a:schemeClr val="tx1"/>
              </a:solidFill>
            </a:endParaRPr>
          </a:p>
          <a:p>
            <a:pPr marL="0" indent="0" algn="l">
              <a:lnSpc>
                <a:spcPct val="80000"/>
              </a:lnSpc>
              <a:buNone/>
            </a:pPr>
            <a:r>
              <a:rPr lang="nl-BE" sz="2000" dirty="0"/>
              <a:t> </a:t>
            </a:r>
            <a:r>
              <a:rPr lang="nl-BE" sz="2000" dirty="0" smtClean="0"/>
              <a:t>    </a:t>
            </a:r>
            <a:r>
              <a:rPr lang="nl-BE" sz="2000" dirty="0" smtClean="0">
                <a:solidFill>
                  <a:schemeClr val="tx1"/>
                </a:solidFill>
              </a:rPr>
              <a:t>09 </a:t>
            </a:r>
            <a:r>
              <a:rPr lang="nl-BE" sz="2000" dirty="0">
                <a:solidFill>
                  <a:schemeClr val="tx1"/>
                </a:solidFill>
              </a:rPr>
              <a:t>267 87 </a:t>
            </a:r>
            <a:r>
              <a:rPr lang="nl-BE" sz="2000" dirty="0" smtClean="0">
                <a:solidFill>
                  <a:schemeClr val="tx1"/>
                </a:solidFill>
              </a:rPr>
              <a:t>43  of  09 267 87 25</a:t>
            </a:r>
            <a:endParaRPr lang="nl-BE" sz="2000" dirty="0">
              <a:solidFill>
                <a:schemeClr val="tx1"/>
              </a:solidFill>
            </a:endParaRPr>
          </a:p>
          <a:p>
            <a:pPr marL="0" indent="0" algn="l">
              <a:lnSpc>
                <a:spcPct val="80000"/>
              </a:lnSpc>
              <a:buNone/>
            </a:pPr>
            <a:r>
              <a:rPr lang="nl-BE" sz="2000" dirty="0" smtClean="0">
                <a:solidFill>
                  <a:schemeClr val="tx1"/>
                </a:solidFill>
                <a:hlinkClick r:id="rId3"/>
              </a:rPr>
              <a:t>rattenbestrijding@oost-vlaanderen.be</a:t>
            </a:r>
            <a:endParaRPr lang="nl-BE" sz="2000" dirty="0" smtClean="0">
              <a:solidFill>
                <a:schemeClr val="tx1"/>
              </a:solidFill>
            </a:endParaRPr>
          </a:p>
        </p:txBody>
      </p:sp>
      <p:pic>
        <p:nvPicPr>
          <p:cNvPr id="3" name="Picture 2" descr="C:\Users\E4306\AppData\Local\Microsoft\Windows\Temporary Internet Files\Content.IE5\3AMJSO6O\classic-telephone-silhouett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031" y="4964054"/>
            <a:ext cx="192634" cy="192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113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dirty="0" smtClean="0">
                <a:solidFill>
                  <a:schemeClr val="accent3">
                    <a:lumMod val="50000"/>
                  </a:schemeClr>
                </a:solidFill>
              </a:rPr>
              <a:t>4.  Resultaten Rattenbestrijding </a:t>
            </a:r>
            <a:endParaRPr lang="nl-BE" b="1" dirty="0">
              <a:solidFill>
                <a:schemeClr val="accent3">
                  <a:lumMod val="50000"/>
                </a:schemeClr>
              </a:solidFill>
            </a:endParaRPr>
          </a:p>
        </p:txBody>
      </p:sp>
      <p:sp>
        <p:nvSpPr>
          <p:cNvPr id="3" name="Tijdelijke aanduiding voor inhoud 2"/>
          <p:cNvSpPr>
            <a:spLocks noGrp="1"/>
          </p:cNvSpPr>
          <p:nvPr>
            <p:ph idx="1"/>
          </p:nvPr>
        </p:nvSpPr>
        <p:spPr/>
        <p:txBody>
          <a:bodyPr/>
          <a:lstStyle/>
          <a:p>
            <a:pPr marL="0" indent="0" algn="ctr">
              <a:buNone/>
            </a:pPr>
            <a:endParaRPr lang="nl-BE" dirty="0"/>
          </a:p>
          <a:p>
            <a:pPr marL="0" indent="0">
              <a:buNone/>
            </a:pPr>
            <a:r>
              <a:rPr lang="nl-BE" dirty="0" smtClean="0"/>
              <a:t>4.1 </a:t>
            </a:r>
            <a:r>
              <a:rPr lang="nl-BE" dirty="0"/>
              <a:t>Muskusratten</a:t>
            </a:r>
          </a:p>
          <a:p>
            <a:pPr marL="0" indent="0">
              <a:buNone/>
            </a:pPr>
            <a:r>
              <a:rPr lang="nl-BE" dirty="0"/>
              <a:t>4</a:t>
            </a:r>
            <a:r>
              <a:rPr lang="nl-BE" dirty="0" smtClean="0"/>
              <a:t>.2 </a:t>
            </a:r>
            <a:r>
              <a:rPr lang="nl-NL" dirty="0"/>
              <a:t>Bruine </a:t>
            </a:r>
            <a:r>
              <a:rPr lang="nl-NL" dirty="0" smtClean="0"/>
              <a:t>rattenbestrijding</a:t>
            </a:r>
          </a:p>
          <a:p>
            <a:pPr marL="0" indent="0" algn="ctr">
              <a:buNone/>
            </a:pPr>
            <a:endParaRPr lang="nl-NL" dirty="0"/>
          </a:p>
          <a:p>
            <a:pPr marL="0" indent="0">
              <a:buNone/>
            </a:pPr>
            <a:endParaRPr lang="nl-BE" dirty="0"/>
          </a:p>
        </p:txBody>
      </p:sp>
    </p:spTree>
    <p:extLst>
      <p:ext uri="{BB962C8B-B14F-4D97-AF65-F5344CB8AC3E}">
        <p14:creationId xmlns:p14="http://schemas.microsoft.com/office/powerpoint/2010/main" val="1554242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4</a:t>
            </a:r>
            <a:r>
              <a:rPr lang="nl-BE" b="1" dirty="0" smtClean="0">
                <a:solidFill>
                  <a:schemeClr val="accent3">
                    <a:lumMod val="50000"/>
                  </a:schemeClr>
                </a:solidFill>
              </a:rPr>
              <a:t>. Resultaten rattenbestrijding  </a:t>
            </a:r>
            <a:br>
              <a:rPr lang="nl-BE" b="1" dirty="0" smtClean="0">
                <a:solidFill>
                  <a:schemeClr val="accent3">
                    <a:lumMod val="50000"/>
                  </a:schemeClr>
                </a:solidFill>
              </a:rPr>
            </a:br>
            <a:r>
              <a:rPr lang="nl-BE" sz="3100" b="1" dirty="0" smtClean="0">
                <a:solidFill>
                  <a:schemeClr val="accent3">
                    <a:lumMod val="50000"/>
                  </a:schemeClr>
                </a:solidFill>
              </a:rPr>
              <a:t>4.1 Vangsten Muskusrat</a:t>
            </a:r>
            <a:endParaRPr lang="nl-BE" sz="3100" b="1" dirty="0">
              <a:solidFill>
                <a:schemeClr val="accent3">
                  <a:lumMod val="50000"/>
                </a:schemeClr>
              </a:solidFill>
            </a:endParaRPr>
          </a:p>
        </p:txBody>
      </p:sp>
      <p:sp>
        <p:nvSpPr>
          <p:cNvPr id="3" name="Tijdelijke aanduiding voor inhoud 2"/>
          <p:cNvSpPr>
            <a:spLocks noGrp="1"/>
          </p:cNvSpPr>
          <p:nvPr>
            <p:ph idx="1"/>
          </p:nvPr>
        </p:nvSpPr>
        <p:spPr/>
        <p:txBody>
          <a:bodyPr/>
          <a:lstStyle/>
          <a:p>
            <a:pPr marL="0" indent="0">
              <a:buNone/>
            </a:pPr>
            <a:endParaRPr lang="nl-BE" sz="2400" dirty="0" smtClean="0"/>
          </a:p>
          <a:p>
            <a:pPr marL="0" indent="0">
              <a:buNone/>
            </a:pPr>
            <a:r>
              <a:rPr lang="nl-BE" dirty="0" smtClean="0"/>
              <a:t>De voorgestelde cijfers betreffen de cijfers van de provinciale bestrijders, RATO en gemeentelijke bestrijders. De cijfers van de VMM zijn vooraf niet ontvangen en worden ter vergadering toegelicht </a:t>
            </a:r>
          </a:p>
          <a:p>
            <a:pPr marL="0" indent="0">
              <a:buNone/>
            </a:pPr>
            <a:endParaRPr lang="nl-BE" dirty="0" smtClean="0"/>
          </a:p>
        </p:txBody>
      </p:sp>
    </p:spTree>
    <p:extLst>
      <p:ext uri="{BB962C8B-B14F-4D97-AF65-F5344CB8AC3E}">
        <p14:creationId xmlns:p14="http://schemas.microsoft.com/office/powerpoint/2010/main" val="313770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4</a:t>
            </a:r>
            <a:r>
              <a:rPr lang="nl-BE" b="1" dirty="0" smtClean="0">
                <a:solidFill>
                  <a:schemeClr val="accent3">
                    <a:lumMod val="50000"/>
                  </a:schemeClr>
                </a:solidFill>
              </a:rPr>
              <a:t>. </a:t>
            </a:r>
            <a:r>
              <a:rPr lang="nl-BE" b="1" dirty="0">
                <a:solidFill>
                  <a:schemeClr val="accent3">
                    <a:lumMod val="50000"/>
                  </a:schemeClr>
                </a:solidFill>
              </a:rPr>
              <a:t>Stand van zaken rattenbestrijding </a:t>
            </a:r>
            <a:r>
              <a:rPr lang="nl-BE" sz="3100" b="1" dirty="0">
                <a:solidFill>
                  <a:schemeClr val="accent3">
                    <a:lumMod val="50000"/>
                  </a:schemeClr>
                </a:solidFill>
              </a:rPr>
              <a:t>4</a:t>
            </a:r>
            <a:r>
              <a:rPr lang="nl-BE" sz="3100" b="1" dirty="0" smtClean="0">
                <a:solidFill>
                  <a:schemeClr val="accent3">
                    <a:lumMod val="50000"/>
                  </a:schemeClr>
                </a:solidFill>
              </a:rPr>
              <a:t>.1 </a:t>
            </a:r>
            <a:r>
              <a:rPr lang="nl-BE" sz="3100" b="1" dirty="0">
                <a:solidFill>
                  <a:schemeClr val="accent3">
                    <a:lumMod val="50000"/>
                  </a:schemeClr>
                </a:solidFill>
              </a:rPr>
              <a:t>Vangsten Muskusrat </a:t>
            </a:r>
          </a:p>
        </p:txBody>
      </p:sp>
      <p:sp>
        <p:nvSpPr>
          <p:cNvPr id="3" name="Tijdelijke aanduiding voor inhoud 2"/>
          <p:cNvSpPr>
            <a:spLocks noGrp="1"/>
          </p:cNvSpPr>
          <p:nvPr>
            <p:ph idx="1"/>
          </p:nvPr>
        </p:nvSpPr>
        <p:spPr/>
        <p:txBody>
          <a:bodyPr/>
          <a:lstStyle/>
          <a:p>
            <a:pPr marL="0" indent="0">
              <a:buNone/>
            </a:pPr>
            <a:endParaRPr lang="nl-BE" i="1" dirty="0">
              <a:solidFill>
                <a:schemeClr val="accent3">
                  <a:lumMod val="50000"/>
                </a:schemeClr>
              </a:solidFill>
            </a:endParaRPr>
          </a:p>
        </p:txBody>
      </p:sp>
      <p:graphicFrame>
        <p:nvGraphicFramePr>
          <p:cNvPr id="6" name="Tabel 5"/>
          <p:cNvGraphicFramePr>
            <a:graphicFrameLocks noGrp="1"/>
          </p:cNvGraphicFramePr>
          <p:nvPr>
            <p:extLst>
              <p:ext uri="{D42A27DB-BD31-4B8C-83A1-F6EECF244321}">
                <p14:modId xmlns:p14="http://schemas.microsoft.com/office/powerpoint/2010/main" val="561732954"/>
              </p:ext>
            </p:extLst>
          </p:nvPr>
        </p:nvGraphicFramePr>
        <p:xfrm>
          <a:off x="1403648" y="1556792"/>
          <a:ext cx="6120681" cy="3561992"/>
        </p:xfrm>
        <a:graphic>
          <a:graphicData uri="http://schemas.openxmlformats.org/drawingml/2006/table">
            <a:tbl>
              <a:tblPr>
                <a:tableStyleId>{5C22544A-7EE6-4342-B048-85BDC9FD1C3A}</a:tableStyleId>
              </a:tblPr>
              <a:tblGrid>
                <a:gridCol w="2304216"/>
                <a:gridCol w="1272155"/>
                <a:gridCol w="1272155"/>
                <a:gridCol w="1272155"/>
              </a:tblGrid>
              <a:tr h="254428">
                <a:tc>
                  <a:txBody>
                    <a:bodyPr/>
                    <a:lstStyle/>
                    <a:p>
                      <a:pPr algn="ctr" fontAlgn="b"/>
                      <a:r>
                        <a:rPr lang="nl-BE" sz="1600" b="1" u="none" strike="noStrike" dirty="0" smtClean="0">
                          <a:effectLst/>
                        </a:rPr>
                        <a:t>Gemeente</a:t>
                      </a:r>
                      <a:r>
                        <a:rPr lang="nl-BE" sz="1600" b="1" u="none" strike="noStrike" dirty="0">
                          <a:effectLst/>
                        </a:rPr>
                        <a:t> </a:t>
                      </a:r>
                      <a:r>
                        <a:rPr lang="nl-BE" sz="1600" b="1" u="none" strike="noStrike" dirty="0" smtClean="0">
                          <a:effectLst/>
                        </a:rPr>
                        <a:t>+ Provincie</a:t>
                      </a:r>
                      <a:endParaRPr lang="nl-BE" sz="1600" b="1" i="0" u="none" strike="noStrike" dirty="0">
                        <a:solidFill>
                          <a:srgbClr val="000000"/>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i="0" u="none" strike="noStrike" dirty="0" smtClean="0">
                          <a:solidFill>
                            <a:srgbClr val="000000"/>
                          </a:solidFill>
                          <a:effectLst/>
                          <a:latin typeface="Arial"/>
                        </a:rPr>
                        <a:t>2014</a:t>
                      </a:r>
                      <a:endParaRPr lang="nl-BE" sz="1600" b="1" i="0" u="none" strike="noStrike" dirty="0">
                        <a:solidFill>
                          <a:srgbClr val="000000"/>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i="0" u="none" strike="noStrike" dirty="0" smtClean="0">
                          <a:solidFill>
                            <a:srgbClr val="000000"/>
                          </a:solidFill>
                          <a:effectLst/>
                          <a:latin typeface="Arial"/>
                        </a:rPr>
                        <a:t>2015</a:t>
                      </a:r>
                      <a:endParaRPr lang="nl-BE" sz="1600" b="1" i="0" u="none" strike="noStrike" dirty="0">
                        <a:solidFill>
                          <a:srgbClr val="000000"/>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u="none" strike="noStrike" dirty="0">
                          <a:effectLst/>
                        </a:rPr>
                        <a:t>2016</a:t>
                      </a:r>
                      <a:endParaRPr lang="nl-BE" sz="1600" b="1" i="0" u="none" strike="noStrike" dirty="0">
                        <a:solidFill>
                          <a:srgbClr val="000000"/>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54428">
                <a:tc>
                  <a:txBody>
                    <a:bodyPr/>
                    <a:lstStyle/>
                    <a:p>
                      <a:pPr algn="ctr" fontAlgn="b"/>
                      <a:r>
                        <a:rPr lang="nl-BE" sz="1600" b="0" i="0" u="none" strike="noStrike" dirty="0">
                          <a:solidFill>
                            <a:srgbClr val="000000"/>
                          </a:solidFill>
                          <a:effectLst/>
                          <a:latin typeface="+mn-lt"/>
                        </a:rPr>
                        <a:t>De Pinte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54428">
                <a:tc>
                  <a:txBody>
                    <a:bodyPr/>
                    <a:lstStyle/>
                    <a:p>
                      <a:pPr algn="ctr" fontAlgn="ctr"/>
                      <a:r>
                        <a:rPr lang="nl-BE" sz="1600" b="0" i="0" u="none" strike="noStrike" dirty="0">
                          <a:solidFill>
                            <a:srgbClr val="000000"/>
                          </a:solidFill>
                          <a:effectLst/>
                          <a:latin typeface="+mn-lt"/>
                        </a:rPr>
                        <a:t>Deinze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2</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54428">
                <a:tc>
                  <a:txBody>
                    <a:bodyPr/>
                    <a:lstStyle/>
                    <a:p>
                      <a:pPr algn="ctr" fontAlgn="ctr"/>
                      <a:r>
                        <a:rPr lang="nl-BE" sz="1600" b="0" i="0" u="none" strike="noStrike" dirty="0">
                          <a:solidFill>
                            <a:srgbClr val="000000"/>
                          </a:solidFill>
                          <a:effectLst/>
                          <a:latin typeface="+mn-lt"/>
                        </a:rPr>
                        <a:t>Destelbergen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54428">
                <a:tc>
                  <a:txBody>
                    <a:bodyPr/>
                    <a:lstStyle/>
                    <a:p>
                      <a:pPr algn="ctr" fontAlgn="ctr"/>
                      <a:r>
                        <a:rPr lang="nl-BE" sz="1600" b="0" i="0" u="none" strike="noStrike" dirty="0">
                          <a:solidFill>
                            <a:srgbClr val="000000"/>
                          </a:solidFill>
                          <a:effectLst/>
                          <a:latin typeface="+mn-lt"/>
                        </a:rPr>
                        <a:t>Gavere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a:solidFill>
                            <a:srgbClr val="000000"/>
                          </a:solidFill>
                          <a:effectLst/>
                          <a:latin typeface="+mn-lt"/>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54428">
                <a:tc>
                  <a:txBody>
                    <a:bodyPr/>
                    <a:lstStyle/>
                    <a:p>
                      <a:pPr algn="ctr" fontAlgn="ctr"/>
                      <a:r>
                        <a:rPr lang="nl-BE" sz="1600" b="0" i="0" u="none" strike="noStrike" dirty="0">
                          <a:solidFill>
                            <a:srgbClr val="000000"/>
                          </a:solidFill>
                          <a:effectLst/>
                          <a:latin typeface="+mn-lt"/>
                        </a:rPr>
                        <a:t>Gent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54428">
                <a:tc>
                  <a:txBody>
                    <a:bodyPr/>
                    <a:lstStyle/>
                    <a:p>
                      <a:pPr algn="ctr" fontAlgn="ctr"/>
                      <a:r>
                        <a:rPr lang="nl-BE" sz="1600" b="0" i="0" u="none" strike="noStrike" dirty="0">
                          <a:solidFill>
                            <a:srgbClr val="000000"/>
                          </a:solidFill>
                          <a:effectLst/>
                          <a:latin typeface="+mn-lt"/>
                        </a:rPr>
                        <a:t>Lochristi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54428">
                <a:tc>
                  <a:txBody>
                    <a:bodyPr/>
                    <a:lstStyle/>
                    <a:p>
                      <a:pPr algn="ctr" fontAlgn="ctr"/>
                      <a:r>
                        <a:rPr lang="nl-BE" sz="1600" b="0" i="0" u="none" strike="noStrike" dirty="0">
                          <a:solidFill>
                            <a:srgbClr val="000000"/>
                          </a:solidFill>
                          <a:effectLst/>
                          <a:latin typeface="+mn-lt"/>
                        </a:rPr>
                        <a:t>Melle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54428">
                <a:tc>
                  <a:txBody>
                    <a:bodyPr/>
                    <a:lstStyle/>
                    <a:p>
                      <a:pPr algn="ctr" fontAlgn="ctr"/>
                      <a:r>
                        <a:rPr lang="nl-BE" sz="1600" b="0" i="0" u="none" strike="noStrike" dirty="0">
                          <a:solidFill>
                            <a:srgbClr val="000000"/>
                          </a:solidFill>
                          <a:effectLst/>
                          <a:latin typeface="+mn-lt"/>
                        </a:rPr>
                        <a:t>Merelbeke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54428">
                <a:tc>
                  <a:txBody>
                    <a:bodyPr/>
                    <a:lstStyle/>
                    <a:p>
                      <a:pPr algn="ctr" fontAlgn="b"/>
                      <a:r>
                        <a:rPr lang="nl-BE" sz="1600" b="0" i="0" u="none" strike="noStrike" dirty="0">
                          <a:solidFill>
                            <a:srgbClr val="000000"/>
                          </a:solidFill>
                          <a:effectLst/>
                          <a:latin typeface="+mn-lt"/>
                        </a:rPr>
                        <a:t>Nazareth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54428">
                <a:tc>
                  <a:txBody>
                    <a:bodyPr/>
                    <a:lstStyle/>
                    <a:p>
                      <a:pPr algn="ctr" fontAlgn="b"/>
                      <a:r>
                        <a:rPr lang="nl-BE" sz="1600" b="0" i="0" u="none" strike="noStrike" dirty="0">
                          <a:solidFill>
                            <a:srgbClr val="000000"/>
                          </a:solidFill>
                          <a:effectLst/>
                          <a:latin typeface="+mn-lt"/>
                        </a:rPr>
                        <a:t>Oosterzele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54428">
                <a:tc>
                  <a:txBody>
                    <a:bodyPr/>
                    <a:lstStyle/>
                    <a:p>
                      <a:pPr algn="ctr" fontAlgn="b"/>
                      <a:r>
                        <a:rPr lang="nl-BE" sz="1600" b="0" i="0" u="none" strike="noStrike" dirty="0">
                          <a:solidFill>
                            <a:srgbClr val="000000"/>
                          </a:solidFill>
                          <a:effectLst/>
                          <a:latin typeface="+mn-lt"/>
                        </a:rPr>
                        <a:t>Sint-Martens-Latem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54428">
                <a:tc>
                  <a:txBody>
                    <a:bodyPr/>
                    <a:lstStyle/>
                    <a:p>
                      <a:pPr algn="ctr" fontAlgn="b"/>
                      <a:r>
                        <a:rPr lang="nl-BE" sz="1600" b="0" i="0" u="none" strike="noStrike" dirty="0">
                          <a:solidFill>
                            <a:srgbClr val="000000"/>
                          </a:solidFill>
                          <a:effectLst/>
                          <a:latin typeface="+mn-lt"/>
                        </a:rPr>
                        <a:t>Zulte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54428">
                <a:tc>
                  <a:txBody>
                    <a:bodyPr/>
                    <a:lstStyle/>
                    <a:p>
                      <a:pPr algn="ctr" fontAlgn="b"/>
                      <a:r>
                        <a:rPr lang="nl-BE" sz="1600" b="1" u="none" strike="noStrike" dirty="0" smtClean="0">
                          <a:effectLst/>
                          <a:latin typeface="+mn-lt"/>
                        </a:rPr>
                        <a:t>Totalen </a:t>
                      </a:r>
                      <a:endParaRPr lang="nl-BE" sz="1600" b="1" i="0" u="none" strike="noStrike" dirty="0">
                        <a:solidFill>
                          <a:srgbClr val="0070C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i="0" u="none" strike="noStrike" dirty="0" smtClean="0">
                          <a:solidFill>
                            <a:schemeClr val="tx1"/>
                          </a:solidFill>
                          <a:effectLst/>
                          <a:latin typeface="+mn-lt"/>
                        </a:rPr>
                        <a:t>0</a:t>
                      </a:r>
                      <a:endParaRPr lang="nl-BE" sz="1600" b="1" i="0" u="none" strike="noStrike" dirty="0">
                        <a:solidFill>
                          <a:schemeClr val="tx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1" i="0" u="none" strike="noStrike" dirty="0" smtClean="0">
                          <a:solidFill>
                            <a:schemeClr val="tx1"/>
                          </a:solidFill>
                          <a:effectLst/>
                          <a:latin typeface="+mn-lt"/>
                        </a:rPr>
                        <a:t>2</a:t>
                      </a:r>
                      <a:endParaRPr lang="nl-BE" sz="1600" b="1" i="0" u="none" strike="noStrike" dirty="0">
                        <a:solidFill>
                          <a:schemeClr val="tx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1" i="0" u="none" strike="noStrike" dirty="0" smtClean="0">
                          <a:solidFill>
                            <a:schemeClr val="tx1"/>
                          </a:solidFill>
                          <a:effectLst/>
                          <a:latin typeface="+mn-lt"/>
                        </a:rPr>
                        <a:t>19</a:t>
                      </a:r>
                      <a:endParaRPr lang="nl-BE" sz="1600" b="1" i="0" u="none" strike="noStrike" dirty="0">
                        <a:solidFill>
                          <a:schemeClr val="tx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1039610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0648"/>
            <a:ext cx="8229600" cy="1143000"/>
          </a:xfrm>
        </p:spPr>
        <p:txBody>
          <a:bodyPr>
            <a:normAutofit fontScale="90000"/>
          </a:bodyPr>
          <a:lstStyle/>
          <a:p>
            <a:r>
              <a:rPr lang="nl-BE" b="1" dirty="0">
                <a:solidFill>
                  <a:schemeClr val="accent3">
                    <a:lumMod val="50000"/>
                  </a:schemeClr>
                </a:solidFill>
              </a:rPr>
              <a:t>4</a:t>
            </a:r>
            <a:r>
              <a:rPr lang="nl-BE" b="1" dirty="0" smtClean="0">
                <a:solidFill>
                  <a:schemeClr val="accent3">
                    <a:lumMod val="50000"/>
                  </a:schemeClr>
                </a:solidFill>
              </a:rPr>
              <a:t>. Resultaten rattenbestrijding </a:t>
            </a:r>
            <a:br>
              <a:rPr lang="nl-BE" b="1" dirty="0" smtClean="0">
                <a:solidFill>
                  <a:schemeClr val="accent3">
                    <a:lumMod val="50000"/>
                  </a:schemeClr>
                </a:solidFill>
              </a:rPr>
            </a:br>
            <a:r>
              <a:rPr lang="nl-BE" sz="3100" b="1" dirty="0" smtClean="0">
                <a:solidFill>
                  <a:schemeClr val="accent3">
                    <a:lumMod val="50000"/>
                  </a:schemeClr>
                </a:solidFill>
              </a:rPr>
              <a:t>4.1 </a:t>
            </a:r>
            <a:r>
              <a:rPr lang="nl-BE" sz="3100" b="1" dirty="0">
                <a:solidFill>
                  <a:schemeClr val="accent3">
                    <a:lumMod val="50000"/>
                  </a:schemeClr>
                </a:solidFill>
              </a:rPr>
              <a:t>Vangsten Muskusrat </a:t>
            </a:r>
            <a:endParaRPr lang="nl-BE" sz="3100" dirty="0"/>
          </a:p>
        </p:txBody>
      </p:sp>
      <p:graphicFrame>
        <p:nvGraphicFramePr>
          <p:cNvPr id="4" name="Tabel 3"/>
          <p:cNvGraphicFramePr>
            <a:graphicFrameLocks noGrp="1"/>
          </p:cNvGraphicFramePr>
          <p:nvPr>
            <p:extLst>
              <p:ext uri="{D42A27DB-BD31-4B8C-83A1-F6EECF244321}">
                <p14:modId xmlns:p14="http://schemas.microsoft.com/office/powerpoint/2010/main" val="1356065786"/>
              </p:ext>
            </p:extLst>
          </p:nvPr>
        </p:nvGraphicFramePr>
        <p:xfrm>
          <a:off x="395536" y="1844824"/>
          <a:ext cx="8352926" cy="3524240"/>
        </p:xfrm>
        <a:graphic>
          <a:graphicData uri="http://schemas.openxmlformats.org/drawingml/2006/table">
            <a:tbl>
              <a:tblPr>
                <a:tableStyleId>{5C22544A-7EE6-4342-B048-85BDC9FD1C3A}</a:tableStyleId>
              </a:tblPr>
              <a:tblGrid>
                <a:gridCol w="2331051"/>
                <a:gridCol w="1204375"/>
                <a:gridCol w="1204375"/>
                <a:gridCol w="1204375"/>
                <a:gridCol w="1204375"/>
                <a:gridCol w="1204375"/>
              </a:tblGrid>
              <a:tr h="440530">
                <a:tc gridSpan="6">
                  <a:txBody>
                    <a:bodyPr/>
                    <a:lstStyle/>
                    <a:p>
                      <a:pPr algn="ctr" fontAlgn="b"/>
                      <a:r>
                        <a:rPr lang="nl-BE" sz="1800" b="1" u="none" strike="noStrike" dirty="0">
                          <a:effectLst/>
                          <a:latin typeface="+mn-lt"/>
                        </a:rPr>
                        <a:t>Evolutie </a:t>
                      </a:r>
                      <a:r>
                        <a:rPr lang="nl-BE" sz="1800" b="1" u="none" strike="noStrike" dirty="0" smtClean="0">
                          <a:effectLst/>
                          <a:latin typeface="+mn-lt"/>
                        </a:rPr>
                        <a:t>muskusratten Provincie Oost-Vlaanderen</a:t>
                      </a:r>
                      <a:endParaRPr lang="nl-BE" sz="18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nl-BE"/>
                    </a:p>
                  </a:txBody>
                  <a:tcPr/>
                </a:tc>
                <a:tc hMerge="1">
                  <a:txBody>
                    <a:bodyPr/>
                    <a:lstStyle/>
                    <a:p>
                      <a:pPr algn="l" fontAlgn="b"/>
                      <a:endParaRPr lang="nl-BE" sz="1200" b="0" i="0" u="none" strike="noStrike" dirty="0">
                        <a:solidFill>
                          <a:srgbClr val="000000"/>
                        </a:solidFill>
                        <a:effectLst/>
                        <a:latin typeface="Arial"/>
                      </a:endParaRPr>
                    </a:p>
                  </a:txBody>
                  <a:tcPr marL="7620" marR="7620" marT="7620" marB="0" anchor="b"/>
                </a:tc>
                <a:tc hMerge="1">
                  <a:txBody>
                    <a:bodyPr/>
                    <a:lstStyle/>
                    <a:p>
                      <a:pPr algn="l" fontAlgn="b"/>
                      <a:endParaRPr lang="nl-BE" sz="1200" b="0" i="0" u="none" strike="noStrike">
                        <a:solidFill>
                          <a:srgbClr val="000000"/>
                        </a:solidFill>
                        <a:effectLst/>
                        <a:latin typeface="Arial"/>
                      </a:endParaRPr>
                    </a:p>
                  </a:txBody>
                  <a:tcPr marL="7620" marR="7620" marT="7620" marB="0" anchor="b"/>
                </a:tc>
                <a:tc hMerge="1">
                  <a:txBody>
                    <a:bodyPr/>
                    <a:lstStyle/>
                    <a:p>
                      <a:pPr algn="l" fontAlgn="b"/>
                      <a:endParaRPr lang="nl-BE" sz="1200" b="0" i="0" u="none" strike="noStrike">
                        <a:solidFill>
                          <a:srgbClr val="000000"/>
                        </a:solidFill>
                        <a:effectLst/>
                        <a:latin typeface="Arial"/>
                      </a:endParaRPr>
                    </a:p>
                  </a:txBody>
                  <a:tcPr marL="7620" marR="7620" marT="7620" marB="0" anchor="b"/>
                </a:tc>
                <a:tc hMerge="1">
                  <a:txBody>
                    <a:bodyPr/>
                    <a:lstStyle/>
                    <a:p>
                      <a:pPr algn="l" fontAlgn="b"/>
                      <a:endParaRPr lang="nl-BE" sz="1200" b="0" i="0" u="none" strike="noStrike" dirty="0">
                        <a:solidFill>
                          <a:srgbClr val="000000"/>
                        </a:solidFill>
                        <a:effectLst/>
                        <a:latin typeface="Arial"/>
                      </a:endParaRPr>
                    </a:p>
                  </a:txBody>
                  <a:tcPr marL="7620" marR="7620" marT="7620" marB="0" anchor="b"/>
                </a:tc>
              </a:tr>
              <a:tr h="440530">
                <a:tc>
                  <a:txBody>
                    <a:bodyPr/>
                    <a:lstStyle/>
                    <a:p>
                      <a:pPr algn="ctr" fontAlgn="b"/>
                      <a:r>
                        <a:rPr lang="nl-BE" sz="1800" b="1" i="0" u="none" strike="noStrike" dirty="0" smtClean="0">
                          <a:solidFill>
                            <a:srgbClr val="000000"/>
                          </a:solidFill>
                          <a:effectLst/>
                          <a:latin typeface="+mn-lt"/>
                        </a:rPr>
                        <a:t>Regio</a:t>
                      </a:r>
                      <a:r>
                        <a:rPr lang="nl-BE" sz="1800" b="1" i="0" u="none" strike="noStrike" baseline="0" dirty="0" smtClean="0">
                          <a:solidFill>
                            <a:srgbClr val="000000"/>
                          </a:solidFill>
                          <a:effectLst/>
                          <a:latin typeface="+mn-lt"/>
                        </a:rPr>
                        <a:t> </a:t>
                      </a:r>
                      <a:endParaRPr lang="nl-BE" sz="18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r>
                        <a:rPr lang="nl-BE" sz="1800" b="1" u="none" strike="noStrike" dirty="0">
                          <a:effectLst/>
                          <a:latin typeface="+mn-lt"/>
                        </a:rPr>
                        <a:t>2012</a:t>
                      </a:r>
                      <a:endParaRPr lang="nl-BE" sz="18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r>
                        <a:rPr lang="nl-BE" sz="1800" b="1" u="none" strike="noStrike" dirty="0">
                          <a:effectLst/>
                          <a:latin typeface="+mn-lt"/>
                        </a:rPr>
                        <a:t>2013</a:t>
                      </a:r>
                      <a:endParaRPr lang="nl-BE" sz="18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r>
                        <a:rPr lang="nl-BE" sz="1800" b="1" u="none" strike="noStrike">
                          <a:effectLst/>
                          <a:latin typeface="+mn-lt"/>
                        </a:rPr>
                        <a:t>2014</a:t>
                      </a:r>
                      <a:endParaRPr lang="nl-BE" sz="1800" b="1" i="0" u="none" strike="noStrike">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r>
                        <a:rPr lang="nl-BE" sz="1800" b="1" u="none" strike="noStrike">
                          <a:effectLst/>
                          <a:latin typeface="+mn-lt"/>
                        </a:rPr>
                        <a:t>2015</a:t>
                      </a:r>
                      <a:endParaRPr lang="nl-BE" sz="1800" b="1" i="0" u="none" strike="noStrike">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r>
                        <a:rPr lang="nl-BE" sz="1800" b="1" u="none" strike="noStrike" dirty="0">
                          <a:effectLst/>
                          <a:latin typeface="+mn-lt"/>
                        </a:rPr>
                        <a:t>2016</a:t>
                      </a:r>
                      <a:endParaRPr lang="nl-BE" sz="18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r h="440530">
                <a:tc>
                  <a:txBody>
                    <a:bodyPr/>
                    <a:lstStyle/>
                    <a:p>
                      <a:pPr algn="ctr" fontAlgn="b"/>
                      <a:r>
                        <a:rPr lang="nl-BE" sz="1800" u="none" strike="noStrike" dirty="0">
                          <a:effectLst/>
                          <a:latin typeface="+mn-lt"/>
                        </a:rPr>
                        <a:t>Waasland</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u="none" strike="noStrike" dirty="0">
                          <a:effectLst/>
                          <a:latin typeface="+mn-lt"/>
                        </a:rPr>
                        <a:t>7</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a:effectLst/>
                          <a:latin typeface="+mn-lt"/>
                        </a:rPr>
                        <a:t>1</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a:effectLst/>
                          <a:latin typeface="+mn-lt"/>
                        </a:rPr>
                        <a:t>2</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a:effectLst/>
                          <a:latin typeface="+mn-lt"/>
                        </a:rPr>
                        <a:t>3</a:t>
                      </a:r>
                      <a:endParaRPr lang="nl-BE" sz="1800" b="0" i="0" u="none" strike="noStrike">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a:effectLst/>
                          <a:latin typeface="+mn-lt"/>
                        </a:rPr>
                        <a:t>2</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40530">
                <a:tc>
                  <a:txBody>
                    <a:bodyPr/>
                    <a:lstStyle/>
                    <a:p>
                      <a:pPr algn="ctr" fontAlgn="b"/>
                      <a:r>
                        <a:rPr lang="nl-BE" sz="1800" u="none" strike="noStrike" dirty="0">
                          <a:effectLst/>
                          <a:latin typeface="+mn-lt"/>
                        </a:rPr>
                        <a:t>Meetjesland</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u="none" strike="noStrike" dirty="0">
                          <a:effectLst/>
                          <a:latin typeface="+mn-lt"/>
                        </a:rPr>
                        <a:t>3</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a:effectLst/>
                          <a:latin typeface="+mn-lt"/>
                        </a:rPr>
                        <a:t>28</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a:effectLst/>
                          <a:latin typeface="+mn-lt"/>
                        </a:rPr>
                        <a:t>41</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a:effectLst/>
                          <a:latin typeface="+mn-lt"/>
                        </a:rPr>
                        <a:t>50</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0" i="0" u="none" strike="noStrike" dirty="0" smtClean="0">
                          <a:solidFill>
                            <a:schemeClr val="dk1"/>
                          </a:solidFill>
                          <a:effectLst/>
                          <a:latin typeface="+mn-lt"/>
                        </a:rPr>
                        <a:t>102</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40530">
                <a:tc>
                  <a:txBody>
                    <a:bodyPr/>
                    <a:lstStyle/>
                    <a:p>
                      <a:pPr algn="ctr" fontAlgn="b"/>
                      <a:r>
                        <a:rPr lang="nl-BE" sz="1800" u="none" strike="noStrike" dirty="0">
                          <a:effectLst/>
                          <a:latin typeface="+mn-lt"/>
                        </a:rPr>
                        <a:t>Dendervallei</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u="none" strike="noStrike">
                          <a:effectLst/>
                          <a:latin typeface="+mn-lt"/>
                        </a:rPr>
                        <a:t>45</a:t>
                      </a:r>
                      <a:endParaRPr lang="nl-BE" sz="1800" b="0" i="0" u="none" strike="noStrike">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a:effectLst/>
                          <a:latin typeface="+mn-lt"/>
                        </a:rPr>
                        <a:t>1</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a:effectLst/>
                          <a:latin typeface="+mn-lt"/>
                        </a:rPr>
                        <a:t>1</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a:effectLst/>
                          <a:latin typeface="+mn-lt"/>
                        </a:rPr>
                        <a:t>0</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0" i="0" u="none" strike="noStrike" dirty="0" smtClean="0">
                          <a:solidFill>
                            <a:schemeClr val="dk1"/>
                          </a:solidFill>
                          <a:effectLst/>
                          <a:latin typeface="+mn-lt"/>
                        </a:rPr>
                        <a:t>9</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40530">
                <a:tc>
                  <a:txBody>
                    <a:bodyPr/>
                    <a:lstStyle/>
                    <a:p>
                      <a:pPr algn="ctr" fontAlgn="b"/>
                      <a:r>
                        <a:rPr lang="nl-BE" sz="1800" u="none" strike="noStrike" dirty="0" err="1">
                          <a:effectLst/>
                          <a:latin typeface="+mn-lt"/>
                        </a:rPr>
                        <a:t>Bovenschelde</a:t>
                      </a:r>
                      <a:r>
                        <a:rPr lang="nl-BE" sz="1800" u="none" strike="noStrike" dirty="0">
                          <a:effectLst/>
                          <a:latin typeface="+mn-lt"/>
                        </a:rPr>
                        <a:t> Leie</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u="none" strike="noStrike">
                          <a:effectLst/>
                          <a:latin typeface="+mn-lt"/>
                        </a:rPr>
                        <a:t>5</a:t>
                      </a:r>
                      <a:endParaRPr lang="nl-BE" sz="1800" b="0" i="0" u="none" strike="noStrike">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a:effectLst/>
                          <a:latin typeface="+mn-lt"/>
                        </a:rPr>
                        <a:t>0</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a:effectLst/>
                          <a:latin typeface="+mn-lt"/>
                        </a:rPr>
                        <a:t>0</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a:effectLst/>
                          <a:latin typeface="+mn-lt"/>
                        </a:rPr>
                        <a:t>2</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a:effectLst/>
                          <a:latin typeface="+mn-lt"/>
                        </a:rPr>
                        <a:t>19</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40530">
                <a:tc>
                  <a:txBody>
                    <a:bodyPr/>
                    <a:lstStyle/>
                    <a:p>
                      <a:pPr algn="ctr" fontAlgn="b"/>
                      <a:r>
                        <a:rPr lang="nl-BE" sz="1800" u="none" strike="noStrike" dirty="0">
                          <a:effectLst/>
                          <a:latin typeface="+mn-lt"/>
                        </a:rPr>
                        <a:t>Vlaamse Ardennen</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u="none" strike="noStrike" dirty="0">
                          <a:effectLst/>
                          <a:latin typeface="+mn-lt"/>
                        </a:rPr>
                        <a:t>115</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a:effectLst/>
                          <a:latin typeface="+mn-lt"/>
                        </a:rPr>
                        <a:t>169</a:t>
                      </a:r>
                      <a:endParaRPr lang="nl-BE" sz="1800" b="0" i="0" u="none" strike="noStrike">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a:effectLst/>
                          <a:latin typeface="+mn-lt"/>
                        </a:rPr>
                        <a:t>412</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a:effectLst/>
                          <a:latin typeface="+mn-lt"/>
                        </a:rPr>
                        <a:t>248</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smtClean="0">
                          <a:effectLst/>
                          <a:latin typeface="+mn-lt"/>
                        </a:rPr>
                        <a:t>423</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40530">
                <a:tc>
                  <a:txBody>
                    <a:bodyPr/>
                    <a:lstStyle/>
                    <a:p>
                      <a:pPr algn="ctr" fontAlgn="b"/>
                      <a:r>
                        <a:rPr lang="nl-BE" sz="1800" b="1" u="none" strike="noStrike" dirty="0">
                          <a:effectLst/>
                          <a:latin typeface="+mn-lt"/>
                        </a:rPr>
                        <a:t>Totalen</a:t>
                      </a:r>
                      <a:endParaRPr lang="nl-BE" sz="1800" b="1" i="0" u="none" strike="noStrike" dirty="0">
                        <a:solidFill>
                          <a:srgbClr val="0070C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b="1" u="none" strike="noStrike" dirty="0">
                          <a:effectLst/>
                          <a:latin typeface="+mn-lt"/>
                        </a:rPr>
                        <a:t>175</a:t>
                      </a:r>
                      <a:endParaRPr lang="nl-BE" sz="1800" b="1" i="0" u="none" strike="noStrike" dirty="0">
                        <a:solidFill>
                          <a:srgbClr val="0070C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1" u="none" strike="noStrike" dirty="0">
                          <a:effectLst/>
                          <a:latin typeface="+mn-lt"/>
                        </a:rPr>
                        <a:t>199</a:t>
                      </a:r>
                      <a:endParaRPr lang="nl-BE" sz="1800" b="1" i="0" u="none" strike="noStrike" dirty="0">
                        <a:solidFill>
                          <a:srgbClr val="0070C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1" u="none" strike="noStrike" dirty="0">
                          <a:effectLst/>
                          <a:latin typeface="+mn-lt"/>
                        </a:rPr>
                        <a:t>456</a:t>
                      </a:r>
                      <a:endParaRPr lang="nl-BE" sz="1800" b="1" i="0" u="none" strike="noStrike" dirty="0">
                        <a:solidFill>
                          <a:srgbClr val="0070C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1" u="none" strike="noStrike" dirty="0">
                          <a:effectLst/>
                          <a:latin typeface="+mn-lt"/>
                        </a:rPr>
                        <a:t>303</a:t>
                      </a:r>
                      <a:endParaRPr lang="nl-BE" sz="1800" b="1" i="0" u="none" strike="noStrike" dirty="0">
                        <a:solidFill>
                          <a:srgbClr val="0070C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1" u="none" strike="noStrike" dirty="0" smtClean="0">
                          <a:effectLst/>
                          <a:latin typeface="+mn-lt"/>
                        </a:rPr>
                        <a:t>546</a:t>
                      </a:r>
                      <a:endParaRPr lang="nl-BE" sz="1800" b="1" i="0" u="none" strike="noStrike" dirty="0">
                        <a:solidFill>
                          <a:srgbClr val="0070C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1943450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buNone/>
            </a:pPr>
            <a:endParaRPr lang="nl-BE" sz="2000" dirty="0" smtClean="0"/>
          </a:p>
          <a:p>
            <a:pPr marL="457200" lvl="1" indent="0">
              <a:buNone/>
            </a:pPr>
            <a:endParaRPr lang="nl-BE" dirty="0" smtClean="0"/>
          </a:p>
          <a:p>
            <a:pPr marL="400050" lvl="1" indent="0">
              <a:buNone/>
            </a:pPr>
            <a:endParaRPr lang="nl-BE"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81" b="2420"/>
          <a:stretch/>
        </p:blipFill>
        <p:spPr bwMode="auto">
          <a:xfrm>
            <a:off x="971600" y="19548"/>
            <a:ext cx="7276678" cy="6838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9341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RATO-POV">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1496</TotalTime>
  <Words>1713</Words>
  <Application>Microsoft Office PowerPoint</Application>
  <PresentationFormat>Diavoorstelling (4:3)</PresentationFormat>
  <Paragraphs>911</Paragraphs>
  <Slides>45</Slides>
  <Notes>44</Notes>
  <HiddenSlides>0</HiddenSlides>
  <MMClips>0</MMClips>
  <ScaleCrop>false</ScaleCrop>
  <HeadingPairs>
    <vt:vector size="4" baseType="variant">
      <vt:variant>
        <vt:lpstr>Thema</vt:lpstr>
      </vt:variant>
      <vt:variant>
        <vt:i4>1</vt:i4>
      </vt:variant>
      <vt:variant>
        <vt:lpstr>Diatitels</vt:lpstr>
      </vt:variant>
      <vt:variant>
        <vt:i4>45</vt:i4>
      </vt:variant>
    </vt:vector>
  </HeadingPairs>
  <TitlesOfParts>
    <vt:vector size="46" baseType="lpstr">
      <vt:lpstr>RATO-POV</vt:lpstr>
      <vt:lpstr>Regionaal Comité Ratten- en exotenbestrijding </vt:lpstr>
      <vt:lpstr>PowerPoint-presentatie</vt:lpstr>
      <vt:lpstr>Agenda </vt:lpstr>
      <vt:lpstr>PowerPoint-presentatie</vt:lpstr>
      <vt:lpstr>4.  Resultaten Rattenbestrijding </vt:lpstr>
      <vt:lpstr>4. Resultaten rattenbestrijding   4.1 Vangsten Muskusrat</vt:lpstr>
      <vt:lpstr>4. Stand van zaken rattenbestrijding 4.1 Vangsten Muskusrat </vt:lpstr>
      <vt:lpstr>4. Resultaten rattenbestrijding  4.1 Vangsten Muskusrat </vt:lpstr>
      <vt:lpstr>PowerPoint-presentatie</vt:lpstr>
      <vt:lpstr>4. Stand van zaken rattenbestrijding 4.1 Vangsten Muskusrat </vt:lpstr>
      <vt:lpstr>4. Stand van zaken rattenbestrijding 4.1 Vangsten Muskusrat </vt:lpstr>
      <vt:lpstr>4. Stand van zaken rattenbestrijding 4.1 Vangsten Muskusrat </vt:lpstr>
      <vt:lpstr>4. Stand van zaken rattenbestrijding</vt:lpstr>
      <vt:lpstr>4. Stand van zaken rattenbestrijding 4.1 Vangsten Muskusrat </vt:lpstr>
      <vt:lpstr>PowerPoint-presentatie</vt:lpstr>
      <vt:lpstr>4. Stand van zaken rattenbestrijding 4.2 Bruine rattenbestrijding :</vt:lpstr>
      <vt:lpstr>4. Stand van zaken rattenbestrijding  4.3 Rodenticiden in kg  </vt:lpstr>
      <vt:lpstr>4. Stand van zaken rattenbestrijding 4.3 Rodenticiden </vt:lpstr>
      <vt:lpstr>4. Stand van zaken rattenbestrijding 4.3 Rodenticiden </vt:lpstr>
      <vt:lpstr> </vt:lpstr>
      <vt:lpstr>5. Resultaten overlastbezorgers</vt:lpstr>
      <vt:lpstr>5. Resultaten overlastbezorgers  5.1 Dierlijke overlastbezorgers</vt:lpstr>
      <vt:lpstr>5. Resultaten Overlastbezorgers  5.1 Dierlijke overlastbezorgers</vt:lpstr>
      <vt:lpstr>5. Resultaten Overlastbezorgers:  5.2 Plantaardige overlastbezorgers </vt:lpstr>
      <vt:lpstr>5. Resultaten Overlastbezorgers:  5.2 Plantaardige overlastbezorgers </vt:lpstr>
      <vt:lpstr>5. Resultaten Overlastbezorgers:  5.2 Plantaardige overlastbezorgers </vt:lpstr>
      <vt:lpstr>5. Resultaten Overlastbezorgers:  5.2 Plantaardige overlastbezorgers </vt:lpstr>
      <vt:lpstr>5. Resultaten Overlastbezorgers:  5.2 Plantaardige overlastbezorgers </vt:lpstr>
      <vt:lpstr>5. Resultaten bevraging:  5.2 Plantaardige overlastbezorgers </vt:lpstr>
      <vt:lpstr>6. Rattenbestrijding langs provinciale waterlopen   </vt:lpstr>
      <vt:lpstr>6. Rattenbestrijding provinciale WL 6.1 Uitvoering    </vt:lpstr>
      <vt:lpstr>6. Rattenbestrijding provinciale WL 6.1 Uitvoering </vt:lpstr>
      <vt:lpstr>6. Rattenbestrijding provinciale WL 6.1 Uitvoering </vt:lpstr>
      <vt:lpstr>6. Rattenbestrijding provinciale WL 6.1 Uitvoering </vt:lpstr>
      <vt:lpstr>PowerPoint-presentatie</vt:lpstr>
      <vt:lpstr>PowerPoint-presentatie</vt:lpstr>
      <vt:lpstr>PowerPoint-presentatie</vt:lpstr>
      <vt:lpstr>6. Rattenbestrijding provinciale WL 6.2 Prospectie polders   </vt:lpstr>
      <vt:lpstr>PowerPoint-presentatie</vt:lpstr>
      <vt:lpstr>6. Rattenbestrijding provinciale WL 6.4 Adviesverlening   </vt:lpstr>
      <vt:lpstr>6. Rattenbestrijding provinciale WL    </vt:lpstr>
      <vt:lpstr>7. ExotenNet</vt:lpstr>
      <vt:lpstr>PowerPoint-presentatie</vt:lpstr>
      <vt:lpstr>8. Varia </vt:lpstr>
      <vt:lpstr>Contact</vt:lpstr>
    </vt:vector>
  </TitlesOfParts>
  <Company>Provincie Oost-Vlaanderen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Stefens Anke</dc:creator>
  <cp:lastModifiedBy>Stefens Anke</cp:lastModifiedBy>
  <cp:revision>134</cp:revision>
  <cp:lastPrinted>2017-03-28T15:40:48Z</cp:lastPrinted>
  <dcterms:created xsi:type="dcterms:W3CDTF">2017-03-15T14:54:02Z</dcterms:created>
  <dcterms:modified xsi:type="dcterms:W3CDTF">2017-06-28T13:34:10Z</dcterms:modified>
</cp:coreProperties>
</file>