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handoutMasterIdLst>
    <p:handoutMasterId r:id="rId48"/>
  </p:handoutMasterIdLst>
  <p:sldIdLst>
    <p:sldId id="256" r:id="rId2"/>
    <p:sldId id="259" r:id="rId3"/>
    <p:sldId id="258" r:id="rId4"/>
    <p:sldId id="303" r:id="rId5"/>
    <p:sldId id="260" r:id="rId6"/>
    <p:sldId id="261" r:id="rId7"/>
    <p:sldId id="262" r:id="rId8"/>
    <p:sldId id="323" r:id="rId9"/>
    <p:sldId id="324" r:id="rId10"/>
    <p:sldId id="321" r:id="rId11"/>
    <p:sldId id="319" r:id="rId12"/>
    <p:sldId id="320" r:id="rId13"/>
    <p:sldId id="322" r:id="rId14"/>
    <p:sldId id="318" r:id="rId15"/>
    <p:sldId id="266" r:id="rId16"/>
    <p:sldId id="265" r:id="rId17"/>
    <p:sldId id="269" r:id="rId18"/>
    <p:sldId id="268" r:id="rId19"/>
    <p:sldId id="287" r:id="rId20"/>
    <p:sldId id="270" r:id="rId21"/>
    <p:sldId id="289" r:id="rId22"/>
    <p:sldId id="273" r:id="rId23"/>
    <p:sldId id="272" r:id="rId24"/>
    <p:sldId id="274" r:id="rId25"/>
    <p:sldId id="275" r:id="rId26"/>
    <p:sldId id="278" r:id="rId27"/>
    <p:sldId id="279" r:id="rId28"/>
    <p:sldId id="276" r:id="rId29"/>
    <p:sldId id="277" r:id="rId30"/>
    <p:sldId id="305" r:id="rId31"/>
    <p:sldId id="306" r:id="rId32"/>
    <p:sldId id="307" r:id="rId33"/>
    <p:sldId id="308" r:id="rId34"/>
    <p:sldId id="309" r:id="rId35"/>
    <p:sldId id="310" r:id="rId36"/>
    <p:sldId id="311" r:id="rId37"/>
    <p:sldId id="312" r:id="rId38"/>
    <p:sldId id="313" r:id="rId39"/>
    <p:sldId id="314" r:id="rId40"/>
    <p:sldId id="315" r:id="rId41"/>
    <p:sldId id="316" r:id="rId42"/>
    <p:sldId id="304" r:id="rId43"/>
    <p:sldId id="285" r:id="rId44"/>
    <p:sldId id="286" r:id="rId45"/>
    <p:sldId id="317" r:id="rId46"/>
  </p:sldIdLst>
  <p:sldSz cx="9144000" cy="6858000" type="screen4x3"/>
  <p:notesSz cx="6669088" cy="9872663"/>
  <p:defaultTex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2F24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8" autoAdjust="0"/>
    <p:restoredTop sz="94692" autoAdjust="0"/>
  </p:normalViewPr>
  <p:slideViewPr>
    <p:cSldViewPr>
      <p:cViewPr varScale="1">
        <p:scale>
          <a:sx n="66" d="100"/>
          <a:sy n="66" d="100"/>
        </p:scale>
        <p:origin x="-1276" y="-56"/>
      </p:cViewPr>
      <p:guideLst>
        <p:guide orient="horz" pos="2160"/>
        <p:guide pos="2880"/>
      </p:guideLst>
    </p:cSldViewPr>
  </p:slideViewPr>
  <p:outlineViewPr>
    <p:cViewPr>
      <p:scale>
        <a:sx n="33" d="100"/>
        <a:sy n="33" d="100"/>
      </p:scale>
      <p:origin x="0" y="2131"/>
    </p:cViewPr>
  </p:outlineViewPr>
  <p:notesTextViewPr>
    <p:cViewPr>
      <p:scale>
        <a:sx n="1" d="1"/>
        <a:sy n="1" d="1"/>
      </p:scale>
      <p:origin x="0" y="204"/>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file:///\\pov20\data\E02\OVERLAST\PROVINCIE\reg-comm\2015\cijfers%20pov%20en%20rato.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nl-B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nl-BE"/>
              <a:t>Regio</a:t>
            </a:r>
            <a:r>
              <a:rPr lang="nl-BE" baseline="0"/>
              <a:t> Meetjesland: evolutie rhodenticiden</a:t>
            </a:r>
            <a:endParaRPr lang="nl-BE"/>
          </a:p>
        </c:rich>
      </c:tx>
      <c:overlay val="0"/>
    </c:title>
    <c:autoTitleDeleted val="0"/>
    <c:plotArea>
      <c:layout/>
      <c:barChart>
        <c:barDir val="col"/>
        <c:grouping val="clustered"/>
        <c:varyColors val="0"/>
        <c:ser>
          <c:idx val="0"/>
          <c:order val="0"/>
          <c:tx>
            <c:strRef>
              <c:f>meetjes!$C$5</c:f>
              <c:strCache>
                <c:ptCount val="1"/>
                <c:pt idx="0">
                  <c:v>2012</c:v>
                </c:pt>
              </c:strCache>
            </c:strRef>
          </c:tx>
          <c:invertIfNegative val="0"/>
          <c:cat>
            <c:strRef>
              <c:f>meetjes!$B$6:$B$17</c:f>
              <c:strCache>
                <c:ptCount val="12"/>
                <c:pt idx="0">
                  <c:v>Aalter</c:v>
                </c:pt>
                <c:pt idx="1">
                  <c:v>Assenede </c:v>
                </c:pt>
                <c:pt idx="2">
                  <c:v>Eeklo</c:v>
                </c:pt>
                <c:pt idx="3">
                  <c:v>Evergem</c:v>
                </c:pt>
                <c:pt idx="4">
                  <c:v>Kaprijke</c:v>
                </c:pt>
                <c:pt idx="5">
                  <c:v>Knesselare</c:v>
                </c:pt>
                <c:pt idx="6">
                  <c:v>Lovendegem</c:v>
                </c:pt>
                <c:pt idx="7">
                  <c:v>Maldegem</c:v>
                </c:pt>
                <c:pt idx="8">
                  <c:v>Nevele</c:v>
                </c:pt>
                <c:pt idx="9">
                  <c:v>Sint-Laureins</c:v>
                </c:pt>
                <c:pt idx="10">
                  <c:v>Waarschoot</c:v>
                </c:pt>
                <c:pt idx="11">
                  <c:v>Zomergem</c:v>
                </c:pt>
              </c:strCache>
            </c:strRef>
          </c:cat>
          <c:val>
            <c:numRef>
              <c:f>meetjes!$C$6:$C$17</c:f>
              <c:numCache>
                <c:formatCode>0</c:formatCode>
                <c:ptCount val="12"/>
                <c:pt idx="0">
                  <c:v>88.536000000000016</c:v>
                </c:pt>
                <c:pt idx="1">
                  <c:v>198</c:v>
                </c:pt>
                <c:pt idx="2">
                  <c:v>99.84</c:v>
                </c:pt>
                <c:pt idx="3">
                  <c:v>230.54399999999998</c:v>
                </c:pt>
                <c:pt idx="4">
                  <c:v>95.32</c:v>
                </c:pt>
                <c:pt idx="5">
                  <c:v>73.88000000000001</c:v>
                </c:pt>
                <c:pt idx="6">
                  <c:v>43.56</c:v>
                </c:pt>
                <c:pt idx="7">
                  <c:v>639.42000000000007</c:v>
                </c:pt>
                <c:pt idx="8">
                  <c:v>107</c:v>
                </c:pt>
                <c:pt idx="9">
                  <c:v>73.359999999999985</c:v>
                </c:pt>
                <c:pt idx="10">
                  <c:v>44.05</c:v>
                </c:pt>
                <c:pt idx="11">
                  <c:v>103.04</c:v>
                </c:pt>
              </c:numCache>
            </c:numRef>
          </c:val>
        </c:ser>
        <c:ser>
          <c:idx val="1"/>
          <c:order val="1"/>
          <c:tx>
            <c:strRef>
              <c:f>meetjes!$D$5</c:f>
              <c:strCache>
                <c:ptCount val="1"/>
                <c:pt idx="0">
                  <c:v>2013</c:v>
                </c:pt>
              </c:strCache>
            </c:strRef>
          </c:tx>
          <c:invertIfNegative val="0"/>
          <c:cat>
            <c:strRef>
              <c:f>meetjes!$B$6:$B$17</c:f>
              <c:strCache>
                <c:ptCount val="12"/>
                <c:pt idx="0">
                  <c:v>Aalter</c:v>
                </c:pt>
                <c:pt idx="1">
                  <c:v>Assenede </c:v>
                </c:pt>
                <c:pt idx="2">
                  <c:v>Eeklo</c:v>
                </c:pt>
                <c:pt idx="3">
                  <c:v>Evergem</c:v>
                </c:pt>
                <c:pt idx="4">
                  <c:v>Kaprijke</c:v>
                </c:pt>
                <c:pt idx="5">
                  <c:v>Knesselare</c:v>
                </c:pt>
                <c:pt idx="6">
                  <c:v>Lovendegem</c:v>
                </c:pt>
                <c:pt idx="7">
                  <c:v>Maldegem</c:v>
                </c:pt>
                <c:pt idx="8">
                  <c:v>Nevele</c:v>
                </c:pt>
                <c:pt idx="9">
                  <c:v>Sint-Laureins</c:v>
                </c:pt>
                <c:pt idx="10">
                  <c:v>Waarschoot</c:v>
                </c:pt>
                <c:pt idx="11">
                  <c:v>Zomergem</c:v>
                </c:pt>
              </c:strCache>
            </c:strRef>
          </c:cat>
          <c:val>
            <c:numRef>
              <c:f>meetjes!$D$6:$D$17</c:f>
              <c:numCache>
                <c:formatCode>0</c:formatCode>
                <c:ptCount val="12"/>
                <c:pt idx="1">
                  <c:v>146</c:v>
                </c:pt>
                <c:pt idx="2">
                  <c:v>53.448</c:v>
                </c:pt>
                <c:pt idx="3">
                  <c:v>248.60920000000002</c:v>
                </c:pt>
                <c:pt idx="4">
                  <c:v>57.031999999999996</c:v>
                </c:pt>
                <c:pt idx="5">
                  <c:v>65.172000000000011</c:v>
                </c:pt>
                <c:pt idx="6">
                  <c:v>28.724</c:v>
                </c:pt>
                <c:pt idx="7">
                  <c:v>614.32999999999993</c:v>
                </c:pt>
                <c:pt idx="8">
                  <c:v>80</c:v>
                </c:pt>
                <c:pt idx="9">
                  <c:v>80.319999999999993</c:v>
                </c:pt>
                <c:pt idx="10">
                  <c:v>29.931999999999999</c:v>
                </c:pt>
                <c:pt idx="11">
                  <c:v>58.56</c:v>
                </c:pt>
              </c:numCache>
            </c:numRef>
          </c:val>
        </c:ser>
        <c:ser>
          <c:idx val="2"/>
          <c:order val="2"/>
          <c:tx>
            <c:strRef>
              <c:f>meetjes!$E$5</c:f>
              <c:strCache>
                <c:ptCount val="1"/>
                <c:pt idx="0">
                  <c:v>2014</c:v>
                </c:pt>
              </c:strCache>
            </c:strRef>
          </c:tx>
          <c:invertIfNegative val="0"/>
          <c:cat>
            <c:strRef>
              <c:f>meetjes!$B$6:$B$17</c:f>
              <c:strCache>
                <c:ptCount val="12"/>
                <c:pt idx="0">
                  <c:v>Aalter</c:v>
                </c:pt>
                <c:pt idx="1">
                  <c:v>Assenede </c:v>
                </c:pt>
                <c:pt idx="2">
                  <c:v>Eeklo</c:v>
                </c:pt>
                <c:pt idx="3">
                  <c:v>Evergem</c:v>
                </c:pt>
                <c:pt idx="4">
                  <c:v>Kaprijke</c:v>
                </c:pt>
                <c:pt idx="5">
                  <c:v>Knesselare</c:v>
                </c:pt>
                <c:pt idx="6">
                  <c:v>Lovendegem</c:v>
                </c:pt>
                <c:pt idx="7">
                  <c:v>Maldegem</c:v>
                </c:pt>
                <c:pt idx="8">
                  <c:v>Nevele</c:v>
                </c:pt>
                <c:pt idx="9">
                  <c:v>Sint-Laureins</c:v>
                </c:pt>
                <c:pt idx="10">
                  <c:v>Waarschoot</c:v>
                </c:pt>
                <c:pt idx="11">
                  <c:v>Zomergem</c:v>
                </c:pt>
              </c:strCache>
            </c:strRef>
          </c:cat>
          <c:val>
            <c:numRef>
              <c:f>meetjes!$E$6:$E$17</c:f>
              <c:numCache>
                <c:formatCode>General</c:formatCode>
                <c:ptCount val="12"/>
                <c:pt idx="1">
                  <c:v>256</c:v>
                </c:pt>
                <c:pt idx="2">
                  <c:v>55</c:v>
                </c:pt>
                <c:pt idx="3" formatCode="0">
                  <c:v>143.88399999999999</c:v>
                </c:pt>
                <c:pt idx="4">
                  <c:v>91</c:v>
                </c:pt>
                <c:pt idx="5" formatCode="0">
                  <c:v>83.84</c:v>
                </c:pt>
                <c:pt idx="6">
                  <c:v>40</c:v>
                </c:pt>
                <c:pt idx="7" formatCode="0">
                  <c:v>69.400000000000006</c:v>
                </c:pt>
                <c:pt idx="8" formatCode="0">
                  <c:v>122.5</c:v>
                </c:pt>
                <c:pt idx="9" formatCode="0">
                  <c:v>119.99</c:v>
                </c:pt>
                <c:pt idx="10">
                  <c:v>29</c:v>
                </c:pt>
                <c:pt idx="11">
                  <c:v>86</c:v>
                </c:pt>
              </c:numCache>
            </c:numRef>
          </c:val>
        </c:ser>
        <c:ser>
          <c:idx val="3"/>
          <c:order val="3"/>
          <c:tx>
            <c:strRef>
              <c:f>meetjes!$F$5</c:f>
              <c:strCache>
                <c:ptCount val="1"/>
                <c:pt idx="0">
                  <c:v>2015</c:v>
                </c:pt>
              </c:strCache>
            </c:strRef>
          </c:tx>
          <c:invertIfNegative val="0"/>
          <c:val>
            <c:numRef>
              <c:f>meetjes!$F$6:$F$17</c:f>
              <c:numCache>
                <c:formatCode>General</c:formatCode>
                <c:ptCount val="12"/>
                <c:pt idx="0">
                  <c:v>0</c:v>
                </c:pt>
                <c:pt idx="1">
                  <c:v>131.01</c:v>
                </c:pt>
                <c:pt idx="2">
                  <c:v>64.94</c:v>
                </c:pt>
                <c:pt idx="3" formatCode="0">
                  <c:v>0</c:v>
                </c:pt>
                <c:pt idx="4">
                  <c:v>85.26</c:v>
                </c:pt>
                <c:pt idx="5" formatCode="0">
                  <c:v>92.4</c:v>
                </c:pt>
                <c:pt idx="6">
                  <c:v>35.9</c:v>
                </c:pt>
                <c:pt idx="7" formatCode="0">
                  <c:v>281.39999999999998</c:v>
                </c:pt>
                <c:pt idx="8" formatCode="0">
                  <c:v>131</c:v>
                </c:pt>
                <c:pt idx="9" formatCode="0">
                  <c:v>79.8</c:v>
                </c:pt>
                <c:pt idx="10">
                  <c:v>20.399999999999999</c:v>
                </c:pt>
                <c:pt idx="11">
                  <c:v>85.07</c:v>
                </c:pt>
              </c:numCache>
            </c:numRef>
          </c:val>
        </c:ser>
        <c:ser>
          <c:idx val="4"/>
          <c:order val="4"/>
          <c:tx>
            <c:strRef>
              <c:f>meetjes!$G$5</c:f>
              <c:strCache>
                <c:ptCount val="1"/>
                <c:pt idx="0">
                  <c:v>2016</c:v>
                </c:pt>
              </c:strCache>
            </c:strRef>
          </c:tx>
          <c:invertIfNegative val="0"/>
          <c:val>
            <c:numRef>
              <c:f>meetjes!$G$6:$G$17</c:f>
              <c:numCache>
                <c:formatCode>0.00</c:formatCode>
                <c:ptCount val="12"/>
                <c:pt idx="0">
                  <c:v>363.2</c:v>
                </c:pt>
                <c:pt idx="1">
                  <c:v>142.744</c:v>
                </c:pt>
                <c:pt idx="2">
                  <c:v>60.007999999999996</c:v>
                </c:pt>
                <c:pt idx="3">
                  <c:v>333.28199999999998</c:v>
                </c:pt>
                <c:pt idx="4">
                  <c:v>15</c:v>
                </c:pt>
                <c:pt idx="5">
                  <c:v>147.32</c:v>
                </c:pt>
                <c:pt idx="6">
                  <c:v>43.463999999999999</c:v>
                </c:pt>
                <c:pt idx="7">
                  <c:v>996.26</c:v>
                </c:pt>
                <c:pt idx="8">
                  <c:v>42.86</c:v>
                </c:pt>
                <c:pt idx="9">
                  <c:v>102.92</c:v>
                </c:pt>
                <c:pt idx="10">
                  <c:v>32.135999999999996</c:v>
                </c:pt>
                <c:pt idx="11">
                  <c:v>92.936000000000007</c:v>
                </c:pt>
              </c:numCache>
            </c:numRef>
          </c:val>
        </c:ser>
        <c:dLbls>
          <c:showLegendKey val="0"/>
          <c:showVal val="0"/>
          <c:showCatName val="0"/>
          <c:showSerName val="0"/>
          <c:showPercent val="0"/>
          <c:showBubbleSize val="0"/>
        </c:dLbls>
        <c:gapWidth val="150"/>
        <c:axId val="145689216"/>
        <c:axId val="145703296"/>
      </c:barChart>
      <c:catAx>
        <c:axId val="145689216"/>
        <c:scaling>
          <c:orientation val="minMax"/>
        </c:scaling>
        <c:delete val="0"/>
        <c:axPos val="b"/>
        <c:majorTickMark val="none"/>
        <c:minorTickMark val="none"/>
        <c:tickLblPos val="nextTo"/>
        <c:crossAx val="145703296"/>
        <c:crosses val="autoZero"/>
        <c:auto val="1"/>
        <c:lblAlgn val="ctr"/>
        <c:lblOffset val="100"/>
        <c:noMultiLvlLbl val="0"/>
      </c:catAx>
      <c:valAx>
        <c:axId val="145703296"/>
        <c:scaling>
          <c:orientation val="minMax"/>
          <c:max val="1000"/>
        </c:scaling>
        <c:delete val="0"/>
        <c:axPos val="l"/>
        <c:majorGridlines/>
        <c:numFmt formatCode="0" sourceLinked="1"/>
        <c:majorTickMark val="none"/>
        <c:minorTickMark val="none"/>
        <c:tickLblPos val="nextTo"/>
        <c:crossAx val="145689216"/>
        <c:crosses val="autoZero"/>
        <c:crossBetween val="between"/>
      </c:valAx>
    </c:plotArea>
    <c:legend>
      <c:legendPos val="r"/>
      <c:overlay val="0"/>
    </c:legend>
    <c:plotVisOnly val="1"/>
    <c:dispBlanksAs val="gap"/>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889938" cy="493633"/>
          </a:xfrm>
          <a:prstGeom prst="rect">
            <a:avLst/>
          </a:prstGeom>
        </p:spPr>
        <p:txBody>
          <a:bodyPr vert="horz" lIns="91440" tIns="45720" rIns="91440" bIns="45720" rtlCol="0"/>
          <a:lstStyle>
            <a:lvl1pPr algn="l">
              <a:defRPr sz="1200"/>
            </a:lvl1pPr>
          </a:lstStyle>
          <a:p>
            <a:endParaRPr lang="nl-BE"/>
          </a:p>
        </p:txBody>
      </p:sp>
      <p:sp>
        <p:nvSpPr>
          <p:cNvPr id="3" name="Tijdelijke aanduiding voor datum 2"/>
          <p:cNvSpPr>
            <a:spLocks noGrp="1"/>
          </p:cNvSpPr>
          <p:nvPr>
            <p:ph type="dt" sz="quarter" idx="1"/>
          </p:nvPr>
        </p:nvSpPr>
        <p:spPr>
          <a:xfrm>
            <a:off x="3777607" y="0"/>
            <a:ext cx="2889938" cy="493633"/>
          </a:xfrm>
          <a:prstGeom prst="rect">
            <a:avLst/>
          </a:prstGeom>
        </p:spPr>
        <p:txBody>
          <a:bodyPr vert="horz" lIns="91440" tIns="45720" rIns="91440" bIns="45720" rtlCol="0"/>
          <a:lstStyle>
            <a:lvl1pPr algn="r">
              <a:defRPr sz="1200"/>
            </a:lvl1pPr>
          </a:lstStyle>
          <a:p>
            <a:fld id="{407807D1-B119-41F2-81DF-39128378BDAF}" type="datetimeFigureOut">
              <a:rPr lang="nl-BE" smtClean="0"/>
              <a:t>28/06/2017</a:t>
            </a:fld>
            <a:endParaRPr lang="nl-BE"/>
          </a:p>
        </p:txBody>
      </p:sp>
      <p:sp>
        <p:nvSpPr>
          <p:cNvPr id="4" name="Tijdelijke aanduiding voor voettekst 3"/>
          <p:cNvSpPr>
            <a:spLocks noGrp="1"/>
          </p:cNvSpPr>
          <p:nvPr>
            <p:ph type="ftr" sz="quarter" idx="2"/>
          </p:nvPr>
        </p:nvSpPr>
        <p:spPr>
          <a:xfrm>
            <a:off x="0" y="9377316"/>
            <a:ext cx="2889938" cy="493633"/>
          </a:xfrm>
          <a:prstGeom prst="rect">
            <a:avLst/>
          </a:prstGeom>
        </p:spPr>
        <p:txBody>
          <a:bodyPr vert="horz" lIns="91440" tIns="45720" rIns="91440" bIns="45720" rtlCol="0" anchor="b"/>
          <a:lstStyle>
            <a:lvl1pPr algn="l">
              <a:defRPr sz="1200"/>
            </a:lvl1pPr>
          </a:lstStyle>
          <a:p>
            <a:endParaRPr lang="nl-BE"/>
          </a:p>
        </p:txBody>
      </p:sp>
      <p:sp>
        <p:nvSpPr>
          <p:cNvPr id="5" name="Tijdelijke aanduiding voor dianummer 4"/>
          <p:cNvSpPr>
            <a:spLocks noGrp="1"/>
          </p:cNvSpPr>
          <p:nvPr>
            <p:ph type="sldNum" sz="quarter" idx="3"/>
          </p:nvPr>
        </p:nvSpPr>
        <p:spPr>
          <a:xfrm>
            <a:off x="3777607" y="9377316"/>
            <a:ext cx="2889938" cy="493633"/>
          </a:xfrm>
          <a:prstGeom prst="rect">
            <a:avLst/>
          </a:prstGeom>
        </p:spPr>
        <p:txBody>
          <a:bodyPr vert="horz" lIns="91440" tIns="45720" rIns="91440" bIns="45720" rtlCol="0" anchor="b"/>
          <a:lstStyle>
            <a:lvl1pPr algn="r">
              <a:defRPr sz="1200"/>
            </a:lvl1pPr>
          </a:lstStyle>
          <a:p>
            <a:fld id="{4537F2AC-5214-439F-9C84-F9937F02AC95}" type="slidenum">
              <a:rPr lang="nl-BE" smtClean="0"/>
              <a:t>‹nr.›</a:t>
            </a:fld>
            <a:endParaRPr lang="nl-BE"/>
          </a:p>
        </p:txBody>
      </p:sp>
    </p:spTree>
    <p:extLst>
      <p:ext uri="{BB962C8B-B14F-4D97-AF65-F5344CB8AC3E}">
        <p14:creationId xmlns:p14="http://schemas.microsoft.com/office/powerpoint/2010/main" val="29178973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889938" cy="493633"/>
          </a:xfrm>
          <a:prstGeom prst="rect">
            <a:avLst/>
          </a:prstGeom>
        </p:spPr>
        <p:txBody>
          <a:bodyPr vert="horz" lIns="91440" tIns="45720" rIns="91440" bIns="45720" rtlCol="0"/>
          <a:lstStyle>
            <a:lvl1pPr algn="l">
              <a:defRPr sz="1200"/>
            </a:lvl1pPr>
          </a:lstStyle>
          <a:p>
            <a:endParaRPr lang="nl-BE"/>
          </a:p>
        </p:txBody>
      </p:sp>
      <p:sp>
        <p:nvSpPr>
          <p:cNvPr id="3" name="Tijdelijke aanduiding voor datum 2"/>
          <p:cNvSpPr>
            <a:spLocks noGrp="1"/>
          </p:cNvSpPr>
          <p:nvPr>
            <p:ph type="dt" idx="1"/>
          </p:nvPr>
        </p:nvSpPr>
        <p:spPr>
          <a:xfrm>
            <a:off x="3777607" y="0"/>
            <a:ext cx="2889938" cy="493633"/>
          </a:xfrm>
          <a:prstGeom prst="rect">
            <a:avLst/>
          </a:prstGeom>
        </p:spPr>
        <p:txBody>
          <a:bodyPr vert="horz" lIns="91440" tIns="45720" rIns="91440" bIns="45720" rtlCol="0"/>
          <a:lstStyle>
            <a:lvl1pPr algn="r">
              <a:defRPr sz="1200"/>
            </a:lvl1pPr>
          </a:lstStyle>
          <a:p>
            <a:fld id="{ECBDD4EC-8BC8-4DF2-B0F7-6B19BD23522F}" type="datetimeFigureOut">
              <a:rPr lang="nl-BE" smtClean="0"/>
              <a:t>28/06/2017</a:t>
            </a:fld>
            <a:endParaRPr lang="nl-BE"/>
          </a:p>
        </p:txBody>
      </p:sp>
      <p:sp>
        <p:nvSpPr>
          <p:cNvPr id="4" name="Tijdelijke aanduiding voor dia-afbeelding 3"/>
          <p:cNvSpPr>
            <a:spLocks noGrp="1" noRot="1" noChangeAspect="1"/>
          </p:cNvSpPr>
          <p:nvPr>
            <p:ph type="sldImg" idx="2"/>
          </p:nvPr>
        </p:nvSpPr>
        <p:spPr>
          <a:xfrm>
            <a:off x="866775" y="739775"/>
            <a:ext cx="4935538" cy="3703638"/>
          </a:xfrm>
          <a:prstGeom prst="rect">
            <a:avLst/>
          </a:prstGeom>
          <a:noFill/>
          <a:ln w="12700">
            <a:solidFill>
              <a:prstClr val="black"/>
            </a:solidFill>
          </a:ln>
        </p:spPr>
        <p:txBody>
          <a:bodyPr vert="horz" lIns="91440" tIns="45720" rIns="91440" bIns="45720" rtlCol="0" anchor="ctr"/>
          <a:lstStyle/>
          <a:p>
            <a:endParaRPr lang="nl-BE"/>
          </a:p>
        </p:txBody>
      </p:sp>
      <p:sp>
        <p:nvSpPr>
          <p:cNvPr id="5" name="Tijdelijke aanduiding voor notities 4"/>
          <p:cNvSpPr>
            <a:spLocks noGrp="1"/>
          </p:cNvSpPr>
          <p:nvPr>
            <p:ph type="body" sz="quarter" idx="3"/>
          </p:nvPr>
        </p:nvSpPr>
        <p:spPr>
          <a:xfrm>
            <a:off x="666909" y="4689515"/>
            <a:ext cx="5335270" cy="4442698"/>
          </a:xfrm>
          <a:prstGeom prst="rect">
            <a:avLst/>
          </a:prstGeom>
        </p:spPr>
        <p:txBody>
          <a:bodyPr vert="horz" lIns="91440" tIns="45720" rIns="91440" bIns="45720" rtlCol="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6" name="Tijdelijke aanduiding voor voettekst 5"/>
          <p:cNvSpPr>
            <a:spLocks noGrp="1"/>
          </p:cNvSpPr>
          <p:nvPr>
            <p:ph type="ftr" sz="quarter" idx="4"/>
          </p:nvPr>
        </p:nvSpPr>
        <p:spPr>
          <a:xfrm>
            <a:off x="0" y="9377316"/>
            <a:ext cx="2889938" cy="493633"/>
          </a:xfrm>
          <a:prstGeom prst="rect">
            <a:avLst/>
          </a:prstGeom>
        </p:spPr>
        <p:txBody>
          <a:bodyPr vert="horz" lIns="91440" tIns="45720" rIns="91440" bIns="45720" rtlCol="0" anchor="b"/>
          <a:lstStyle>
            <a:lvl1pPr algn="l">
              <a:defRPr sz="1200"/>
            </a:lvl1pPr>
          </a:lstStyle>
          <a:p>
            <a:endParaRPr lang="nl-BE"/>
          </a:p>
        </p:txBody>
      </p:sp>
      <p:sp>
        <p:nvSpPr>
          <p:cNvPr id="7" name="Tijdelijke aanduiding voor dianummer 6"/>
          <p:cNvSpPr>
            <a:spLocks noGrp="1"/>
          </p:cNvSpPr>
          <p:nvPr>
            <p:ph type="sldNum" sz="quarter" idx="5"/>
          </p:nvPr>
        </p:nvSpPr>
        <p:spPr>
          <a:xfrm>
            <a:off x="3777607" y="9377316"/>
            <a:ext cx="2889938" cy="493633"/>
          </a:xfrm>
          <a:prstGeom prst="rect">
            <a:avLst/>
          </a:prstGeom>
        </p:spPr>
        <p:txBody>
          <a:bodyPr vert="horz" lIns="91440" tIns="45720" rIns="91440" bIns="45720" rtlCol="0" anchor="b"/>
          <a:lstStyle>
            <a:lvl1pPr algn="r">
              <a:defRPr sz="1200"/>
            </a:lvl1pPr>
          </a:lstStyle>
          <a:p>
            <a:fld id="{E84FB1EF-103E-4F1C-B005-4576B6DC8F33}" type="slidenum">
              <a:rPr lang="nl-BE" smtClean="0"/>
              <a:t>‹nr.›</a:t>
            </a:fld>
            <a:endParaRPr lang="nl-BE"/>
          </a:p>
        </p:txBody>
      </p:sp>
    </p:spTree>
    <p:extLst>
      <p:ext uri="{BB962C8B-B14F-4D97-AF65-F5344CB8AC3E}">
        <p14:creationId xmlns:p14="http://schemas.microsoft.com/office/powerpoint/2010/main" val="478741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E84FB1EF-103E-4F1C-B005-4576B6DC8F33}" type="slidenum">
              <a:rPr lang="nl-BE" smtClean="0"/>
              <a:t>2</a:t>
            </a:fld>
            <a:endParaRPr lang="nl-BE"/>
          </a:p>
        </p:txBody>
      </p:sp>
    </p:spTree>
    <p:extLst>
      <p:ext uri="{BB962C8B-B14F-4D97-AF65-F5344CB8AC3E}">
        <p14:creationId xmlns:p14="http://schemas.microsoft.com/office/powerpoint/2010/main" val="25523824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E84FB1EF-103E-4F1C-B005-4576B6DC8F33}" type="slidenum">
              <a:rPr lang="nl-BE" smtClean="0"/>
              <a:t>15</a:t>
            </a:fld>
            <a:endParaRPr lang="nl-BE"/>
          </a:p>
        </p:txBody>
      </p:sp>
    </p:spTree>
    <p:extLst>
      <p:ext uri="{BB962C8B-B14F-4D97-AF65-F5344CB8AC3E}">
        <p14:creationId xmlns:p14="http://schemas.microsoft.com/office/powerpoint/2010/main" val="31414585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E84FB1EF-103E-4F1C-B005-4576B6DC8F33}" type="slidenum">
              <a:rPr lang="nl-BE" smtClean="0"/>
              <a:t>17</a:t>
            </a:fld>
            <a:endParaRPr lang="nl-BE"/>
          </a:p>
        </p:txBody>
      </p:sp>
    </p:spTree>
    <p:extLst>
      <p:ext uri="{BB962C8B-B14F-4D97-AF65-F5344CB8AC3E}">
        <p14:creationId xmlns:p14="http://schemas.microsoft.com/office/powerpoint/2010/main" val="39151084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E84FB1EF-103E-4F1C-B005-4576B6DC8F33}" type="slidenum">
              <a:rPr lang="nl-BE" smtClean="0"/>
              <a:t>18</a:t>
            </a:fld>
            <a:endParaRPr lang="nl-BE"/>
          </a:p>
        </p:txBody>
      </p:sp>
    </p:spTree>
    <p:extLst>
      <p:ext uri="{BB962C8B-B14F-4D97-AF65-F5344CB8AC3E}">
        <p14:creationId xmlns:p14="http://schemas.microsoft.com/office/powerpoint/2010/main" val="1563391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E84FB1EF-103E-4F1C-B005-4576B6DC8F33}" type="slidenum">
              <a:rPr lang="nl-BE" smtClean="0"/>
              <a:t>19</a:t>
            </a:fld>
            <a:endParaRPr lang="nl-BE"/>
          </a:p>
        </p:txBody>
      </p:sp>
    </p:spTree>
    <p:extLst>
      <p:ext uri="{BB962C8B-B14F-4D97-AF65-F5344CB8AC3E}">
        <p14:creationId xmlns:p14="http://schemas.microsoft.com/office/powerpoint/2010/main" val="9937843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E84FB1EF-103E-4F1C-B005-4576B6DC8F33}" type="slidenum">
              <a:rPr lang="nl-BE" smtClean="0"/>
              <a:t>22</a:t>
            </a:fld>
            <a:endParaRPr lang="nl-BE"/>
          </a:p>
        </p:txBody>
      </p:sp>
    </p:spTree>
    <p:extLst>
      <p:ext uri="{BB962C8B-B14F-4D97-AF65-F5344CB8AC3E}">
        <p14:creationId xmlns:p14="http://schemas.microsoft.com/office/powerpoint/2010/main" val="6310247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E84FB1EF-103E-4F1C-B005-4576B6DC8F33}" type="slidenum">
              <a:rPr lang="nl-BE" smtClean="0"/>
              <a:t>24</a:t>
            </a:fld>
            <a:endParaRPr lang="nl-BE"/>
          </a:p>
        </p:txBody>
      </p:sp>
    </p:spTree>
    <p:extLst>
      <p:ext uri="{BB962C8B-B14F-4D97-AF65-F5344CB8AC3E}">
        <p14:creationId xmlns:p14="http://schemas.microsoft.com/office/powerpoint/2010/main" val="25762877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E84FB1EF-103E-4F1C-B005-4576B6DC8F33}" type="slidenum">
              <a:rPr lang="nl-BE" smtClean="0"/>
              <a:t>25</a:t>
            </a:fld>
            <a:endParaRPr lang="nl-BE"/>
          </a:p>
        </p:txBody>
      </p:sp>
    </p:spTree>
    <p:extLst>
      <p:ext uri="{BB962C8B-B14F-4D97-AF65-F5344CB8AC3E}">
        <p14:creationId xmlns:p14="http://schemas.microsoft.com/office/powerpoint/2010/main" val="298050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E84FB1EF-103E-4F1C-B005-4576B6DC8F33}" type="slidenum">
              <a:rPr lang="nl-BE" smtClean="0"/>
              <a:t>26</a:t>
            </a:fld>
            <a:endParaRPr lang="nl-BE"/>
          </a:p>
        </p:txBody>
      </p:sp>
    </p:spTree>
    <p:extLst>
      <p:ext uri="{BB962C8B-B14F-4D97-AF65-F5344CB8AC3E}">
        <p14:creationId xmlns:p14="http://schemas.microsoft.com/office/powerpoint/2010/main" val="40429756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E84FB1EF-103E-4F1C-B005-4576B6DC8F33}" type="slidenum">
              <a:rPr lang="nl-BE" smtClean="0"/>
              <a:t>27</a:t>
            </a:fld>
            <a:endParaRPr lang="nl-BE"/>
          </a:p>
        </p:txBody>
      </p:sp>
    </p:spTree>
    <p:extLst>
      <p:ext uri="{BB962C8B-B14F-4D97-AF65-F5344CB8AC3E}">
        <p14:creationId xmlns:p14="http://schemas.microsoft.com/office/powerpoint/2010/main" val="9443315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E84FB1EF-103E-4F1C-B005-4576B6DC8F33}" type="slidenum">
              <a:rPr lang="nl-BE" smtClean="0"/>
              <a:t>29</a:t>
            </a:fld>
            <a:endParaRPr lang="nl-BE"/>
          </a:p>
        </p:txBody>
      </p:sp>
    </p:spTree>
    <p:extLst>
      <p:ext uri="{BB962C8B-B14F-4D97-AF65-F5344CB8AC3E}">
        <p14:creationId xmlns:p14="http://schemas.microsoft.com/office/powerpoint/2010/main" val="13425024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E84FB1EF-103E-4F1C-B005-4576B6DC8F33}" type="slidenum">
              <a:rPr lang="nl-BE" smtClean="0"/>
              <a:t>3</a:t>
            </a:fld>
            <a:endParaRPr lang="nl-BE"/>
          </a:p>
        </p:txBody>
      </p:sp>
    </p:spTree>
    <p:extLst>
      <p:ext uri="{BB962C8B-B14F-4D97-AF65-F5344CB8AC3E}">
        <p14:creationId xmlns:p14="http://schemas.microsoft.com/office/powerpoint/2010/main" val="17719840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E84FB1EF-103E-4F1C-B005-4576B6DC8F33}" type="slidenum">
              <a:rPr lang="nl-BE" smtClean="0"/>
              <a:t>30</a:t>
            </a:fld>
            <a:endParaRPr lang="nl-BE"/>
          </a:p>
        </p:txBody>
      </p:sp>
    </p:spTree>
    <p:extLst>
      <p:ext uri="{BB962C8B-B14F-4D97-AF65-F5344CB8AC3E}">
        <p14:creationId xmlns:p14="http://schemas.microsoft.com/office/powerpoint/2010/main" val="8231979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E84FB1EF-103E-4F1C-B005-4576B6DC8F33}" type="slidenum">
              <a:rPr lang="nl-BE" smtClean="0"/>
              <a:t>31</a:t>
            </a:fld>
            <a:endParaRPr lang="nl-BE"/>
          </a:p>
        </p:txBody>
      </p:sp>
    </p:spTree>
    <p:extLst>
      <p:ext uri="{BB962C8B-B14F-4D97-AF65-F5344CB8AC3E}">
        <p14:creationId xmlns:p14="http://schemas.microsoft.com/office/powerpoint/2010/main" val="8231979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E84FB1EF-103E-4F1C-B005-4576B6DC8F33}" type="slidenum">
              <a:rPr lang="nl-BE" smtClean="0"/>
              <a:t>32</a:t>
            </a:fld>
            <a:endParaRPr lang="nl-BE"/>
          </a:p>
        </p:txBody>
      </p:sp>
    </p:spTree>
    <p:extLst>
      <p:ext uri="{BB962C8B-B14F-4D97-AF65-F5344CB8AC3E}">
        <p14:creationId xmlns:p14="http://schemas.microsoft.com/office/powerpoint/2010/main" val="82319796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E84FB1EF-103E-4F1C-B005-4576B6DC8F33}" type="slidenum">
              <a:rPr lang="nl-BE" smtClean="0"/>
              <a:t>33</a:t>
            </a:fld>
            <a:endParaRPr lang="nl-BE"/>
          </a:p>
        </p:txBody>
      </p:sp>
    </p:spTree>
    <p:extLst>
      <p:ext uri="{BB962C8B-B14F-4D97-AF65-F5344CB8AC3E}">
        <p14:creationId xmlns:p14="http://schemas.microsoft.com/office/powerpoint/2010/main" val="82319796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E84FB1EF-103E-4F1C-B005-4576B6DC8F33}" type="slidenum">
              <a:rPr lang="nl-BE" smtClean="0"/>
              <a:t>34</a:t>
            </a:fld>
            <a:endParaRPr lang="nl-BE"/>
          </a:p>
        </p:txBody>
      </p:sp>
    </p:spTree>
    <p:extLst>
      <p:ext uri="{BB962C8B-B14F-4D97-AF65-F5344CB8AC3E}">
        <p14:creationId xmlns:p14="http://schemas.microsoft.com/office/powerpoint/2010/main" val="82319796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E84FB1EF-103E-4F1C-B005-4576B6DC8F33}" type="slidenum">
              <a:rPr lang="nl-BE" smtClean="0"/>
              <a:t>35</a:t>
            </a:fld>
            <a:endParaRPr lang="nl-BE"/>
          </a:p>
        </p:txBody>
      </p:sp>
    </p:spTree>
    <p:extLst>
      <p:ext uri="{BB962C8B-B14F-4D97-AF65-F5344CB8AC3E}">
        <p14:creationId xmlns:p14="http://schemas.microsoft.com/office/powerpoint/2010/main" val="82319796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E84FB1EF-103E-4F1C-B005-4576B6DC8F33}" type="slidenum">
              <a:rPr lang="nl-BE" smtClean="0"/>
              <a:t>36</a:t>
            </a:fld>
            <a:endParaRPr lang="nl-BE"/>
          </a:p>
        </p:txBody>
      </p:sp>
    </p:spTree>
    <p:extLst>
      <p:ext uri="{BB962C8B-B14F-4D97-AF65-F5344CB8AC3E}">
        <p14:creationId xmlns:p14="http://schemas.microsoft.com/office/powerpoint/2010/main" val="82319796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E84FB1EF-103E-4F1C-B005-4576B6DC8F33}" type="slidenum">
              <a:rPr lang="nl-BE" smtClean="0"/>
              <a:t>38</a:t>
            </a:fld>
            <a:endParaRPr lang="nl-BE"/>
          </a:p>
        </p:txBody>
      </p:sp>
    </p:spTree>
    <p:extLst>
      <p:ext uri="{BB962C8B-B14F-4D97-AF65-F5344CB8AC3E}">
        <p14:creationId xmlns:p14="http://schemas.microsoft.com/office/powerpoint/2010/main" val="82319796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lvl="2"/>
            <a:endParaRPr lang="nl-BE" dirty="0" smtClean="0"/>
          </a:p>
        </p:txBody>
      </p:sp>
      <p:sp>
        <p:nvSpPr>
          <p:cNvPr id="4" name="Tijdelijke aanduiding voor dianummer 3"/>
          <p:cNvSpPr>
            <a:spLocks noGrp="1"/>
          </p:cNvSpPr>
          <p:nvPr>
            <p:ph type="sldNum" sz="quarter" idx="10"/>
          </p:nvPr>
        </p:nvSpPr>
        <p:spPr/>
        <p:txBody>
          <a:bodyPr/>
          <a:lstStyle/>
          <a:p>
            <a:fld id="{E84FB1EF-103E-4F1C-B005-4576B6DC8F33}" type="slidenum">
              <a:rPr lang="nl-BE" smtClean="0"/>
              <a:t>39</a:t>
            </a:fld>
            <a:endParaRPr lang="nl-BE"/>
          </a:p>
        </p:txBody>
      </p:sp>
    </p:spTree>
    <p:extLst>
      <p:ext uri="{BB962C8B-B14F-4D97-AF65-F5344CB8AC3E}">
        <p14:creationId xmlns:p14="http://schemas.microsoft.com/office/powerpoint/2010/main" val="82319796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E84FB1EF-103E-4F1C-B005-4576B6DC8F33}" type="slidenum">
              <a:rPr lang="nl-BE" smtClean="0"/>
              <a:t>40</a:t>
            </a:fld>
            <a:endParaRPr lang="nl-BE"/>
          </a:p>
        </p:txBody>
      </p:sp>
    </p:spTree>
    <p:extLst>
      <p:ext uri="{BB962C8B-B14F-4D97-AF65-F5344CB8AC3E}">
        <p14:creationId xmlns:p14="http://schemas.microsoft.com/office/powerpoint/2010/main" val="8231979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E84FB1EF-103E-4F1C-B005-4576B6DC8F33}" type="slidenum">
              <a:rPr lang="nl-BE" smtClean="0"/>
              <a:t>4</a:t>
            </a:fld>
            <a:endParaRPr lang="nl-BE"/>
          </a:p>
        </p:txBody>
      </p:sp>
    </p:spTree>
    <p:extLst>
      <p:ext uri="{BB962C8B-B14F-4D97-AF65-F5344CB8AC3E}">
        <p14:creationId xmlns:p14="http://schemas.microsoft.com/office/powerpoint/2010/main" val="255238245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E84FB1EF-103E-4F1C-B005-4576B6DC8F33}" type="slidenum">
              <a:rPr lang="nl-BE" smtClean="0"/>
              <a:t>41</a:t>
            </a:fld>
            <a:endParaRPr lang="nl-BE"/>
          </a:p>
        </p:txBody>
      </p:sp>
    </p:spTree>
    <p:extLst>
      <p:ext uri="{BB962C8B-B14F-4D97-AF65-F5344CB8AC3E}">
        <p14:creationId xmlns:p14="http://schemas.microsoft.com/office/powerpoint/2010/main" val="82319796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E84FB1EF-103E-4F1C-B005-4576B6DC8F33}" type="slidenum">
              <a:rPr lang="nl-BE" smtClean="0"/>
              <a:t>42</a:t>
            </a:fld>
            <a:endParaRPr lang="nl-BE"/>
          </a:p>
        </p:txBody>
      </p:sp>
    </p:spTree>
    <p:extLst>
      <p:ext uri="{BB962C8B-B14F-4D97-AF65-F5344CB8AC3E}">
        <p14:creationId xmlns:p14="http://schemas.microsoft.com/office/powerpoint/2010/main" val="18841441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E84FB1EF-103E-4F1C-B005-4576B6DC8F33}" type="slidenum">
              <a:rPr lang="nl-BE" smtClean="0"/>
              <a:t>44</a:t>
            </a:fld>
            <a:endParaRPr lang="nl-BE"/>
          </a:p>
        </p:txBody>
      </p:sp>
    </p:spTree>
    <p:extLst>
      <p:ext uri="{BB962C8B-B14F-4D97-AF65-F5344CB8AC3E}">
        <p14:creationId xmlns:p14="http://schemas.microsoft.com/office/powerpoint/2010/main" val="1873029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nl-BE" dirty="0" smtClean="0"/>
          </a:p>
          <a:p>
            <a:endParaRPr lang="nl-BE" dirty="0"/>
          </a:p>
        </p:txBody>
      </p:sp>
      <p:sp>
        <p:nvSpPr>
          <p:cNvPr id="4" name="Tijdelijke aanduiding voor dianummer 3"/>
          <p:cNvSpPr>
            <a:spLocks noGrp="1"/>
          </p:cNvSpPr>
          <p:nvPr>
            <p:ph type="sldNum" sz="quarter" idx="10"/>
          </p:nvPr>
        </p:nvSpPr>
        <p:spPr/>
        <p:txBody>
          <a:bodyPr/>
          <a:lstStyle/>
          <a:p>
            <a:fld id="{E84FB1EF-103E-4F1C-B005-4576B6DC8F33}" type="slidenum">
              <a:rPr lang="nl-BE" smtClean="0"/>
              <a:t>6</a:t>
            </a:fld>
            <a:endParaRPr lang="nl-BE"/>
          </a:p>
        </p:txBody>
      </p:sp>
    </p:spTree>
    <p:extLst>
      <p:ext uri="{BB962C8B-B14F-4D97-AF65-F5344CB8AC3E}">
        <p14:creationId xmlns:p14="http://schemas.microsoft.com/office/powerpoint/2010/main" val="23497568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E84FB1EF-103E-4F1C-B005-4576B6DC8F33}" type="slidenum">
              <a:rPr lang="nl-BE" smtClean="0"/>
              <a:t>8</a:t>
            </a:fld>
            <a:endParaRPr lang="nl-BE"/>
          </a:p>
        </p:txBody>
      </p:sp>
    </p:spTree>
    <p:extLst>
      <p:ext uri="{BB962C8B-B14F-4D97-AF65-F5344CB8AC3E}">
        <p14:creationId xmlns:p14="http://schemas.microsoft.com/office/powerpoint/2010/main" val="9957954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BE" dirty="0" smtClean="0"/>
              <a:t>Achteraf toegevoegd </a:t>
            </a:r>
            <a:r>
              <a:rPr lang="nl-BE" dirty="0" smtClean="0"/>
              <a:t>: </a:t>
            </a:r>
            <a:r>
              <a:rPr lang="nl-BE" sz="1200" kern="1200" dirty="0" smtClean="0">
                <a:solidFill>
                  <a:schemeClr val="tx1"/>
                </a:solidFill>
                <a:effectLst/>
                <a:latin typeface="+mn-lt"/>
                <a:ea typeface="+mn-ea"/>
                <a:cs typeface="+mn-cs"/>
              </a:rPr>
              <a:t>Er werden cijfers van zeeland opgevraagd daar worden enorm veel muskusratten gevangen, het gaat specifiek </a:t>
            </a:r>
            <a:r>
              <a:rPr lang="nl-BE" sz="1200" kern="1200" dirty="0" err="1" smtClean="0">
                <a:solidFill>
                  <a:schemeClr val="tx1"/>
                </a:solidFill>
                <a:effectLst/>
                <a:latin typeface="+mn-lt"/>
                <a:ea typeface="+mn-ea"/>
                <a:cs typeface="+mn-cs"/>
              </a:rPr>
              <a:t>oa</a:t>
            </a:r>
            <a:r>
              <a:rPr lang="nl-BE" sz="1200" kern="1200" dirty="0" smtClean="0">
                <a:solidFill>
                  <a:schemeClr val="tx1"/>
                </a:solidFill>
                <a:effectLst/>
                <a:latin typeface="+mn-lt"/>
                <a:ea typeface="+mn-ea"/>
                <a:cs typeface="+mn-cs"/>
              </a:rPr>
              <a:t> op zeeland- team zuid, </a:t>
            </a:r>
            <a:r>
              <a:rPr lang="nl-BE" sz="1200" kern="1200" dirty="0" err="1" smtClean="0">
                <a:solidFill>
                  <a:schemeClr val="tx1"/>
                </a:solidFill>
                <a:effectLst/>
                <a:latin typeface="+mn-lt"/>
                <a:ea typeface="+mn-ea"/>
                <a:cs typeface="+mn-cs"/>
              </a:rPr>
              <a:t>zeeuws</a:t>
            </a:r>
            <a:r>
              <a:rPr lang="nl-BE" sz="1200" kern="1200" dirty="0" smtClean="0">
                <a:solidFill>
                  <a:schemeClr val="tx1"/>
                </a:solidFill>
                <a:effectLst/>
                <a:latin typeface="+mn-lt"/>
                <a:ea typeface="+mn-ea"/>
                <a:cs typeface="+mn-cs"/>
              </a:rPr>
              <a:t> </a:t>
            </a:r>
            <a:r>
              <a:rPr lang="nl-BE" sz="1200" kern="1200" dirty="0" err="1" smtClean="0">
                <a:solidFill>
                  <a:schemeClr val="tx1"/>
                </a:solidFill>
                <a:effectLst/>
                <a:latin typeface="+mn-lt"/>
                <a:ea typeface="+mn-ea"/>
                <a:cs typeface="+mn-cs"/>
              </a:rPr>
              <a:t>vlaanderen</a:t>
            </a:r>
            <a:r>
              <a:rPr lang="nl-BE" sz="1200" kern="1200" dirty="0" smtClean="0">
                <a:solidFill>
                  <a:schemeClr val="tx1"/>
                </a:solidFill>
                <a:effectLst/>
                <a:latin typeface="+mn-lt"/>
                <a:ea typeface="+mn-ea"/>
                <a:cs typeface="+mn-cs"/>
              </a:rPr>
              <a:t>, daar komt het leeuwendeel van de totale vangst in zeeland vandaan (zeeland is team oost, west en zuid). Als wij niet attent zijn zullen wij over een paar jaar misschien met dezelfde gegevens zitten. De oorzaak waarom dit zo hoog is, is omdat er een lagere bezetting van de rattenbestrijding is. Rato vraagt een overleg met zeeland om te bekijken hoe het verder moet in de komende jaren. Regio Waasland en Meetjesland grenzen aan Nederland en lopen het grootste risico, de stijging zou ook effect kunnen hebben op de grensgemeenten, dus iedereen zal alert moeten zijn.  Ook in West-Vlaanderen zien we een zeer grote stijging van de populatie. In de grensgemeenten is die stijging vooral gesitueerd, aldus de polders. </a:t>
            </a:r>
          </a:p>
          <a:p>
            <a:endParaRPr lang="nl-BE" dirty="0"/>
          </a:p>
        </p:txBody>
      </p:sp>
      <p:sp>
        <p:nvSpPr>
          <p:cNvPr id="4" name="Tijdelijke aanduiding voor dianummer 3"/>
          <p:cNvSpPr>
            <a:spLocks noGrp="1"/>
          </p:cNvSpPr>
          <p:nvPr>
            <p:ph type="sldNum" sz="quarter" idx="10"/>
          </p:nvPr>
        </p:nvSpPr>
        <p:spPr/>
        <p:txBody>
          <a:bodyPr/>
          <a:lstStyle/>
          <a:p>
            <a:fld id="{E84FB1EF-103E-4F1C-B005-4576B6DC8F33}" type="slidenum">
              <a:rPr lang="nl-BE" smtClean="0"/>
              <a:t>11</a:t>
            </a:fld>
            <a:endParaRPr lang="nl-BE"/>
          </a:p>
        </p:txBody>
      </p:sp>
    </p:spTree>
    <p:extLst>
      <p:ext uri="{BB962C8B-B14F-4D97-AF65-F5344CB8AC3E}">
        <p14:creationId xmlns:p14="http://schemas.microsoft.com/office/powerpoint/2010/main" val="12814858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BE" dirty="0" smtClean="0"/>
              <a:t>Achteraf toegevoegd : dit is een </a:t>
            </a:r>
            <a:r>
              <a:rPr lang="nl-BE" sz="1200" kern="1200" dirty="0" smtClean="0">
                <a:solidFill>
                  <a:schemeClr val="tx1"/>
                </a:solidFill>
                <a:effectLst/>
                <a:latin typeface="+mn-lt"/>
                <a:ea typeface="+mn-ea"/>
                <a:cs typeface="+mn-cs"/>
              </a:rPr>
              <a:t>Kaart van Zeeland: hoe donkerder het gebied, hoe meer ratten er gevangen werden. Ze berekenen dit op basis van vangsten/km² of per manuur. </a:t>
            </a:r>
            <a:r>
              <a:rPr lang="nl-BE" sz="1200" kern="1200" smtClean="0">
                <a:solidFill>
                  <a:schemeClr val="tx1"/>
                </a:solidFill>
                <a:effectLst/>
                <a:latin typeface="+mn-lt"/>
                <a:ea typeface="+mn-ea"/>
                <a:cs typeface="+mn-cs"/>
              </a:rPr>
              <a:t>Op die manier proberen ze te bekijken welke gebieden meer inzet vereisen. </a:t>
            </a:r>
            <a:endParaRPr lang="nl-BE" smtClean="0"/>
          </a:p>
          <a:p>
            <a:endParaRPr lang="nl-BE"/>
          </a:p>
        </p:txBody>
      </p:sp>
      <p:sp>
        <p:nvSpPr>
          <p:cNvPr id="4" name="Tijdelijke aanduiding voor dianummer 3"/>
          <p:cNvSpPr>
            <a:spLocks noGrp="1"/>
          </p:cNvSpPr>
          <p:nvPr>
            <p:ph type="sldNum" sz="quarter" idx="10"/>
          </p:nvPr>
        </p:nvSpPr>
        <p:spPr/>
        <p:txBody>
          <a:bodyPr/>
          <a:lstStyle/>
          <a:p>
            <a:fld id="{E84FB1EF-103E-4F1C-B005-4576B6DC8F33}" type="slidenum">
              <a:rPr lang="nl-BE" smtClean="0"/>
              <a:t>12</a:t>
            </a:fld>
            <a:endParaRPr lang="nl-BE"/>
          </a:p>
        </p:txBody>
      </p:sp>
    </p:spTree>
    <p:extLst>
      <p:ext uri="{BB962C8B-B14F-4D97-AF65-F5344CB8AC3E}">
        <p14:creationId xmlns:p14="http://schemas.microsoft.com/office/powerpoint/2010/main" val="4730966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BE" dirty="0" smtClean="0"/>
              <a:t>Achteraf toegevoegd : De cijfers werden</a:t>
            </a:r>
            <a:r>
              <a:rPr lang="nl-BE" baseline="0" dirty="0" smtClean="0"/>
              <a:t> </a:t>
            </a:r>
            <a:r>
              <a:rPr lang="nl-BE" baseline="0" dirty="0" err="1" smtClean="0"/>
              <a:t>opgelijst</a:t>
            </a:r>
            <a:r>
              <a:rPr lang="nl-BE" baseline="0" smtClean="0"/>
              <a:t> per gemeente en inclusief de categorie die omschreven wordt binnen de VHA</a:t>
            </a:r>
            <a:endParaRPr lang="nl-BE" dirty="0" smtClean="0"/>
          </a:p>
        </p:txBody>
      </p:sp>
      <p:sp>
        <p:nvSpPr>
          <p:cNvPr id="4" name="Tijdelijke aanduiding voor dianummer 3"/>
          <p:cNvSpPr>
            <a:spLocks noGrp="1"/>
          </p:cNvSpPr>
          <p:nvPr>
            <p:ph type="sldNum" sz="quarter" idx="10"/>
          </p:nvPr>
        </p:nvSpPr>
        <p:spPr/>
        <p:txBody>
          <a:bodyPr/>
          <a:lstStyle/>
          <a:p>
            <a:fld id="{E84FB1EF-103E-4F1C-B005-4576B6DC8F33}" type="slidenum">
              <a:rPr lang="nl-BE" smtClean="0"/>
              <a:t>13</a:t>
            </a:fld>
            <a:endParaRPr lang="nl-BE"/>
          </a:p>
        </p:txBody>
      </p:sp>
    </p:spTree>
    <p:extLst>
      <p:ext uri="{BB962C8B-B14F-4D97-AF65-F5344CB8AC3E}">
        <p14:creationId xmlns:p14="http://schemas.microsoft.com/office/powerpoint/2010/main" val="20461884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lvl="2"/>
            <a:endParaRPr lang="nl-BE" dirty="0" smtClean="0"/>
          </a:p>
        </p:txBody>
      </p:sp>
      <p:sp>
        <p:nvSpPr>
          <p:cNvPr id="4" name="Tijdelijke aanduiding voor dianummer 3"/>
          <p:cNvSpPr>
            <a:spLocks noGrp="1"/>
          </p:cNvSpPr>
          <p:nvPr>
            <p:ph type="sldNum" sz="quarter" idx="10"/>
          </p:nvPr>
        </p:nvSpPr>
        <p:spPr/>
        <p:txBody>
          <a:bodyPr/>
          <a:lstStyle/>
          <a:p>
            <a:fld id="{E84FB1EF-103E-4F1C-B005-4576B6DC8F33}" type="slidenum">
              <a:rPr lang="nl-BE" smtClean="0"/>
              <a:t>14</a:t>
            </a:fld>
            <a:endParaRPr lang="nl-BE"/>
          </a:p>
        </p:txBody>
      </p:sp>
    </p:spTree>
    <p:extLst>
      <p:ext uri="{BB962C8B-B14F-4D97-AF65-F5344CB8AC3E}">
        <p14:creationId xmlns:p14="http://schemas.microsoft.com/office/powerpoint/2010/main" val="8231979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smtClean="0"/>
              <a:t>Klik om de stijl te bewerken</a:t>
            </a:r>
            <a:endParaRPr lang="nl-BE"/>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de ondertitelstijl van het model te bewerken</a:t>
            </a:r>
            <a:endParaRPr lang="nl-BE"/>
          </a:p>
        </p:txBody>
      </p:sp>
      <p:sp>
        <p:nvSpPr>
          <p:cNvPr id="4" name="Tijdelijke aanduiding voor datum 3"/>
          <p:cNvSpPr>
            <a:spLocks noGrp="1"/>
          </p:cNvSpPr>
          <p:nvPr>
            <p:ph type="dt" sz="half" idx="10"/>
          </p:nvPr>
        </p:nvSpPr>
        <p:spPr/>
        <p:txBody>
          <a:bodyPr/>
          <a:lstStyle/>
          <a:p>
            <a:fld id="{12ECC3AA-DAB9-4AB2-ADB7-346F54B002FF}" type="datetimeFigureOut">
              <a:rPr lang="nl-BE" smtClean="0"/>
              <a:t>28/06/2017</a:t>
            </a:fld>
            <a:endParaRPr lang="nl-BE"/>
          </a:p>
        </p:txBody>
      </p:sp>
      <p:sp>
        <p:nvSpPr>
          <p:cNvPr id="5" name="Tijdelijke aanduiding voor voettekst 4"/>
          <p:cNvSpPr>
            <a:spLocks noGrp="1"/>
          </p:cNvSpPr>
          <p:nvPr>
            <p:ph type="ftr" sz="quarter" idx="11"/>
          </p:nvPr>
        </p:nvSpPr>
        <p:spPr/>
        <p:txBody>
          <a:bodyPr/>
          <a:lstStyle/>
          <a:p>
            <a:endParaRPr lang="nl-BE"/>
          </a:p>
        </p:txBody>
      </p:sp>
      <p:sp>
        <p:nvSpPr>
          <p:cNvPr id="6" name="Tijdelijke aanduiding voor dianummer 5"/>
          <p:cNvSpPr>
            <a:spLocks noGrp="1"/>
          </p:cNvSpPr>
          <p:nvPr>
            <p:ph type="sldNum" sz="quarter" idx="12"/>
          </p:nvPr>
        </p:nvSpPr>
        <p:spPr/>
        <p:txBody>
          <a:bodyPr/>
          <a:lstStyle/>
          <a:p>
            <a:fld id="{B94E2DF1-0ABD-4400-8D37-4D54CE9F8C3D}" type="slidenum">
              <a:rPr lang="nl-BE" smtClean="0"/>
              <a:t>‹nr.›</a:t>
            </a:fld>
            <a:endParaRPr lang="nl-BE"/>
          </a:p>
        </p:txBody>
      </p:sp>
    </p:spTree>
    <p:extLst>
      <p:ext uri="{BB962C8B-B14F-4D97-AF65-F5344CB8AC3E}">
        <p14:creationId xmlns:p14="http://schemas.microsoft.com/office/powerpoint/2010/main" val="3738123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datum 3"/>
          <p:cNvSpPr>
            <a:spLocks noGrp="1"/>
          </p:cNvSpPr>
          <p:nvPr>
            <p:ph type="dt" sz="half" idx="10"/>
          </p:nvPr>
        </p:nvSpPr>
        <p:spPr/>
        <p:txBody>
          <a:bodyPr/>
          <a:lstStyle/>
          <a:p>
            <a:fld id="{12ECC3AA-DAB9-4AB2-ADB7-346F54B002FF}" type="datetimeFigureOut">
              <a:rPr lang="nl-BE" smtClean="0"/>
              <a:t>28/06/2017</a:t>
            </a:fld>
            <a:endParaRPr lang="nl-BE"/>
          </a:p>
        </p:txBody>
      </p:sp>
      <p:sp>
        <p:nvSpPr>
          <p:cNvPr id="5" name="Tijdelijke aanduiding voor voettekst 4"/>
          <p:cNvSpPr>
            <a:spLocks noGrp="1"/>
          </p:cNvSpPr>
          <p:nvPr>
            <p:ph type="ftr" sz="quarter" idx="11"/>
          </p:nvPr>
        </p:nvSpPr>
        <p:spPr/>
        <p:txBody>
          <a:bodyPr/>
          <a:lstStyle/>
          <a:p>
            <a:endParaRPr lang="nl-BE"/>
          </a:p>
        </p:txBody>
      </p:sp>
      <p:sp>
        <p:nvSpPr>
          <p:cNvPr id="6" name="Tijdelijke aanduiding voor dianummer 5"/>
          <p:cNvSpPr>
            <a:spLocks noGrp="1"/>
          </p:cNvSpPr>
          <p:nvPr>
            <p:ph type="sldNum" sz="quarter" idx="12"/>
          </p:nvPr>
        </p:nvSpPr>
        <p:spPr/>
        <p:txBody>
          <a:bodyPr/>
          <a:lstStyle/>
          <a:p>
            <a:fld id="{B94E2DF1-0ABD-4400-8D37-4D54CE9F8C3D}" type="slidenum">
              <a:rPr lang="nl-BE" smtClean="0"/>
              <a:t>‹nr.›</a:t>
            </a:fld>
            <a:endParaRPr lang="nl-BE"/>
          </a:p>
        </p:txBody>
      </p:sp>
    </p:spTree>
    <p:extLst>
      <p:ext uri="{BB962C8B-B14F-4D97-AF65-F5344CB8AC3E}">
        <p14:creationId xmlns:p14="http://schemas.microsoft.com/office/powerpoint/2010/main" val="23302518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smtClean="0"/>
              <a:t>Klik om de stijl te bewerken</a:t>
            </a:r>
            <a:endParaRPr lang="nl-BE"/>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datum 3"/>
          <p:cNvSpPr>
            <a:spLocks noGrp="1"/>
          </p:cNvSpPr>
          <p:nvPr>
            <p:ph type="dt" sz="half" idx="10"/>
          </p:nvPr>
        </p:nvSpPr>
        <p:spPr/>
        <p:txBody>
          <a:bodyPr/>
          <a:lstStyle/>
          <a:p>
            <a:fld id="{12ECC3AA-DAB9-4AB2-ADB7-346F54B002FF}" type="datetimeFigureOut">
              <a:rPr lang="nl-BE" smtClean="0"/>
              <a:t>28/06/2017</a:t>
            </a:fld>
            <a:endParaRPr lang="nl-BE"/>
          </a:p>
        </p:txBody>
      </p:sp>
      <p:sp>
        <p:nvSpPr>
          <p:cNvPr id="5" name="Tijdelijke aanduiding voor voettekst 4"/>
          <p:cNvSpPr>
            <a:spLocks noGrp="1"/>
          </p:cNvSpPr>
          <p:nvPr>
            <p:ph type="ftr" sz="quarter" idx="11"/>
          </p:nvPr>
        </p:nvSpPr>
        <p:spPr/>
        <p:txBody>
          <a:bodyPr/>
          <a:lstStyle/>
          <a:p>
            <a:endParaRPr lang="nl-BE"/>
          </a:p>
        </p:txBody>
      </p:sp>
      <p:sp>
        <p:nvSpPr>
          <p:cNvPr id="6" name="Tijdelijke aanduiding voor dianummer 5"/>
          <p:cNvSpPr>
            <a:spLocks noGrp="1"/>
          </p:cNvSpPr>
          <p:nvPr>
            <p:ph type="sldNum" sz="quarter" idx="12"/>
          </p:nvPr>
        </p:nvSpPr>
        <p:spPr/>
        <p:txBody>
          <a:bodyPr/>
          <a:lstStyle/>
          <a:p>
            <a:fld id="{B94E2DF1-0ABD-4400-8D37-4D54CE9F8C3D}" type="slidenum">
              <a:rPr lang="nl-BE" smtClean="0"/>
              <a:t>‹nr.›</a:t>
            </a:fld>
            <a:endParaRPr lang="nl-BE"/>
          </a:p>
        </p:txBody>
      </p:sp>
    </p:spTree>
    <p:extLst>
      <p:ext uri="{BB962C8B-B14F-4D97-AF65-F5344CB8AC3E}">
        <p14:creationId xmlns:p14="http://schemas.microsoft.com/office/powerpoint/2010/main" val="33108631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datum 3"/>
          <p:cNvSpPr>
            <a:spLocks noGrp="1"/>
          </p:cNvSpPr>
          <p:nvPr>
            <p:ph type="dt" sz="half" idx="10"/>
          </p:nvPr>
        </p:nvSpPr>
        <p:spPr/>
        <p:txBody>
          <a:bodyPr/>
          <a:lstStyle/>
          <a:p>
            <a:fld id="{12ECC3AA-DAB9-4AB2-ADB7-346F54B002FF}" type="datetimeFigureOut">
              <a:rPr lang="nl-BE" smtClean="0"/>
              <a:t>28/06/2017</a:t>
            </a:fld>
            <a:endParaRPr lang="nl-BE"/>
          </a:p>
        </p:txBody>
      </p:sp>
      <p:sp>
        <p:nvSpPr>
          <p:cNvPr id="5" name="Tijdelijke aanduiding voor voettekst 4"/>
          <p:cNvSpPr>
            <a:spLocks noGrp="1"/>
          </p:cNvSpPr>
          <p:nvPr>
            <p:ph type="ftr" sz="quarter" idx="11"/>
          </p:nvPr>
        </p:nvSpPr>
        <p:spPr/>
        <p:txBody>
          <a:bodyPr/>
          <a:lstStyle/>
          <a:p>
            <a:endParaRPr lang="nl-BE"/>
          </a:p>
        </p:txBody>
      </p:sp>
      <p:sp>
        <p:nvSpPr>
          <p:cNvPr id="6" name="Tijdelijke aanduiding voor dianummer 5"/>
          <p:cNvSpPr>
            <a:spLocks noGrp="1"/>
          </p:cNvSpPr>
          <p:nvPr>
            <p:ph type="sldNum" sz="quarter" idx="12"/>
          </p:nvPr>
        </p:nvSpPr>
        <p:spPr/>
        <p:txBody>
          <a:bodyPr/>
          <a:lstStyle/>
          <a:p>
            <a:fld id="{B94E2DF1-0ABD-4400-8D37-4D54CE9F8C3D}" type="slidenum">
              <a:rPr lang="nl-BE" smtClean="0"/>
              <a:t>‹nr.›</a:t>
            </a:fld>
            <a:endParaRPr lang="nl-BE"/>
          </a:p>
        </p:txBody>
      </p:sp>
    </p:spTree>
    <p:extLst>
      <p:ext uri="{BB962C8B-B14F-4D97-AF65-F5344CB8AC3E}">
        <p14:creationId xmlns:p14="http://schemas.microsoft.com/office/powerpoint/2010/main" val="12983725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BE"/>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p>
            <a:fld id="{12ECC3AA-DAB9-4AB2-ADB7-346F54B002FF}" type="datetimeFigureOut">
              <a:rPr lang="nl-BE" smtClean="0"/>
              <a:t>28/06/2017</a:t>
            </a:fld>
            <a:endParaRPr lang="nl-BE"/>
          </a:p>
        </p:txBody>
      </p:sp>
      <p:sp>
        <p:nvSpPr>
          <p:cNvPr id="5" name="Tijdelijke aanduiding voor voettekst 4"/>
          <p:cNvSpPr>
            <a:spLocks noGrp="1"/>
          </p:cNvSpPr>
          <p:nvPr>
            <p:ph type="ftr" sz="quarter" idx="11"/>
          </p:nvPr>
        </p:nvSpPr>
        <p:spPr/>
        <p:txBody>
          <a:bodyPr/>
          <a:lstStyle/>
          <a:p>
            <a:endParaRPr lang="nl-BE"/>
          </a:p>
        </p:txBody>
      </p:sp>
      <p:sp>
        <p:nvSpPr>
          <p:cNvPr id="6" name="Tijdelijke aanduiding voor dianummer 5"/>
          <p:cNvSpPr>
            <a:spLocks noGrp="1"/>
          </p:cNvSpPr>
          <p:nvPr>
            <p:ph type="sldNum" sz="quarter" idx="12"/>
          </p:nvPr>
        </p:nvSpPr>
        <p:spPr/>
        <p:txBody>
          <a:bodyPr/>
          <a:lstStyle/>
          <a:p>
            <a:fld id="{B94E2DF1-0ABD-4400-8D37-4D54CE9F8C3D}" type="slidenum">
              <a:rPr lang="nl-BE" smtClean="0"/>
              <a:t>‹nr.›</a:t>
            </a:fld>
            <a:endParaRPr lang="nl-BE"/>
          </a:p>
        </p:txBody>
      </p:sp>
    </p:spTree>
    <p:extLst>
      <p:ext uri="{BB962C8B-B14F-4D97-AF65-F5344CB8AC3E}">
        <p14:creationId xmlns:p14="http://schemas.microsoft.com/office/powerpoint/2010/main" val="17490479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5" name="Tijdelijke aanduiding voor datum 4"/>
          <p:cNvSpPr>
            <a:spLocks noGrp="1"/>
          </p:cNvSpPr>
          <p:nvPr>
            <p:ph type="dt" sz="half" idx="10"/>
          </p:nvPr>
        </p:nvSpPr>
        <p:spPr/>
        <p:txBody>
          <a:bodyPr/>
          <a:lstStyle/>
          <a:p>
            <a:fld id="{12ECC3AA-DAB9-4AB2-ADB7-346F54B002FF}" type="datetimeFigureOut">
              <a:rPr lang="nl-BE" smtClean="0"/>
              <a:t>28/06/2017</a:t>
            </a:fld>
            <a:endParaRPr lang="nl-BE"/>
          </a:p>
        </p:txBody>
      </p:sp>
      <p:sp>
        <p:nvSpPr>
          <p:cNvPr id="6" name="Tijdelijke aanduiding voor voettekst 5"/>
          <p:cNvSpPr>
            <a:spLocks noGrp="1"/>
          </p:cNvSpPr>
          <p:nvPr>
            <p:ph type="ftr" sz="quarter" idx="11"/>
          </p:nvPr>
        </p:nvSpPr>
        <p:spPr/>
        <p:txBody>
          <a:bodyPr/>
          <a:lstStyle/>
          <a:p>
            <a:endParaRPr lang="nl-BE"/>
          </a:p>
        </p:txBody>
      </p:sp>
      <p:sp>
        <p:nvSpPr>
          <p:cNvPr id="7" name="Tijdelijke aanduiding voor dianummer 6"/>
          <p:cNvSpPr>
            <a:spLocks noGrp="1"/>
          </p:cNvSpPr>
          <p:nvPr>
            <p:ph type="sldNum" sz="quarter" idx="12"/>
          </p:nvPr>
        </p:nvSpPr>
        <p:spPr/>
        <p:txBody>
          <a:bodyPr/>
          <a:lstStyle/>
          <a:p>
            <a:fld id="{B94E2DF1-0ABD-4400-8D37-4D54CE9F8C3D}" type="slidenum">
              <a:rPr lang="nl-BE" smtClean="0"/>
              <a:t>‹nr.›</a:t>
            </a:fld>
            <a:endParaRPr lang="nl-BE"/>
          </a:p>
        </p:txBody>
      </p:sp>
    </p:spTree>
    <p:extLst>
      <p:ext uri="{BB962C8B-B14F-4D97-AF65-F5344CB8AC3E}">
        <p14:creationId xmlns:p14="http://schemas.microsoft.com/office/powerpoint/2010/main" val="9145215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smtClean="0"/>
              <a:t>Klik om de stijl te bewerken</a:t>
            </a:r>
            <a:endParaRPr lang="nl-BE"/>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7" name="Tijdelijke aanduiding voor datum 6"/>
          <p:cNvSpPr>
            <a:spLocks noGrp="1"/>
          </p:cNvSpPr>
          <p:nvPr>
            <p:ph type="dt" sz="half" idx="10"/>
          </p:nvPr>
        </p:nvSpPr>
        <p:spPr/>
        <p:txBody>
          <a:bodyPr/>
          <a:lstStyle/>
          <a:p>
            <a:fld id="{12ECC3AA-DAB9-4AB2-ADB7-346F54B002FF}" type="datetimeFigureOut">
              <a:rPr lang="nl-BE" smtClean="0"/>
              <a:t>28/06/2017</a:t>
            </a:fld>
            <a:endParaRPr lang="nl-BE"/>
          </a:p>
        </p:txBody>
      </p:sp>
      <p:sp>
        <p:nvSpPr>
          <p:cNvPr id="8" name="Tijdelijke aanduiding voor voettekst 7"/>
          <p:cNvSpPr>
            <a:spLocks noGrp="1"/>
          </p:cNvSpPr>
          <p:nvPr>
            <p:ph type="ftr" sz="quarter" idx="11"/>
          </p:nvPr>
        </p:nvSpPr>
        <p:spPr/>
        <p:txBody>
          <a:bodyPr/>
          <a:lstStyle/>
          <a:p>
            <a:endParaRPr lang="nl-BE"/>
          </a:p>
        </p:txBody>
      </p:sp>
      <p:sp>
        <p:nvSpPr>
          <p:cNvPr id="9" name="Tijdelijke aanduiding voor dianummer 8"/>
          <p:cNvSpPr>
            <a:spLocks noGrp="1"/>
          </p:cNvSpPr>
          <p:nvPr>
            <p:ph type="sldNum" sz="quarter" idx="12"/>
          </p:nvPr>
        </p:nvSpPr>
        <p:spPr/>
        <p:txBody>
          <a:bodyPr/>
          <a:lstStyle/>
          <a:p>
            <a:fld id="{B94E2DF1-0ABD-4400-8D37-4D54CE9F8C3D}" type="slidenum">
              <a:rPr lang="nl-BE" smtClean="0"/>
              <a:t>‹nr.›</a:t>
            </a:fld>
            <a:endParaRPr lang="nl-BE"/>
          </a:p>
        </p:txBody>
      </p:sp>
    </p:spTree>
    <p:extLst>
      <p:ext uri="{BB962C8B-B14F-4D97-AF65-F5344CB8AC3E}">
        <p14:creationId xmlns:p14="http://schemas.microsoft.com/office/powerpoint/2010/main" val="35382175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datum 2"/>
          <p:cNvSpPr>
            <a:spLocks noGrp="1"/>
          </p:cNvSpPr>
          <p:nvPr>
            <p:ph type="dt" sz="half" idx="10"/>
          </p:nvPr>
        </p:nvSpPr>
        <p:spPr/>
        <p:txBody>
          <a:bodyPr/>
          <a:lstStyle/>
          <a:p>
            <a:fld id="{12ECC3AA-DAB9-4AB2-ADB7-346F54B002FF}" type="datetimeFigureOut">
              <a:rPr lang="nl-BE" smtClean="0"/>
              <a:t>28/06/2017</a:t>
            </a:fld>
            <a:endParaRPr lang="nl-BE"/>
          </a:p>
        </p:txBody>
      </p:sp>
      <p:sp>
        <p:nvSpPr>
          <p:cNvPr id="4" name="Tijdelijke aanduiding voor voettekst 3"/>
          <p:cNvSpPr>
            <a:spLocks noGrp="1"/>
          </p:cNvSpPr>
          <p:nvPr>
            <p:ph type="ftr" sz="quarter" idx="11"/>
          </p:nvPr>
        </p:nvSpPr>
        <p:spPr/>
        <p:txBody>
          <a:bodyPr/>
          <a:lstStyle/>
          <a:p>
            <a:endParaRPr lang="nl-BE"/>
          </a:p>
        </p:txBody>
      </p:sp>
      <p:sp>
        <p:nvSpPr>
          <p:cNvPr id="5" name="Tijdelijke aanduiding voor dianummer 4"/>
          <p:cNvSpPr>
            <a:spLocks noGrp="1"/>
          </p:cNvSpPr>
          <p:nvPr>
            <p:ph type="sldNum" sz="quarter" idx="12"/>
          </p:nvPr>
        </p:nvSpPr>
        <p:spPr/>
        <p:txBody>
          <a:bodyPr/>
          <a:lstStyle/>
          <a:p>
            <a:fld id="{B94E2DF1-0ABD-4400-8D37-4D54CE9F8C3D}" type="slidenum">
              <a:rPr lang="nl-BE" smtClean="0"/>
              <a:t>‹nr.›</a:t>
            </a:fld>
            <a:endParaRPr lang="nl-BE"/>
          </a:p>
        </p:txBody>
      </p:sp>
    </p:spTree>
    <p:extLst>
      <p:ext uri="{BB962C8B-B14F-4D97-AF65-F5344CB8AC3E}">
        <p14:creationId xmlns:p14="http://schemas.microsoft.com/office/powerpoint/2010/main" val="29436561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12ECC3AA-DAB9-4AB2-ADB7-346F54B002FF}" type="datetimeFigureOut">
              <a:rPr lang="nl-BE" smtClean="0"/>
              <a:t>28/06/2017</a:t>
            </a:fld>
            <a:endParaRPr lang="nl-BE"/>
          </a:p>
        </p:txBody>
      </p:sp>
      <p:sp>
        <p:nvSpPr>
          <p:cNvPr id="3" name="Tijdelijke aanduiding voor voettekst 2"/>
          <p:cNvSpPr>
            <a:spLocks noGrp="1"/>
          </p:cNvSpPr>
          <p:nvPr>
            <p:ph type="ftr" sz="quarter" idx="11"/>
          </p:nvPr>
        </p:nvSpPr>
        <p:spPr/>
        <p:txBody>
          <a:bodyPr/>
          <a:lstStyle/>
          <a:p>
            <a:endParaRPr lang="nl-BE"/>
          </a:p>
        </p:txBody>
      </p:sp>
      <p:sp>
        <p:nvSpPr>
          <p:cNvPr id="4" name="Tijdelijke aanduiding voor dianummer 3"/>
          <p:cNvSpPr>
            <a:spLocks noGrp="1"/>
          </p:cNvSpPr>
          <p:nvPr>
            <p:ph type="sldNum" sz="quarter" idx="12"/>
          </p:nvPr>
        </p:nvSpPr>
        <p:spPr/>
        <p:txBody>
          <a:bodyPr/>
          <a:lstStyle/>
          <a:p>
            <a:fld id="{B94E2DF1-0ABD-4400-8D37-4D54CE9F8C3D}" type="slidenum">
              <a:rPr lang="nl-BE" smtClean="0"/>
              <a:t>‹nr.›</a:t>
            </a:fld>
            <a:endParaRPr lang="nl-BE"/>
          </a:p>
        </p:txBody>
      </p:sp>
    </p:spTree>
    <p:extLst>
      <p:ext uri="{BB962C8B-B14F-4D97-AF65-F5344CB8AC3E}">
        <p14:creationId xmlns:p14="http://schemas.microsoft.com/office/powerpoint/2010/main" val="27464236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BE"/>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12ECC3AA-DAB9-4AB2-ADB7-346F54B002FF}" type="datetimeFigureOut">
              <a:rPr lang="nl-BE" smtClean="0"/>
              <a:t>28/06/2017</a:t>
            </a:fld>
            <a:endParaRPr lang="nl-BE"/>
          </a:p>
        </p:txBody>
      </p:sp>
      <p:sp>
        <p:nvSpPr>
          <p:cNvPr id="6" name="Tijdelijke aanduiding voor voettekst 5"/>
          <p:cNvSpPr>
            <a:spLocks noGrp="1"/>
          </p:cNvSpPr>
          <p:nvPr>
            <p:ph type="ftr" sz="quarter" idx="11"/>
          </p:nvPr>
        </p:nvSpPr>
        <p:spPr/>
        <p:txBody>
          <a:bodyPr/>
          <a:lstStyle/>
          <a:p>
            <a:endParaRPr lang="nl-BE"/>
          </a:p>
        </p:txBody>
      </p:sp>
      <p:sp>
        <p:nvSpPr>
          <p:cNvPr id="7" name="Tijdelijke aanduiding voor dianummer 6"/>
          <p:cNvSpPr>
            <a:spLocks noGrp="1"/>
          </p:cNvSpPr>
          <p:nvPr>
            <p:ph type="sldNum" sz="quarter" idx="12"/>
          </p:nvPr>
        </p:nvSpPr>
        <p:spPr/>
        <p:txBody>
          <a:bodyPr/>
          <a:lstStyle/>
          <a:p>
            <a:fld id="{B94E2DF1-0ABD-4400-8D37-4D54CE9F8C3D}" type="slidenum">
              <a:rPr lang="nl-BE" smtClean="0"/>
              <a:t>‹nr.›</a:t>
            </a:fld>
            <a:endParaRPr lang="nl-BE"/>
          </a:p>
        </p:txBody>
      </p:sp>
    </p:spTree>
    <p:extLst>
      <p:ext uri="{BB962C8B-B14F-4D97-AF65-F5344CB8AC3E}">
        <p14:creationId xmlns:p14="http://schemas.microsoft.com/office/powerpoint/2010/main" val="4931730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BE"/>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BE"/>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12ECC3AA-DAB9-4AB2-ADB7-346F54B002FF}" type="datetimeFigureOut">
              <a:rPr lang="nl-BE" smtClean="0"/>
              <a:t>28/06/2017</a:t>
            </a:fld>
            <a:endParaRPr lang="nl-BE"/>
          </a:p>
        </p:txBody>
      </p:sp>
      <p:sp>
        <p:nvSpPr>
          <p:cNvPr id="6" name="Tijdelijke aanduiding voor voettekst 5"/>
          <p:cNvSpPr>
            <a:spLocks noGrp="1"/>
          </p:cNvSpPr>
          <p:nvPr>
            <p:ph type="ftr" sz="quarter" idx="11"/>
          </p:nvPr>
        </p:nvSpPr>
        <p:spPr/>
        <p:txBody>
          <a:bodyPr/>
          <a:lstStyle/>
          <a:p>
            <a:endParaRPr lang="nl-BE"/>
          </a:p>
        </p:txBody>
      </p:sp>
      <p:sp>
        <p:nvSpPr>
          <p:cNvPr id="7" name="Tijdelijke aanduiding voor dianummer 6"/>
          <p:cNvSpPr>
            <a:spLocks noGrp="1"/>
          </p:cNvSpPr>
          <p:nvPr>
            <p:ph type="sldNum" sz="quarter" idx="12"/>
          </p:nvPr>
        </p:nvSpPr>
        <p:spPr/>
        <p:txBody>
          <a:bodyPr/>
          <a:lstStyle/>
          <a:p>
            <a:fld id="{B94E2DF1-0ABD-4400-8D37-4D54CE9F8C3D}" type="slidenum">
              <a:rPr lang="nl-BE" smtClean="0"/>
              <a:t>‹nr.›</a:t>
            </a:fld>
            <a:endParaRPr lang="nl-BE"/>
          </a:p>
        </p:txBody>
      </p:sp>
    </p:spTree>
    <p:extLst>
      <p:ext uri="{BB962C8B-B14F-4D97-AF65-F5344CB8AC3E}">
        <p14:creationId xmlns:p14="http://schemas.microsoft.com/office/powerpoint/2010/main" val="33217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gi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smtClean="0"/>
              <a:t>Klik om de stijl te bewerken</a:t>
            </a:r>
            <a:endParaRPr lang="nl-BE"/>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nl-BE" dirty="0"/>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BE"/>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4E2DF1-0ABD-4400-8D37-4D54CE9F8C3D}" type="slidenum">
              <a:rPr lang="nl-BE" smtClean="0"/>
              <a:t>‹nr.›</a:t>
            </a:fld>
            <a:endParaRPr lang="nl-BE"/>
          </a:p>
        </p:txBody>
      </p:sp>
      <p:pic>
        <p:nvPicPr>
          <p:cNvPr id="7" name="Picture 3" descr="C:\Documents and Settings\E4306\Mijn documenten\Mijn afbeeldingen\powerpoint-logo2.gif"/>
          <p:cNvPicPr>
            <a:picLocks noChangeAspect="1" noChangeArrowheads="1"/>
          </p:cNvPicPr>
          <p:nvPr/>
        </p:nvPicPr>
        <p:blipFill>
          <a:blip r:embed="rId13" cstate="print"/>
          <a:srcRect/>
          <a:stretch>
            <a:fillRect/>
          </a:stretch>
        </p:blipFill>
        <p:spPr bwMode="auto">
          <a:xfrm>
            <a:off x="0" y="5751576"/>
            <a:ext cx="9144000" cy="1106424"/>
          </a:xfrm>
          <a:prstGeom prst="rect">
            <a:avLst/>
          </a:prstGeom>
          <a:noFill/>
        </p:spPr>
      </p:pic>
      <p:pic>
        <p:nvPicPr>
          <p:cNvPr id="1027" name="Picture 3" descr="L:\E02\KENNIS&amp;IMAGO\communicatie\1-logos\PROVINCIE\nieuw logo zonder baseline\digitaal\pov-logo-neg.pn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292080" y="6165304"/>
            <a:ext cx="2972902" cy="5760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24482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www.gisoost.be/home/index.php"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mailto:rattenbestrijding@oost-vlaanderen.be"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mailto:rattenbestrijding@oost-vlaanderen.be"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nl-BE" dirty="0"/>
              <a:t>Regionaal Comité Ratten- en exotenbestrijding </a:t>
            </a:r>
          </a:p>
        </p:txBody>
      </p:sp>
      <p:sp>
        <p:nvSpPr>
          <p:cNvPr id="3" name="Ondertitel 2"/>
          <p:cNvSpPr>
            <a:spLocks noGrp="1"/>
          </p:cNvSpPr>
          <p:nvPr>
            <p:ph type="subTitle" idx="1"/>
          </p:nvPr>
        </p:nvSpPr>
        <p:spPr/>
        <p:txBody>
          <a:bodyPr>
            <a:normAutofit/>
          </a:bodyPr>
          <a:lstStyle/>
          <a:p>
            <a:r>
              <a:rPr lang="nl-BE" sz="4000" dirty="0" smtClean="0"/>
              <a:t>Meetjesland</a:t>
            </a:r>
          </a:p>
          <a:p>
            <a:r>
              <a:rPr lang="nl-BE" sz="4000" dirty="0" smtClean="0"/>
              <a:t>27/03/2017 </a:t>
            </a:r>
            <a:endParaRPr lang="nl-BE" sz="4000" dirty="0"/>
          </a:p>
        </p:txBody>
      </p:sp>
    </p:spTree>
    <p:extLst>
      <p:ext uri="{BB962C8B-B14F-4D97-AF65-F5344CB8AC3E}">
        <p14:creationId xmlns:p14="http://schemas.microsoft.com/office/powerpoint/2010/main" val="32987096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BE" b="1" dirty="0" smtClean="0">
                <a:solidFill>
                  <a:schemeClr val="accent3">
                    <a:lumMod val="50000"/>
                  </a:schemeClr>
                </a:solidFill>
              </a:rPr>
              <a:t>4. Stand </a:t>
            </a:r>
            <a:r>
              <a:rPr lang="nl-BE" b="1" dirty="0">
                <a:solidFill>
                  <a:schemeClr val="accent3">
                    <a:lumMod val="50000"/>
                  </a:schemeClr>
                </a:solidFill>
              </a:rPr>
              <a:t>van zaken rattenbestrijding </a:t>
            </a:r>
            <a:r>
              <a:rPr lang="nl-BE" sz="3100" b="1" dirty="0">
                <a:solidFill>
                  <a:schemeClr val="accent3">
                    <a:lumMod val="50000"/>
                  </a:schemeClr>
                </a:solidFill>
              </a:rPr>
              <a:t>4.1 Vangsten Muskusrat</a:t>
            </a:r>
            <a:endParaRPr lang="nl-BE"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87624" y="2276872"/>
            <a:ext cx="6559865" cy="25117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75303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BE" b="1" dirty="0">
                <a:solidFill>
                  <a:schemeClr val="accent3">
                    <a:lumMod val="50000"/>
                  </a:schemeClr>
                </a:solidFill>
              </a:rPr>
              <a:t>4</a:t>
            </a:r>
            <a:r>
              <a:rPr lang="nl-BE" b="1" dirty="0" smtClean="0">
                <a:solidFill>
                  <a:schemeClr val="accent3">
                    <a:lumMod val="50000"/>
                  </a:schemeClr>
                </a:solidFill>
              </a:rPr>
              <a:t>. </a:t>
            </a:r>
            <a:r>
              <a:rPr lang="nl-BE" b="1" dirty="0">
                <a:solidFill>
                  <a:schemeClr val="accent3">
                    <a:lumMod val="50000"/>
                  </a:schemeClr>
                </a:solidFill>
              </a:rPr>
              <a:t>Stand van zaken rattenbestrijding </a:t>
            </a:r>
            <a:r>
              <a:rPr lang="nl-BE" sz="3100" b="1" dirty="0">
                <a:solidFill>
                  <a:schemeClr val="accent3">
                    <a:lumMod val="50000"/>
                  </a:schemeClr>
                </a:solidFill>
              </a:rPr>
              <a:t>4</a:t>
            </a:r>
            <a:r>
              <a:rPr lang="nl-BE" sz="3100" b="1" dirty="0" smtClean="0">
                <a:solidFill>
                  <a:schemeClr val="accent3">
                    <a:lumMod val="50000"/>
                  </a:schemeClr>
                </a:solidFill>
              </a:rPr>
              <a:t>.1 </a:t>
            </a:r>
            <a:r>
              <a:rPr lang="nl-BE" sz="3100" b="1" dirty="0">
                <a:solidFill>
                  <a:schemeClr val="accent3">
                    <a:lumMod val="50000"/>
                  </a:schemeClr>
                </a:solidFill>
              </a:rPr>
              <a:t>Vangsten Muskusrat </a:t>
            </a:r>
          </a:p>
        </p:txBody>
      </p:sp>
      <p:graphicFrame>
        <p:nvGraphicFramePr>
          <p:cNvPr id="6" name="Tabel 5"/>
          <p:cNvGraphicFramePr>
            <a:graphicFrameLocks noGrp="1"/>
          </p:cNvGraphicFramePr>
          <p:nvPr>
            <p:extLst>
              <p:ext uri="{D42A27DB-BD31-4B8C-83A1-F6EECF244321}">
                <p14:modId xmlns:p14="http://schemas.microsoft.com/office/powerpoint/2010/main" val="3994646796"/>
              </p:ext>
            </p:extLst>
          </p:nvPr>
        </p:nvGraphicFramePr>
        <p:xfrm>
          <a:off x="1259632" y="2204862"/>
          <a:ext cx="6552728" cy="2772308"/>
        </p:xfrm>
        <a:graphic>
          <a:graphicData uri="http://schemas.openxmlformats.org/drawingml/2006/table">
            <a:tbl>
              <a:tblPr>
                <a:tableStyleId>{5C22544A-7EE6-4342-B048-85BDC9FD1C3A}</a:tableStyleId>
              </a:tblPr>
              <a:tblGrid>
                <a:gridCol w="2466866"/>
                <a:gridCol w="1361954"/>
                <a:gridCol w="1361954"/>
                <a:gridCol w="1361954"/>
              </a:tblGrid>
              <a:tr h="396044">
                <a:tc>
                  <a:txBody>
                    <a:bodyPr/>
                    <a:lstStyle/>
                    <a:p>
                      <a:pPr algn="ctr" fontAlgn="b"/>
                      <a:r>
                        <a:rPr lang="nl-BE" sz="1600" b="1" i="0" u="none" strike="noStrike" dirty="0" smtClean="0">
                          <a:solidFill>
                            <a:schemeClr val="dk1"/>
                          </a:solidFill>
                          <a:effectLst/>
                          <a:latin typeface="+mn-lt"/>
                        </a:rPr>
                        <a:t>Regio</a:t>
                      </a:r>
                      <a:r>
                        <a:rPr lang="nl-BE" sz="1600" b="1" i="0" u="none" strike="noStrike" baseline="0" dirty="0" smtClean="0">
                          <a:solidFill>
                            <a:schemeClr val="dk1"/>
                          </a:solidFill>
                          <a:effectLst/>
                          <a:latin typeface="+mn-lt"/>
                        </a:rPr>
                        <a:t> </a:t>
                      </a:r>
                      <a:endParaRPr lang="nl-BE" sz="1600" b="1" i="0" u="none" strike="noStrike" dirty="0">
                        <a:solidFill>
                          <a:srgbClr val="000000"/>
                        </a:solidFill>
                        <a:effectLst/>
                        <a:latin typeface="Arial"/>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fontAlgn="b"/>
                      <a:r>
                        <a:rPr lang="nl-BE" sz="1600" b="1" i="0" u="none" strike="noStrike" dirty="0" smtClean="0">
                          <a:solidFill>
                            <a:srgbClr val="000000"/>
                          </a:solidFill>
                          <a:effectLst/>
                          <a:latin typeface="Arial"/>
                        </a:rPr>
                        <a:t>2014</a:t>
                      </a:r>
                      <a:endParaRPr lang="nl-BE" sz="1600" b="1" i="0" u="none" strike="noStrike" dirty="0">
                        <a:solidFill>
                          <a:srgbClr val="000000"/>
                        </a:solidFill>
                        <a:effectLst/>
                        <a:latin typeface="Arial"/>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fontAlgn="b"/>
                      <a:r>
                        <a:rPr lang="nl-BE" sz="1600" b="1" i="0" u="none" strike="noStrike" dirty="0" smtClean="0">
                          <a:solidFill>
                            <a:srgbClr val="000000"/>
                          </a:solidFill>
                          <a:effectLst/>
                          <a:latin typeface="Arial"/>
                        </a:rPr>
                        <a:t>2015</a:t>
                      </a:r>
                      <a:endParaRPr lang="nl-BE" sz="1600" b="1" i="0" u="none" strike="noStrike" dirty="0">
                        <a:solidFill>
                          <a:srgbClr val="000000"/>
                        </a:solidFill>
                        <a:effectLst/>
                        <a:latin typeface="Arial"/>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fontAlgn="b"/>
                      <a:r>
                        <a:rPr lang="nl-BE" sz="1600" b="1" u="none" strike="noStrike" dirty="0">
                          <a:effectLst/>
                        </a:rPr>
                        <a:t>2016</a:t>
                      </a:r>
                      <a:endParaRPr lang="nl-BE" sz="1600" b="1" i="0" u="none" strike="noStrike" dirty="0">
                        <a:solidFill>
                          <a:srgbClr val="000000"/>
                        </a:solidFill>
                        <a:effectLst/>
                        <a:latin typeface="Arial"/>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r>
              <a:tr h="396044">
                <a:tc>
                  <a:txBody>
                    <a:bodyPr/>
                    <a:lstStyle/>
                    <a:p>
                      <a:pPr algn="ctr" fontAlgn="ctr"/>
                      <a:r>
                        <a:rPr lang="nl-BE" sz="1600" b="0" i="0" u="none" strike="noStrike" dirty="0" smtClean="0">
                          <a:solidFill>
                            <a:srgbClr val="000000"/>
                          </a:solidFill>
                          <a:effectLst/>
                          <a:latin typeface="+mn-lt"/>
                        </a:rPr>
                        <a:t>Meetjesland</a:t>
                      </a:r>
                      <a:endParaRPr lang="nl-BE" sz="1600" b="0" i="0" u="none" strike="noStrike" dirty="0">
                        <a:solidFill>
                          <a:srgbClr val="000000"/>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b"/>
                      <a:r>
                        <a:rPr lang="nl-BE" sz="1600" b="0" i="0" u="none" strike="noStrike" dirty="0" smtClean="0">
                          <a:solidFill>
                            <a:srgbClr val="000000"/>
                          </a:solidFill>
                          <a:effectLst/>
                          <a:latin typeface="+mn-lt"/>
                        </a:rPr>
                        <a:t>41</a:t>
                      </a:r>
                      <a:endParaRPr lang="nl-BE" sz="1600" b="0" i="0" u="none" strike="noStrike" dirty="0">
                        <a:solidFill>
                          <a:srgbClr val="000000"/>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nl-BE" sz="1600" b="0" i="0" u="none" strike="noStrike" dirty="0" smtClean="0">
                          <a:solidFill>
                            <a:srgbClr val="000000"/>
                          </a:solidFill>
                          <a:effectLst/>
                          <a:latin typeface="+mn-lt"/>
                        </a:rPr>
                        <a:t>50</a:t>
                      </a:r>
                      <a:endParaRPr lang="nl-BE" sz="1600" b="0" i="0" u="none" strike="noStrike" dirty="0">
                        <a:solidFill>
                          <a:srgbClr val="000000"/>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nl-BE" sz="1600" b="0" i="0" u="none" strike="noStrike" dirty="0" smtClean="0">
                          <a:solidFill>
                            <a:srgbClr val="000000"/>
                          </a:solidFill>
                          <a:effectLst/>
                          <a:latin typeface="+mn-lt"/>
                        </a:rPr>
                        <a:t>100</a:t>
                      </a:r>
                      <a:endParaRPr lang="nl-BE" sz="1600" b="0" i="0" u="none" strike="noStrike" dirty="0">
                        <a:solidFill>
                          <a:srgbClr val="000000"/>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r h="396044">
                <a:tc>
                  <a:txBody>
                    <a:bodyPr/>
                    <a:lstStyle/>
                    <a:p>
                      <a:pPr algn="ctr" fontAlgn="b"/>
                      <a:r>
                        <a:rPr lang="nl-BE" sz="1600" b="0" i="0" u="none" strike="noStrike" dirty="0" smtClean="0">
                          <a:solidFill>
                            <a:srgbClr val="000000"/>
                          </a:solidFill>
                          <a:effectLst/>
                          <a:latin typeface="+mn-lt"/>
                        </a:rPr>
                        <a:t>Waasland</a:t>
                      </a:r>
                      <a:endParaRPr lang="nl-BE" sz="1600" b="0" i="0" u="none" strike="noStrike" dirty="0">
                        <a:solidFill>
                          <a:srgbClr val="000000"/>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b"/>
                      <a:r>
                        <a:rPr lang="nl-BE" sz="1600" b="0" i="0" u="none" strike="noStrike" dirty="0" smtClean="0">
                          <a:solidFill>
                            <a:srgbClr val="000000"/>
                          </a:solidFill>
                          <a:effectLst/>
                          <a:latin typeface="+mn-lt"/>
                        </a:rPr>
                        <a:t>2</a:t>
                      </a:r>
                      <a:endParaRPr lang="nl-BE" sz="1600" b="0" i="0" u="none" strike="noStrike" dirty="0">
                        <a:solidFill>
                          <a:srgbClr val="000000"/>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nl-BE" sz="1600" b="0" i="0" u="none" strike="noStrike" dirty="0" smtClean="0">
                          <a:solidFill>
                            <a:srgbClr val="000000"/>
                          </a:solidFill>
                          <a:effectLst/>
                          <a:latin typeface="+mn-lt"/>
                        </a:rPr>
                        <a:t>3</a:t>
                      </a:r>
                      <a:endParaRPr lang="nl-BE" sz="1600" b="0" i="0" u="none" strike="noStrike" dirty="0">
                        <a:solidFill>
                          <a:srgbClr val="000000"/>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nl-BE" sz="1600" b="0" i="0" u="none" strike="noStrike" dirty="0">
                          <a:solidFill>
                            <a:srgbClr val="000000"/>
                          </a:solidFill>
                          <a:effectLst/>
                          <a:latin typeface="+mn-lt"/>
                        </a:rPr>
                        <a:t>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r h="396044">
                <a:tc>
                  <a:txBody>
                    <a:bodyPr/>
                    <a:lstStyle/>
                    <a:p>
                      <a:pPr algn="ctr" fontAlgn="b"/>
                      <a:r>
                        <a:rPr lang="nl-BE" sz="1600" b="0" i="0" u="none" strike="noStrike" dirty="0" smtClean="0">
                          <a:solidFill>
                            <a:srgbClr val="000000"/>
                          </a:solidFill>
                          <a:effectLst/>
                          <a:latin typeface="+mn-lt"/>
                        </a:rPr>
                        <a:t>Zeeland</a:t>
                      </a:r>
                      <a:endParaRPr lang="nl-BE" sz="1600" b="0" i="0" u="none" strike="noStrike" dirty="0">
                        <a:solidFill>
                          <a:srgbClr val="000000"/>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b"/>
                      <a:r>
                        <a:rPr lang="nl-BE" sz="1600" b="0" i="0" u="none" strike="noStrike" dirty="0" smtClean="0">
                          <a:solidFill>
                            <a:srgbClr val="000000"/>
                          </a:solidFill>
                          <a:effectLst/>
                          <a:latin typeface="+mn-lt"/>
                        </a:rPr>
                        <a:t>1</a:t>
                      </a:r>
                      <a:r>
                        <a:rPr lang="nl-BE" sz="1600" b="0" i="0" u="none" strike="noStrike" baseline="0" dirty="0" smtClean="0">
                          <a:solidFill>
                            <a:srgbClr val="000000"/>
                          </a:solidFill>
                          <a:effectLst/>
                          <a:latin typeface="+mn-lt"/>
                        </a:rPr>
                        <a:t> </a:t>
                      </a:r>
                      <a:r>
                        <a:rPr lang="nl-BE" sz="1600" b="0" i="0" u="none" strike="noStrike" dirty="0" smtClean="0">
                          <a:solidFill>
                            <a:srgbClr val="000000"/>
                          </a:solidFill>
                          <a:effectLst/>
                          <a:latin typeface="+mn-lt"/>
                        </a:rPr>
                        <a:t>797</a:t>
                      </a:r>
                      <a:endParaRPr lang="nl-BE" sz="1600" b="0" i="0" u="none" strike="noStrike" dirty="0">
                        <a:solidFill>
                          <a:srgbClr val="000000"/>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nl-BE" sz="1600" b="0" i="0" u="none" strike="noStrike" dirty="0" smtClean="0">
                          <a:solidFill>
                            <a:srgbClr val="000000"/>
                          </a:solidFill>
                          <a:effectLst/>
                          <a:latin typeface="+mn-lt"/>
                        </a:rPr>
                        <a:t>3 172</a:t>
                      </a:r>
                      <a:endParaRPr lang="nl-BE" sz="1600" b="0" i="0" u="none" strike="noStrike" dirty="0">
                        <a:solidFill>
                          <a:srgbClr val="000000"/>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nl-BE" sz="1600" b="0" i="0" u="none" strike="noStrike" dirty="0" smtClean="0">
                          <a:solidFill>
                            <a:srgbClr val="000000"/>
                          </a:solidFill>
                          <a:effectLst/>
                          <a:latin typeface="+mn-lt"/>
                        </a:rPr>
                        <a:t>3 117</a:t>
                      </a:r>
                      <a:endParaRPr lang="nl-BE" sz="1600" b="0" i="0" u="none" strike="noStrike" dirty="0">
                        <a:solidFill>
                          <a:srgbClr val="000000"/>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r h="396044">
                <a:tc>
                  <a:txBody>
                    <a:bodyPr/>
                    <a:lstStyle/>
                    <a:p>
                      <a:pPr algn="ctr" fontAlgn="b"/>
                      <a:r>
                        <a:rPr lang="nl-BE" sz="1600" b="0" i="0" u="none" strike="noStrike" dirty="0" smtClean="0">
                          <a:solidFill>
                            <a:srgbClr val="000000"/>
                          </a:solidFill>
                          <a:effectLst/>
                          <a:latin typeface="+mn-lt"/>
                        </a:rPr>
                        <a:t>Zeeland Team Zuid</a:t>
                      </a:r>
                      <a:endParaRPr lang="nl-BE" sz="1600" b="0" i="0" u="none" strike="noStrike" dirty="0">
                        <a:solidFill>
                          <a:srgbClr val="000000"/>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b"/>
                      <a:r>
                        <a:rPr lang="nl-BE" sz="1600" b="0" i="0" u="none" strike="noStrike" dirty="0" smtClean="0">
                          <a:solidFill>
                            <a:srgbClr val="000000"/>
                          </a:solidFill>
                          <a:effectLst/>
                          <a:latin typeface="+mn-lt"/>
                        </a:rPr>
                        <a:t>1 010</a:t>
                      </a:r>
                      <a:endParaRPr lang="nl-BE" sz="1600" b="0" i="0" u="none" strike="noStrike" dirty="0">
                        <a:solidFill>
                          <a:srgbClr val="000000"/>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nl-BE" sz="1600" b="0" i="0" u="none" strike="noStrike" dirty="0" smtClean="0">
                          <a:solidFill>
                            <a:srgbClr val="000000"/>
                          </a:solidFill>
                          <a:effectLst/>
                          <a:latin typeface="+mn-lt"/>
                        </a:rPr>
                        <a:t>2 253</a:t>
                      </a:r>
                      <a:endParaRPr lang="nl-BE" sz="1600" b="0" i="0" u="none" strike="noStrike" dirty="0">
                        <a:solidFill>
                          <a:srgbClr val="000000"/>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nl-BE" sz="1600" b="0" i="0" u="none" strike="noStrike" dirty="0" smtClean="0">
                          <a:solidFill>
                            <a:srgbClr val="000000"/>
                          </a:solidFill>
                          <a:effectLst/>
                          <a:latin typeface="+mn-lt"/>
                        </a:rPr>
                        <a:t>2 222</a:t>
                      </a:r>
                      <a:endParaRPr lang="nl-BE" sz="1600" b="0" i="0" u="none" strike="noStrike" dirty="0">
                        <a:solidFill>
                          <a:srgbClr val="000000"/>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r h="396044">
                <a:tc>
                  <a:txBody>
                    <a:bodyPr/>
                    <a:lstStyle/>
                    <a:p>
                      <a:pPr algn="ctr" fontAlgn="b"/>
                      <a:r>
                        <a:rPr lang="nl-BE" sz="1600" b="0" i="0" u="none" strike="noStrike" dirty="0" smtClean="0">
                          <a:solidFill>
                            <a:srgbClr val="000000"/>
                          </a:solidFill>
                          <a:effectLst/>
                          <a:latin typeface="+mn-lt"/>
                        </a:rPr>
                        <a:t>West</a:t>
                      </a:r>
                      <a:r>
                        <a:rPr lang="nl-BE" sz="1600" b="0" i="0" u="none" strike="noStrike" baseline="0" dirty="0" smtClean="0">
                          <a:solidFill>
                            <a:srgbClr val="000000"/>
                          </a:solidFill>
                          <a:effectLst/>
                          <a:latin typeface="+mn-lt"/>
                        </a:rPr>
                        <a:t> Vlaanderen</a:t>
                      </a:r>
                      <a:endParaRPr lang="nl-BE" sz="1600" b="0" i="0" u="none" strike="noStrike" dirty="0">
                        <a:solidFill>
                          <a:srgbClr val="000000"/>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b"/>
                      <a:r>
                        <a:rPr lang="nl-BE" sz="1600" b="0" i="0" u="none" strike="noStrike" dirty="0" smtClean="0">
                          <a:solidFill>
                            <a:srgbClr val="000000"/>
                          </a:solidFill>
                          <a:effectLst/>
                          <a:latin typeface="+mn-lt"/>
                        </a:rPr>
                        <a:t>883</a:t>
                      </a:r>
                      <a:endParaRPr lang="nl-BE" sz="1600" b="0" i="0" u="none" strike="noStrike" dirty="0">
                        <a:solidFill>
                          <a:srgbClr val="000000"/>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nl-BE" sz="1600" b="0" i="0" u="none" strike="noStrike" dirty="0" smtClean="0">
                          <a:solidFill>
                            <a:srgbClr val="000000"/>
                          </a:solidFill>
                          <a:effectLst/>
                          <a:latin typeface="+mn-lt"/>
                        </a:rPr>
                        <a:t>1521</a:t>
                      </a:r>
                      <a:endParaRPr lang="nl-BE" sz="1600" b="0" i="0" u="none" strike="noStrike" dirty="0">
                        <a:solidFill>
                          <a:srgbClr val="000000"/>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nl-BE" sz="1600" b="0" i="0" u="none" strike="noStrike" dirty="0" smtClean="0">
                          <a:solidFill>
                            <a:srgbClr val="000000"/>
                          </a:solidFill>
                          <a:effectLst/>
                          <a:latin typeface="+mn-lt"/>
                        </a:rPr>
                        <a:t>2303</a:t>
                      </a:r>
                      <a:endParaRPr lang="nl-BE" sz="1600" b="0" i="0" u="none" strike="noStrike" dirty="0">
                        <a:solidFill>
                          <a:srgbClr val="000000"/>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r h="396044">
                <a:tc>
                  <a:txBody>
                    <a:bodyPr/>
                    <a:lstStyle/>
                    <a:p>
                      <a:pPr algn="ctr" fontAlgn="b"/>
                      <a:r>
                        <a:rPr lang="nl-BE" sz="1600" b="1" u="none" strike="noStrike" dirty="0" smtClean="0">
                          <a:effectLst/>
                          <a:latin typeface="+mn-lt"/>
                        </a:rPr>
                        <a:t>Totalen </a:t>
                      </a:r>
                      <a:endParaRPr lang="nl-BE" sz="1600" b="1" i="0" u="none" strike="noStrike" dirty="0">
                        <a:solidFill>
                          <a:srgbClr val="0070C0"/>
                        </a:solidFill>
                        <a:effectLst/>
                        <a:latin typeface="+mn-lt"/>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fontAlgn="b"/>
                      <a:r>
                        <a:rPr lang="nl-BE" sz="1600" b="0" i="0" u="none" strike="noStrike" dirty="0" smtClean="0">
                          <a:solidFill>
                            <a:schemeClr val="tx1"/>
                          </a:solidFill>
                          <a:effectLst/>
                          <a:latin typeface="+mn-lt"/>
                        </a:rPr>
                        <a:t>3 733</a:t>
                      </a:r>
                      <a:endParaRPr lang="nl-BE" sz="1600" b="0" i="0" u="none" strike="noStrike" dirty="0">
                        <a:solidFill>
                          <a:schemeClr val="tx1"/>
                        </a:solidFill>
                        <a:effectLst/>
                        <a:latin typeface="+mn-lt"/>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60000"/>
                        <a:lumOff val="40000"/>
                      </a:schemeClr>
                    </a:solidFill>
                  </a:tcPr>
                </a:tc>
                <a:tc>
                  <a:txBody>
                    <a:bodyPr/>
                    <a:lstStyle/>
                    <a:p>
                      <a:pPr algn="ctr" fontAlgn="b"/>
                      <a:r>
                        <a:rPr lang="nl-BE" sz="1600" b="0" i="0" u="none" strike="noStrike" dirty="0" smtClean="0">
                          <a:solidFill>
                            <a:schemeClr val="tx1"/>
                          </a:solidFill>
                          <a:effectLst/>
                          <a:latin typeface="+mn-lt"/>
                        </a:rPr>
                        <a:t>6 999</a:t>
                      </a:r>
                      <a:endParaRPr lang="nl-BE" sz="1600" b="0" i="0" u="none" strike="noStrike" dirty="0">
                        <a:solidFill>
                          <a:schemeClr val="tx1"/>
                        </a:solidFill>
                        <a:effectLst/>
                        <a:latin typeface="+mn-lt"/>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60000"/>
                        <a:lumOff val="40000"/>
                      </a:schemeClr>
                    </a:solidFill>
                  </a:tcPr>
                </a:tc>
                <a:tc>
                  <a:txBody>
                    <a:bodyPr/>
                    <a:lstStyle/>
                    <a:p>
                      <a:pPr algn="ctr" fontAlgn="b"/>
                      <a:r>
                        <a:rPr lang="nl-BE" sz="1600" b="0" i="0" u="none" strike="noStrike" dirty="0" smtClean="0">
                          <a:solidFill>
                            <a:schemeClr val="tx1"/>
                          </a:solidFill>
                          <a:effectLst/>
                          <a:latin typeface="+mn-lt"/>
                        </a:rPr>
                        <a:t>7 744</a:t>
                      </a:r>
                      <a:endParaRPr lang="nl-BE" sz="1600" b="0" i="0" u="none" strike="noStrike" dirty="0">
                        <a:solidFill>
                          <a:schemeClr val="tx1"/>
                        </a:solidFill>
                        <a:effectLst/>
                        <a:latin typeface="+mn-lt"/>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60000"/>
                        <a:lumOff val="40000"/>
                      </a:schemeClr>
                    </a:solidFill>
                  </a:tcPr>
                </a:tc>
              </a:tr>
            </a:tbl>
          </a:graphicData>
        </a:graphic>
      </p:graphicFrame>
    </p:spTree>
    <p:extLst>
      <p:ext uri="{BB962C8B-B14F-4D97-AF65-F5344CB8AC3E}">
        <p14:creationId xmlns:p14="http://schemas.microsoft.com/office/powerpoint/2010/main" val="349004660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BE" b="1" dirty="0">
                <a:solidFill>
                  <a:schemeClr val="accent3">
                    <a:lumMod val="50000"/>
                  </a:schemeClr>
                </a:solidFill>
              </a:rPr>
              <a:t>4</a:t>
            </a:r>
            <a:r>
              <a:rPr lang="nl-BE" b="1" dirty="0" smtClean="0">
                <a:solidFill>
                  <a:schemeClr val="accent3">
                    <a:lumMod val="50000"/>
                  </a:schemeClr>
                </a:solidFill>
              </a:rPr>
              <a:t>. </a:t>
            </a:r>
            <a:r>
              <a:rPr lang="nl-BE" b="1" dirty="0">
                <a:solidFill>
                  <a:schemeClr val="accent3">
                    <a:lumMod val="50000"/>
                  </a:schemeClr>
                </a:solidFill>
              </a:rPr>
              <a:t>Stand van zaken rattenbestrijding </a:t>
            </a:r>
            <a:r>
              <a:rPr lang="nl-BE" sz="3100" b="1" dirty="0">
                <a:solidFill>
                  <a:schemeClr val="accent3">
                    <a:lumMod val="50000"/>
                  </a:schemeClr>
                </a:solidFill>
              </a:rPr>
              <a:t>4</a:t>
            </a:r>
            <a:r>
              <a:rPr lang="nl-BE" sz="3100" b="1" dirty="0" smtClean="0">
                <a:solidFill>
                  <a:schemeClr val="accent3">
                    <a:lumMod val="50000"/>
                  </a:schemeClr>
                </a:solidFill>
              </a:rPr>
              <a:t>.1 </a:t>
            </a:r>
            <a:r>
              <a:rPr lang="nl-BE" sz="3100" b="1" dirty="0">
                <a:solidFill>
                  <a:schemeClr val="accent3">
                    <a:lumMod val="50000"/>
                  </a:schemeClr>
                </a:solidFill>
              </a:rPr>
              <a:t>Vangsten Muskusrat </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34" y="980728"/>
            <a:ext cx="9181753" cy="5782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6305708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BE" b="1" dirty="0" smtClean="0">
                <a:solidFill>
                  <a:schemeClr val="accent3">
                    <a:lumMod val="50000"/>
                  </a:schemeClr>
                </a:solidFill>
              </a:rPr>
              <a:t>4. </a:t>
            </a:r>
            <a:r>
              <a:rPr lang="nl-BE" b="1" dirty="0">
                <a:solidFill>
                  <a:schemeClr val="accent3">
                    <a:lumMod val="50000"/>
                  </a:schemeClr>
                </a:solidFill>
              </a:rPr>
              <a:t>Stand van zaken rattenbestrijding </a:t>
            </a:r>
            <a:r>
              <a:rPr lang="nl-BE" sz="3100" b="1" dirty="0">
                <a:solidFill>
                  <a:schemeClr val="accent3">
                    <a:lumMod val="50000"/>
                  </a:schemeClr>
                </a:solidFill>
              </a:rPr>
              <a:t>4.1 Vangsten Muskusrat</a:t>
            </a:r>
            <a:endParaRPr lang="nl-BE" dirty="0"/>
          </a:p>
        </p:txBody>
      </p:sp>
      <p:sp>
        <p:nvSpPr>
          <p:cNvPr id="3" name="Tijdelijke aanduiding voor inhoud 2"/>
          <p:cNvSpPr>
            <a:spLocks noGrp="1"/>
          </p:cNvSpPr>
          <p:nvPr>
            <p:ph idx="1"/>
          </p:nvPr>
        </p:nvSpPr>
        <p:spPr/>
        <p:txBody>
          <a:bodyPr>
            <a:normAutofit/>
          </a:bodyPr>
          <a:lstStyle/>
          <a:p>
            <a:pPr marL="0" indent="0" algn="ctr">
              <a:buNone/>
            </a:pPr>
            <a:r>
              <a:rPr lang="nl-BE" sz="2000" dirty="0">
                <a:latin typeface="+mj-lt"/>
              </a:rPr>
              <a:t>Vlaamse Milieumaatschappij: </a:t>
            </a:r>
            <a:r>
              <a:rPr lang="nl-BE" sz="2000" i="1" dirty="0">
                <a:latin typeface="+mj-lt"/>
              </a:rPr>
              <a:t>Regio </a:t>
            </a:r>
            <a:r>
              <a:rPr lang="nl-BE" sz="2000" i="1" dirty="0" smtClean="0">
                <a:latin typeface="+mj-lt"/>
              </a:rPr>
              <a:t>Meetjesland</a:t>
            </a:r>
          </a:p>
          <a:p>
            <a:pPr marL="0" indent="0" algn="ctr">
              <a:buNone/>
            </a:pPr>
            <a:endParaRPr lang="nl-BE" sz="2000" dirty="0">
              <a:latin typeface="+mj-lt"/>
            </a:endParaRPr>
          </a:p>
        </p:txBody>
      </p:sp>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0577" y="1988840"/>
            <a:ext cx="8229600"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489524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a:normAutofit/>
          </a:bodyPr>
          <a:lstStyle/>
          <a:p>
            <a:pPr marL="0" indent="0">
              <a:buNone/>
            </a:pPr>
            <a:endParaRPr lang="nl-BE" sz="2000" dirty="0" smtClean="0"/>
          </a:p>
          <a:p>
            <a:pPr marL="457200" lvl="1" indent="0">
              <a:buNone/>
            </a:pPr>
            <a:endParaRPr lang="nl-BE" dirty="0" smtClean="0"/>
          </a:p>
          <a:p>
            <a:pPr marL="400050" lvl="1" indent="0">
              <a:buNone/>
            </a:pPr>
            <a:endParaRPr lang="nl-BE" dirty="0"/>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3081" b="2420"/>
          <a:stretch/>
        </p:blipFill>
        <p:spPr bwMode="auto">
          <a:xfrm>
            <a:off x="971600" y="19548"/>
            <a:ext cx="7276678" cy="68384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4934170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2"/>
          <p:cNvSpPr txBox="1">
            <a:spLocks/>
          </p:cNvSpPr>
          <p:nvPr/>
        </p:nvSpPr>
        <p:spPr>
          <a:xfrm>
            <a:off x="323528" y="116632"/>
            <a:ext cx="8229600" cy="4958011"/>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ct val="0"/>
              </a:spcBef>
              <a:buNone/>
            </a:pPr>
            <a:r>
              <a:rPr lang="nl-BE" sz="4000" b="1" dirty="0">
                <a:solidFill>
                  <a:schemeClr val="accent3">
                    <a:lumMod val="50000"/>
                  </a:schemeClr>
                </a:solidFill>
                <a:latin typeface="+mj-lt"/>
                <a:ea typeface="+mj-ea"/>
                <a:cs typeface="+mj-cs"/>
              </a:rPr>
              <a:t>4</a:t>
            </a:r>
            <a:r>
              <a:rPr lang="nl-BE" sz="4000" b="1" dirty="0" smtClean="0">
                <a:solidFill>
                  <a:schemeClr val="accent3">
                    <a:lumMod val="50000"/>
                  </a:schemeClr>
                </a:solidFill>
                <a:latin typeface="+mj-lt"/>
                <a:ea typeface="+mj-ea"/>
                <a:cs typeface="+mj-cs"/>
              </a:rPr>
              <a:t>. </a:t>
            </a:r>
            <a:r>
              <a:rPr lang="nl-BE" sz="4000" b="1" dirty="0">
                <a:solidFill>
                  <a:schemeClr val="accent3">
                    <a:lumMod val="50000"/>
                  </a:schemeClr>
                </a:solidFill>
                <a:latin typeface="+mj-lt"/>
                <a:ea typeface="+mj-ea"/>
                <a:cs typeface="+mj-cs"/>
              </a:rPr>
              <a:t>Stand van zaken rattenbestrijding </a:t>
            </a:r>
          </a:p>
          <a:p>
            <a:pPr marL="0" indent="0" algn="ctr">
              <a:spcBef>
                <a:spcPct val="0"/>
              </a:spcBef>
              <a:buNone/>
            </a:pPr>
            <a:r>
              <a:rPr lang="nl-BE" sz="2800" b="1" dirty="0">
                <a:solidFill>
                  <a:schemeClr val="accent3">
                    <a:lumMod val="50000"/>
                  </a:schemeClr>
                </a:solidFill>
                <a:latin typeface="+mj-lt"/>
                <a:ea typeface="+mj-ea"/>
                <a:cs typeface="+mj-cs"/>
              </a:rPr>
              <a:t>4</a:t>
            </a:r>
            <a:r>
              <a:rPr lang="nl-BE" sz="2800" b="1" dirty="0" smtClean="0">
                <a:solidFill>
                  <a:schemeClr val="accent3">
                    <a:lumMod val="50000"/>
                  </a:schemeClr>
                </a:solidFill>
                <a:latin typeface="+mj-lt"/>
                <a:ea typeface="+mj-ea"/>
                <a:cs typeface="+mj-cs"/>
              </a:rPr>
              <a:t>.2 Meldingen bruine rat:</a:t>
            </a:r>
            <a:endParaRPr lang="nl-BE" sz="2800" b="1" dirty="0">
              <a:solidFill>
                <a:schemeClr val="accent3">
                  <a:lumMod val="50000"/>
                </a:schemeClr>
              </a:solidFill>
              <a:latin typeface="+mj-lt"/>
              <a:ea typeface="+mj-ea"/>
              <a:cs typeface="+mj-cs"/>
            </a:endParaRPr>
          </a:p>
        </p:txBody>
      </p:sp>
      <p:graphicFrame>
        <p:nvGraphicFramePr>
          <p:cNvPr id="3" name="Tabel 2"/>
          <p:cNvGraphicFramePr>
            <a:graphicFrameLocks noGrp="1"/>
          </p:cNvGraphicFramePr>
          <p:nvPr>
            <p:extLst>
              <p:ext uri="{D42A27DB-BD31-4B8C-83A1-F6EECF244321}">
                <p14:modId xmlns:p14="http://schemas.microsoft.com/office/powerpoint/2010/main" val="1292132720"/>
              </p:ext>
            </p:extLst>
          </p:nvPr>
        </p:nvGraphicFramePr>
        <p:xfrm>
          <a:off x="1691680" y="1340768"/>
          <a:ext cx="5760639" cy="4174604"/>
        </p:xfrm>
        <a:graphic>
          <a:graphicData uri="http://schemas.openxmlformats.org/drawingml/2006/table">
            <a:tbl>
              <a:tblPr>
                <a:tableStyleId>{5C22544A-7EE6-4342-B048-85BDC9FD1C3A}</a:tableStyleId>
              </a:tblPr>
              <a:tblGrid>
                <a:gridCol w="2160240"/>
                <a:gridCol w="1200133"/>
                <a:gridCol w="1200133"/>
                <a:gridCol w="1200133"/>
              </a:tblGrid>
              <a:tr h="936104">
                <a:tc>
                  <a:txBody>
                    <a:bodyPr/>
                    <a:lstStyle/>
                    <a:p>
                      <a:pPr algn="ctr" fontAlgn="ctr"/>
                      <a:r>
                        <a:rPr lang="nl-BE" sz="1400" b="1" u="none" strike="noStrike" dirty="0">
                          <a:effectLst/>
                        </a:rPr>
                        <a:t>Gemeente </a:t>
                      </a:r>
                      <a:endParaRPr lang="nl-BE" sz="1400" b="1" i="0" u="none" strike="noStrike" dirty="0">
                        <a:solidFill>
                          <a:srgbClr val="000000"/>
                        </a:solidFill>
                        <a:effectLst/>
                        <a:latin typeface="Arial"/>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fontAlgn="b"/>
                      <a:r>
                        <a:rPr lang="nl-BE" sz="1400" b="1" u="none" strike="noStrike" dirty="0">
                          <a:effectLst/>
                        </a:rPr>
                        <a:t>aantal meldingen ratten</a:t>
                      </a:r>
                      <a:endParaRPr lang="nl-BE" sz="1400" b="1" i="0" u="none" strike="noStrike" dirty="0">
                        <a:solidFill>
                          <a:srgbClr val="000000"/>
                        </a:solidFill>
                        <a:effectLst/>
                        <a:latin typeface="Arial"/>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fontAlgn="b"/>
                      <a:r>
                        <a:rPr lang="nl-BE" sz="1400" b="1" u="none" strike="noStrike" dirty="0">
                          <a:effectLst/>
                        </a:rPr>
                        <a:t>vangsten bruine rat </a:t>
                      </a:r>
                      <a:endParaRPr lang="nl-BE" sz="1400" b="1" i="0" u="none" strike="noStrike" dirty="0">
                        <a:solidFill>
                          <a:srgbClr val="000000"/>
                        </a:solidFill>
                        <a:effectLst/>
                        <a:latin typeface="Arial"/>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fontAlgn="b"/>
                      <a:r>
                        <a:rPr lang="nl-BE" sz="1400" b="1" u="none" strike="noStrike" dirty="0">
                          <a:effectLst/>
                        </a:rPr>
                        <a:t>aantal meldingen/ 1000 inwoners</a:t>
                      </a:r>
                      <a:endParaRPr lang="nl-BE" sz="1400" b="1" i="0" u="none" strike="noStrike" dirty="0">
                        <a:solidFill>
                          <a:srgbClr val="000000"/>
                        </a:solidFill>
                        <a:effectLst/>
                        <a:latin typeface="Arial"/>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r>
              <a:tr h="220980">
                <a:tc>
                  <a:txBody>
                    <a:bodyPr/>
                    <a:lstStyle/>
                    <a:p>
                      <a:pPr algn="ctr" fontAlgn="ctr"/>
                      <a:r>
                        <a:rPr lang="nl-BE" sz="1400" b="0" i="0" u="none" strike="noStrike" dirty="0">
                          <a:solidFill>
                            <a:srgbClr val="000000"/>
                          </a:solidFill>
                          <a:effectLst/>
                          <a:latin typeface="+mn-lt"/>
                        </a:rPr>
                        <a:t>Aalter</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b"/>
                      <a:r>
                        <a:rPr lang="nl-BE" sz="1400" b="0" i="0" u="none" strike="noStrike" dirty="0">
                          <a:solidFill>
                            <a:srgbClr val="000000"/>
                          </a:solidFill>
                          <a:effectLst/>
                          <a:latin typeface="+mn-lt"/>
                        </a:rPr>
                        <a:t>171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b"/>
                      <a:r>
                        <a:rPr lang="nl-BE" sz="1600" b="0" i="0" u="none" strike="noStrike" dirty="0">
                          <a:solidFill>
                            <a:srgbClr val="000000"/>
                          </a:solidFill>
                          <a:effectLst/>
                          <a:latin typeface="+mn-lt"/>
                        </a:rPr>
                        <a:t> </a:t>
                      </a:r>
                      <a:r>
                        <a:rPr lang="nl-BE" sz="1600" b="0" i="0" u="none" strike="noStrike" dirty="0" smtClean="0">
                          <a:solidFill>
                            <a:srgbClr val="000000"/>
                          </a:solidFill>
                          <a:effectLst/>
                          <a:latin typeface="+mn-lt"/>
                        </a:rPr>
                        <a:t>*</a:t>
                      </a:r>
                      <a:endParaRPr lang="nl-BE" sz="1600" b="0" i="0" u="none" strike="noStrike" dirty="0">
                        <a:solidFill>
                          <a:srgbClr val="000000"/>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nl-BE" sz="1600" b="0" i="0" u="none" strike="noStrike" dirty="0" smtClean="0">
                          <a:solidFill>
                            <a:srgbClr val="000000"/>
                          </a:solidFill>
                          <a:effectLst/>
                          <a:latin typeface="+mn-lt"/>
                        </a:rPr>
                        <a:t>8,42</a:t>
                      </a:r>
                      <a:r>
                        <a:rPr lang="nl-BE" sz="1600" b="0" i="0" u="none" strike="noStrike" dirty="0">
                          <a:solidFill>
                            <a:srgbClr val="000000"/>
                          </a:solidFill>
                          <a:effectLst/>
                          <a:latin typeface="+mn-lt"/>
                        </a:rPr>
                        <a:t>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r>
              <a:tr h="220980">
                <a:tc>
                  <a:txBody>
                    <a:bodyPr/>
                    <a:lstStyle/>
                    <a:p>
                      <a:pPr algn="ctr" fontAlgn="b"/>
                      <a:r>
                        <a:rPr lang="nl-BE" sz="1400" b="0" i="0" u="none" strike="noStrike" dirty="0">
                          <a:solidFill>
                            <a:srgbClr val="000000"/>
                          </a:solidFill>
                          <a:effectLst/>
                          <a:latin typeface="+mn-lt"/>
                        </a:rPr>
                        <a:t>Assenede</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b"/>
                      <a:r>
                        <a:rPr lang="nl-BE" sz="1400" b="0" i="0" u="none" strike="noStrike" dirty="0">
                          <a:solidFill>
                            <a:srgbClr val="000000"/>
                          </a:solidFill>
                          <a:effectLst/>
                          <a:latin typeface="+mn-lt"/>
                        </a:rPr>
                        <a:t>90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b"/>
                      <a:r>
                        <a:rPr lang="nl-BE" sz="1600" b="0" i="0" u="none" strike="noStrike" dirty="0">
                          <a:solidFill>
                            <a:srgbClr val="000000"/>
                          </a:solidFill>
                          <a:effectLst/>
                          <a:latin typeface="+mn-lt"/>
                        </a:rPr>
                        <a:t>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nl-BE" sz="1600" b="0" i="0" u="none" strike="noStrike" dirty="0">
                          <a:solidFill>
                            <a:srgbClr val="000000"/>
                          </a:solidFill>
                          <a:effectLst/>
                          <a:latin typeface="+mn-lt"/>
                        </a:rPr>
                        <a:t>6,52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r>
              <a:tr h="220980">
                <a:tc>
                  <a:txBody>
                    <a:bodyPr/>
                    <a:lstStyle/>
                    <a:p>
                      <a:pPr algn="ctr" fontAlgn="b"/>
                      <a:r>
                        <a:rPr lang="nl-BE" sz="1400" b="0" i="0" u="none" strike="noStrike" dirty="0">
                          <a:solidFill>
                            <a:srgbClr val="000000"/>
                          </a:solidFill>
                          <a:effectLst/>
                          <a:latin typeface="+mn-lt"/>
                        </a:rPr>
                        <a:t>Eeklo</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b"/>
                      <a:r>
                        <a:rPr lang="nl-BE" sz="1400" b="0" i="0" u="none" strike="noStrike" dirty="0">
                          <a:solidFill>
                            <a:srgbClr val="000000"/>
                          </a:solidFill>
                          <a:effectLst/>
                          <a:latin typeface="+mn-lt"/>
                        </a:rPr>
                        <a:t>87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b"/>
                      <a:r>
                        <a:rPr lang="nl-BE" sz="1600" b="0" i="0" u="none" strike="noStrike" dirty="0">
                          <a:solidFill>
                            <a:srgbClr val="000000"/>
                          </a:solidFill>
                          <a:effectLst/>
                          <a:latin typeface="+mn-lt"/>
                        </a:rPr>
                        <a:t>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nl-BE" sz="1600" b="0" i="0" u="none" strike="noStrike" dirty="0">
                          <a:solidFill>
                            <a:srgbClr val="000000"/>
                          </a:solidFill>
                          <a:effectLst/>
                          <a:latin typeface="+mn-lt"/>
                        </a:rPr>
                        <a:t>4,34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r>
              <a:tr h="220980">
                <a:tc>
                  <a:txBody>
                    <a:bodyPr/>
                    <a:lstStyle/>
                    <a:p>
                      <a:pPr algn="ctr" fontAlgn="b"/>
                      <a:r>
                        <a:rPr lang="nl-BE" sz="1400" b="0" i="0" u="none" strike="noStrike" dirty="0">
                          <a:solidFill>
                            <a:srgbClr val="000000"/>
                          </a:solidFill>
                          <a:effectLst/>
                          <a:latin typeface="+mn-lt"/>
                        </a:rPr>
                        <a:t>Evergem</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b"/>
                      <a:r>
                        <a:rPr lang="nl-BE" sz="1400" b="0" i="0" u="none" strike="noStrike" dirty="0">
                          <a:solidFill>
                            <a:srgbClr val="000000"/>
                          </a:solidFill>
                          <a:effectLst/>
                          <a:latin typeface="+mn-lt"/>
                        </a:rPr>
                        <a:t>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b"/>
                      <a:r>
                        <a:rPr lang="nl-BE" sz="1600" b="0" i="0" u="none" strike="noStrike" dirty="0">
                          <a:solidFill>
                            <a:srgbClr val="000000"/>
                          </a:solidFill>
                          <a:effectLst/>
                          <a:latin typeface="+mn-lt"/>
                        </a:rPr>
                        <a:t>14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nl-BE" sz="1600" b="0" i="0" u="none" strike="noStrike" dirty="0" smtClean="0">
                          <a:solidFill>
                            <a:srgbClr val="000000"/>
                          </a:solidFill>
                          <a:effectLst/>
                          <a:latin typeface="+mn-lt"/>
                        </a:rPr>
                        <a:t>0</a:t>
                      </a:r>
                      <a:endParaRPr lang="nl-BE" sz="1600" b="0" i="0" u="none" strike="noStrike" dirty="0">
                        <a:solidFill>
                          <a:srgbClr val="000000"/>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r>
              <a:tr h="220980">
                <a:tc>
                  <a:txBody>
                    <a:bodyPr/>
                    <a:lstStyle/>
                    <a:p>
                      <a:pPr algn="ctr" fontAlgn="b"/>
                      <a:r>
                        <a:rPr lang="nl-BE" sz="1400" b="0" i="0" u="none" strike="noStrike" dirty="0">
                          <a:solidFill>
                            <a:srgbClr val="000000"/>
                          </a:solidFill>
                          <a:effectLst/>
                          <a:latin typeface="+mn-lt"/>
                        </a:rPr>
                        <a:t>Kaprijke</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b"/>
                      <a:r>
                        <a:rPr lang="nl-BE" sz="1400" b="0" i="0" u="none" strike="noStrike" dirty="0">
                          <a:solidFill>
                            <a:srgbClr val="000000"/>
                          </a:solidFill>
                          <a:effectLst/>
                          <a:latin typeface="+mn-lt"/>
                        </a:rPr>
                        <a:t>60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b"/>
                      <a:r>
                        <a:rPr lang="nl-BE" sz="1600" b="0" i="0" u="none" strike="noStrike" dirty="0">
                          <a:solidFill>
                            <a:srgbClr val="000000"/>
                          </a:solidFill>
                          <a:effectLst/>
                          <a:latin typeface="+mn-lt"/>
                        </a:rPr>
                        <a:t>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nl-BE" sz="1600" b="0" i="0" u="none" strike="noStrike">
                          <a:solidFill>
                            <a:srgbClr val="000000"/>
                          </a:solidFill>
                          <a:effectLst/>
                          <a:latin typeface="+mn-lt"/>
                        </a:rPr>
                        <a:t>9,41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r>
              <a:tr h="220980">
                <a:tc>
                  <a:txBody>
                    <a:bodyPr/>
                    <a:lstStyle/>
                    <a:p>
                      <a:pPr algn="ctr" fontAlgn="b"/>
                      <a:r>
                        <a:rPr lang="nl-BE" sz="1400" b="0" i="0" u="none" strike="noStrike" dirty="0">
                          <a:solidFill>
                            <a:srgbClr val="000000"/>
                          </a:solidFill>
                          <a:effectLst/>
                          <a:latin typeface="+mn-lt"/>
                        </a:rPr>
                        <a:t>Knesselare</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b"/>
                      <a:r>
                        <a:rPr lang="nl-BE" sz="1400" b="0" i="0" u="none" strike="noStrike" dirty="0">
                          <a:solidFill>
                            <a:srgbClr val="000000"/>
                          </a:solidFill>
                          <a:effectLst/>
                          <a:latin typeface="+mn-lt"/>
                        </a:rPr>
                        <a:t>100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b"/>
                      <a:r>
                        <a:rPr lang="nl-BE" sz="1600" b="0" i="0" u="none" strike="noStrike" dirty="0">
                          <a:solidFill>
                            <a:srgbClr val="000000"/>
                          </a:solidFill>
                          <a:effectLst/>
                          <a:latin typeface="+mn-lt"/>
                        </a:rPr>
                        <a:t>80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nl-BE" sz="1600" b="0" i="0" u="none" strike="noStrike" dirty="0">
                          <a:solidFill>
                            <a:srgbClr val="000000"/>
                          </a:solidFill>
                          <a:effectLst/>
                          <a:latin typeface="+mn-lt"/>
                        </a:rPr>
                        <a:t>12,07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r>
              <a:tr h="220980">
                <a:tc>
                  <a:txBody>
                    <a:bodyPr/>
                    <a:lstStyle/>
                    <a:p>
                      <a:pPr algn="ctr" fontAlgn="ctr"/>
                      <a:r>
                        <a:rPr lang="nl-BE" sz="1400" b="0" i="0" u="none" strike="noStrike" dirty="0">
                          <a:solidFill>
                            <a:srgbClr val="000000"/>
                          </a:solidFill>
                          <a:effectLst/>
                          <a:latin typeface="+mn-lt"/>
                        </a:rPr>
                        <a:t>Lovendegem</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b"/>
                      <a:r>
                        <a:rPr lang="nl-BE" sz="1400" b="0" i="0" u="none" strike="noStrike" dirty="0">
                          <a:solidFill>
                            <a:srgbClr val="000000"/>
                          </a:solidFill>
                          <a:effectLst/>
                          <a:latin typeface="+mn-lt"/>
                        </a:rPr>
                        <a:t>34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b"/>
                      <a:r>
                        <a:rPr lang="nl-BE" sz="1400" b="0" i="0" u="none" strike="noStrike" dirty="0">
                          <a:solidFill>
                            <a:srgbClr val="000000"/>
                          </a:solidFill>
                          <a:effectLst/>
                          <a:latin typeface="+mn-lt"/>
                        </a:rPr>
                        <a:t>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nl-BE" sz="1600" b="0" i="0" u="none" strike="noStrike" dirty="0">
                          <a:solidFill>
                            <a:srgbClr val="000000"/>
                          </a:solidFill>
                          <a:effectLst/>
                          <a:latin typeface="+mn-lt"/>
                        </a:rPr>
                        <a:t>3,61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r>
              <a:tr h="220980">
                <a:tc>
                  <a:txBody>
                    <a:bodyPr/>
                    <a:lstStyle/>
                    <a:p>
                      <a:pPr algn="ctr" fontAlgn="ctr"/>
                      <a:r>
                        <a:rPr lang="nl-BE" sz="1400" b="0" i="0" u="none" strike="noStrike" dirty="0">
                          <a:solidFill>
                            <a:srgbClr val="000000"/>
                          </a:solidFill>
                          <a:effectLst/>
                          <a:latin typeface="+mn-lt"/>
                        </a:rPr>
                        <a:t>Maldegem</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b"/>
                      <a:r>
                        <a:rPr lang="nl-BE" sz="1400" b="0" i="0" u="none" strike="noStrike" dirty="0">
                          <a:solidFill>
                            <a:srgbClr val="000000"/>
                          </a:solidFill>
                          <a:effectLst/>
                          <a:latin typeface="+mn-lt"/>
                        </a:rPr>
                        <a:t> </a:t>
                      </a:r>
                      <a:r>
                        <a:rPr lang="nl-BE" sz="1400" b="0" i="0" u="none" strike="noStrike" dirty="0" smtClean="0">
                          <a:solidFill>
                            <a:srgbClr val="000000"/>
                          </a:solidFill>
                          <a:effectLst/>
                          <a:latin typeface="+mn-lt"/>
                        </a:rPr>
                        <a:t>*</a:t>
                      </a:r>
                      <a:endParaRPr lang="nl-BE" sz="1400" b="0" i="0" u="none" strike="noStrike" dirty="0">
                        <a:solidFill>
                          <a:srgbClr val="000000"/>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b"/>
                      <a:r>
                        <a:rPr lang="nl-BE" sz="1600" b="0" i="0" u="none" strike="noStrike" dirty="0">
                          <a:solidFill>
                            <a:srgbClr val="000000"/>
                          </a:solidFill>
                          <a:effectLst/>
                          <a:latin typeface="+mn-lt"/>
                        </a:rPr>
                        <a:t>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nl-BE" sz="1600" b="0" i="0" u="none" strike="noStrike" dirty="0" smtClean="0">
                          <a:solidFill>
                            <a:srgbClr val="000000"/>
                          </a:solidFill>
                          <a:effectLst/>
                          <a:latin typeface="+mn-lt"/>
                        </a:rPr>
                        <a:t>*</a:t>
                      </a:r>
                      <a:endParaRPr lang="nl-BE" sz="1600" b="0" i="0" u="none" strike="noStrike" dirty="0">
                        <a:solidFill>
                          <a:srgbClr val="000000"/>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r>
              <a:tr h="220980">
                <a:tc>
                  <a:txBody>
                    <a:bodyPr/>
                    <a:lstStyle/>
                    <a:p>
                      <a:pPr algn="ctr" fontAlgn="b"/>
                      <a:r>
                        <a:rPr lang="nl-BE" sz="1400" b="0" i="0" u="none" strike="noStrike" dirty="0">
                          <a:solidFill>
                            <a:srgbClr val="000000"/>
                          </a:solidFill>
                          <a:effectLst/>
                          <a:latin typeface="+mn-lt"/>
                        </a:rPr>
                        <a:t>Nevele</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b"/>
                      <a:r>
                        <a:rPr lang="nl-BE" sz="1400" b="0" i="0" u="none" strike="noStrike" dirty="0">
                          <a:solidFill>
                            <a:srgbClr val="000000"/>
                          </a:solidFill>
                          <a:effectLst/>
                          <a:latin typeface="+mn-lt"/>
                        </a:rPr>
                        <a:t>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b"/>
                      <a:r>
                        <a:rPr lang="nl-BE" sz="1600" b="0" i="0" u="none" strike="noStrike" dirty="0">
                          <a:solidFill>
                            <a:srgbClr val="000000"/>
                          </a:solidFill>
                          <a:effectLst/>
                          <a:latin typeface="+mn-lt"/>
                        </a:rPr>
                        <a:t>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nl-BE" sz="1600" b="0" i="0" u="none" strike="noStrike" dirty="0" smtClean="0">
                          <a:solidFill>
                            <a:srgbClr val="000000"/>
                          </a:solidFill>
                          <a:effectLst/>
                          <a:latin typeface="+mn-lt"/>
                        </a:rPr>
                        <a:t>0</a:t>
                      </a:r>
                      <a:endParaRPr lang="nl-BE" sz="1600" b="0" i="0" u="none" strike="noStrike" dirty="0">
                        <a:solidFill>
                          <a:srgbClr val="000000"/>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r>
              <a:tr h="220980">
                <a:tc>
                  <a:txBody>
                    <a:bodyPr/>
                    <a:lstStyle/>
                    <a:p>
                      <a:pPr algn="ctr" fontAlgn="ctr"/>
                      <a:r>
                        <a:rPr lang="nl-BE" sz="1400" b="0" i="0" u="none" strike="noStrike" dirty="0">
                          <a:solidFill>
                            <a:srgbClr val="000000"/>
                          </a:solidFill>
                          <a:effectLst/>
                          <a:latin typeface="+mn-lt"/>
                        </a:rPr>
                        <a:t>Sint-Laureins</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b"/>
                      <a:r>
                        <a:rPr lang="nl-BE" sz="1400" b="0" i="0" u="none" strike="noStrike" dirty="0">
                          <a:solidFill>
                            <a:srgbClr val="000000"/>
                          </a:solidFill>
                          <a:effectLst/>
                          <a:latin typeface="+mn-lt"/>
                        </a:rPr>
                        <a:t> </a:t>
                      </a:r>
                      <a:r>
                        <a:rPr lang="nl-BE" sz="1400" b="0" i="0" u="none" strike="noStrike" dirty="0" smtClean="0">
                          <a:solidFill>
                            <a:srgbClr val="000000"/>
                          </a:solidFill>
                          <a:effectLst/>
                          <a:latin typeface="+mn-lt"/>
                        </a:rPr>
                        <a:t>*</a:t>
                      </a:r>
                      <a:endParaRPr lang="nl-BE" sz="1400" b="0" i="0" u="none" strike="noStrike" dirty="0">
                        <a:solidFill>
                          <a:srgbClr val="000000"/>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b"/>
                      <a:r>
                        <a:rPr lang="nl-BE" sz="1600" b="0" i="0" u="none" strike="noStrike" dirty="0">
                          <a:solidFill>
                            <a:srgbClr val="000000"/>
                          </a:solidFill>
                          <a:effectLst/>
                          <a:latin typeface="+mn-lt"/>
                        </a:rPr>
                        <a:t>20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nl-BE" sz="1600" b="0" i="0" u="none" strike="noStrike" dirty="0" smtClean="0">
                          <a:solidFill>
                            <a:srgbClr val="000000"/>
                          </a:solidFill>
                          <a:effectLst/>
                          <a:latin typeface="+mn-lt"/>
                        </a:rPr>
                        <a:t>*</a:t>
                      </a:r>
                      <a:endParaRPr lang="nl-BE" sz="1600" b="0" i="0" u="none" strike="noStrike" dirty="0">
                        <a:solidFill>
                          <a:srgbClr val="000000"/>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r>
              <a:tr h="220980">
                <a:tc>
                  <a:txBody>
                    <a:bodyPr/>
                    <a:lstStyle/>
                    <a:p>
                      <a:pPr algn="ctr" fontAlgn="b"/>
                      <a:r>
                        <a:rPr lang="nl-BE" sz="1400" b="0" i="0" u="none" strike="noStrike" dirty="0">
                          <a:solidFill>
                            <a:srgbClr val="000000"/>
                          </a:solidFill>
                          <a:effectLst/>
                          <a:latin typeface="+mn-lt"/>
                        </a:rPr>
                        <a:t>Waarschoot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b"/>
                      <a:r>
                        <a:rPr lang="nl-BE" sz="1400" b="0" i="0" u="none" strike="noStrike" dirty="0">
                          <a:solidFill>
                            <a:srgbClr val="000000"/>
                          </a:solidFill>
                          <a:effectLst/>
                          <a:latin typeface="+mn-lt"/>
                        </a:rPr>
                        <a:t>48</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b"/>
                      <a:r>
                        <a:rPr lang="nl-BE" sz="1600" b="0" i="0" u="none" strike="noStrike" dirty="0">
                          <a:solidFill>
                            <a:srgbClr val="000000"/>
                          </a:solidFill>
                          <a:effectLst/>
                          <a:latin typeface="+mn-lt"/>
                        </a:rPr>
                        <a:t>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nl-BE" sz="1600" b="0" i="0" u="none" strike="noStrike" dirty="0">
                          <a:solidFill>
                            <a:srgbClr val="000000"/>
                          </a:solidFill>
                          <a:effectLst/>
                          <a:latin typeface="+mn-lt"/>
                        </a:rPr>
                        <a:t>6,08</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r>
              <a:tr h="220980">
                <a:tc>
                  <a:txBody>
                    <a:bodyPr/>
                    <a:lstStyle/>
                    <a:p>
                      <a:pPr algn="ctr" fontAlgn="b"/>
                      <a:r>
                        <a:rPr lang="nl-BE" sz="1400" b="0" i="0" u="none" strike="noStrike" dirty="0">
                          <a:solidFill>
                            <a:srgbClr val="000000"/>
                          </a:solidFill>
                          <a:effectLst/>
                          <a:latin typeface="+mn-lt"/>
                        </a:rPr>
                        <a:t>Zomergem</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b"/>
                      <a:r>
                        <a:rPr lang="nl-BE" sz="1400" b="0" i="0" u="none" strike="noStrike" dirty="0">
                          <a:solidFill>
                            <a:srgbClr val="000000"/>
                          </a:solidFill>
                          <a:effectLst/>
                          <a:latin typeface="+mn-lt"/>
                        </a:rPr>
                        <a:t>60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b"/>
                      <a:r>
                        <a:rPr lang="nl-BE" sz="1600" b="0" i="0" u="none" strike="noStrike" dirty="0">
                          <a:solidFill>
                            <a:srgbClr val="000000"/>
                          </a:solidFill>
                          <a:effectLst/>
                          <a:latin typeface="+mn-lt"/>
                        </a:rPr>
                        <a:t>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nl-BE" sz="1600" b="0" i="0" u="none" strike="noStrike" dirty="0">
                          <a:solidFill>
                            <a:srgbClr val="000000"/>
                          </a:solidFill>
                          <a:effectLst/>
                          <a:latin typeface="+mn-lt"/>
                        </a:rPr>
                        <a:t>7,34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r>
              <a:tr h="220980">
                <a:tc>
                  <a:txBody>
                    <a:bodyPr/>
                    <a:lstStyle/>
                    <a:p>
                      <a:pPr algn="ctr" fontAlgn="ctr"/>
                      <a:r>
                        <a:rPr lang="nl-BE" sz="1400" b="1" u="none" strike="noStrike" dirty="0">
                          <a:effectLst/>
                        </a:rPr>
                        <a:t>Totalen 2016</a:t>
                      </a:r>
                      <a:endParaRPr lang="nl-BE" sz="1400" b="1" i="0" u="none" strike="noStrike" dirty="0">
                        <a:solidFill>
                          <a:srgbClr val="000000"/>
                        </a:solidFill>
                        <a:effectLst/>
                        <a:latin typeface="Arial"/>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ctr"/>
                      <a:r>
                        <a:rPr lang="nl-BE" sz="1400" b="1" u="none" strike="noStrike" dirty="0" smtClean="0">
                          <a:effectLst/>
                        </a:rPr>
                        <a:t>650</a:t>
                      </a:r>
                      <a:endParaRPr lang="nl-BE" sz="1400" b="1" i="0" u="none" strike="noStrike" dirty="0">
                        <a:solidFill>
                          <a:srgbClr val="000000"/>
                        </a:solidFill>
                        <a:effectLst/>
                        <a:latin typeface="Arial"/>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ctr"/>
                      <a:r>
                        <a:rPr lang="nl-BE" sz="1400" b="1" i="0" u="none" strike="noStrike" dirty="0" smtClean="0">
                          <a:solidFill>
                            <a:srgbClr val="000000"/>
                          </a:solidFill>
                          <a:effectLst/>
                          <a:latin typeface="Arial"/>
                        </a:rPr>
                        <a:t>118</a:t>
                      </a:r>
                      <a:endParaRPr lang="nl-BE" sz="1400" b="1" i="0" u="none" strike="noStrike" dirty="0">
                        <a:solidFill>
                          <a:srgbClr val="000000"/>
                        </a:solidFill>
                        <a:effectLst/>
                        <a:latin typeface="Arial"/>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ctr"/>
                      <a:r>
                        <a:rPr lang="nl-BE" sz="1400" b="1" i="0" u="none" strike="noStrike" dirty="0" smtClean="0">
                          <a:solidFill>
                            <a:srgbClr val="000000"/>
                          </a:solidFill>
                          <a:effectLst/>
                          <a:latin typeface="+mn-lt"/>
                        </a:rPr>
                        <a:t>3,79</a:t>
                      </a:r>
                      <a:endParaRPr lang="nl-BE" sz="1400" b="1" i="0" u="none" strike="noStrike" dirty="0">
                        <a:solidFill>
                          <a:srgbClr val="000000"/>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r>
            </a:tbl>
          </a:graphicData>
        </a:graphic>
      </p:graphicFrame>
    </p:spTree>
    <p:extLst>
      <p:ext uri="{BB962C8B-B14F-4D97-AF65-F5344CB8AC3E}">
        <p14:creationId xmlns:p14="http://schemas.microsoft.com/office/powerpoint/2010/main" val="186002709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BE" b="1" dirty="0">
                <a:solidFill>
                  <a:schemeClr val="accent3">
                    <a:lumMod val="50000"/>
                  </a:schemeClr>
                </a:solidFill>
              </a:rPr>
              <a:t>4</a:t>
            </a:r>
            <a:r>
              <a:rPr lang="nl-BE" b="1" dirty="0" smtClean="0">
                <a:solidFill>
                  <a:schemeClr val="accent3">
                    <a:lumMod val="50000"/>
                  </a:schemeClr>
                </a:solidFill>
              </a:rPr>
              <a:t>. Stand van zaken rattenbestrijding </a:t>
            </a:r>
            <a:r>
              <a:rPr lang="nl-BE" sz="3100" b="1" dirty="0" smtClean="0">
                <a:solidFill>
                  <a:schemeClr val="accent3">
                    <a:lumMod val="50000"/>
                  </a:schemeClr>
                </a:solidFill>
              </a:rPr>
              <a:t>4.2 Bruine rattenbestrijding :</a:t>
            </a:r>
            <a:endParaRPr lang="nl-BE" sz="3100" b="1" dirty="0">
              <a:solidFill>
                <a:schemeClr val="accent3">
                  <a:lumMod val="50000"/>
                </a:schemeClr>
              </a:solidFill>
            </a:endParaRPr>
          </a:p>
        </p:txBody>
      </p:sp>
      <p:graphicFrame>
        <p:nvGraphicFramePr>
          <p:cNvPr id="5" name="Tabel 4"/>
          <p:cNvGraphicFramePr>
            <a:graphicFrameLocks noGrp="1"/>
          </p:cNvGraphicFramePr>
          <p:nvPr>
            <p:extLst>
              <p:ext uri="{D42A27DB-BD31-4B8C-83A1-F6EECF244321}">
                <p14:modId xmlns:p14="http://schemas.microsoft.com/office/powerpoint/2010/main" val="238026778"/>
              </p:ext>
            </p:extLst>
          </p:nvPr>
        </p:nvGraphicFramePr>
        <p:xfrm>
          <a:off x="251520" y="1484784"/>
          <a:ext cx="8424936" cy="4176465"/>
        </p:xfrm>
        <a:graphic>
          <a:graphicData uri="http://schemas.openxmlformats.org/drawingml/2006/table">
            <a:tbl>
              <a:tblPr/>
              <a:tblGrid>
                <a:gridCol w="1310174"/>
                <a:gridCol w="1208523"/>
                <a:gridCol w="1208523"/>
                <a:gridCol w="1208523"/>
                <a:gridCol w="1208523"/>
                <a:gridCol w="1208523"/>
                <a:gridCol w="1072147"/>
              </a:tblGrid>
              <a:tr h="889188">
                <a:tc>
                  <a:txBody>
                    <a:bodyPr/>
                    <a:lstStyle/>
                    <a:p>
                      <a:pPr algn="ctr" fontAlgn="b"/>
                      <a:r>
                        <a:rPr lang="nl-BE" sz="2400" b="0" i="0" u="none" strike="noStrike" dirty="0" smtClean="0">
                          <a:solidFill>
                            <a:srgbClr val="000000"/>
                          </a:solidFill>
                          <a:effectLst/>
                          <a:latin typeface="+mn-lt"/>
                        </a:rPr>
                        <a:t>2016</a:t>
                      </a:r>
                      <a:endParaRPr lang="nl-BE" sz="2400" b="0" i="0" u="none" strike="noStrike" dirty="0">
                        <a:solidFill>
                          <a:srgbClr val="000000"/>
                        </a:solidFill>
                        <a:effectLst/>
                        <a:latin typeface="+mn-lt"/>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b"/>
                      <a:r>
                        <a:rPr lang="nl-BE" sz="1800" b="0" i="0" u="none" strike="noStrike" dirty="0" smtClean="0">
                          <a:solidFill>
                            <a:srgbClr val="000000"/>
                          </a:solidFill>
                          <a:effectLst/>
                          <a:latin typeface="+mn-lt"/>
                        </a:rPr>
                        <a:t>Vlaamse Ardennen</a:t>
                      </a:r>
                      <a:endParaRPr lang="nl-BE" sz="1800" b="0" i="0" u="none" strike="noStrike" dirty="0">
                        <a:solidFill>
                          <a:srgbClr val="000000"/>
                        </a:solidFill>
                        <a:effectLst/>
                        <a:latin typeface="+mn-lt"/>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b"/>
                      <a:r>
                        <a:rPr lang="nl-BE" sz="1800" b="0" i="0" u="none" strike="noStrike" dirty="0" smtClean="0">
                          <a:solidFill>
                            <a:srgbClr val="000000"/>
                          </a:solidFill>
                          <a:effectLst/>
                          <a:latin typeface="+mn-lt"/>
                        </a:rPr>
                        <a:t>Dender-vallei</a:t>
                      </a:r>
                      <a:endParaRPr lang="nl-BE" sz="1800" b="0" i="0" u="none" strike="noStrike" dirty="0">
                        <a:solidFill>
                          <a:srgbClr val="000000"/>
                        </a:solidFill>
                        <a:effectLst/>
                        <a:latin typeface="+mn-lt"/>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b"/>
                      <a:r>
                        <a:rPr lang="nl-BE" sz="1800" b="0" i="0" u="none" strike="noStrike" dirty="0" err="1" smtClean="0">
                          <a:solidFill>
                            <a:srgbClr val="000000"/>
                          </a:solidFill>
                          <a:effectLst/>
                          <a:latin typeface="+mn-lt"/>
                        </a:rPr>
                        <a:t>Bovenschel</a:t>
                      </a:r>
                      <a:r>
                        <a:rPr lang="nl-BE" sz="1800" b="0" i="0" u="none" strike="noStrike" dirty="0" smtClean="0">
                          <a:solidFill>
                            <a:srgbClr val="000000"/>
                          </a:solidFill>
                          <a:effectLst/>
                          <a:latin typeface="+mn-lt"/>
                        </a:rPr>
                        <a:t>-de-Leie </a:t>
                      </a:r>
                      <a:endParaRPr lang="nl-BE" sz="1800" b="0" i="0" u="none" strike="noStrike" dirty="0">
                        <a:solidFill>
                          <a:srgbClr val="000000"/>
                        </a:solidFill>
                        <a:effectLst/>
                        <a:latin typeface="+mn-lt"/>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b"/>
                      <a:r>
                        <a:rPr lang="nl-BE" sz="1800" b="0" i="0" u="none" strike="noStrike" dirty="0" smtClean="0">
                          <a:solidFill>
                            <a:srgbClr val="000000"/>
                          </a:solidFill>
                          <a:effectLst/>
                          <a:latin typeface="+mn-lt"/>
                        </a:rPr>
                        <a:t>Meetjesland</a:t>
                      </a:r>
                      <a:endParaRPr lang="nl-BE" sz="1800" b="0" i="0" u="none" strike="noStrike" dirty="0">
                        <a:solidFill>
                          <a:srgbClr val="000000"/>
                        </a:solidFill>
                        <a:effectLst/>
                        <a:latin typeface="+mn-lt"/>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b"/>
                      <a:r>
                        <a:rPr lang="nl-BE" sz="1800" b="0" i="0" u="none" strike="noStrike" dirty="0" smtClean="0">
                          <a:solidFill>
                            <a:srgbClr val="000000"/>
                          </a:solidFill>
                          <a:effectLst/>
                          <a:latin typeface="+mn-lt"/>
                        </a:rPr>
                        <a:t>Waasland</a:t>
                      </a:r>
                      <a:endParaRPr lang="nl-BE" sz="1800" b="0" i="0" u="none" strike="noStrike" dirty="0">
                        <a:solidFill>
                          <a:srgbClr val="000000"/>
                        </a:solidFill>
                        <a:effectLst/>
                        <a:latin typeface="+mn-lt"/>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b"/>
                      <a:r>
                        <a:rPr lang="nl-BE" sz="1800" b="0" i="0" u="none" strike="noStrike" dirty="0" smtClean="0">
                          <a:solidFill>
                            <a:srgbClr val="000000"/>
                          </a:solidFill>
                          <a:effectLst/>
                          <a:latin typeface="+mn-lt"/>
                        </a:rPr>
                        <a:t>POV</a:t>
                      </a:r>
                      <a:endParaRPr lang="nl-BE" sz="1800" b="0" i="0" u="none" strike="noStrike" dirty="0">
                        <a:solidFill>
                          <a:srgbClr val="000000"/>
                        </a:solidFill>
                        <a:effectLst/>
                        <a:latin typeface="+mn-lt"/>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r>
              <a:tr h="987089">
                <a:tc>
                  <a:txBody>
                    <a:bodyPr/>
                    <a:lstStyle/>
                    <a:p>
                      <a:pPr algn="ctr" fontAlgn="b"/>
                      <a:r>
                        <a:rPr lang="nl-BE" sz="1800" b="0" i="0" u="none" strike="noStrike" dirty="0">
                          <a:solidFill>
                            <a:srgbClr val="000000"/>
                          </a:solidFill>
                          <a:effectLst/>
                          <a:latin typeface="+mn-lt"/>
                        </a:rPr>
                        <a:t>Aantal Meldingen ratten</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b"/>
                      <a:r>
                        <a:rPr lang="nl-BE" sz="1800" b="0" i="0" u="none" strike="noStrike" dirty="0" smtClean="0">
                          <a:solidFill>
                            <a:srgbClr val="000000"/>
                          </a:solidFill>
                          <a:effectLst/>
                          <a:latin typeface="+mn-lt"/>
                        </a:rPr>
                        <a:t>807</a:t>
                      </a:r>
                      <a:endParaRPr lang="nl-BE" sz="1800" b="0" i="0" u="none" strike="noStrike" dirty="0">
                        <a:solidFill>
                          <a:srgbClr val="000000"/>
                        </a:solidFill>
                        <a:effectLst/>
                        <a:latin typeface="+mn-lt"/>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nl-BE" sz="1800" b="0" i="0" u="none" strike="noStrike" dirty="0" smtClean="0">
                          <a:solidFill>
                            <a:srgbClr val="000000"/>
                          </a:solidFill>
                          <a:effectLst/>
                          <a:latin typeface="+mn-lt"/>
                        </a:rPr>
                        <a:t>799</a:t>
                      </a:r>
                      <a:endParaRPr lang="nl-BE" sz="1800" b="0" i="0" u="none" strike="noStrike" dirty="0">
                        <a:solidFill>
                          <a:srgbClr val="000000"/>
                        </a:solidFill>
                        <a:effectLst/>
                        <a:latin typeface="+mn-lt"/>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nl-BE" sz="1800" b="0" i="0" u="none" strike="noStrike" dirty="0" smtClean="0">
                          <a:solidFill>
                            <a:srgbClr val="000000"/>
                          </a:solidFill>
                          <a:effectLst/>
                          <a:latin typeface="+mn-lt"/>
                        </a:rPr>
                        <a:t>1033</a:t>
                      </a:r>
                      <a:endParaRPr lang="nl-BE" sz="1800" b="0" i="0" u="none" strike="noStrike" dirty="0">
                        <a:solidFill>
                          <a:srgbClr val="000000"/>
                        </a:solidFill>
                        <a:effectLst/>
                        <a:latin typeface="+mn-lt"/>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nl-BE" sz="1800" b="0" i="0" u="none" strike="noStrike" dirty="0" smtClean="0">
                          <a:solidFill>
                            <a:srgbClr val="000000"/>
                          </a:solidFill>
                          <a:effectLst/>
                          <a:latin typeface="+mn-lt"/>
                        </a:rPr>
                        <a:t>650</a:t>
                      </a:r>
                      <a:endParaRPr lang="nl-BE" sz="1800" b="0" i="0" u="none" strike="noStrike" dirty="0">
                        <a:solidFill>
                          <a:srgbClr val="000000"/>
                        </a:solidFill>
                        <a:effectLst/>
                        <a:latin typeface="+mn-lt"/>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nl-BE" sz="1800" b="0" i="0" u="none" strike="noStrike" dirty="0" smtClean="0">
                          <a:solidFill>
                            <a:srgbClr val="000000"/>
                          </a:solidFill>
                          <a:effectLst/>
                          <a:latin typeface="+mn-lt"/>
                        </a:rPr>
                        <a:t>1240</a:t>
                      </a:r>
                      <a:endParaRPr lang="nl-BE" sz="1800" b="0" i="0" u="none" strike="noStrike" dirty="0">
                        <a:solidFill>
                          <a:srgbClr val="000000"/>
                        </a:solidFill>
                        <a:effectLst/>
                        <a:latin typeface="+mn-lt"/>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nl-BE" sz="1800" b="0" i="0" u="none" strike="noStrike" dirty="0" smtClean="0">
                          <a:solidFill>
                            <a:srgbClr val="000000"/>
                          </a:solidFill>
                          <a:effectLst/>
                          <a:latin typeface="+mn-lt"/>
                        </a:rPr>
                        <a:t>5333</a:t>
                      </a:r>
                      <a:endParaRPr lang="nl-BE" sz="1800" b="0" i="0" u="none" strike="noStrike" dirty="0">
                        <a:solidFill>
                          <a:srgbClr val="000000"/>
                        </a:solidFill>
                        <a:effectLst/>
                        <a:latin typeface="+mn-lt"/>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r>
              <a:tr h="987089">
                <a:tc>
                  <a:txBody>
                    <a:bodyPr/>
                    <a:lstStyle/>
                    <a:p>
                      <a:pPr algn="ctr" fontAlgn="b"/>
                      <a:r>
                        <a:rPr lang="nl-BE" sz="1800" b="0" i="0" u="none" strike="noStrike" dirty="0">
                          <a:solidFill>
                            <a:srgbClr val="000000"/>
                          </a:solidFill>
                          <a:effectLst/>
                          <a:latin typeface="+mn-lt"/>
                        </a:rPr>
                        <a:t>vangsten Bruine Rat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b"/>
                      <a:r>
                        <a:rPr lang="nl-BE" sz="1800" b="0" i="0" u="none" strike="noStrike" dirty="0" smtClean="0">
                          <a:solidFill>
                            <a:srgbClr val="000000"/>
                          </a:solidFill>
                          <a:effectLst/>
                          <a:latin typeface="+mn-lt"/>
                        </a:rPr>
                        <a:t>197</a:t>
                      </a:r>
                      <a:endParaRPr lang="nl-BE" sz="1800" b="0" i="0" u="none" strike="noStrike" dirty="0">
                        <a:solidFill>
                          <a:srgbClr val="000000"/>
                        </a:solidFill>
                        <a:effectLst/>
                        <a:latin typeface="+mn-lt"/>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nl-BE" sz="1800" b="0" i="0" u="none" strike="noStrike" dirty="0" smtClean="0">
                          <a:solidFill>
                            <a:srgbClr val="000000"/>
                          </a:solidFill>
                          <a:effectLst/>
                          <a:latin typeface="+mn-lt"/>
                        </a:rPr>
                        <a:t>360</a:t>
                      </a:r>
                      <a:endParaRPr lang="nl-BE" sz="1800" b="0" i="0" u="none" strike="noStrike" dirty="0">
                        <a:solidFill>
                          <a:srgbClr val="000000"/>
                        </a:solidFill>
                        <a:effectLst/>
                        <a:latin typeface="+mn-lt"/>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nl-BE" sz="1800" b="0" i="0" u="none" strike="noStrike" dirty="0" smtClean="0">
                          <a:solidFill>
                            <a:srgbClr val="000000"/>
                          </a:solidFill>
                          <a:effectLst/>
                          <a:latin typeface="+mn-lt"/>
                        </a:rPr>
                        <a:t>21</a:t>
                      </a:r>
                      <a:endParaRPr lang="nl-BE" sz="1800" b="0" i="0" u="none" strike="noStrike" dirty="0">
                        <a:solidFill>
                          <a:srgbClr val="000000"/>
                        </a:solidFill>
                        <a:effectLst/>
                        <a:latin typeface="+mn-lt"/>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nl-BE" sz="1800" b="0" i="0" u="none" strike="noStrike" dirty="0" smtClean="0">
                          <a:solidFill>
                            <a:srgbClr val="000000"/>
                          </a:solidFill>
                          <a:effectLst/>
                          <a:latin typeface="+mn-lt"/>
                        </a:rPr>
                        <a:t>118</a:t>
                      </a:r>
                      <a:endParaRPr lang="nl-BE" sz="1800" b="0" i="0" u="none" strike="noStrike" dirty="0">
                        <a:solidFill>
                          <a:srgbClr val="000000"/>
                        </a:solidFill>
                        <a:effectLst/>
                        <a:latin typeface="+mn-lt"/>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nl-BE" sz="1800" b="0" i="0" u="none" strike="noStrike" dirty="0" smtClean="0">
                          <a:solidFill>
                            <a:srgbClr val="000000"/>
                          </a:solidFill>
                          <a:effectLst/>
                          <a:latin typeface="+mn-lt"/>
                        </a:rPr>
                        <a:t>148</a:t>
                      </a:r>
                      <a:endParaRPr lang="nl-BE" sz="1800" b="0" i="0" u="none" strike="noStrike" dirty="0">
                        <a:solidFill>
                          <a:srgbClr val="000000"/>
                        </a:solidFill>
                        <a:effectLst/>
                        <a:latin typeface="+mn-lt"/>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nl-BE" sz="1800" b="0" i="0" u="none" strike="noStrike" dirty="0" smtClean="0">
                          <a:solidFill>
                            <a:srgbClr val="000000"/>
                          </a:solidFill>
                          <a:effectLst/>
                          <a:latin typeface="+mn-lt"/>
                        </a:rPr>
                        <a:t>844</a:t>
                      </a:r>
                      <a:endParaRPr lang="nl-BE" sz="1800" b="0" i="0" u="none" strike="noStrike" dirty="0">
                        <a:solidFill>
                          <a:srgbClr val="000000"/>
                        </a:solidFill>
                        <a:effectLst/>
                        <a:latin typeface="+mn-lt"/>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r>
              <a:tr h="1313099">
                <a:tc>
                  <a:txBody>
                    <a:bodyPr/>
                    <a:lstStyle/>
                    <a:p>
                      <a:pPr algn="ctr" fontAlgn="b"/>
                      <a:r>
                        <a:rPr lang="nl-BE" sz="1800" b="0" i="0" u="none" strike="noStrike" dirty="0">
                          <a:solidFill>
                            <a:srgbClr val="000000"/>
                          </a:solidFill>
                          <a:effectLst/>
                          <a:latin typeface="+mn-lt"/>
                        </a:rPr>
                        <a:t>aantal meldingen</a:t>
                      </a:r>
                      <a:r>
                        <a:rPr lang="nl-BE" sz="1800" b="0" i="0" u="none" strike="noStrike" dirty="0" smtClean="0">
                          <a:solidFill>
                            <a:srgbClr val="000000"/>
                          </a:solidFill>
                          <a:effectLst/>
                          <a:latin typeface="+mn-lt"/>
                        </a:rPr>
                        <a:t>/ 1000 </a:t>
                      </a:r>
                      <a:r>
                        <a:rPr lang="nl-BE" sz="1800" b="0" i="0" u="none" strike="noStrike" dirty="0">
                          <a:solidFill>
                            <a:srgbClr val="000000"/>
                          </a:solidFill>
                          <a:effectLst/>
                          <a:latin typeface="+mn-lt"/>
                        </a:rPr>
                        <a:t>inwoners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b"/>
                      <a:r>
                        <a:rPr lang="nl-BE" sz="1800" b="0" i="0" u="none" strike="noStrike" dirty="0" smtClean="0">
                          <a:solidFill>
                            <a:srgbClr val="000000"/>
                          </a:solidFill>
                          <a:effectLst/>
                          <a:latin typeface="+mn-lt"/>
                        </a:rPr>
                        <a:t>5,49</a:t>
                      </a:r>
                      <a:endParaRPr lang="nl-BE" sz="1800" b="0" i="0" u="none" strike="noStrike" dirty="0">
                        <a:solidFill>
                          <a:srgbClr val="000000"/>
                        </a:solidFill>
                        <a:effectLst/>
                        <a:latin typeface="+mn-lt"/>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nl-BE" sz="1800" b="0" i="0" u="none" strike="noStrike" dirty="0" smtClean="0">
                          <a:solidFill>
                            <a:srgbClr val="000000"/>
                          </a:solidFill>
                          <a:effectLst/>
                          <a:latin typeface="+mn-lt"/>
                        </a:rPr>
                        <a:t>3,61</a:t>
                      </a:r>
                      <a:endParaRPr lang="nl-BE" sz="1800" b="0" i="0" u="none" strike="noStrike" dirty="0">
                        <a:solidFill>
                          <a:srgbClr val="000000"/>
                        </a:solidFill>
                        <a:effectLst/>
                        <a:latin typeface="+mn-lt"/>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nl-BE" sz="1800" b="0" i="0" u="none" strike="noStrike" dirty="0" smtClean="0">
                          <a:solidFill>
                            <a:srgbClr val="000000"/>
                          </a:solidFill>
                          <a:effectLst/>
                          <a:latin typeface="+mn-lt"/>
                        </a:rPr>
                        <a:t>2,31</a:t>
                      </a:r>
                      <a:endParaRPr lang="nl-BE" sz="1800" b="0" i="0" u="none" strike="noStrike" dirty="0">
                        <a:solidFill>
                          <a:srgbClr val="000000"/>
                        </a:solidFill>
                        <a:effectLst/>
                        <a:latin typeface="+mn-lt"/>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nl-BE" sz="1800" b="0" i="0" u="none" strike="noStrike" dirty="0" smtClean="0">
                          <a:solidFill>
                            <a:srgbClr val="000000"/>
                          </a:solidFill>
                          <a:effectLst/>
                          <a:latin typeface="+mn-lt"/>
                        </a:rPr>
                        <a:t>3,79</a:t>
                      </a:r>
                      <a:endParaRPr lang="nl-BE" sz="1800" b="0" i="0" u="none" strike="noStrike" dirty="0">
                        <a:solidFill>
                          <a:srgbClr val="000000"/>
                        </a:solidFill>
                        <a:effectLst/>
                        <a:latin typeface="+mn-lt"/>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nl-BE" sz="1800" b="0" i="0" u="none" strike="noStrike" dirty="0" smtClean="0">
                          <a:solidFill>
                            <a:srgbClr val="000000"/>
                          </a:solidFill>
                          <a:effectLst/>
                          <a:latin typeface="+mn-lt"/>
                        </a:rPr>
                        <a:t>3,82</a:t>
                      </a:r>
                      <a:endParaRPr lang="nl-BE" sz="1800" b="0" i="0" u="none" strike="noStrike" dirty="0">
                        <a:solidFill>
                          <a:srgbClr val="000000"/>
                        </a:solidFill>
                        <a:effectLst/>
                        <a:latin typeface="+mn-lt"/>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nl-BE" sz="1800" b="0" i="0" u="none" strike="noStrike" dirty="0" smtClean="0">
                          <a:solidFill>
                            <a:srgbClr val="000000"/>
                          </a:solidFill>
                          <a:effectLst/>
                          <a:latin typeface="+mn-lt"/>
                        </a:rPr>
                        <a:t>3,62</a:t>
                      </a:r>
                      <a:endParaRPr lang="nl-BE" sz="1800" b="0" i="0" u="none" strike="noStrike" dirty="0">
                        <a:solidFill>
                          <a:srgbClr val="000000"/>
                        </a:solidFill>
                        <a:effectLst/>
                        <a:latin typeface="+mn-lt"/>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r>
            </a:tbl>
          </a:graphicData>
        </a:graphic>
      </p:graphicFrame>
    </p:spTree>
    <p:extLst>
      <p:ext uri="{BB962C8B-B14F-4D97-AF65-F5344CB8AC3E}">
        <p14:creationId xmlns:p14="http://schemas.microsoft.com/office/powerpoint/2010/main" val="65347904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BE" b="1" dirty="0">
                <a:solidFill>
                  <a:schemeClr val="accent3">
                    <a:lumMod val="50000"/>
                  </a:schemeClr>
                </a:solidFill>
              </a:rPr>
              <a:t>4</a:t>
            </a:r>
            <a:r>
              <a:rPr lang="nl-BE" b="1" dirty="0" smtClean="0">
                <a:solidFill>
                  <a:schemeClr val="accent3">
                    <a:lumMod val="50000"/>
                  </a:schemeClr>
                </a:solidFill>
              </a:rPr>
              <a:t>. </a:t>
            </a:r>
            <a:r>
              <a:rPr lang="nl-BE" b="1" dirty="0">
                <a:solidFill>
                  <a:schemeClr val="accent3">
                    <a:lumMod val="50000"/>
                  </a:schemeClr>
                </a:solidFill>
              </a:rPr>
              <a:t>Stand van zaken rattenbestrijding </a:t>
            </a:r>
            <a:r>
              <a:rPr lang="nl-BE" sz="3100" b="1" dirty="0" smtClean="0">
                <a:solidFill>
                  <a:schemeClr val="accent3">
                    <a:lumMod val="50000"/>
                  </a:schemeClr>
                </a:solidFill>
              </a:rPr>
              <a:t>4.3 </a:t>
            </a:r>
            <a:r>
              <a:rPr lang="nl-BE" sz="3100" b="1" dirty="0" err="1" smtClean="0">
                <a:solidFill>
                  <a:schemeClr val="accent3">
                    <a:lumMod val="50000"/>
                  </a:schemeClr>
                </a:solidFill>
              </a:rPr>
              <a:t>Rodenticiden</a:t>
            </a:r>
            <a:r>
              <a:rPr lang="nl-BE" sz="3100" b="1" dirty="0" smtClean="0">
                <a:solidFill>
                  <a:schemeClr val="accent3">
                    <a:lumMod val="50000"/>
                  </a:schemeClr>
                </a:solidFill>
              </a:rPr>
              <a:t> in kg </a:t>
            </a:r>
            <a:endParaRPr lang="nl-BE" sz="3100" dirty="0"/>
          </a:p>
        </p:txBody>
      </p:sp>
      <p:graphicFrame>
        <p:nvGraphicFramePr>
          <p:cNvPr id="5" name="Tabel 4"/>
          <p:cNvGraphicFramePr>
            <a:graphicFrameLocks noGrp="1"/>
          </p:cNvGraphicFramePr>
          <p:nvPr>
            <p:extLst>
              <p:ext uri="{D42A27DB-BD31-4B8C-83A1-F6EECF244321}">
                <p14:modId xmlns:p14="http://schemas.microsoft.com/office/powerpoint/2010/main" val="4082723947"/>
              </p:ext>
            </p:extLst>
          </p:nvPr>
        </p:nvGraphicFramePr>
        <p:xfrm>
          <a:off x="1043608" y="1412776"/>
          <a:ext cx="7128790" cy="3561052"/>
        </p:xfrm>
        <a:graphic>
          <a:graphicData uri="http://schemas.openxmlformats.org/drawingml/2006/table">
            <a:tbl>
              <a:tblPr>
                <a:tableStyleId>{5C22544A-7EE6-4342-B048-85BDC9FD1C3A}</a:tableStyleId>
              </a:tblPr>
              <a:tblGrid>
                <a:gridCol w="2604040"/>
                <a:gridCol w="904950"/>
                <a:gridCol w="904950"/>
                <a:gridCol w="904950"/>
                <a:gridCol w="904950"/>
                <a:gridCol w="904950"/>
              </a:tblGrid>
              <a:tr h="249246">
                <a:tc>
                  <a:txBody>
                    <a:bodyPr/>
                    <a:lstStyle/>
                    <a:p>
                      <a:pPr algn="ctr" fontAlgn="b"/>
                      <a:r>
                        <a:rPr lang="nl-BE" sz="1600" b="1" u="none" strike="noStrike" dirty="0" smtClean="0">
                          <a:effectLst/>
                        </a:rPr>
                        <a:t>Gemeente</a:t>
                      </a:r>
                      <a:r>
                        <a:rPr lang="nl-BE" sz="1600" b="1" u="none" strike="noStrike" dirty="0">
                          <a:effectLst/>
                        </a:rPr>
                        <a:t> </a:t>
                      </a:r>
                      <a:endParaRPr lang="nl-BE" sz="1600" b="1" i="0" u="none" strike="noStrike" dirty="0">
                        <a:solidFill>
                          <a:srgbClr val="000000"/>
                        </a:solidFill>
                        <a:effectLst/>
                        <a:latin typeface="Arial"/>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fontAlgn="b"/>
                      <a:r>
                        <a:rPr lang="nl-BE" sz="1600" b="1" u="none" strike="noStrike">
                          <a:effectLst/>
                        </a:rPr>
                        <a:t>2012</a:t>
                      </a:r>
                      <a:endParaRPr lang="nl-BE" sz="1600" b="1" i="0" u="none" strike="noStrike">
                        <a:solidFill>
                          <a:srgbClr val="000000"/>
                        </a:solidFill>
                        <a:effectLst/>
                        <a:latin typeface="Arial"/>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fontAlgn="b"/>
                      <a:r>
                        <a:rPr lang="nl-BE" sz="1600" b="1" u="none" strike="noStrike">
                          <a:effectLst/>
                        </a:rPr>
                        <a:t>2013</a:t>
                      </a:r>
                      <a:endParaRPr lang="nl-BE" sz="1600" b="1" i="0" u="none" strike="noStrike">
                        <a:solidFill>
                          <a:srgbClr val="000000"/>
                        </a:solidFill>
                        <a:effectLst/>
                        <a:latin typeface="Arial"/>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fontAlgn="b"/>
                      <a:r>
                        <a:rPr lang="nl-BE" sz="1600" b="1" u="none" strike="noStrike">
                          <a:effectLst/>
                        </a:rPr>
                        <a:t>2014</a:t>
                      </a:r>
                      <a:endParaRPr lang="nl-BE" sz="1600" b="1" i="0" u="none" strike="noStrike">
                        <a:solidFill>
                          <a:srgbClr val="000000"/>
                        </a:solidFill>
                        <a:effectLst/>
                        <a:latin typeface="Arial"/>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fontAlgn="b"/>
                      <a:r>
                        <a:rPr lang="nl-BE" sz="1600" b="1" i="0" u="none" strike="noStrike" dirty="0" smtClean="0">
                          <a:solidFill>
                            <a:srgbClr val="000000"/>
                          </a:solidFill>
                          <a:effectLst/>
                          <a:latin typeface="+mn-lt"/>
                        </a:rPr>
                        <a:t>2015</a:t>
                      </a:r>
                      <a:endParaRPr lang="nl-BE" sz="1600" b="1" i="0" u="none" strike="noStrike" dirty="0">
                        <a:solidFill>
                          <a:srgbClr val="000000"/>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fontAlgn="b"/>
                      <a:r>
                        <a:rPr lang="nl-BE" sz="1600" b="1" u="none" strike="noStrike" dirty="0">
                          <a:effectLst/>
                        </a:rPr>
                        <a:t>2016</a:t>
                      </a:r>
                      <a:endParaRPr lang="nl-BE" sz="1600" b="1" i="0" u="none" strike="noStrike" dirty="0">
                        <a:solidFill>
                          <a:srgbClr val="000000"/>
                        </a:solidFill>
                        <a:effectLst/>
                        <a:latin typeface="Arial"/>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r>
              <a:tr h="254584">
                <a:tc>
                  <a:txBody>
                    <a:bodyPr/>
                    <a:lstStyle/>
                    <a:p>
                      <a:pPr algn="ctr" fontAlgn="ctr"/>
                      <a:r>
                        <a:rPr lang="nl-BE" sz="1600" b="0" i="0" u="none" strike="noStrike" dirty="0">
                          <a:solidFill>
                            <a:schemeClr val="tx1"/>
                          </a:solidFill>
                          <a:effectLst/>
                          <a:latin typeface="+mn-lt"/>
                        </a:rPr>
                        <a:t>Aalter</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b"/>
                      <a:r>
                        <a:rPr lang="nl-BE" sz="1600" b="0" i="0" u="none" strike="noStrike" dirty="0">
                          <a:solidFill>
                            <a:schemeClr val="tx1"/>
                          </a:solidFill>
                          <a:effectLst/>
                          <a:latin typeface="+mn-lt"/>
                        </a:rPr>
                        <a:t>89</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nl-BE" sz="1600" b="0" i="0" u="none" strike="noStrike">
                          <a:solidFill>
                            <a:schemeClr val="tx1"/>
                          </a:solidFill>
                          <a:effectLst/>
                          <a:latin typeface="+mn-lt"/>
                        </a:rPr>
                        <a:t>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nl-BE" sz="1600" b="0" i="0" u="none" strike="noStrike">
                          <a:solidFill>
                            <a:schemeClr val="tx1"/>
                          </a:solidFill>
                          <a:effectLst/>
                          <a:latin typeface="+mn-lt"/>
                        </a:rPr>
                        <a:t>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nl-BE" sz="1600" b="0" i="0" u="none" strike="noStrike">
                          <a:solidFill>
                            <a:schemeClr val="tx1"/>
                          </a:solidFill>
                          <a:effectLst/>
                          <a:latin typeface="+mn-lt"/>
                        </a:rPr>
                        <a:t>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nl-BE" sz="1600" b="0" i="0" u="none" strike="noStrike">
                          <a:solidFill>
                            <a:schemeClr val="tx1"/>
                          </a:solidFill>
                          <a:effectLst/>
                          <a:latin typeface="+mn-lt"/>
                        </a:rPr>
                        <a:t>363,20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r>
              <a:tr h="254584">
                <a:tc>
                  <a:txBody>
                    <a:bodyPr/>
                    <a:lstStyle/>
                    <a:p>
                      <a:pPr algn="ctr" fontAlgn="ctr"/>
                      <a:r>
                        <a:rPr lang="nl-BE" sz="1600" b="0" i="0" u="none" strike="noStrike">
                          <a:solidFill>
                            <a:schemeClr val="tx1"/>
                          </a:solidFill>
                          <a:effectLst/>
                          <a:latin typeface="+mn-lt"/>
                        </a:rPr>
                        <a:t>Assenede</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b"/>
                      <a:r>
                        <a:rPr lang="nl-BE" sz="1600" b="0" i="0" u="none" strike="noStrike" dirty="0">
                          <a:solidFill>
                            <a:schemeClr val="tx1"/>
                          </a:solidFill>
                          <a:effectLst/>
                          <a:latin typeface="+mn-lt"/>
                        </a:rPr>
                        <a:t>198</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nl-BE" sz="1600" b="0" i="0" u="none" strike="noStrike" dirty="0">
                          <a:solidFill>
                            <a:schemeClr val="tx1"/>
                          </a:solidFill>
                          <a:effectLst/>
                          <a:latin typeface="+mn-lt"/>
                        </a:rPr>
                        <a:t>146</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nl-BE" sz="1600" b="0" i="0" u="none" strike="noStrike">
                          <a:solidFill>
                            <a:schemeClr val="tx1"/>
                          </a:solidFill>
                          <a:effectLst/>
                          <a:latin typeface="+mn-lt"/>
                        </a:rPr>
                        <a:t>256</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nl-BE" sz="1600" b="0" i="0" u="none" strike="noStrike">
                          <a:solidFill>
                            <a:schemeClr val="tx1"/>
                          </a:solidFill>
                          <a:effectLst/>
                          <a:latin typeface="+mn-lt"/>
                        </a:rPr>
                        <a:t>131,01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nl-BE" sz="1600" b="0" i="0" u="none" strike="noStrike">
                          <a:solidFill>
                            <a:schemeClr val="tx1"/>
                          </a:solidFill>
                          <a:effectLst/>
                          <a:latin typeface="+mn-lt"/>
                        </a:rPr>
                        <a:t>142,74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r>
              <a:tr h="254584">
                <a:tc>
                  <a:txBody>
                    <a:bodyPr/>
                    <a:lstStyle/>
                    <a:p>
                      <a:pPr algn="ctr" fontAlgn="ctr"/>
                      <a:r>
                        <a:rPr lang="nl-BE" sz="1600" b="0" i="0" u="none" strike="noStrike">
                          <a:solidFill>
                            <a:schemeClr val="tx1"/>
                          </a:solidFill>
                          <a:effectLst/>
                          <a:latin typeface="+mn-lt"/>
                        </a:rPr>
                        <a:t>Eeklo</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b"/>
                      <a:r>
                        <a:rPr lang="nl-BE" sz="1600" b="0" i="0" u="none" strike="noStrike">
                          <a:solidFill>
                            <a:schemeClr val="tx1"/>
                          </a:solidFill>
                          <a:effectLst/>
                          <a:latin typeface="+mn-lt"/>
                        </a:rPr>
                        <a:t>100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nl-BE" sz="1600" b="0" i="0" u="none" strike="noStrike" dirty="0">
                          <a:solidFill>
                            <a:schemeClr val="tx1"/>
                          </a:solidFill>
                          <a:effectLst/>
                          <a:latin typeface="+mn-lt"/>
                        </a:rPr>
                        <a:t>53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nl-BE" sz="1600" b="0" i="0" u="none" strike="noStrike">
                          <a:solidFill>
                            <a:schemeClr val="tx1"/>
                          </a:solidFill>
                          <a:effectLst/>
                          <a:latin typeface="+mn-lt"/>
                        </a:rPr>
                        <a:t>55</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nl-BE" sz="1600" b="0" i="0" u="none" strike="noStrike">
                          <a:solidFill>
                            <a:schemeClr val="tx1"/>
                          </a:solidFill>
                          <a:effectLst/>
                          <a:latin typeface="+mn-lt"/>
                        </a:rPr>
                        <a:t>64,94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nl-BE" sz="1600" b="0" i="0" u="none" strike="noStrike">
                          <a:solidFill>
                            <a:schemeClr val="tx1"/>
                          </a:solidFill>
                          <a:effectLst/>
                          <a:latin typeface="+mn-lt"/>
                        </a:rPr>
                        <a:t>60,01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r>
              <a:tr h="254584">
                <a:tc>
                  <a:txBody>
                    <a:bodyPr/>
                    <a:lstStyle/>
                    <a:p>
                      <a:pPr algn="ctr" fontAlgn="ctr"/>
                      <a:r>
                        <a:rPr lang="nl-BE" sz="1600" b="0" i="0" u="none" strike="noStrike">
                          <a:solidFill>
                            <a:schemeClr val="tx1"/>
                          </a:solidFill>
                          <a:effectLst/>
                          <a:latin typeface="+mn-lt"/>
                        </a:rPr>
                        <a:t>Evergem</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b"/>
                      <a:r>
                        <a:rPr lang="nl-BE" sz="1600" b="0" i="0" u="none" strike="noStrike">
                          <a:solidFill>
                            <a:schemeClr val="tx1"/>
                          </a:solidFill>
                          <a:effectLst/>
                          <a:latin typeface="+mn-lt"/>
                        </a:rPr>
                        <a:t>231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nl-BE" sz="1600" b="0" i="0" u="none" strike="noStrike" dirty="0">
                          <a:solidFill>
                            <a:schemeClr val="tx1"/>
                          </a:solidFill>
                          <a:effectLst/>
                          <a:latin typeface="+mn-lt"/>
                        </a:rPr>
                        <a:t>249</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nl-BE" sz="1600" b="0" i="0" u="none" strike="noStrike">
                          <a:solidFill>
                            <a:schemeClr val="tx1"/>
                          </a:solidFill>
                          <a:effectLst/>
                          <a:latin typeface="+mn-lt"/>
                        </a:rPr>
                        <a:t>144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nl-BE" sz="1600" b="0" i="0" u="none" strike="noStrike">
                          <a:solidFill>
                            <a:schemeClr val="tx1"/>
                          </a:solidFill>
                          <a:effectLst/>
                          <a:latin typeface="+mn-lt"/>
                        </a:rPr>
                        <a:t>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nl-BE" sz="1600" b="0" i="0" u="none" strike="noStrike">
                          <a:solidFill>
                            <a:schemeClr val="tx1"/>
                          </a:solidFill>
                          <a:effectLst/>
                          <a:latin typeface="+mn-lt"/>
                        </a:rPr>
                        <a:t>333,28</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r>
              <a:tr h="254584">
                <a:tc>
                  <a:txBody>
                    <a:bodyPr/>
                    <a:lstStyle/>
                    <a:p>
                      <a:pPr algn="ctr" fontAlgn="ctr"/>
                      <a:r>
                        <a:rPr lang="nl-BE" sz="1600" b="0" i="0" u="none" strike="noStrike">
                          <a:solidFill>
                            <a:schemeClr val="tx1"/>
                          </a:solidFill>
                          <a:effectLst/>
                          <a:latin typeface="+mn-lt"/>
                        </a:rPr>
                        <a:t>Kaprijke</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b"/>
                      <a:r>
                        <a:rPr lang="nl-BE" sz="1600" b="0" i="0" u="none" strike="noStrike">
                          <a:solidFill>
                            <a:schemeClr val="tx1"/>
                          </a:solidFill>
                          <a:effectLst/>
                          <a:latin typeface="+mn-lt"/>
                        </a:rPr>
                        <a:t>95</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nl-BE" sz="1600" b="0" i="0" u="none" strike="noStrike">
                          <a:solidFill>
                            <a:schemeClr val="tx1"/>
                          </a:solidFill>
                          <a:effectLst/>
                          <a:latin typeface="+mn-lt"/>
                        </a:rPr>
                        <a:t>57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nl-BE" sz="1600" b="0" i="0" u="none" strike="noStrike" dirty="0">
                          <a:solidFill>
                            <a:schemeClr val="tx1"/>
                          </a:solidFill>
                          <a:effectLst/>
                          <a:latin typeface="+mn-lt"/>
                        </a:rPr>
                        <a:t>91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nl-BE" sz="1600" b="0" i="0" u="none" strike="noStrike">
                          <a:solidFill>
                            <a:schemeClr val="tx1"/>
                          </a:solidFill>
                          <a:effectLst/>
                          <a:latin typeface="+mn-lt"/>
                        </a:rPr>
                        <a:t>85,26</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nl-BE" sz="1600" b="0" i="0" u="none" strike="noStrike">
                          <a:solidFill>
                            <a:schemeClr val="tx1"/>
                          </a:solidFill>
                          <a:effectLst/>
                          <a:latin typeface="+mn-lt"/>
                        </a:rPr>
                        <a:t>15,00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r>
              <a:tr h="254584">
                <a:tc>
                  <a:txBody>
                    <a:bodyPr/>
                    <a:lstStyle/>
                    <a:p>
                      <a:pPr algn="ctr" fontAlgn="ctr"/>
                      <a:r>
                        <a:rPr lang="nl-BE" sz="1600" b="0" i="0" u="none" strike="noStrike">
                          <a:solidFill>
                            <a:schemeClr val="tx1"/>
                          </a:solidFill>
                          <a:effectLst/>
                          <a:latin typeface="+mn-lt"/>
                        </a:rPr>
                        <a:t>Knesselare</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b"/>
                      <a:r>
                        <a:rPr lang="nl-BE" sz="1600" b="0" i="0" u="none" strike="noStrike">
                          <a:solidFill>
                            <a:schemeClr val="tx1"/>
                          </a:solidFill>
                          <a:effectLst/>
                          <a:latin typeface="+mn-lt"/>
                        </a:rPr>
                        <a:t>74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nl-BE" sz="1600" b="0" i="0" u="none" strike="noStrike">
                          <a:solidFill>
                            <a:schemeClr val="tx1"/>
                          </a:solidFill>
                          <a:effectLst/>
                          <a:latin typeface="+mn-lt"/>
                        </a:rPr>
                        <a:t>65</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nl-BE" sz="1600" b="0" i="0" u="none" strike="noStrike" dirty="0">
                          <a:solidFill>
                            <a:schemeClr val="tx1"/>
                          </a:solidFill>
                          <a:effectLst/>
                          <a:latin typeface="+mn-lt"/>
                        </a:rPr>
                        <a:t>84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nl-BE" sz="1600" b="0" i="0" u="none" strike="noStrike">
                          <a:solidFill>
                            <a:schemeClr val="tx1"/>
                          </a:solidFill>
                          <a:effectLst/>
                          <a:latin typeface="+mn-lt"/>
                        </a:rPr>
                        <a:t>92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nl-BE" sz="1600" b="0" i="0" u="none" strike="noStrike">
                          <a:solidFill>
                            <a:schemeClr val="tx1"/>
                          </a:solidFill>
                          <a:effectLst/>
                          <a:latin typeface="+mn-lt"/>
                        </a:rPr>
                        <a:t>147,32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r>
              <a:tr h="254584">
                <a:tc>
                  <a:txBody>
                    <a:bodyPr/>
                    <a:lstStyle/>
                    <a:p>
                      <a:pPr algn="ctr" fontAlgn="ctr"/>
                      <a:r>
                        <a:rPr lang="nl-BE" sz="1600" b="0" i="0" u="none" strike="noStrike">
                          <a:solidFill>
                            <a:schemeClr val="tx1"/>
                          </a:solidFill>
                          <a:effectLst/>
                          <a:latin typeface="+mn-lt"/>
                        </a:rPr>
                        <a:t>Lovendegem</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b"/>
                      <a:r>
                        <a:rPr lang="nl-BE" sz="1600" b="0" i="0" u="none" strike="noStrike">
                          <a:solidFill>
                            <a:schemeClr val="tx1"/>
                          </a:solidFill>
                          <a:effectLst/>
                          <a:latin typeface="+mn-lt"/>
                        </a:rPr>
                        <a:t>44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nl-BE" sz="1600" b="0" i="0" u="none" strike="noStrike">
                          <a:solidFill>
                            <a:schemeClr val="tx1"/>
                          </a:solidFill>
                          <a:effectLst/>
                          <a:latin typeface="+mn-lt"/>
                        </a:rPr>
                        <a:t>29</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nl-BE" sz="1600" b="0" i="0" u="none" strike="noStrike" dirty="0">
                          <a:solidFill>
                            <a:schemeClr val="tx1"/>
                          </a:solidFill>
                          <a:effectLst/>
                          <a:latin typeface="+mn-lt"/>
                        </a:rPr>
                        <a:t>40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nl-BE" sz="1600" b="0" i="0" u="none" strike="noStrike">
                          <a:solidFill>
                            <a:schemeClr val="tx1"/>
                          </a:solidFill>
                          <a:effectLst/>
                          <a:latin typeface="+mn-lt"/>
                        </a:rPr>
                        <a:t>35,9</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nl-BE" sz="1600" b="0" i="0" u="none" strike="noStrike">
                          <a:solidFill>
                            <a:schemeClr val="tx1"/>
                          </a:solidFill>
                          <a:effectLst/>
                          <a:latin typeface="+mn-lt"/>
                        </a:rPr>
                        <a:t>43,46</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r>
              <a:tr h="254584">
                <a:tc>
                  <a:txBody>
                    <a:bodyPr/>
                    <a:lstStyle/>
                    <a:p>
                      <a:pPr algn="ctr" fontAlgn="ctr"/>
                      <a:r>
                        <a:rPr lang="nl-BE" sz="1600" b="0" i="0" u="none" strike="noStrike">
                          <a:solidFill>
                            <a:schemeClr val="tx1"/>
                          </a:solidFill>
                          <a:effectLst/>
                          <a:latin typeface="+mn-lt"/>
                        </a:rPr>
                        <a:t>Maldegem</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b"/>
                      <a:r>
                        <a:rPr lang="nl-BE" sz="1600" b="0" i="0" u="none" strike="noStrike">
                          <a:solidFill>
                            <a:schemeClr val="tx1"/>
                          </a:solidFill>
                          <a:effectLst/>
                          <a:latin typeface="+mn-lt"/>
                        </a:rPr>
                        <a:t>639</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nl-BE" sz="1600" b="0" i="0" u="none" strike="noStrike">
                          <a:solidFill>
                            <a:schemeClr val="tx1"/>
                          </a:solidFill>
                          <a:effectLst/>
                          <a:latin typeface="+mn-lt"/>
                        </a:rPr>
                        <a:t>614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nl-BE" sz="1600" b="0" i="0" u="none" strike="noStrike" dirty="0">
                          <a:solidFill>
                            <a:schemeClr val="tx1"/>
                          </a:solidFill>
                          <a:effectLst/>
                          <a:latin typeface="+mn-lt"/>
                        </a:rPr>
                        <a:t>69</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nl-BE" sz="1600" b="0" i="0" u="none" strike="noStrike" dirty="0">
                          <a:solidFill>
                            <a:schemeClr val="tx1"/>
                          </a:solidFill>
                          <a:effectLst/>
                          <a:latin typeface="+mn-lt"/>
                        </a:rPr>
                        <a:t>281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nl-BE" sz="1600" b="0" i="0" u="none" strike="noStrike">
                          <a:solidFill>
                            <a:schemeClr val="tx1"/>
                          </a:solidFill>
                          <a:effectLst/>
                          <a:latin typeface="+mn-lt"/>
                        </a:rPr>
                        <a:t>996,26</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r>
              <a:tr h="254584">
                <a:tc>
                  <a:txBody>
                    <a:bodyPr/>
                    <a:lstStyle/>
                    <a:p>
                      <a:pPr algn="ctr" fontAlgn="ctr"/>
                      <a:r>
                        <a:rPr lang="nl-BE" sz="1600" b="0" i="0" u="none" strike="noStrike">
                          <a:solidFill>
                            <a:schemeClr val="tx1"/>
                          </a:solidFill>
                          <a:effectLst/>
                          <a:latin typeface="+mn-lt"/>
                        </a:rPr>
                        <a:t>Nevele</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b"/>
                      <a:r>
                        <a:rPr lang="nl-BE" sz="1600" b="0" i="0" u="none" strike="noStrike">
                          <a:solidFill>
                            <a:schemeClr val="tx1"/>
                          </a:solidFill>
                          <a:effectLst/>
                          <a:latin typeface="+mn-lt"/>
                        </a:rPr>
                        <a:t>107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nl-BE" sz="1600" b="0" i="0" u="none" strike="noStrike">
                          <a:solidFill>
                            <a:schemeClr val="tx1"/>
                          </a:solidFill>
                          <a:effectLst/>
                          <a:latin typeface="+mn-lt"/>
                        </a:rPr>
                        <a:t>80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nl-BE" sz="1600" b="0" i="0" u="none" strike="noStrike">
                          <a:solidFill>
                            <a:schemeClr val="tx1"/>
                          </a:solidFill>
                          <a:effectLst/>
                          <a:latin typeface="+mn-lt"/>
                        </a:rPr>
                        <a:t>123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nl-BE" sz="1600" b="0" i="0" u="none" strike="noStrike" dirty="0">
                          <a:solidFill>
                            <a:schemeClr val="tx1"/>
                          </a:solidFill>
                          <a:effectLst/>
                          <a:latin typeface="+mn-lt"/>
                        </a:rPr>
                        <a:t>131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nl-BE" sz="1600" b="0" i="0" u="none" strike="noStrike">
                          <a:solidFill>
                            <a:schemeClr val="tx1"/>
                          </a:solidFill>
                          <a:effectLst/>
                          <a:latin typeface="+mn-lt"/>
                        </a:rPr>
                        <a:t>42,86</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r>
              <a:tr h="254584">
                <a:tc>
                  <a:txBody>
                    <a:bodyPr/>
                    <a:lstStyle/>
                    <a:p>
                      <a:pPr algn="ctr" fontAlgn="ctr"/>
                      <a:r>
                        <a:rPr lang="nl-BE" sz="1600" b="0" i="0" u="none" strike="noStrike">
                          <a:solidFill>
                            <a:schemeClr val="tx1"/>
                          </a:solidFill>
                          <a:effectLst/>
                          <a:latin typeface="+mn-lt"/>
                        </a:rPr>
                        <a:t>Sint-Laureins</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b"/>
                      <a:r>
                        <a:rPr lang="nl-BE" sz="1600" b="0" i="0" u="none" strike="noStrike">
                          <a:solidFill>
                            <a:schemeClr val="tx1"/>
                          </a:solidFill>
                          <a:effectLst/>
                          <a:latin typeface="+mn-lt"/>
                        </a:rPr>
                        <a:t>73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nl-BE" sz="1600" b="0" i="0" u="none" strike="noStrike">
                          <a:solidFill>
                            <a:schemeClr val="tx1"/>
                          </a:solidFill>
                          <a:effectLst/>
                          <a:latin typeface="+mn-lt"/>
                        </a:rPr>
                        <a:t>80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nl-BE" sz="1600" b="0" i="0" u="none" strike="noStrike">
                          <a:solidFill>
                            <a:schemeClr val="tx1"/>
                          </a:solidFill>
                          <a:effectLst/>
                          <a:latin typeface="+mn-lt"/>
                        </a:rPr>
                        <a:t>120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nl-BE" sz="1600" b="0" i="0" u="none" strike="noStrike" dirty="0">
                          <a:solidFill>
                            <a:schemeClr val="tx1"/>
                          </a:solidFill>
                          <a:effectLst/>
                          <a:latin typeface="+mn-lt"/>
                        </a:rPr>
                        <a:t>80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nl-BE" sz="1600" b="0" i="0" u="none" strike="noStrike">
                          <a:solidFill>
                            <a:schemeClr val="tx1"/>
                          </a:solidFill>
                          <a:effectLst/>
                          <a:latin typeface="+mn-lt"/>
                        </a:rPr>
                        <a:t>102,92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r>
              <a:tr h="254584">
                <a:tc>
                  <a:txBody>
                    <a:bodyPr/>
                    <a:lstStyle/>
                    <a:p>
                      <a:pPr algn="ctr" fontAlgn="ctr"/>
                      <a:r>
                        <a:rPr lang="nl-BE" sz="1600" b="0" i="0" u="none" strike="noStrike">
                          <a:solidFill>
                            <a:schemeClr val="tx1"/>
                          </a:solidFill>
                          <a:effectLst/>
                          <a:latin typeface="+mn-lt"/>
                        </a:rPr>
                        <a:t>Waarschoot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b"/>
                      <a:r>
                        <a:rPr lang="nl-BE" sz="1600" b="0" i="0" u="none" strike="noStrike">
                          <a:solidFill>
                            <a:schemeClr val="tx1"/>
                          </a:solidFill>
                          <a:effectLst/>
                          <a:latin typeface="+mn-lt"/>
                        </a:rPr>
                        <a:t>44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nl-BE" sz="1600" b="0" i="0" u="none" strike="noStrike">
                          <a:solidFill>
                            <a:schemeClr val="tx1"/>
                          </a:solidFill>
                          <a:effectLst/>
                          <a:latin typeface="+mn-lt"/>
                        </a:rPr>
                        <a:t>30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nl-BE" sz="1600" b="0" i="0" u="none" strike="noStrike">
                          <a:solidFill>
                            <a:schemeClr val="tx1"/>
                          </a:solidFill>
                          <a:effectLst/>
                          <a:latin typeface="+mn-lt"/>
                        </a:rPr>
                        <a:t>29</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nl-BE" sz="1600" b="0" i="0" u="none" strike="noStrike" dirty="0">
                          <a:solidFill>
                            <a:schemeClr val="tx1"/>
                          </a:solidFill>
                          <a:effectLst/>
                          <a:latin typeface="+mn-lt"/>
                        </a:rPr>
                        <a:t>20,4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nl-BE" sz="1600" b="0" i="0" u="none" strike="noStrike">
                          <a:solidFill>
                            <a:schemeClr val="tx1"/>
                          </a:solidFill>
                          <a:effectLst/>
                          <a:latin typeface="+mn-lt"/>
                        </a:rPr>
                        <a:t>32,14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r>
              <a:tr h="254584">
                <a:tc>
                  <a:txBody>
                    <a:bodyPr/>
                    <a:lstStyle/>
                    <a:p>
                      <a:pPr algn="ctr" fontAlgn="ctr"/>
                      <a:r>
                        <a:rPr lang="nl-BE" sz="1600" b="0" i="0" u="none" strike="noStrike">
                          <a:solidFill>
                            <a:schemeClr val="tx1"/>
                          </a:solidFill>
                          <a:effectLst/>
                          <a:latin typeface="+mn-lt"/>
                        </a:rPr>
                        <a:t>Zomergem</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b"/>
                      <a:r>
                        <a:rPr lang="nl-BE" sz="1600" b="0" i="0" u="none" strike="noStrike">
                          <a:solidFill>
                            <a:schemeClr val="tx1"/>
                          </a:solidFill>
                          <a:effectLst/>
                          <a:latin typeface="+mn-lt"/>
                        </a:rPr>
                        <a:t>103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nl-BE" sz="1600" b="0" i="0" u="none" strike="noStrike">
                          <a:solidFill>
                            <a:schemeClr val="tx1"/>
                          </a:solidFill>
                          <a:effectLst/>
                          <a:latin typeface="+mn-lt"/>
                        </a:rPr>
                        <a:t>59</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nl-BE" sz="1600" b="0" i="0" u="none" strike="noStrike">
                          <a:solidFill>
                            <a:schemeClr val="tx1"/>
                          </a:solidFill>
                          <a:effectLst/>
                          <a:latin typeface="+mn-lt"/>
                        </a:rPr>
                        <a:t>86</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nl-BE" sz="1600" b="0" i="0" u="none" strike="noStrike" dirty="0">
                          <a:solidFill>
                            <a:schemeClr val="tx1"/>
                          </a:solidFill>
                          <a:effectLst/>
                          <a:latin typeface="+mn-lt"/>
                        </a:rPr>
                        <a:t>85,07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nl-BE" sz="1600" b="0" i="0" u="none" strike="noStrike" dirty="0">
                          <a:solidFill>
                            <a:schemeClr val="tx1"/>
                          </a:solidFill>
                          <a:effectLst/>
                          <a:latin typeface="+mn-lt"/>
                        </a:rPr>
                        <a:t>92,94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r>
              <a:tr h="254584">
                <a:tc>
                  <a:txBody>
                    <a:bodyPr/>
                    <a:lstStyle/>
                    <a:p>
                      <a:pPr algn="ctr" fontAlgn="b"/>
                      <a:r>
                        <a:rPr lang="nl-BE" sz="1600" b="1" u="none" strike="noStrike" dirty="0" smtClean="0">
                          <a:solidFill>
                            <a:schemeClr val="tx1"/>
                          </a:solidFill>
                          <a:effectLst/>
                          <a:latin typeface="+mn-lt"/>
                        </a:rPr>
                        <a:t>Totaal:</a:t>
                      </a:r>
                      <a:r>
                        <a:rPr lang="nl-BE" sz="1600" b="1" u="none" strike="noStrike" baseline="0" dirty="0" smtClean="0">
                          <a:solidFill>
                            <a:schemeClr val="tx1"/>
                          </a:solidFill>
                          <a:effectLst/>
                          <a:latin typeface="+mn-lt"/>
                        </a:rPr>
                        <a:t> </a:t>
                      </a:r>
                      <a:endParaRPr lang="nl-BE" sz="1600" b="1" i="0" u="none" strike="noStrike" dirty="0">
                        <a:solidFill>
                          <a:schemeClr val="tx1"/>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b"/>
                      <a:r>
                        <a:rPr lang="nl-BE" sz="1600" b="1" i="0" u="none" strike="noStrike" dirty="0">
                          <a:solidFill>
                            <a:schemeClr val="tx1"/>
                          </a:solidFill>
                          <a:effectLst/>
                          <a:latin typeface="+mn-lt"/>
                        </a:rPr>
                        <a:t>1797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nl-BE" sz="1600" b="1" i="0" u="none" strike="noStrike" dirty="0">
                          <a:solidFill>
                            <a:schemeClr val="tx1"/>
                          </a:solidFill>
                          <a:effectLst/>
                          <a:latin typeface="+mn-lt"/>
                        </a:rPr>
                        <a:t>1462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nl-BE" sz="1600" b="1" i="0" u="none" strike="noStrike" dirty="0">
                          <a:solidFill>
                            <a:schemeClr val="tx1"/>
                          </a:solidFill>
                          <a:effectLst/>
                          <a:latin typeface="+mn-lt"/>
                        </a:rPr>
                        <a:t>1097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nl-BE" sz="1600" b="1" i="0" u="none" strike="noStrike" dirty="0">
                          <a:solidFill>
                            <a:schemeClr val="tx1"/>
                          </a:solidFill>
                          <a:effectLst/>
                          <a:latin typeface="+mn-lt"/>
                        </a:rPr>
                        <a:t>1007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nl-BE" sz="1600" b="1" i="0" u="none" strike="noStrike" dirty="0">
                          <a:solidFill>
                            <a:schemeClr val="tx1"/>
                          </a:solidFill>
                          <a:effectLst/>
                          <a:latin typeface="+mn-lt"/>
                        </a:rPr>
                        <a:t>2372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r>
            </a:tbl>
          </a:graphicData>
        </a:graphic>
      </p:graphicFrame>
      <p:sp>
        <p:nvSpPr>
          <p:cNvPr id="6" name="Tekstvak 5"/>
          <p:cNvSpPr txBox="1"/>
          <p:nvPr/>
        </p:nvSpPr>
        <p:spPr>
          <a:xfrm>
            <a:off x="1996658" y="5472414"/>
            <a:ext cx="4824536" cy="369332"/>
          </a:xfrm>
          <a:prstGeom prst="rect">
            <a:avLst/>
          </a:prstGeom>
          <a:noFill/>
        </p:spPr>
        <p:txBody>
          <a:bodyPr wrap="square" rtlCol="0">
            <a:spAutoFit/>
          </a:bodyPr>
          <a:lstStyle/>
          <a:p>
            <a:r>
              <a:rPr lang="nl-BE" dirty="0" smtClean="0"/>
              <a:t>* Absolute cijfers (openbaar + privé) in Kg </a:t>
            </a:r>
            <a:endParaRPr lang="nl-BE" dirty="0"/>
          </a:p>
        </p:txBody>
      </p:sp>
    </p:spTree>
    <p:extLst>
      <p:ext uri="{BB962C8B-B14F-4D97-AF65-F5344CB8AC3E}">
        <p14:creationId xmlns:p14="http://schemas.microsoft.com/office/powerpoint/2010/main" val="142920268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BE" b="1" dirty="0">
                <a:solidFill>
                  <a:schemeClr val="accent3">
                    <a:lumMod val="50000"/>
                  </a:schemeClr>
                </a:solidFill>
              </a:rPr>
              <a:t>4</a:t>
            </a:r>
            <a:r>
              <a:rPr lang="nl-BE" b="1" dirty="0" smtClean="0">
                <a:solidFill>
                  <a:schemeClr val="accent3">
                    <a:lumMod val="50000"/>
                  </a:schemeClr>
                </a:solidFill>
              </a:rPr>
              <a:t>. </a:t>
            </a:r>
            <a:r>
              <a:rPr lang="nl-BE" b="1" dirty="0">
                <a:solidFill>
                  <a:schemeClr val="accent3">
                    <a:lumMod val="50000"/>
                  </a:schemeClr>
                </a:solidFill>
              </a:rPr>
              <a:t>Stand van zaken rattenbestrijding </a:t>
            </a:r>
            <a:r>
              <a:rPr lang="nl-BE" sz="3100" b="1" dirty="0" smtClean="0">
                <a:solidFill>
                  <a:schemeClr val="accent3">
                    <a:lumMod val="50000"/>
                  </a:schemeClr>
                </a:solidFill>
              </a:rPr>
              <a:t>4.3 </a:t>
            </a:r>
            <a:r>
              <a:rPr lang="nl-BE" sz="3100" b="1" dirty="0" err="1">
                <a:solidFill>
                  <a:schemeClr val="accent3">
                    <a:lumMod val="50000"/>
                  </a:schemeClr>
                </a:solidFill>
              </a:rPr>
              <a:t>Rodenticiden</a:t>
            </a:r>
            <a:r>
              <a:rPr lang="nl-BE" sz="3100" b="1" dirty="0">
                <a:solidFill>
                  <a:schemeClr val="accent3">
                    <a:lumMod val="50000"/>
                  </a:schemeClr>
                </a:solidFill>
              </a:rPr>
              <a:t> </a:t>
            </a:r>
            <a:endParaRPr lang="nl-BE" b="1" dirty="0">
              <a:solidFill>
                <a:schemeClr val="accent3">
                  <a:lumMod val="50000"/>
                </a:schemeClr>
              </a:solidFill>
            </a:endParaRPr>
          </a:p>
        </p:txBody>
      </p:sp>
      <p:sp>
        <p:nvSpPr>
          <p:cNvPr id="3" name="Tijdelijke aanduiding voor inhoud 2"/>
          <p:cNvSpPr>
            <a:spLocks noGrp="1"/>
          </p:cNvSpPr>
          <p:nvPr>
            <p:ph idx="1"/>
          </p:nvPr>
        </p:nvSpPr>
        <p:spPr/>
        <p:txBody>
          <a:bodyPr/>
          <a:lstStyle/>
          <a:p>
            <a:pPr marL="0" indent="0">
              <a:buNone/>
            </a:pPr>
            <a:endParaRPr lang="nl-BE" dirty="0" smtClean="0"/>
          </a:p>
          <a:p>
            <a:pPr marL="0" indent="0">
              <a:buNone/>
            </a:pPr>
            <a:r>
              <a:rPr lang="nl-BE" dirty="0" smtClean="0"/>
              <a:t> </a:t>
            </a:r>
            <a:endParaRPr lang="nl-BE" dirty="0"/>
          </a:p>
          <a:p>
            <a:pPr marL="0" indent="0">
              <a:buNone/>
            </a:pPr>
            <a:endParaRPr lang="nl-BE" dirty="0"/>
          </a:p>
        </p:txBody>
      </p:sp>
      <p:graphicFrame>
        <p:nvGraphicFramePr>
          <p:cNvPr id="5" name="Grafiek 4"/>
          <p:cNvGraphicFramePr>
            <a:graphicFrameLocks/>
          </p:cNvGraphicFramePr>
          <p:nvPr>
            <p:extLst>
              <p:ext uri="{D42A27DB-BD31-4B8C-83A1-F6EECF244321}">
                <p14:modId xmlns:p14="http://schemas.microsoft.com/office/powerpoint/2010/main" val="2722586883"/>
              </p:ext>
            </p:extLst>
          </p:nvPr>
        </p:nvGraphicFramePr>
        <p:xfrm>
          <a:off x="899592" y="1484784"/>
          <a:ext cx="7128792" cy="403244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4521987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BE" b="1" dirty="0">
                <a:solidFill>
                  <a:schemeClr val="accent3">
                    <a:lumMod val="50000"/>
                  </a:schemeClr>
                </a:solidFill>
              </a:rPr>
              <a:t>4. Stand van zaken rattenbestrijding </a:t>
            </a:r>
            <a:r>
              <a:rPr lang="nl-BE" sz="3100" b="1" dirty="0">
                <a:solidFill>
                  <a:schemeClr val="accent3">
                    <a:lumMod val="50000"/>
                  </a:schemeClr>
                </a:solidFill>
              </a:rPr>
              <a:t>4.3 </a:t>
            </a:r>
            <a:r>
              <a:rPr lang="nl-BE" sz="3100" b="1" dirty="0" err="1">
                <a:solidFill>
                  <a:schemeClr val="accent3">
                    <a:lumMod val="50000"/>
                  </a:schemeClr>
                </a:solidFill>
              </a:rPr>
              <a:t>Rodenticiden</a:t>
            </a:r>
            <a:r>
              <a:rPr lang="nl-BE" sz="3100" b="1" dirty="0">
                <a:solidFill>
                  <a:schemeClr val="accent3">
                    <a:lumMod val="50000"/>
                  </a:schemeClr>
                </a:solidFill>
              </a:rPr>
              <a:t> </a:t>
            </a:r>
            <a:endParaRPr lang="nl-BE" sz="3100" dirty="0"/>
          </a:p>
        </p:txBody>
      </p:sp>
      <p:sp>
        <p:nvSpPr>
          <p:cNvPr id="6" name="Tekstvak 5"/>
          <p:cNvSpPr txBox="1"/>
          <p:nvPr/>
        </p:nvSpPr>
        <p:spPr>
          <a:xfrm>
            <a:off x="1979712" y="5301208"/>
            <a:ext cx="4824536" cy="369332"/>
          </a:xfrm>
          <a:prstGeom prst="rect">
            <a:avLst/>
          </a:prstGeom>
          <a:noFill/>
        </p:spPr>
        <p:txBody>
          <a:bodyPr wrap="square" rtlCol="0">
            <a:spAutoFit/>
          </a:bodyPr>
          <a:lstStyle/>
          <a:p>
            <a:r>
              <a:rPr lang="nl-BE" dirty="0" smtClean="0"/>
              <a:t>* Absolute cijfers (openbaar + </a:t>
            </a:r>
            <a:r>
              <a:rPr lang="nl-BE" dirty="0" err="1" smtClean="0"/>
              <a:t>prive</a:t>
            </a:r>
            <a:r>
              <a:rPr lang="nl-BE" dirty="0" smtClean="0"/>
              <a:t>) in Kg </a:t>
            </a:r>
            <a:endParaRPr lang="nl-BE" dirty="0"/>
          </a:p>
        </p:txBody>
      </p:sp>
      <p:graphicFrame>
        <p:nvGraphicFramePr>
          <p:cNvPr id="3" name="Tabel 2"/>
          <p:cNvGraphicFramePr>
            <a:graphicFrameLocks noGrp="1"/>
          </p:cNvGraphicFramePr>
          <p:nvPr>
            <p:extLst>
              <p:ext uri="{D42A27DB-BD31-4B8C-83A1-F6EECF244321}">
                <p14:modId xmlns:p14="http://schemas.microsoft.com/office/powerpoint/2010/main" val="525367077"/>
              </p:ext>
            </p:extLst>
          </p:nvPr>
        </p:nvGraphicFramePr>
        <p:xfrm>
          <a:off x="1259630" y="1556795"/>
          <a:ext cx="7056784" cy="3744416"/>
        </p:xfrm>
        <a:graphic>
          <a:graphicData uri="http://schemas.openxmlformats.org/drawingml/2006/table">
            <a:tbl>
              <a:tblPr/>
              <a:tblGrid>
                <a:gridCol w="2358799"/>
                <a:gridCol w="939597"/>
                <a:gridCol w="939597"/>
                <a:gridCol w="939597"/>
                <a:gridCol w="939597"/>
                <a:gridCol w="939597"/>
              </a:tblGrid>
              <a:tr h="428876">
                <a:tc>
                  <a:txBody>
                    <a:bodyPr/>
                    <a:lstStyle/>
                    <a:p>
                      <a:pPr algn="ctr" fontAlgn="b"/>
                      <a:r>
                        <a:rPr lang="nl-BE" sz="1400" b="1" i="0" u="none" strike="noStrike" dirty="0">
                          <a:solidFill>
                            <a:schemeClr val="tx1"/>
                          </a:solidFill>
                          <a:effectLst/>
                          <a:latin typeface="+mn-lt"/>
                        </a:rPr>
                        <a:t> </a:t>
                      </a:r>
                      <a:r>
                        <a:rPr lang="nl-BE" sz="1400" b="1" i="0" u="none" strike="noStrike" dirty="0" smtClean="0">
                          <a:solidFill>
                            <a:schemeClr val="tx1"/>
                          </a:solidFill>
                          <a:effectLst/>
                          <a:latin typeface="+mn-lt"/>
                        </a:rPr>
                        <a:t>Regio</a:t>
                      </a:r>
                      <a:endParaRPr lang="nl-BE" sz="1400" b="1" i="0" u="none" strike="noStrike" dirty="0">
                        <a:solidFill>
                          <a:schemeClr val="tx1"/>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fontAlgn="b"/>
                      <a:r>
                        <a:rPr lang="nl-BE" sz="1400" b="1" i="0" u="none" strike="noStrike" dirty="0">
                          <a:solidFill>
                            <a:schemeClr val="tx1"/>
                          </a:solidFill>
                          <a:effectLst/>
                          <a:latin typeface="+mn-lt"/>
                        </a:rPr>
                        <a:t>2012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fontAlgn="b"/>
                      <a:r>
                        <a:rPr lang="nl-BE" sz="1400" b="1" i="0" u="none" strike="noStrike">
                          <a:solidFill>
                            <a:schemeClr val="tx1"/>
                          </a:solidFill>
                          <a:effectLst/>
                          <a:latin typeface="+mn-lt"/>
                        </a:rPr>
                        <a:t>2013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fontAlgn="b"/>
                      <a:r>
                        <a:rPr lang="nl-BE" sz="1400" b="1" i="0" u="none" strike="noStrike">
                          <a:solidFill>
                            <a:schemeClr val="tx1"/>
                          </a:solidFill>
                          <a:effectLst/>
                          <a:latin typeface="+mn-lt"/>
                        </a:rPr>
                        <a:t>2014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fontAlgn="b"/>
                      <a:r>
                        <a:rPr lang="nl-BE" sz="1400" b="1" i="0" u="none" strike="noStrike" dirty="0" smtClean="0">
                          <a:solidFill>
                            <a:schemeClr val="tx1"/>
                          </a:solidFill>
                          <a:effectLst/>
                          <a:latin typeface="+mn-lt"/>
                        </a:rPr>
                        <a:t>2015</a:t>
                      </a:r>
                      <a:endParaRPr lang="nl-BE" sz="1400" b="1" i="0" u="none" strike="noStrike" dirty="0">
                        <a:solidFill>
                          <a:schemeClr val="tx1"/>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fontAlgn="b"/>
                      <a:r>
                        <a:rPr lang="nl-BE" sz="1400" b="1" i="0" u="none" strike="noStrike" dirty="0">
                          <a:solidFill>
                            <a:schemeClr val="tx1"/>
                          </a:solidFill>
                          <a:effectLst/>
                          <a:latin typeface="+mn-lt"/>
                        </a:rPr>
                        <a:t>2016</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r>
              <a:tr h="552590">
                <a:tc>
                  <a:txBody>
                    <a:bodyPr/>
                    <a:lstStyle/>
                    <a:p>
                      <a:pPr algn="ctr" fontAlgn="b"/>
                      <a:r>
                        <a:rPr lang="nl-BE" sz="1400" b="0" i="0" u="none" strike="noStrike" dirty="0">
                          <a:solidFill>
                            <a:schemeClr val="tx1"/>
                          </a:solidFill>
                          <a:effectLst/>
                          <a:latin typeface="+mn-lt"/>
                        </a:rPr>
                        <a:t>Meetjesland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b"/>
                      <a:r>
                        <a:rPr lang="nl-BE" sz="1400" b="0" i="0" u="none" strike="noStrike" dirty="0">
                          <a:solidFill>
                            <a:schemeClr val="tx1"/>
                          </a:solidFill>
                          <a:effectLst/>
                          <a:latin typeface="+mn-lt"/>
                        </a:rPr>
                        <a:t>1797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nl-BE" sz="1400" b="0" i="0" u="none" strike="noStrike" dirty="0">
                          <a:solidFill>
                            <a:schemeClr val="tx1"/>
                          </a:solidFill>
                          <a:effectLst/>
                          <a:latin typeface="+mn-lt"/>
                        </a:rPr>
                        <a:t>1461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nl-BE" sz="1400" b="0" i="0" u="none" strike="noStrike">
                          <a:solidFill>
                            <a:schemeClr val="tx1"/>
                          </a:solidFill>
                          <a:effectLst/>
                          <a:latin typeface="+mn-lt"/>
                        </a:rPr>
                        <a:t>1096</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nl-BE" sz="1400" b="0" i="0" u="none" strike="noStrike" dirty="0" smtClean="0">
                          <a:solidFill>
                            <a:schemeClr val="tx1"/>
                          </a:solidFill>
                          <a:effectLst/>
                          <a:latin typeface="+mn-lt"/>
                        </a:rPr>
                        <a:t>971</a:t>
                      </a:r>
                      <a:endParaRPr lang="nl-BE" sz="1400" b="0" i="0" u="none" strike="noStrike" dirty="0">
                        <a:solidFill>
                          <a:schemeClr val="tx1"/>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nl-BE" sz="1400" b="0" i="0" u="none" strike="noStrike" dirty="0" smtClean="0">
                          <a:solidFill>
                            <a:schemeClr val="tx1"/>
                          </a:solidFill>
                          <a:effectLst/>
                          <a:latin typeface="+mn-lt"/>
                        </a:rPr>
                        <a:t>2372,1</a:t>
                      </a:r>
                      <a:endParaRPr lang="nl-BE" sz="1400" b="0" i="0" u="none" strike="noStrike" dirty="0">
                        <a:solidFill>
                          <a:schemeClr val="tx1"/>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r>
              <a:tr h="552590">
                <a:tc>
                  <a:txBody>
                    <a:bodyPr/>
                    <a:lstStyle/>
                    <a:p>
                      <a:pPr algn="ctr" fontAlgn="b"/>
                      <a:r>
                        <a:rPr lang="nl-BE" sz="1400" b="0" i="0" u="none" strike="noStrike" dirty="0" smtClean="0">
                          <a:solidFill>
                            <a:schemeClr val="tx1"/>
                          </a:solidFill>
                          <a:effectLst/>
                          <a:latin typeface="+mn-lt"/>
                        </a:rPr>
                        <a:t>Waasland</a:t>
                      </a:r>
                      <a:endParaRPr lang="nl-BE" sz="1400" b="0" i="0" u="none" strike="noStrike" dirty="0">
                        <a:solidFill>
                          <a:schemeClr val="tx1"/>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b"/>
                      <a:r>
                        <a:rPr lang="nl-BE" sz="1400" b="0" i="0" u="none" strike="noStrike" dirty="0">
                          <a:solidFill>
                            <a:schemeClr val="tx1"/>
                          </a:solidFill>
                          <a:effectLst/>
                          <a:latin typeface="+mn-lt"/>
                        </a:rPr>
                        <a:t>2067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nl-BE" sz="1400" b="0" i="0" u="none" strike="noStrike" dirty="0">
                          <a:solidFill>
                            <a:schemeClr val="tx1"/>
                          </a:solidFill>
                          <a:effectLst/>
                          <a:latin typeface="+mn-lt"/>
                        </a:rPr>
                        <a:t>1366</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nl-BE" sz="1400" b="0" i="0" u="none" strike="noStrike" dirty="0">
                          <a:solidFill>
                            <a:schemeClr val="tx1"/>
                          </a:solidFill>
                          <a:effectLst/>
                          <a:latin typeface="+mn-lt"/>
                        </a:rPr>
                        <a:t>1771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nl-BE" sz="1400" b="0" i="0" u="none" strike="noStrike" dirty="0" smtClean="0">
                          <a:solidFill>
                            <a:schemeClr val="tx1"/>
                          </a:solidFill>
                          <a:effectLst/>
                          <a:latin typeface="+mn-lt"/>
                        </a:rPr>
                        <a:t>1382</a:t>
                      </a:r>
                      <a:endParaRPr lang="nl-BE" sz="1400" b="0" i="0" u="none" strike="noStrike" dirty="0">
                        <a:solidFill>
                          <a:schemeClr val="tx1"/>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nl-BE" sz="1400" b="0" i="0" u="none" strike="noStrike" dirty="0">
                          <a:solidFill>
                            <a:schemeClr val="tx1"/>
                          </a:solidFill>
                          <a:effectLst/>
                          <a:latin typeface="+mn-lt"/>
                        </a:rPr>
                        <a:t>2765</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r>
              <a:tr h="552590">
                <a:tc>
                  <a:txBody>
                    <a:bodyPr/>
                    <a:lstStyle/>
                    <a:p>
                      <a:pPr algn="ctr" fontAlgn="b"/>
                      <a:r>
                        <a:rPr lang="nl-BE" sz="1400" b="0" i="0" u="none" strike="noStrike" dirty="0" err="1">
                          <a:solidFill>
                            <a:schemeClr val="tx1"/>
                          </a:solidFill>
                          <a:effectLst/>
                          <a:latin typeface="+mn-lt"/>
                        </a:rPr>
                        <a:t>Dendervalei</a:t>
                      </a:r>
                      <a:endParaRPr lang="nl-BE" sz="1400" b="0" i="0" u="none" strike="noStrike" dirty="0">
                        <a:solidFill>
                          <a:schemeClr val="tx1"/>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b"/>
                      <a:r>
                        <a:rPr lang="nl-BE" sz="1400" b="0" i="0" u="none" strike="noStrike" dirty="0" smtClean="0">
                          <a:solidFill>
                            <a:schemeClr val="tx1"/>
                          </a:solidFill>
                          <a:effectLst/>
                          <a:latin typeface="+mn-lt"/>
                        </a:rPr>
                        <a:t>1501</a:t>
                      </a:r>
                      <a:endParaRPr lang="nl-BE" sz="1400" b="0" i="0" u="none" strike="noStrike" dirty="0">
                        <a:solidFill>
                          <a:schemeClr val="tx1"/>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nl-BE" sz="1400" b="0" i="0" u="none" strike="noStrike" dirty="0" smtClean="0">
                          <a:solidFill>
                            <a:schemeClr val="tx1"/>
                          </a:solidFill>
                          <a:effectLst/>
                          <a:latin typeface="+mn-lt"/>
                        </a:rPr>
                        <a:t>1288</a:t>
                      </a:r>
                      <a:endParaRPr lang="nl-BE" sz="1400" b="0" i="0" u="none" strike="noStrike" dirty="0">
                        <a:solidFill>
                          <a:schemeClr val="tx1"/>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nl-BE" sz="1400" b="0" i="0" u="none" strike="noStrike" dirty="0" smtClean="0">
                          <a:solidFill>
                            <a:schemeClr val="tx1"/>
                          </a:solidFill>
                          <a:effectLst/>
                          <a:latin typeface="+mn-lt"/>
                        </a:rPr>
                        <a:t>1523</a:t>
                      </a:r>
                      <a:endParaRPr lang="nl-BE" sz="1400" b="0" i="0" u="none" strike="noStrike" dirty="0">
                        <a:solidFill>
                          <a:schemeClr val="tx1"/>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nl-BE" sz="1400" b="0" i="0" u="none" strike="noStrike" dirty="0" smtClean="0">
                          <a:solidFill>
                            <a:schemeClr val="tx1"/>
                          </a:solidFill>
                          <a:effectLst/>
                          <a:latin typeface="+mn-lt"/>
                        </a:rPr>
                        <a:t>1056</a:t>
                      </a:r>
                      <a:endParaRPr lang="nl-BE" sz="1400" b="0" i="0" u="none" strike="noStrike" dirty="0">
                        <a:solidFill>
                          <a:schemeClr val="tx1"/>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nl-BE" sz="1400" b="0" i="0" u="none" strike="noStrike" dirty="0">
                          <a:solidFill>
                            <a:schemeClr val="tx1"/>
                          </a:solidFill>
                          <a:effectLst/>
                          <a:latin typeface="+mn-lt"/>
                        </a:rPr>
                        <a:t>3149</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r>
              <a:tr h="552590">
                <a:tc>
                  <a:txBody>
                    <a:bodyPr/>
                    <a:lstStyle/>
                    <a:p>
                      <a:pPr algn="ctr" fontAlgn="b"/>
                      <a:r>
                        <a:rPr lang="nl-BE" sz="1400" b="0" i="0" u="none" strike="noStrike" dirty="0" err="1" smtClean="0">
                          <a:solidFill>
                            <a:schemeClr val="tx1"/>
                          </a:solidFill>
                          <a:effectLst/>
                          <a:latin typeface="+mn-lt"/>
                        </a:rPr>
                        <a:t>Bovenschelde</a:t>
                      </a:r>
                      <a:r>
                        <a:rPr lang="nl-BE" sz="1400" b="0" i="0" u="none" strike="noStrike" baseline="0" dirty="0">
                          <a:solidFill>
                            <a:schemeClr val="tx1"/>
                          </a:solidFill>
                          <a:effectLst/>
                          <a:latin typeface="+mn-lt"/>
                        </a:rPr>
                        <a:t> </a:t>
                      </a:r>
                      <a:r>
                        <a:rPr lang="nl-BE" sz="1400" b="0" i="0" u="none" strike="noStrike" baseline="0" dirty="0" smtClean="0">
                          <a:solidFill>
                            <a:schemeClr val="tx1"/>
                          </a:solidFill>
                          <a:effectLst/>
                          <a:latin typeface="+mn-lt"/>
                        </a:rPr>
                        <a:t>-L</a:t>
                      </a:r>
                      <a:r>
                        <a:rPr lang="nl-BE" sz="1400" b="0" i="0" u="none" strike="noStrike" dirty="0" smtClean="0">
                          <a:solidFill>
                            <a:schemeClr val="tx1"/>
                          </a:solidFill>
                          <a:effectLst/>
                          <a:latin typeface="+mn-lt"/>
                        </a:rPr>
                        <a:t>eie </a:t>
                      </a:r>
                      <a:endParaRPr lang="nl-BE" sz="1400" b="0" i="0" u="none" strike="noStrike" dirty="0">
                        <a:solidFill>
                          <a:schemeClr val="tx1"/>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b"/>
                      <a:r>
                        <a:rPr lang="nl-BE" sz="1400" b="0" i="0" u="none" strike="noStrike" dirty="0" smtClean="0">
                          <a:solidFill>
                            <a:schemeClr val="tx1"/>
                          </a:solidFill>
                          <a:effectLst/>
                          <a:latin typeface="+mn-lt"/>
                        </a:rPr>
                        <a:t>1211</a:t>
                      </a:r>
                      <a:endParaRPr lang="nl-BE" sz="1400" b="0" i="0" u="none" strike="noStrike" dirty="0">
                        <a:solidFill>
                          <a:schemeClr val="tx1"/>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nl-BE" sz="1400" b="0" i="0" u="none" strike="noStrike" dirty="0" smtClean="0">
                          <a:solidFill>
                            <a:schemeClr val="tx1"/>
                          </a:solidFill>
                          <a:effectLst/>
                          <a:latin typeface="+mn-lt"/>
                        </a:rPr>
                        <a:t>937</a:t>
                      </a:r>
                      <a:endParaRPr lang="nl-BE" sz="1400" b="0" i="0" u="none" strike="noStrike" dirty="0">
                        <a:solidFill>
                          <a:schemeClr val="tx1"/>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nl-BE" sz="1400" b="0" i="0" u="none" strike="noStrike" dirty="0" smtClean="0">
                          <a:solidFill>
                            <a:schemeClr val="tx1"/>
                          </a:solidFill>
                          <a:effectLst/>
                          <a:latin typeface="+mn-lt"/>
                        </a:rPr>
                        <a:t>1032</a:t>
                      </a:r>
                      <a:endParaRPr lang="nl-BE" sz="1400" b="0" i="0" u="none" strike="noStrike" dirty="0">
                        <a:solidFill>
                          <a:schemeClr val="tx1"/>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nl-BE" sz="1400" b="0" i="0" u="none" strike="noStrike" dirty="0" smtClean="0">
                          <a:solidFill>
                            <a:schemeClr val="tx1"/>
                          </a:solidFill>
                          <a:effectLst/>
                          <a:latin typeface="+mn-lt"/>
                        </a:rPr>
                        <a:t>798</a:t>
                      </a:r>
                      <a:endParaRPr lang="nl-BE" sz="1400" b="0" i="0" u="none" strike="noStrike" dirty="0">
                        <a:solidFill>
                          <a:schemeClr val="tx1"/>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nl-BE" sz="1400" b="0" i="0" u="none" strike="noStrike" dirty="0" smtClean="0">
                          <a:solidFill>
                            <a:schemeClr val="tx1"/>
                          </a:solidFill>
                          <a:effectLst/>
                          <a:latin typeface="+mn-lt"/>
                        </a:rPr>
                        <a:t>1603,5</a:t>
                      </a:r>
                      <a:endParaRPr lang="nl-BE" sz="1400" b="0" i="0" u="none" strike="noStrike" dirty="0">
                        <a:solidFill>
                          <a:schemeClr val="tx1"/>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r>
              <a:tr h="552590">
                <a:tc>
                  <a:txBody>
                    <a:bodyPr/>
                    <a:lstStyle/>
                    <a:p>
                      <a:pPr algn="ctr" fontAlgn="b"/>
                      <a:r>
                        <a:rPr lang="nl-BE" sz="1400" b="0" i="0" u="none" strike="noStrike" dirty="0">
                          <a:solidFill>
                            <a:schemeClr val="tx1"/>
                          </a:solidFill>
                          <a:effectLst/>
                          <a:latin typeface="+mn-lt"/>
                        </a:rPr>
                        <a:t>Vlaamse Ardennen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b"/>
                      <a:r>
                        <a:rPr lang="nl-BE" sz="1400" b="0" i="0" u="none" strike="noStrike" dirty="0" smtClean="0">
                          <a:solidFill>
                            <a:schemeClr val="tx1"/>
                          </a:solidFill>
                          <a:effectLst/>
                          <a:latin typeface="+mn-lt"/>
                        </a:rPr>
                        <a:t>1107</a:t>
                      </a:r>
                      <a:endParaRPr lang="nl-BE" sz="1400" b="0" i="0" u="none" strike="noStrike" dirty="0">
                        <a:solidFill>
                          <a:schemeClr val="tx1"/>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nl-BE" sz="1400" b="0" i="0" u="none" strike="noStrike" dirty="0" smtClean="0">
                          <a:solidFill>
                            <a:schemeClr val="tx1"/>
                          </a:solidFill>
                          <a:effectLst/>
                          <a:latin typeface="+mn-lt"/>
                        </a:rPr>
                        <a:t>882</a:t>
                      </a:r>
                      <a:endParaRPr lang="nl-BE" sz="1400" b="0" i="0" u="none" strike="noStrike" dirty="0">
                        <a:solidFill>
                          <a:schemeClr val="tx1"/>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nl-BE" sz="1400" b="0" i="0" u="none" strike="noStrike" dirty="0" smtClean="0">
                          <a:solidFill>
                            <a:schemeClr val="tx1"/>
                          </a:solidFill>
                          <a:effectLst/>
                          <a:latin typeface="+mn-lt"/>
                        </a:rPr>
                        <a:t>924</a:t>
                      </a:r>
                      <a:endParaRPr lang="nl-BE" sz="1400" b="0" i="0" u="none" strike="noStrike" dirty="0">
                        <a:solidFill>
                          <a:schemeClr val="tx1"/>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ctr"/>
                      <a:r>
                        <a:rPr lang="nl-BE" sz="1400" b="0" i="0" u="none" strike="noStrike" dirty="0" smtClean="0">
                          <a:solidFill>
                            <a:srgbClr val="000000"/>
                          </a:solidFill>
                          <a:effectLst/>
                          <a:latin typeface="+mn-lt"/>
                        </a:rPr>
                        <a:t>747,2</a:t>
                      </a:r>
                      <a:endParaRPr lang="nl-BE" sz="1400" b="0" i="0" u="none" strike="noStrike" dirty="0">
                        <a:solidFill>
                          <a:srgbClr val="000000"/>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ctr"/>
                      <a:r>
                        <a:rPr lang="nl-BE" sz="1400" b="0" i="0" u="none" strike="noStrike" dirty="0" smtClean="0">
                          <a:solidFill>
                            <a:srgbClr val="000000"/>
                          </a:solidFill>
                          <a:effectLst/>
                          <a:latin typeface="+mn-lt"/>
                        </a:rPr>
                        <a:t>1698,61</a:t>
                      </a:r>
                      <a:endParaRPr lang="nl-BE" sz="1400" b="0" i="0" u="none" strike="noStrike" dirty="0">
                        <a:solidFill>
                          <a:srgbClr val="000000"/>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r>
              <a:tr h="552590">
                <a:tc>
                  <a:txBody>
                    <a:bodyPr/>
                    <a:lstStyle/>
                    <a:p>
                      <a:pPr algn="ctr" fontAlgn="b"/>
                      <a:r>
                        <a:rPr lang="nl-BE" sz="1400" b="1" i="0" u="none" strike="noStrike" dirty="0">
                          <a:solidFill>
                            <a:schemeClr val="tx1"/>
                          </a:solidFill>
                          <a:effectLst/>
                          <a:latin typeface="+mn-lt"/>
                        </a:rPr>
                        <a:t>Totaal: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b"/>
                      <a:r>
                        <a:rPr lang="nl-BE" sz="1400" b="1" i="0" u="none" strike="noStrike" dirty="0" smtClean="0">
                          <a:solidFill>
                            <a:schemeClr val="tx1"/>
                          </a:solidFill>
                          <a:effectLst/>
                          <a:latin typeface="+mn-lt"/>
                        </a:rPr>
                        <a:t>7 682</a:t>
                      </a:r>
                      <a:endParaRPr lang="nl-BE" sz="1400" b="1" i="0" u="none" strike="noStrike" dirty="0">
                        <a:solidFill>
                          <a:schemeClr val="tx1"/>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nl-BE" sz="1400" b="1" i="0" u="none" strike="noStrike" dirty="0" smtClean="0">
                          <a:solidFill>
                            <a:schemeClr val="tx1"/>
                          </a:solidFill>
                          <a:effectLst/>
                          <a:latin typeface="+mn-lt"/>
                        </a:rPr>
                        <a:t>5 935</a:t>
                      </a:r>
                      <a:endParaRPr lang="nl-BE" sz="1400" b="1" i="0" u="none" strike="noStrike" dirty="0">
                        <a:solidFill>
                          <a:schemeClr val="tx1"/>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nl-BE" sz="1400" b="1" i="0" u="none" strike="noStrike" dirty="0" smtClean="0">
                          <a:solidFill>
                            <a:schemeClr val="tx1"/>
                          </a:solidFill>
                          <a:effectLst/>
                          <a:latin typeface="+mn-lt"/>
                        </a:rPr>
                        <a:t>6 346</a:t>
                      </a:r>
                      <a:endParaRPr lang="nl-BE" sz="1400" b="1" i="0" u="none" strike="noStrike" dirty="0">
                        <a:solidFill>
                          <a:schemeClr val="tx1"/>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nl-BE" sz="1400" b="1" i="0" u="none" strike="noStrike" dirty="0" smtClean="0">
                          <a:solidFill>
                            <a:schemeClr val="tx1"/>
                          </a:solidFill>
                          <a:effectLst/>
                          <a:latin typeface="+mn-lt"/>
                        </a:rPr>
                        <a:t>5 905,61</a:t>
                      </a:r>
                      <a:endParaRPr lang="nl-BE" sz="1400" b="1" i="0" u="none" strike="noStrike" dirty="0">
                        <a:solidFill>
                          <a:schemeClr val="tx1"/>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nl-BE" sz="1400" b="1" i="0" u="none" strike="noStrike" dirty="0" smtClean="0">
                          <a:solidFill>
                            <a:schemeClr val="tx1"/>
                          </a:solidFill>
                          <a:effectLst/>
                          <a:latin typeface="+mn-lt"/>
                        </a:rPr>
                        <a:t>11</a:t>
                      </a:r>
                      <a:r>
                        <a:rPr lang="nl-BE" sz="1400" b="1" i="0" u="none" strike="noStrike" baseline="0" dirty="0" smtClean="0">
                          <a:solidFill>
                            <a:schemeClr val="tx1"/>
                          </a:solidFill>
                          <a:effectLst/>
                          <a:latin typeface="+mn-lt"/>
                        </a:rPr>
                        <a:t> 588,2</a:t>
                      </a:r>
                      <a:endParaRPr lang="nl-BE" sz="1400" b="1" i="0" u="none" strike="noStrike" dirty="0">
                        <a:solidFill>
                          <a:schemeClr val="tx1"/>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r>
            </a:tbl>
          </a:graphicData>
        </a:graphic>
      </p:graphicFrame>
    </p:spTree>
    <p:extLst>
      <p:ext uri="{BB962C8B-B14F-4D97-AF65-F5344CB8AC3E}">
        <p14:creationId xmlns:p14="http://schemas.microsoft.com/office/powerpoint/2010/main" val="34344078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BE" dirty="0"/>
          </a:p>
        </p:txBody>
      </p:sp>
      <p:sp>
        <p:nvSpPr>
          <p:cNvPr id="3" name="Tijdelijke aanduiding voor inhoud 2"/>
          <p:cNvSpPr>
            <a:spLocks noGrp="1"/>
          </p:cNvSpPr>
          <p:nvPr>
            <p:ph idx="1"/>
          </p:nvPr>
        </p:nvSpPr>
        <p:spPr/>
        <p:txBody>
          <a:bodyPr/>
          <a:lstStyle/>
          <a:p>
            <a:pPr marL="514350" indent="-514350">
              <a:buAutoNum type="arabicPeriod"/>
            </a:pPr>
            <a:endParaRPr lang="nl-BE" b="1" dirty="0" smtClean="0">
              <a:solidFill>
                <a:schemeClr val="accent3">
                  <a:lumMod val="50000"/>
                </a:schemeClr>
              </a:solidFill>
            </a:endParaRPr>
          </a:p>
          <a:p>
            <a:pPr marL="514350" indent="-514350">
              <a:buAutoNum type="arabicPeriod"/>
            </a:pPr>
            <a:r>
              <a:rPr lang="nl-BE" b="1" dirty="0" smtClean="0">
                <a:solidFill>
                  <a:schemeClr val="accent3">
                    <a:lumMod val="50000"/>
                  </a:schemeClr>
                </a:solidFill>
              </a:rPr>
              <a:t>Verwelkoming </a:t>
            </a:r>
          </a:p>
          <a:p>
            <a:pPr marL="514350" indent="-514350">
              <a:buAutoNum type="arabicPeriod"/>
            </a:pPr>
            <a:r>
              <a:rPr lang="nl-BE" b="1" dirty="0" smtClean="0">
                <a:solidFill>
                  <a:schemeClr val="accent3">
                    <a:lumMod val="50000"/>
                  </a:schemeClr>
                </a:solidFill>
              </a:rPr>
              <a:t>Goedkeuring </a:t>
            </a:r>
            <a:r>
              <a:rPr lang="nl-BE" b="1" dirty="0">
                <a:solidFill>
                  <a:schemeClr val="accent3">
                    <a:lumMod val="50000"/>
                  </a:schemeClr>
                </a:solidFill>
              </a:rPr>
              <a:t>verslag van het Regionaal Comité in 2015 </a:t>
            </a:r>
            <a:r>
              <a:rPr lang="nl-BE" b="1" dirty="0" smtClean="0">
                <a:solidFill>
                  <a:schemeClr val="accent3">
                    <a:lumMod val="50000"/>
                  </a:schemeClr>
                </a:solidFill>
              </a:rPr>
              <a:t>(03/11/2015) </a:t>
            </a:r>
          </a:p>
          <a:p>
            <a:pPr marL="0" indent="0">
              <a:buNone/>
            </a:pPr>
            <a:endParaRPr lang="nl-BE" b="1" dirty="0">
              <a:solidFill>
                <a:schemeClr val="accent3">
                  <a:lumMod val="50000"/>
                </a:schemeClr>
              </a:solidFill>
            </a:endParaRPr>
          </a:p>
        </p:txBody>
      </p:sp>
    </p:spTree>
    <p:extLst>
      <p:ext uri="{BB962C8B-B14F-4D97-AF65-F5344CB8AC3E}">
        <p14:creationId xmlns:p14="http://schemas.microsoft.com/office/powerpoint/2010/main" val="18688147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274638"/>
            <a:ext cx="8219256" cy="58018"/>
          </a:xfrm>
        </p:spPr>
        <p:txBody>
          <a:bodyPr>
            <a:normAutofit fontScale="90000"/>
          </a:bodyPr>
          <a:lstStyle/>
          <a:p>
            <a:r>
              <a:rPr lang="nl-BE" sz="4000" dirty="0" smtClean="0"/>
              <a:t/>
            </a:r>
            <a:br>
              <a:rPr lang="nl-BE" sz="4000" dirty="0" smtClean="0"/>
            </a:br>
            <a:endParaRPr lang="nl-BE" dirty="0"/>
          </a:p>
        </p:txBody>
      </p:sp>
      <p:graphicFrame>
        <p:nvGraphicFramePr>
          <p:cNvPr id="7" name="Tijdelijke aanduiding voor inhoud 6"/>
          <p:cNvGraphicFramePr>
            <a:graphicFrameLocks noGrp="1"/>
          </p:cNvGraphicFramePr>
          <p:nvPr>
            <p:ph idx="1"/>
            <p:extLst>
              <p:ext uri="{D42A27DB-BD31-4B8C-83A1-F6EECF244321}">
                <p14:modId xmlns:p14="http://schemas.microsoft.com/office/powerpoint/2010/main" val="1426258575"/>
              </p:ext>
            </p:extLst>
          </p:nvPr>
        </p:nvGraphicFramePr>
        <p:xfrm>
          <a:off x="0" y="-27383"/>
          <a:ext cx="9143999" cy="6251913"/>
        </p:xfrm>
        <a:graphic>
          <a:graphicData uri="http://schemas.openxmlformats.org/drawingml/2006/table">
            <a:tbl>
              <a:tblPr>
                <a:tableStyleId>{5C22544A-7EE6-4342-B048-85BDC9FD1C3A}</a:tableStyleId>
              </a:tblPr>
              <a:tblGrid>
                <a:gridCol w="1691680"/>
                <a:gridCol w="1064617"/>
                <a:gridCol w="1064617"/>
                <a:gridCol w="1064617"/>
                <a:gridCol w="1064617"/>
                <a:gridCol w="1064617"/>
                <a:gridCol w="1064617"/>
                <a:gridCol w="1064617"/>
              </a:tblGrid>
              <a:tr h="360039">
                <a:tc gridSpan="8">
                  <a:txBody>
                    <a:bodyPr/>
                    <a:lstStyle/>
                    <a:p>
                      <a:pPr algn="ctr" fontAlgn="b"/>
                      <a:r>
                        <a:rPr lang="nl-BE" sz="1400" u="none" strike="noStrike" dirty="0">
                          <a:solidFill>
                            <a:schemeClr val="tx1"/>
                          </a:solidFill>
                          <a:effectLst/>
                          <a:latin typeface="+mn-lt"/>
                        </a:rPr>
                        <a:t>gegevens </a:t>
                      </a:r>
                      <a:r>
                        <a:rPr lang="nl-BE" sz="1400" u="none" strike="noStrike" dirty="0" err="1">
                          <a:solidFill>
                            <a:schemeClr val="tx1"/>
                          </a:solidFill>
                          <a:effectLst/>
                          <a:latin typeface="+mn-lt"/>
                        </a:rPr>
                        <a:t>rodenticiden</a:t>
                      </a:r>
                      <a:endParaRPr lang="nl-BE" sz="1400" b="0" i="0" u="none" strike="noStrike" dirty="0">
                        <a:solidFill>
                          <a:schemeClr val="tx1"/>
                        </a:solidFill>
                        <a:effectLst/>
                        <a:latin typeface="+mn-lt"/>
                      </a:endParaRPr>
                    </a:p>
                  </a:txBody>
                  <a:tcPr marL="4990" marR="4990" marT="499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60000"/>
                        <a:lumOff val="40000"/>
                      </a:schemeClr>
                    </a:solidFill>
                  </a:tcPr>
                </a:tc>
                <a:tc hMerge="1">
                  <a:txBody>
                    <a:bodyPr/>
                    <a:lstStyle/>
                    <a:p>
                      <a:pPr algn="ctr" fontAlgn="b"/>
                      <a:endParaRPr lang="nl-BE" sz="1400" b="0" i="0" u="none" strike="noStrike" dirty="0">
                        <a:solidFill>
                          <a:schemeClr val="tx1"/>
                        </a:solidFill>
                        <a:effectLst/>
                        <a:latin typeface="+mn-lt"/>
                      </a:endParaRPr>
                    </a:p>
                  </a:txBody>
                  <a:tcPr marL="4990" marR="4990" marT="499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60000"/>
                        <a:lumOff val="40000"/>
                      </a:schemeClr>
                    </a:solidFill>
                  </a:tcPr>
                </a:tc>
                <a:tc hMerge="1">
                  <a:txBody>
                    <a:bodyPr/>
                    <a:lstStyle/>
                    <a:p>
                      <a:endParaRPr lang="nl-BE"/>
                    </a:p>
                  </a:txBody>
                  <a:tcPr/>
                </a:tc>
                <a:tc hMerge="1">
                  <a:txBody>
                    <a:bodyPr/>
                    <a:lstStyle/>
                    <a:p>
                      <a:endParaRPr lang="nl-BE"/>
                    </a:p>
                  </a:txBody>
                  <a:tcPr/>
                </a:tc>
                <a:tc hMerge="1">
                  <a:txBody>
                    <a:bodyPr/>
                    <a:lstStyle/>
                    <a:p>
                      <a:pPr algn="ctr" fontAlgn="b"/>
                      <a:endParaRPr lang="nl-BE" sz="1400" b="0" i="0" u="none" strike="noStrike" dirty="0">
                        <a:solidFill>
                          <a:schemeClr val="bg1"/>
                        </a:solidFill>
                        <a:effectLst/>
                        <a:latin typeface="+mn-lt"/>
                      </a:endParaRPr>
                    </a:p>
                  </a:txBody>
                  <a:tcPr marL="4990" marR="4990" marT="499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60000"/>
                        <a:lumOff val="40000"/>
                      </a:schemeClr>
                    </a:solidFill>
                  </a:tcPr>
                </a:tc>
                <a:tc hMerge="1">
                  <a:txBody>
                    <a:bodyPr/>
                    <a:lstStyle/>
                    <a:p>
                      <a:pPr algn="ctr" fontAlgn="b"/>
                      <a:endParaRPr lang="nl-BE" sz="1400" b="0" i="0" u="none" strike="noStrike" dirty="0">
                        <a:solidFill>
                          <a:schemeClr val="bg1"/>
                        </a:solidFill>
                        <a:effectLst/>
                        <a:latin typeface="+mn-lt"/>
                      </a:endParaRPr>
                    </a:p>
                  </a:txBody>
                  <a:tcPr marL="4990" marR="4990" marT="499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60000"/>
                        <a:lumOff val="40000"/>
                      </a:schemeClr>
                    </a:solidFill>
                  </a:tcPr>
                </a:tc>
                <a:tc hMerge="1">
                  <a:txBody>
                    <a:bodyPr/>
                    <a:lstStyle/>
                    <a:p>
                      <a:pPr algn="ctr" fontAlgn="b"/>
                      <a:endParaRPr lang="nl-BE" sz="1400" b="0" i="0" u="none" strike="noStrike" dirty="0">
                        <a:solidFill>
                          <a:schemeClr val="bg1"/>
                        </a:solidFill>
                        <a:effectLst/>
                        <a:latin typeface="+mn-lt"/>
                      </a:endParaRPr>
                    </a:p>
                  </a:txBody>
                  <a:tcPr marL="4990" marR="4990" marT="499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60000"/>
                        <a:lumOff val="40000"/>
                      </a:schemeClr>
                    </a:solidFill>
                  </a:tcPr>
                </a:tc>
                <a:tc hMerge="1">
                  <a:txBody>
                    <a:bodyPr/>
                    <a:lstStyle/>
                    <a:p>
                      <a:pPr algn="ctr" fontAlgn="b"/>
                      <a:endParaRPr lang="nl-BE" sz="1400" b="0" i="0" u="none" strike="noStrike" dirty="0">
                        <a:solidFill>
                          <a:schemeClr val="bg1"/>
                        </a:solidFill>
                        <a:effectLst/>
                        <a:latin typeface="+mn-lt"/>
                      </a:endParaRPr>
                    </a:p>
                  </a:txBody>
                  <a:tcPr marL="4990" marR="4990" marT="499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60000"/>
                        <a:lumOff val="40000"/>
                      </a:schemeClr>
                    </a:solidFill>
                  </a:tcPr>
                </a:tc>
              </a:tr>
              <a:tr h="1569050">
                <a:tc>
                  <a:txBody>
                    <a:bodyPr/>
                    <a:lstStyle/>
                    <a:p>
                      <a:pPr algn="ctr" fontAlgn="ctr"/>
                      <a:r>
                        <a:rPr lang="nl-BE" sz="1400" u="none" strike="noStrike" dirty="0">
                          <a:effectLst/>
                          <a:latin typeface="+mn-lt"/>
                        </a:rPr>
                        <a:t>Gemeente </a:t>
                      </a:r>
                      <a:endParaRPr lang="nl-BE" sz="1400" b="0" i="0" u="none" strike="noStrike" dirty="0">
                        <a:solidFill>
                          <a:srgbClr val="000000"/>
                        </a:solidFill>
                        <a:effectLst/>
                        <a:latin typeface="+mn-lt"/>
                      </a:endParaRPr>
                    </a:p>
                  </a:txBody>
                  <a:tcPr marL="4990" marR="4990" marT="499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b"/>
                      <a:r>
                        <a:rPr lang="nl-NL" sz="1400" u="none" strike="noStrike" dirty="0">
                          <a:effectLst/>
                          <a:latin typeface="+mn-lt"/>
                        </a:rPr>
                        <a:t>aantal bakken en buizen gemeente en/of RATO </a:t>
                      </a:r>
                      <a:endParaRPr lang="nl-NL" sz="1400" b="0" i="0" u="none" strike="noStrike" dirty="0">
                        <a:solidFill>
                          <a:srgbClr val="000000"/>
                        </a:solidFill>
                        <a:effectLst/>
                        <a:latin typeface="+mn-lt"/>
                      </a:endParaRPr>
                    </a:p>
                  </a:txBody>
                  <a:tcPr marL="4990" marR="4990" marT="499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nl-NL" sz="1400" u="none" strike="noStrike" dirty="0">
                          <a:effectLst/>
                          <a:latin typeface="+mn-lt"/>
                        </a:rPr>
                        <a:t>aantal bakken en buizen POV  </a:t>
                      </a:r>
                      <a:endParaRPr lang="nl-NL" sz="1400" b="0" i="0" u="none" strike="noStrike" dirty="0">
                        <a:solidFill>
                          <a:srgbClr val="000000"/>
                        </a:solidFill>
                        <a:effectLst/>
                        <a:latin typeface="+mn-lt"/>
                      </a:endParaRPr>
                    </a:p>
                  </a:txBody>
                  <a:tcPr marL="4990" marR="4990" marT="499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nl-NL" sz="1400" u="none" strike="noStrike" dirty="0">
                          <a:effectLst/>
                          <a:latin typeface="+mn-lt"/>
                        </a:rPr>
                        <a:t>aantal bakken en buizen per km²</a:t>
                      </a:r>
                      <a:endParaRPr lang="nl-NL" sz="1400" b="0" i="0" u="none" strike="noStrike" dirty="0">
                        <a:solidFill>
                          <a:srgbClr val="000000"/>
                        </a:solidFill>
                        <a:effectLst/>
                        <a:latin typeface="+mn-lt"/>
                      </a:endParaRPr>
                    </a:p>
                  </a:txBody>
                  <a:tcPr marL="4990" marR="4990" marT="499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nl-BE" sz="1400" u="none" strike="noStrike" dirty="0">
                          <a:effectLst/>
                          <a:latin typeface="+mn-lt"/>
                        </a:rPr>
                        <a:t>aantal kg </a:t>
                      </a:r>
                      <a:r>
                        <a:rPr lang="nl-BE" sz="1400" u="none" strike="noStrike" dirty="0" err="1">
                          <a:effectLst/>
                          <a:latin typeface="+mn-lt"/>
                        </a:rPr>
                        <a:t>rodenticide</a:t>
                      </a:r>
                      <a:r>
                        <a:rPr lang="nl-BE" sz="1400" u="none" strike="noStrike" dirty="0">
                          <a:effectLst/>
                          <a:latin typeface="+mn-lt"/>
                        </a:rPr>
                        <a:t> (totaal)</a:t>
                      </a:r>
                      <a:endParaRPr lang="nl-BE" sz="1400" b="0" i="0" u="none" strike="noStrike" dirty="0">
                        <a:solidFill>
                          <a:srgbClr val="000000"/>
                        </a:solidFill>
                        <a:effectLst/>
                        <a:latin typeface="+mn-lt"/>
                      </a:endParaRPr>
                    </a:p>
                  </a:txBody>
                  <a:tcPr marL="4990" marR="4990" marT="499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4C"/>
                    </a:solidFill>
                  </a:tcPr>
                </a:tc>
                <a:tc>
                  <a:txBody>
                    <a:bodyPr/>
                    <a:lstStyle/>
                    <a:p>
                      <a:pPr algn="ctr" fontAlgn="b"/>
                      <a:r>
                        <a:rPr lang="nl-NL" sz="1400" u="none" strike="noStrike" dirty="0">
                          <a:effectLst/>
                          <a:latin typeface="+mn-lt"/>
                        </a:rPr>
                        <a:t>aantal kg </a:t>
                      </a:r>
                      <a:r>
                        <a:rPr lang="nl-NL" sz="1400" u="none" strike="noStrike" dirty="0" err="1">
                          <a:effectLst/>
                          <a:latin typeface="+mn-lt"/>
                        </a:rPr>
                        <a:t>rodenticide</a:t>
                      </a:r>
                      <a:r>
                        <a:rPr lang="nl-NL" sz="1400" u="none" strike="noStrike" dirty="0">
                          <a:effectLst/>
                          <a:latin typeface="+mn-lt"/>
                        </a:rPr>
                        <a:t> op openbaar terrein</a:t>
                      </a:r>
                      <a:endParaRPr lang="nl-NL" sz="1400" b="0" i="0" u="none" strike="noStrike" dirty="0">
                        <a:solidFill>
                          <a:srgbClr val="000000"/>
                        </a:solidFill>
                        <a:effectLst/>
                        <a:latin typeface="+mn-lt"/>
                      </a:endParaRPr>
                    </a:p>
                  </a:txBody>
                  <a:tcPr marL="4990" marR="4990" marT="499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4C"/>
                    </a:solidFill>
                  </a:tcPr>
                </a:tc>
                <a:tc>
                  <a:txBody>
                    <a:bodyPr/>
                    <a:lstStyle/>
                    <a:p>
                      <a:pPr algn="ctr" fontAlgn="b"/>
                      <a:r>
                        <a:rPr lang="nl-NL" sz="1400" u="none" strike="noStrike" dirty="0">
                          <a:effectLst/>
                          <a:latin typeface="+mn-lt"/>
                        </a:rPr>
                        <a:t>aantal kg </a:t>
                      </a:r>
                      <a:r>
                        <a:rPr lang="nl-NL" sz="1400" u="none" strike="noStrike" dirty="0" err="1">
                          <a:effectLst/>
                          <a:latin typeface="+mn-lt"/>
                        </a:rPr>
                        <a:t>rodenticide</a:t>
                      </a:r>
                      <a:r>
                        <a:rPr lang="nl-NL" sz="1400" u="none" strike="noStrike" dirty="0">
                          <a:effectLst/>
                          <a:latin typeface="+mn-lt"/>
                        </a:rPr>
                        <a:t> op privé terrein </a:t>
                      </a:r>
                      <a:endParaRPr lang="nl-NL" sz="1400" b="0" i="0" u="none" strike="noStrike" dirty="0">
                        <a:solidFill>
                          <a:srgbClr val="000000"/>
                        </a:solidFill>
                        <a:effectLst/>
                        <a:latin typeface="+mn-lt"/>
                      </a:endParaRPr>
                    </a:p>
                  </a:txBody>
                  <a:tcPr marL="4990" marR="4990" marT="499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4C"/>
                    </a:solidFill>
                  </a:tcPr>
                </a:tc>
                <a:tc>
                  <a:txBody>
                    <a:bodyPr/>
                    <a:lstStyle/>
                    <a:p>
                      <a:pPr algn="ctr" fontAlgn="b"/>
                      <a:r>
                        <a:rPr lang="nl-NL" sz="1400" u="none" strike="noStrike" dirty="0">
                          <a:effectLst/>
                          <a:latin typeface="+mn-lt"/>
                        </a:rPr>
                        <a:t>Aantal kg </a:t>
                      </a:r>
                      <a:r>
                        <a:rPr lang="nl-NL" sz="1400" u="none" strike="noStrike" dirty="0" err="1">
                          <a:effectLst/>
                          <a:latin typeface="+mn-lt"/>
                        </a:rPr>
                        <a:t>rodenticide</a:t>
                      </a:r>
                      <a:r>
                        <a:rPr lang="nl-NL" sz="1400" u="none" strike="noStrike" dirty="0">
                          <a:effectLst/>
                          <a:latin typeface="+mn-lt"/>
                        </a:rPr>
                        <a:t> per km²</a:t>
                      </a:r>
                      <a:endParaRPr lang="nl-NL" sz="1400" b="0" i="0" u="none" strike="noStrike" dirty="0">
                        <a:solidFill>
                          <a:srgbClr val="000000"/>
                        </a:solidFill>
                        <a:effectLst/>
                        <a:latin typeface="+mn-lt"/>
                      </a:endParaRPr>
                    </a:p>
                  </a:txBody>
                  <a:tcPr marL="4990" marR="4990" marT="499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4C"/>
                    </a:solidFill>
                  </a:tcPr>
                </a:tc>
              </a:tr>
              <a:tr h="330429">
                <a:tc>
                  <a:txBody>
                    <a:bodyPr/>
                    <a:lstStyle/>
                    <a:p>
                      <a:pPr algn="ctr" fontAlgn="ctr"/>
                      <a:r>
                        <a:rPr lang="nl-BE" sz="1400" b="0" i="0" u="none" strike="noStrike" dirty="0">
                          <a:solidFill>
                            <a:srgbClr val="000000"/>
                          </a:solidFill>
                          <a:effectLst/>
                          <a:latin typeface="+mn-lt"/>
                        </a:rPr>
                        <a:t>Aalter</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b"/>
                      <a:r>
                        <a:rPr lang="nl-BE" sz="1400" b="0" i="0" u="none" strike="noStrike">
                          <a:solidFill>
                            <a:srgbClr val="000000"/>
                          </a:solidFill>
                          <a:effectLst/>
                          <a:latin typeface="+mn-lt"/>
                        </a:rPr>
                        <a:t>77,00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nl-BE" sz="1400" b="0" i="0" u="none" strike="noStrike">
                          <a:solidFill>
                            <a:srgbClr val="000000"/>
                          </a:solidFill>
                          <a:effectLst/>
                          <a:latin typeface="+mn-lt"/>
                        </a:rPr>
                        <a:t>3,80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nl-BE" sz="1400" b="0" i="0" u="none" strike="noStrike">
                          <a:solidFill>
                            <a:srgbClr val="000000"/>
                          </a:solidFill>
                          <a:effectLst/>
                          <a:latin typeface="+mn-lt"/>
                        </a:rPr>
                        <a:t>0,98</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nl-BE" sz="1400" b="0" i="0" u="none" strike="noStrike">
                          <a:solidFill>
                            <a:srgbClr val="000000"/>
                          </a:solidFill>
                          <a:effectLst/>
                          <a:latin typeface="+mn-lt"/>
                        </a:rPr>
                        <a:t>363,20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4C"/>
                    </a:solidFill>
                  </a:tcPr>
                </a:tc>
                <a:tc>
                  <a:txBody>
                    <a:bodyPr/>
                    <a:lstStyle/>
                    <a:p>
                      <a:pPr algn="ctr" fontAlgn="b"/>
                      <a:r>
                        <a:rPr lang="nl-BE" sz="1400" b="0" i="0" u="none" strike="noStrike">
                          <a:solidFill>
                            <a:srgbClr val="000000"/>
                          </a:solidFill>
                          <a:effectLst/>
                          <a:latin typeface="+mn-lt"/>
                        </a:rPr>
                        <a:t>233,50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4C"/>
                    </a:solidFill>
                  </a:tcPr>
                </a:tc>
                <a:tc>
                  <a:txBody>
                    <a:bodyPr/>
                    <a:lstStyle/>
                    <a:p>
                      <a:pPr algn="ctr" fontAlgn="b"/>
                      <a:r>
                        <a:rPr lang="nl-BE" sz="1400" b="0" i="0" u="none" strike="noStrike">
                          <a:solidFill>
                            <a:srgbClr val="000000"/>
                          </a:solidFill>
                          <a:effectLst/>
                          <a:latin typeface="+mn-lt"/>
                        </a:rPr>
                        <a:t>129,70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4C"/>
                    </a:solidFill>
                  </a:tcPr>
                </a:tc>
                <a:tc>
                  <a:txBody>
                    <a:bodyPr/>
                    <a:lstStyle/>
                    <a:p>
                      <a:pPr algn="ctr" fontAlgn="b"/>
                      <a:r>
                        <a:rPr lang="nl-BE" sz="1400" b="0" i="0" u="none" strike="noStrike">
                          <a:solidFill>
                            <a:srgbClr val="000000"/>
                          </a:solidFill>
                          <a:effectLst/>
                          <a:latin typeface="+mn-lt"/>
                        </a:rPr>
                        <a:t>4,41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4C"/>
                    </a:solidFill>
                  </a:tcPr>
                </a:tc>
              </a:tr>
              <a:tr h="330429">
                <a:tc>
                  <a:txBody>
                    <a:bodyPr/>
                    <a:lstStyle/>
                    <a:p>
                      <a:pPr algn="ctr" fontAlgn="b"/>
                      <a:r>
                        <a:rPr lang="nl-BE" sz="1400" b="0" i="0" u="none" strike="noStrike" dirty="0">
                          <a:solidFill>
                            <a:srgbClr val="000000"/>
                          </a:solidFill>
                          <a:effectLst/>
                          <a:latin typeface="+mn-lt"/>
                        </a:rPr>
                        <a:t>Assenede</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b"/>
                      <a:r>
                        <a:rPr lang="nl-BE" sz="1400" b="0" i="0" u="none" strike="noStrike">
                          <a:solidFill>
                            <a:srgbClr val="000000"/>
                          </a:solidFill>
                          <a:effectLst/>
                          <a:latin typeface="+mn-lt"/>
                        </a:rPr>
                        <a:t>70,92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nl-BE" sz="1400" b="0" i="0" u="none" strike="noStrike">
                          <a:solidFill>
                            <a:srgbClr val="000000"/>
                          </a:solidFill>
                          <a:effectLst/>
                          <a:latin typeface="+mn-lt"/>
                        </a:rPr>
                        <a:t>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nl-BE" sz="1400" b="0" i="0" u="none" strike="noStrike">
                          <a:solidFill>
                            <a:srgbClr val="000000"/>
                          </a:solidFill>
                          <a:effectLst/>
                          <a:latin typeface="+mn-lt"/>
                        </a:rPr>
                        <a:t>0,81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nl-BE" sz="1400" b="0" i="0" u="none" strike="noStrike">
                          <a:solidFill>
                            <a:srgbClr val="000000"/>
                          </a:solidFill>
                          <a:effectLst/>
                          <a:latin typeface="+mn-lt"/>
                        </a:rPr>
                        <a:t>142,74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4C"/>
                    </a:solidFill>
                  </a:tcPr>
                </a:tc>
                <a:tc>
                  <a:txBody>
                    <a:bodyPr/>
                    <a:lstStyle/>
                    <a:p>
                      <a:pPr algn="ctr" fontAlgn="b"/>
                      <a:r>
                        <a:rPr lang="nl-BE" sz="1400" b="0" i="0" u="none" strike="noStrike">
                          <a:solidFill>
                            <a:srgbClr val="000000"/>
                          </a:solidFill>
                          <a:effectLst/>
                          <a:latin typeface="+mn-lt"/>
                        </a:rPr>
                        <a:t>114,48</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4C"/>
                    </a:solidFill>
                  </a:tcPr>
                </a:tc>
                <a:tc>
                  <a:txBody>
                    <a:bodyPr/>
                    <a:lstStyle/>
                    <a:p>
                      <a:pPr algn="ctr" fontAlgn="b"/>
                      <a:r>
                        <a:rPr lang="nl-BE" sz="1400" b="0" i="0" u="none" strike="noStrike">
                          <a:solidFill>
                            <a:srgbClr val="000000"/>
                          </a:solidFill>
                          <a:effectLst/>
                          <a:latin typeface="+mn-lt"/>
                        </a:rPr>
                        <a:t>28,27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4C"/>
                    </a:solidFill>
                  </a:tcPr>
                </a:tc>
                <a:tc>
                  <a:txBody>
                    <a:bodyPr/>
                    <a:lstStyle/>
                    <a:p>
                      <a:pPr algn="ctr" fontAlgn="b"/>
                      <a:r>
                        <a:rPr lang="nl-BE" sz="1400" b="0" i="0" u="none" strike="noStrike">
                          <a:solidFill>
                            <a:srgbClr val="000000"/>
                          </a:solidFill>
                          <a:effectLst/>
                          <a:latin typeface="+mn-lt"/>
                        </a:rPr>
                        <a:t>1,63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4C"/>
                    </a:solidFill>
                  </a:tcPr>
                </a:tc>
              </a:tr>
              <a:tr h="330429">
                <a:tc>
                  <a:txBody>
                    <a:bodyPr/>
                    <a:lstStyle/>
                    <a:p>
                      <a:pPr algn="ctr" fontAlgn="b"/>
                      <a:r>
                        <a:rPr lang="nl-BE" sz="1400" b="0" i="0" u="none" strike="noStrike" dirty="0">
                          <a:solidFill>
                            <a:srgbClr val="000000"/>
                          </a:solidFill>
                          <a:effectLst/>
                          <a:latin typeface="+mn-lt"/>
                        </a:rPr>
                        <a:t>Eeklo</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b"/>
                      <a:r>
                        <a:rPr lang="nl-BE" sz="1400" b="0" i="0" u="none" strike="noStrike">
                          <a:solidFill>
                            <a:srgbClr val="000000"/>
                          </a:solidFill>
                          <a:effectLst/>
                          <a:latin typeface="+mn-lt"/>
                        </a:rPr>
                        <a:t>42,75</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nl-BE" sz="1400" b="0" i="0" u="none" strike="noStrike">
                          <a:solidFill>
                            <a:srgbClr val="000000"/>
                          </a:solidFill>
                          <a:effectLst/>
                          <a:latin typeface="+mn-lt"/>
                        </a:rPr>
                        <a:t>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nl-BE" sz="1400" b="0" i="0" u="none" strike="noStrike">
                          <a:solidFill>
                            <a:srgbClr val="000000"/>
                          </a:solidFill>
                          <a:effectLst/>
                          <a:latin typeface="+mn-lt"/>
                        </a:rPr>
                        <a:t>1,40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nl-BE" sz="1400" b="0" i="0" u="none" strike="noStrike">
                          <a:solidFill>
                            <a:srgbClr val="000000"/>
                          </a:solidFill>
                          <a:effectLst/>
                          <a:latin typeface="+mn-lt"/>
                        </a:rPr>
                        <a:t>60,01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4C"/>
                    </a:solidFill>
                  </a:tcPr>
                </a:tc>
                <a:tc>
                  <a:txBody>
                    <a:bodyPr/>
                    <a:lstStyle/>
                    <a:p>
                      <a:pPr algn="ctr" fontAlgn="b"/>
                      <a:r>
                        <a:rPr lang="nl-BE" sz="1400" b="0" i="0" u="none" strike="noStrike">
                          <a:solidFill>
                            <a:srgbClr val="000000"/>
                          </a:solidFill>
                          <a:effectLst/>
                          <a:latin typeface="+mn-lt"/>
                        </a:rPr>
                        <a:t>42,27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4C"/>
                    </a:solidFill>
                  </a:tcPr>
                </a:tc>
                <a:tc>
                  <a:txBody>
                    <a:bodyPr/>
                    <a:lstStyle/>
                    <a:p>
                      <a:pPr algn="ctr" fontAlgn="b"/>
                      <a:r>
                        <a:rPr lang="nl-BE" sz="1400" b="0" i="0" u="none" strike="noStrike">
                          <a:solidFill>
                            <a:srgbClr val="000000"/>
                          </a:solidFill>
                          <a:effectLst/>
                          <a:latin typeface="+mn-lt"/>
                        </a:rPr>
                        <a:t>17,74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4C"/>
                    </a:solidFill>
                  </a:tcPr>
                </a:tc>
                <a:tc>
                  <a:txBody>
                    <a:bodyPr/>
                    <a:lstStyle/>
                    <a:p>
                      <a:pPr algn="ctr" fontAlgn="b"/>
                      <a:r>
                        <a:rPr lang="nl-BE" sz="1400" b="0" i="0" u="none" strike="noStrike">
                          <a:solidFill>
                            <a:srgbClr val="000000"/>
                          </a:solidFill>
                          <a:effectLst/>
                          <a:latin typeface="+mn-lt"/>
                        </a:rPr>
                        <a:t>1,97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4C"/>
                    </a:solidFill>
                  </a:tcPr>
                </a:tc>
              </a:tr>
              <a:tr h="330429">
                <a:tc>
                  <a:txBody>
                    <a:bodyPr/>
                    <a:lstStyle/>
                    <a:p>
                      <a:pPr algn="ctr" fontAlgn="b"/>
                      <a:r>
                        <a:rPr lang="nl-BE" sz="1400" b="0" i="0" u="none" strike="noStrike" dirty="0">
                          <a:solidFill>
                            <a:srgbClr val="000000"/>
                          </a:solidFill>
                          <a:effectLst/>
                          <a:latin typeface="+mn-lt"/>
                        </a:rPr>
                        <a:t>Evergem</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b"/>
                      <a:r>
                        <a:rPr lang="nl-BE" sz="1400" b="0" i="0" u="none" strike="noStrike">
                          <a:solidFill>
                            <a:srgbClr val="000000"/>
                          </a:solidFill>
                          <a:effectLst/>
                          <a:latin typeface="+mn-lt"/>
                        </a:rPr>
                        <a:t>492,00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nl-BE" sz="1400" b="0" i="0" u="none" strike="noStrike">
                          <a:solidFill>
                            <a:srgbClr val="000000"/>
                          </a:solidFill>
                          <a:effectLst/>
                          <a:latin typeface="+mn-lt"/>
                        </a:rPr>
                        <a:t>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nl-BE" sz="1400" b="0" i="0" u="none" strike="noStrike">
                          <a:solidFill>
                            <a:srgbClr val="000000"/>
                          </a:solidFill>
                          <a:effectLst/>
                          <a:latin typeface="+mn-lt"/>
                        </a:rPr>
                        <a:t>6,53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nl-BE" sz="1400" b="0" i="0" u="none" strike="noStrike">
                          <a:solidFill>
                            <a:srgbClr val="000000"/>
                          </a:solidFill>
                          <a:effectLst/>
                          <a:latin typeface="+mn-lt"/>
                        </a:rPr>
                        <a:t>333,28</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4C"/>
                    </a:solidFill>
                  </a:tcPr>
                </a:tc>
                <a:tc>
                  <a:txBody>
                    <a:bodyPr/>
                    <a:lstStyle/>
                    <a:p>
                      <a:pPr algn="ctr" fontAlgn="b"/>
                      <a:r>
                        <a:rPr lang="nl-BE" sz="1400" b="0" i="0" u="none" strike="noStrike">
                          <a:solidFill>
                            <a:srgbClr val="000000"/>
                          </a:solidFill>
                          <a:effectLst/>
                          <a:latin typeface="+mn-lt"/>
                        </a:rPr>
                        <a:t>333,28</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4C"/>
                    </a:solidFill>
                  </a:tcPr>
                </a:tc>
                <a:tc>
                  <a:txBody>
                    <a:bodyPr/>
                    <a:lstStyle/>
                    <a:p>
                      <a:pPr algn="ctr" fontAlgn="b"/>
                      <a:r>
                        <a:rPr lang="nl-BE" sz="1400" b="0" i="0" u="none" strike="noStrike" dirty="0" smtClean="0">
                          <a:solidFill>
                            <a:srgbClr val="000000"/>
                          </a:solidFill>
                          <a:effectLst/>
                          <a:latin typeface="+mn-lt"/>
                        </a:rPr>
                        <a:t>0</a:t>
                      </a:r>
                      <a:endParaRPr lang="nl-BE" sz="1400" b="0" i="0" u="none" strike="noStrike" dirty="0">
                        <a:solidFill>
                          <a:srgbClr val="000000"/>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4C"/>
                    </a:solidFill>
                  </a:tcPr>
                </a:tc>
                <a:tc>
                  <a:txBody>
                    <a:bodyPr/>
                    <a:lstStyle/>
                    <a:p>
                      <a:pPr algn="ctr" fontAlgn="b"/>
                      <a:r>
                        <a:rPr lang="nl-BE" sz="1400" b="0" i="0" u="none" strike="noStrike">
                          <a:solidFill>
                            <a:srgbClr val="000000"/>
                          </a:solidFill>
                          <a:effectLst/>
                          <a:latin typeface="+mn-lt"/>
                        </a:rPr>
                        <a:t>4,42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4C"/>
                    </a:solidFill>
                  </a:tcPr>
                </a:tc>
              </a:tr>
              <a:tr h="330429">
                <a:tc>
                  <a:txBody>
                    <a:bodyPr/>
                    <a:lstStyle/>
                    <a:p>
                      <a:pPr algn="ctr" fontAlgn="b"/>
                      <a:r>
                        <a:rPr lang="nl-BE" sz="1400" b="0" i="0" u="none" strike="noStrike" dirty="0">
                          <a:solidFill>
                            <a:srgbClr val="000000"/>
                          </a:solidFill>
                          <a:effectLst/>
                          <a:latin typeface="+mn-lt"/>
                        </a:rPr>
                        <a:t>Kaprijke</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b"/>
                      <a:r>
                        <a:rPr lang="nl-BE" sz="1400" b="0" i="0" u="none" strike="noStrike">
                          <a:solidFill>
                            <a:srgbClr val="000000"/>
                          </a:solidFill>
                          <a:effectLst/>
                          <a:latin typeface="+mn-lt"/>
                        </a:rPr>
                        <a:t>30,00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nl-BE" sz="1400" b="0" i="0" u="none" strike="noStrike">
                          <a:solidFill>
                            <a:srgbClr val="000000"/>
                          </a:solidFill>
                          <a:effectLst/>
                          <a:latin typeface="+mn-lt"/>
                        </a:rPr>
                        <a:t>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nl-BE" sz="1400" b="0" i="0" u="none" strike="noStrike">
                          <a:solidFill>
                            <a:srgbClr val="000000"/>
                          </a:solidFill>
                          <a:effectLst/>
                          <a:latin typeface="+mn-lt"/>
                        </a:rPr>
                        <a:t>0,89</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nl-BE" sz="1400" b="0" i="0" u="none" strike="noStrike">
                          <a:solidFill>
                            <a:srgbClr val="000000"/>
                          </a:solidFill>
                          <a:effectLst/>
                          <a:latin typeface="+mn-lt"/>
                        </a:rPr>
                        <a:t>15,00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4C"/>
                    </a:solidFill>
                  </a:tcPr>
                </a:tc>
                <a:tc>
                  <a:txBody>
                    <a:bodyPr/>
                    <a:lstStyle/>
                    <a:p>
                      <a:pPr algn="ctr" fontAlgn="b"/>
                      <a:r>
                        <a:rPr lang="nl-BE" sz="1400" b="0" i="0" u="none" strike="noStrike">
                          <a:solidFill>
                            <a:srgbClr val="000000"/>
                          </a:solidFill>
                          <a:effectLst/>
                          <a:latin typeface="+mn-lt"/>
                        </a:rPr>
                        <a:t>15,00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4C"/>
                    </a:solidFill>
                  </a:tcPr>
                </a:tc>
                <a:tc>
                  <a:txBody>
                    <a:bodyPr/>
                    <a:lstStyle/>
                    <a:p>
                      <a:pPr algn="ctr" fontAlgn="b"/>
                      <a:r>
                        <a:rPr lang="nl-BE" sz="1400" b="0" i="0" u="none" strike="noStrike" dirty="0">
                          <a:solidFill>
                            <a:srgbClr val="000000"/>
                          </a:solidFill>
                          <a:effectLst/>
                          <a:latin typeface="+mn-lt"/>
                        </a:rPr>
                        <a:t> </a:t>
                      </a:r>
                      <a:r>
                        <a:rPr lang="nl-BE" sz="1400" b="0" i="0" u="none" strike="noStrike" dirty="0" smtClean="0">
                          <a:solidFill>
                            <a:srgbClr val="000000"/>
                          </a:solidFill>
                          <a:effectLst/>
                          <a:latin typeface="+mn-lt"/>
                        </a:rPr>
                        <a:t>*</a:t>
                      </a:r>
                      <a:endParaRPr lang="nl-BE" sz="1400" b="0" i="0" u="none" strike="noStrike" dirty="0">
                        <a:solidFill>
                          <a:srgbClr val="000000"/>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4C"/>
                    </a:solidFill>
                  </a:tcPr>
                </a:tc>
                <a:tc>
                  <a:txBody>
                    <a:bodyPr/>
                    <a:lstStyle/>
                    <a:p>
                      <a:pPr algn="ctr" fontAlgn="b"/>
                      <a:r>
                        <a:rPr lang="nl-BE" sz="1400" b="0" i="0" u="none" strike="noStrike">
                          <a:solidFill>
                            <a:srgbClr val="000000"/>
                          </a:solidFill>
                          <a:effectLst/>
                          <a:latin typeface="+mn-lt"/>
                        </a:rPr>
                        <a:t>0,45</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4C"/>
                    </a:solidFill>
                  </a:tcPr>
                </a:tc>
              </a:tr>
              <a:tr h="330429">
                <a:tc>
                  <a:txBody>
                    <a:bodyPr/>
                    <a:lstStyle/>
                    <a:p>
                      <a:pPr algn="ctr" fontAlgn="b"/>
                      <a:r>
                        <a:rPr lang="nl-BE" sz="1400" b="0" i="0" u="none" strike="noStrike" dirty="0">
                          <a:solidFill>
                            <a:srgbClr val="000000"/>
                          </a:solidFill>
                          <a:effectLst/>
                          <a:latin typeface="+mn-lt"/>
                        </a:rPr>
                        <a:t>Knesselare</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b"/>
                      <a:r>
                        <a:rPr lang="nl-BE" sz="1400" b="0" i="0" u="none" strike="noStrike">
                          <a:solidFill>
                            <a:srgbClr val="000000"/>
                          </a:solidFill>
                          <a:effectLst/>
                          <a:latin typeface="+mn-lt"/>
                        </a:rPr>
                        <a:t>126,00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nl-BE" sz="1400" b="0" i="0" u="none" strike="noStrike" dirty="0">
                          <a:solidFill>
                            <a:srgbClr val="000000"/>
                          </a:solidFill>
                          <a:effectLst/>
                          <a:latin typeface="+mn-lt"/>
                        </a:rPr>
                        <a:t>39,90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nl-BE" sz="1400" b="0" i="0" u="none" strike="noStrike">
                          <a:solidFill>
                            <a:srgbClr val="000000"/>
                          </a:solidFill>
                          <a:effectLst/>
                          <a:latin typeface="+mn-lt"/>
                        </a:rPr>
                        <a:t>4,43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nl-BE" sz="1400" b="0" i="0" u="none" strike="noStrike">
                          <a:solidFill>
                            <a:srgbClr val="000000"/>
                          </a:solidFill>
                          <a:effectLst/>
                          <a:latin typeface="+mn-lt"/>
                        </a:rPr>
                        <a:t>147,32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4C"/>
                    </a:solidFill>
                  </a:tcPr>
                </a:tc>
                <a:tc>
                  <a:txBody>
                    <a:bodyPr/>
                    <a:lstStyle/>
                    <a:p>
                      <a:pPr algn="ctr" fontAlgn="b"/>
                      <a:r>
                        <a:rPr lang="nl-BE" sz="1400" b="0" i="0" u="none" strike="noStrike">
                          <a:solidFill>
                            <a:srgbClr val="000000"/>
                          </a:solidFill>
                          <a:effectLst/>
                          <a:latin typeface="+mn-lt"/>
                        </a:rPr>
                        <a:t>147,32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4C"/>
                    </a:solidFill>
                  </a:tcPr>
                </a:tc>
                <a:tc>
                  <a:txBody>
                    <a:bodyPr/>
                    <a:lstStyle/>
                    <a:p>
                      <a:pPr algn="ctr" fontAlgn="b"/>
                      <a:r>
                        <a:rPr lang="nl-BE" sz="1400" b="0" i="0" u="none" strike="noStrike" dirty="0" smtClean="0">
                          <a:solidFill>
                            <a:srgbClr val="000000"/>
                          </a:solidFill>
                          <a:effectLst/>
                          <a:latin typeface="+mn-lt"/>
                        </a:rPr>
                        <a:t>0</a:t>
                      </a:r>
                      <a:endParaRPr lang="nl-BE" sz="1400" b="0" i="0" u="none" strike="noStrike" dirty="0">
                        <a:solidFill>
                          <a:srgbClr val="000000"/>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4C"/>
                    </a:solidFill>
                  </a:tcPr>
                </a:tc>
                <a:tc>
                  <a:txBody>
                    <a:bodyPr/>
                    <a:lstStyle/>
                    <a:p>
                      <a:pPr algn="ctr" fontAlgn="b"/>
                      <a:r>
                        <a:rPr lang="nl-BE" sz="1400" b="0" i="0" u="none" strike="noStrike">
                          <a:solidFill>
                            <a:srgbClr val="000000"/>
                          </a:solidFill>
                          <a:effectLst/>
                          <a:latin typeface="+mn-lt"/>
                        </a:rPr>
                        <a:t>3,93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4C"/>
                    </a:solidFill>
                  </a:tcPr>
                </a:tc>
              </a:tr>
              <a:tr h="330429">
                <a:tc>
                  <a:txBody>
                    <a:bodyPr/>
                    <a:lstStyle/>
                    <a:p>
                      <a:pPr algn="ctr" fontAlgn="ctr"/>
                      <a:r>
                        <a:rPr lang="nl-BE" sz="1400" b="0" i="0" u="none" strike="noStrike" dirty="0">
                          <a:solidFill>
                            <a:srgbClr val="000000"/>
                          </a:solidFill>
                          <a:effectLst/>
                          <a:latin typeface="+mn-lt"/>
                        </a:rPr>
                        <a:t>Lovendegem</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b"/>
                      <a:r>
                        <a:rPr lang="nl-BE" sz="1400" b="0" i="0" u="none" strike="noStrike" dirty="0">
                          <a:solidFill>
                            <a:srgbClr val="000000"/>
                          </a:solidFill>
                          <a:effectLst/>
                          <a:latin typeface="+mn-lt"/>
                        </a:rPr>
                        <a:t>39,58</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nl-BE" sz="1400" b="0" i="0" u="none" strike="noStrike" dirty="0">
                          <a:solidFill>
                            <a:srgbClr val="000000"/>
                          </a:solidFill>
                          <a:effectLst/>
                          <a:latin typeface="+mn-lt"/>
                        </a:rPr>
                        <a:t> </a:t>
                      </a:r>
                      <a:r>
                        <a:rPr lang="nl-BE" sz="1400" b="0" i="0" u="none" strike="noStrike" dirty="0" smtClean="0">
                          <a:solidFill>
                            <a:srgbClr val="000000"/>
                          </a:solidFill>
                          <a:effectLst/>
                          <a:latin typeface="+mn-lt"/>
                        </a:rPr>
                        <a:t>0</a:t>
                      </a:r>
                      <a:endParaRPr lang="nl-BE" sz="1400" b="0" i="0" u="none" strike="noStrike" dirty="0">
                        <a:solidFill>
                          <a:srgbClr val="000000"/>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nl-BE" sz="1400" b="0" i="0" u="none" strike="noStrike">
                          <a:solidFill>
                            <a:srgbClr val="000000"/>
                          </a:solidFill>
                          <a:effectLst/>
                          <a:latin typeface="+mn-lt"/>
                        </a:rPr>
                        <a:t>2,02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nl-BE" sz="1400" b="0" i="0" u="none" strike="noStrike">
                          <a:solidFill>
                            <a:srgbClr val="000000"/>
                          </a:solidFill>
                          <a:effectLst/>
                          <a:latin typeface="+mn-lt"/>
                        </a:rPr>
                        <a:t>43,46</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4C"/>
                    </a:solidFill>
                  </a:tcPr>
                </a:tc>
                <a:tc>
                  <a:txBody>
                    <a:bodyPr/>
                    <a:lstStyle/>
                    <a:p>
                      <a:pPr algn="ctr" fontAlgn="b"/>
                      <a:r>
                        <a:rPr lang="nl-BE" sz="1400" b="0" i="0" u="none" strike="noStrike">
                          <a:solidFill>
                            <a:srgbClr val="000000"/>
                          </a:solidFill>
                          <a:effectLst/>
                          <a:latin typeface="+mn-lt"/>
                        </a:rPr>
                        <a:t>36,19</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4C"/>
                    </a:solidFill>
                  </a:tcPr>
                </a:tc>
                <a:tc>
                  <a:txBody>
                    <a:bodyPr/>
                    <a:lstStyle/>
                    <a:p>
                      <a:pPr algn="ctr" fontAlgn="b"/>
                      <a:r>
                        <a:rPr lang="nl-BE" sz="1400" b="0" i="0" u="none" strike="noStrike" dirty="0">
                          <a:solidFill>
                            <a:srgbClr val="000000"/>
                          </a:solidFill>
                          <a:effectLst/>
                          <a:latin typeface="+mn-lt"/>
                        </a:rPr>
                        <a:t>7,27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4C"/>
                    </a:solidFill>
                  </a:tcPr>
                </a:tc>
                <a:tc>
                  <a:txBody>
                    <a:bodyPr/>
                    <a:lstStyle/>
                    <a:p>
                      <a:pPr algn="ctr" fontAlgn="b"/>
                      <a:r>
                        <a:rPr lang="nl-BE" sz="1400" b="0" i="0" u="none" strike="noStrike" dirty="0">
                          <a:solidFill>
                            <a:srgbClr val="000000"/>
                          </a:solidFill>
                          <a:effectLst/>
                          <a:latin typeface="+mn-lt"/>
                        </a:rPr>
                        <a:t>2,22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4C"/>
                    </a:solidFill>
                  </a:tcPr>
                </a:tc>
              </a:tr>
              <a:tr h="330429">
                <a:tc>
                  <a:txBody>
                    <a:bodyPr/>
                    <a:lstStyle/>
                    <a:p>
                      <a:pPr algn="ctr" fontAlgn="ctr"/>
                      <a:r>
                        <a:rPr lang="nl-BE" sz="1400" b="0" i="0" u="none" strike="noStrike" dirty="0">
                          <a:solidFill>
                            <a:srgbClr val="000000"/>
                          </a:solidFill>
                          <a:effectLst/>
                          <a:latin typeface="+mn-lt"/>
                        </a:rPr>
                        <a:t>Maldegem</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b"/>
                      <a:r>
                        <a:rPr lang="nl-BE" sz="1400" b="0" i="0" u="none" strike="noStrike">
                          <a:solidFill>
                            <a:srgbClr val="000000"/>
                          </a:solidFill>
                          <a:effectLst/>
                          <a:latin typeface="+mn-lt"/>
                        </a:rPr>
                        <a:t>140,00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nl-BE" sz="1400" b="0" i="0" u="none" strike="noStrike">
                          <a:solidFill>
                            <a:srgbClr val="000000"/>
                          </a:solidFill>
                          <a:effectLst/>
                          <a:latin typeface="+mn-lt"/>
                        </a:rPr>
                        <a:t>8,20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nl-BE" sz="1400" b="0" i="0" u="none" strike="noStrike">
                          <a:solidFill>
                            <a:srgbClr val="000000"/>
                          </a:solidFill>
                          <a:effectLst/>
                          <a:latin typeface="+mn-lt"/>
                        </a:rPr>
                        <a:t>1,55</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nl-BE" sz="1400" b="0" i="0" u="none" strike="noStrike">
                          <a:solidFill>
                            <a:srgbClr val="000000"/>
                          </a:solidFill>
                          <a:effectLst/>
                          <a:latin typeface="+mn-lt"/>
                        </a:rPr>
                        <a:t>996,26</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4C"/>
                    </a:solidFill>
                  </a:tcPr>
                </a:tc>
                <a:tc>
                  <a:txBody>
                    <a:bodyPr/>
                    <a:lstStyle/>
                    <a:p>
                      <a:pPr algn="ctr" fontAlgn="b"/>
                      <a:r>
                        <a:rPr lang="nl-BE" sz="1400" b="0" i="0" u="none" strike="noStrike">
                          <a:solidFill>
                            <a:srgbClr val="000000"/>
                          </a:solidFill>
                          <a:effectLst/>
                          <a:latin typeface="+mn-lt"/>
                        </a:rPr>
                        <a:t>645,66</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4C"/>
                    </a:solidFill>
                  </a:tcPr>
                </a:tc>
                <a:tc>
                  <a:txBody>
                    <a:bodyPr/>
                    <a:lstStyle/>
                    <a:p>
                      <a:pPr algn="ctr" fontAlgn="b"/>
                      <a:r>
                        <a:rPr lang="nl-BE" sz="1400" b="0" i="0" u="none" strike="noStrike" dirty="0">
                          <a:solidFill>
                            <a:srgbClr val="000000"/>
                          </a:solidFill>
                          <a:effectLst/>
                          <a:latin typeface="+mn-lt"/>
                        </a:rPr>
                        <a:t>350,60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4C"/>
                    </a:solidFill>
                  </a:tcPr>
                </a:tc>
                <a:tc>
                  <a:txBody>
                    <a:bodyPr/>
                    <a:lstStyle/>
                    <a:p>
                      <a:pPr algn="ctr" fontAlgn="b"/>
                      <a:r>
                        <a:rPr lang="nl-BE" sz="1400" b="0" i="0" u="none" strike="noStrike" dirty="0">
                          <a:solidFill>
                            <a:srgbClr val="000000"/>
                          </a:solidFill>
                          <a:effectLst/>
                          <a:latin typeface="+mn-lt"/>
                        </a:rPr>
                        <a:t>10,42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4C"/>
                    </a:solidFill>
                  </a:tcPr>
                </a:tc>
              </a:tr>
              <a:tr h="330429">
                <a:tc>
                  <a:txBody>
                    <a:bodyPr/>
                    <a:lstStyle/>
                    <a:p>
                      <a:pPr algn="ctr" fontAlgn="b"/>
                      <a:r>
                        <a:rPr lang="nl-BE" sz="1400" b="0" i="0" u="none" strike="noStrike" dirty="0">
                          <a:solidFill>
                            <a:srgbClr val="000000"/>
                          </a:solidFill>
                          <a:effectLst/>
                          <a:latin typeface="+mn-lt"/>
                        </a:rPr>
                        <a:t>Nevele</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b"/>
                      <a:r>
                        <a:rPr lang="nl-BE" sz="1400" b="0" i="0" u="none" strike="noStrike">
                          <a:solidFill>
                            <a:srgbClr val="000000"/>
                          </a:solidFill>
                          <a:effectLst/>
                          <a:latin typeface="+mn-lt"/>
                        </a:rPr>
                        <a:t>0,00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nl-BE" sz="1400" b="0" i="0" u="none" strike="noStrike" dirty="0">
                          <a:solidFill>
                            <a:srgbClr val="000000"/>
                          </a:solidFill>
                          <a:effectLst/>
                          <a:latin typeface="+mn-lt"/>
                        </a:rPr>
                        <a:t>23,90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nl-BE" sz="1400" b="0" i="0" u="none" strike="noStrike">
                          <a:solidFill>
                            <a:srgbClr val="000000"/>
                          </a:solidFill>
                          <a:effectLst/>
                          <a:latin typeface="+mn-lt"/>
                        </a:rPr>
                        <a:t>0,46</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nl-BE" sz="1400" b="0" i="0" u="none" strike="noStrike">
                          <a:solidFill>
                            <a:srgbClr val="000000"/>
                          </a:solidFill>
                          <a:effectLst/>
                          <a:latin typeface="+mn-lt"/>
                        </a:rPr>
                        <a:t>42,86</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4C"/>
                    </a:solidFill>
                  </a:tcPr>
                </a:tc>
                <a:tc>
                  <a:txBody>
                    <a:bodyPr/>
                    <a:lstStyle/>
                    <a:p>
                      <a:pPr algn="ctr" fontAlgn="b"/>
                      <a:r>
                        <a:rPr lang="nl-BE" sz="1400" b="0" i="0" u="none" strike="noStrike" dirty="0">
                          <a:solidFill>
                            <a:srgbClr val="000000"/>
                          </a:solidFill>
                          <a:effectLst/>
                          <a:latin typeface="+mn-lt"/>
                        </a:rPr>
                        <a:t>42,86</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4C"/>
                    </a:solidFill>
                  </a:tcPr>
                </a:tc>
                <a:tc>
                  <a:txBody>
                    <a:bodyPr/>
                    <a:lstStyle/>
                    <a:p>
                      <a:pPr algn="ctr" fontAlgn="b"/>
                      <a:r>
                        <a:rPr lang="nl-BE" sz="1400" b="0" i="0" u="none" strike="noStrike" dirty="0">
                          <a:solidFill>
                            <a:srgbClr val="000000"/>
                          </a:solidFill>
                          <a:effectLst/>
                          <a:latin typeface="+mn-lt"/>
                        </a:rPr>
                        <a:t> </a:t>
                      </a:r>
                      <a:r>
                        <a:rPr lang="nl-BE" sz="1400" b="0" i="0" u="none" strike="noStrike" dirty="0" smtClean="0">
                          <a:solidFill>
                            <a:srgbClr val="000000"/>
                          </a:solidFill>
                          <a:effectLst/>
                          <a:latin typeface="+mn-lt"/>
                        </a:rPr>
                        <a:t>*</a:t>
                      </a:r>
                      <a:endParaRPr lang="nl-BE" sz="1400" b="0" i="0" u="none" strike="noStrike" dirty="0">
                        <a:solidFill>
                          <a:srgbClr val="000000"/>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4C"/>
                    </a:solidFill>
                  </a:tcPr>
                </a:tc>
                <a:tc>
                  <a:txBody>
                    <a:bodyPr/>
                    <a:lstStyle/>
                    <a:p>
                      <a:pPr algn="ctr" fontAlgn="b"/>
                      <a:r>
                        <a:rPr lang="nl-BE" sz="1400" b="0" i="0" u="none" strike="noStrike">
                          <a:solidFill>
                            <a:srgbClr val="000000"/>
                          </a:solidFill>
                          <a:effectLst/>
                          <a:latin typeface="+mn-lt"/>
                        </a:rPr>
                        <a:t>0,83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4C"/>
                    </a:solidFill>
                  </a:tcPr>
                </a:tc>
              </a:tr>
              <a:tr h="330429">
                <a:tc>
                  <a:txBody>
                    <a:bodyPr/>
                    <a:lstStyle/>
                    <a:p>
                      <a:pPr algn="ctr" fontAlgn="ctr"/>
                      <a:r>
                        <a:rPr lang="nl-BE" sz="1400" b="0" i="0" u="none" strike="noStrike" dirty="0">
                          <a:solidFill>
                            <a:srgbClr val="000000"/>
                          </a:solidFill>
                          <a:effectLst/>
                          <a:latin typeface="+mn-lt"/>
                        </a:rPr>
                        <a:t>Sint-Laureins</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b"/>
                      <a:r>
                        <a:rPr lang="nl-BE" sz="1400" b="0" i="0" u="none" strike="noStrike">
                          <a:solidFill>
                            <a:srgbClr val="000000"/>
                          </a:solidFill>
                          <a:effectLst/>
                          <a:latin typeface="+mn-lt"/>
                        </a:rPr>
                        <a:t>68,20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nl-BE" sz="1400" b="0" i="0" u="none" strike="noStrike">
                          <a:solidFill>
                            <a:srgbClr val="000000"/>
                          </a:solidFill>
                          <a:effectLst/>
                          <a:latin typeface="+mn-lt"/>
                        </a:rPr>
                        <a:t>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nl-BE" sz="1400" b="0" i="0" u="none" strike="noStrike">
                          <a:solidFill>
                            <a:srgbClr val="000000"/>
                          </a:solidFill>
                          <a:effectLst/>
                          <a:latin typeface="+mn-lt"/>
                        </a:rPr>
                        <a:t>0,91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nl-BE" sz="1400" b="0" i="0" u="none" strike="noStrike">
                          <a:solidFill>
                            <a:srgbClr val="000000"/>
                          </a:solidFill>
                          <a:effectLst/>
                          <a:latin typeface="+mn-lt"/>
                        </a:rPr>
                        <a:t>102,92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4C"/>
                    </a:solidFill>
                  </a:tcPr>
                </a:tc>
                <a:tc>
                  <a:txBody>
                    <a:bodyPr/>
                    <a:lstStyle/>
                    <a:p>
                      <a:pPr algn="ctr" fontAlgn="b"/>
                      <a:r>
                        <a:rPr lang="nl-BE" sz="1400" b="0" i="0" u="none" strike="noStrike">
                          <a:solidFill>
                            <a:srgbClr val="000000"/>
                          </a:solidFill>
                          <a:effectLst/>
                          <a:latin typeface="+mn-lt"/>
                        </a:rPr>
                        <a:t>102,92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4C"/>
                    </a:solidFill>
                  </a:tcPr>
                </a:tc>
                <a:tc>
                  <a:txBody>
                    <a:bodyPr/>
                    <a:lstStyle/>
                    <a:p>
                      <a:pPr algn="ctr" fontAlgn="b"/>
                      <a:r>
                        <a:rPr lang="nl-BE" sz="1400" b="0" i="0" u="none" strike="noStrike" dirty="0" smtClean="0">
                          <a:solidFill>
                            <a:srgbClr val="000000"/>
                          </a:solidFill>
                          <a:effectLst/>
                          <a:latin typeface="+mn-lt"/>
                        </a:rPr>
                        <a:t>*</a:t>
                      </a:r>
                      <a:r>
                        <a:rPr lang="nl-BE" sz="1400" b="0" i="0" u="none" strike="noStrike" dirty="0">
                          <a:solidFill>
                            <a:srgbClr val="000000"/>
                          </a:solidFill>
                          <a:effectLst/>
                          <a:latin typeface="+mn-lt"/>
                        </a:rPr>
                        <a:t>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4C"/>
                    </a:solidFill>
                  </a:tcPr>
                </a:tc>
                <a:tc>
                  <a:txBody>
                    <a:bodyPr/>
                    <a:lstStyle/>
                    <a:p>
                      <a:pPr algn="ctr" fontAlgn="b"/>
                      <a:r>
                        <a:rPr lang="nl-BE" sz="1400" b="0" i="0" u="none" strike="noStrike">
                          <a:solidFill>
                            <a:srgbClr val="000000"/>
                          </a:solidFill>
                          <a:effectLst/>
                          <a:latin typeface="+mn-lt"/>
                        </a:rPr>
                        <a:t>1,38</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4C"/>
                    </a:solidFill>
                  </a:tcPr>
                </a:tc>
              </a:tr>
              <a:tr h="330429">
                <a:tc>
                  <a:txBody>
                    <a:bodyPr/>
                    <a:lstStyle/>
                    <a:p>
                      <a:pPr algn="ctr" fontAlgn="b"/>
                      <a:r>
                        <a:rPr lang="nl-BE" sz="1400" b="0" i="0" u="none" strike="noStrike" dirty="0">
                          <a:solidFill>
                            <a:srgbClr val="000000"/>
                          </a:solidFill>
                          <a:effectLst/>
                          <a:latin typeface="+mn-lt"/>
                        </a:rPr>
                        <a:t>Waarschoot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b"/>
                      <a:r>
                        <a:rPr lang="nl-BE" sz="1400" b="0" i="0" u="none" strike="noStrike">
                          <a:solidFill>
                            <a:srgbClr val="000000"/>
                          </a:solidFill>
                          <a:effectLst/>
                          <a:latin typeface="+mn-lt"/>
                        </a:rPr>
                        <a:t>28,00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nl-BE" sz="1400" b="0" i="0" u="none" strike="noStrike">
                          <a:solidFill>
                            <a:srgbClr val="000000"/>
                          </a:solidFill>
                          <a:effectLst/>
                          <a:latin typeface="+mn-lt"/>
                        </a:rPr>
                        <a:t>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nl-BE" sz="1400" b="0" i="0" u="none" strike="noStrike" dirty="0">
                          <a:solidFill>
                            <a:srgbClr val="000000"/>
                          </a:solidFill>
                          <a:effectLst/>
                          <a:latin typeface="+mn-lt"/>
                        </a:rPr>
                        <a:t>1,28</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nl-BE" sz="1400" b="0" i="0" u="none" strike="noStrike">
                          <a:solidFill>
                            <a:srgbClr val="000000"/>
                          </a:solidFill>
                          <a:effectLst/>
                          <a:latin typeface="+mn-lt"/>
                        </a:rPr>
                        <a:t>32,14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4C"/>
                    </a:solidFill>
                  </a:tcPr>
                </a:tc>
                <a:tc>
                  <a:txBody>
                    <a:bodyPr/>
                    <a:lstStyle/>
                    <a:p>
                      <a:pPr algn="ctr" fontAlgn="b"/>
                      <a:r>
                        <a:rPr lang="nl-BE" sz="1400" b="0" i="0" u="none" strike="noStrike">
                          <a:solidFill>
                            <a:srgbClr val="000000"/>
                          </a:solidFill>
                          <a:effectLst/>
                          <a:latin typeface="+mn-lt"/>
                        </a:rPr>
                        <a:t>24,83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4C"/>
                    </a:solidFill>
                  </a:tcPr>
                </a:tc>
                <a:tc>
                  <a:txBody>
                    <a:bodyPr/>
                    <a:lstStyle/>
                    <a:p>
                      <a:pPr algn="ctr" fontAlgn="b"/>
                      <a:r>
                        <a:rPr lang="nl-BE" sz="1400" b="0" i="0" u="none" strike="noStrike" dirty="0">
                          <a:solidFill>
                            <a:srgbClr val="000000"/>
                          </a:solidFill>
                          <a:effectLst/>
                          <a:latin typeface="+mn-lt"/>
                        </a:rPr>
                        <a:t>7,31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4C"/>
                    </a:solidFill>
                  </a:tcPr>
                </a:tc>
                <a:tc>
                  <a:txBody>
                    <a:bodyPr/>
                    <a:lstStyle/>
                    <a:p>
                      <a:pPr algn="ctr" fontAlgn="b"/>
                      <a:r>
                        <a:rPr lang="nl-BE" sz="1400" b="0" i="0" u="none" strike="noStrike">
                          <a:solidFill>
                            <a:srgbClr val="000000"/>
                          </a:solidFill>
                          <a:effectLst/>
                          <a:latin typeface="+mn-lt"/>
                        </a:rPr>
                        <a:t>1,46</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4C"/>
                    </a:solidFill>
                  </a:tcPr>
                </a:tc>
              </a:tr>
              <a:tr h="330429">
                <a:tc>
                  <a:txBody>
                    <a:bodyPr/>
                    <a:lstStyle/>
                    <a:p>
                      <a:pPr algn="ctr" fontAlgn="b"/>
                      <a:r>
                        <a:rPr lang="nl-BE" sz="1400" b="0" i="0" u="none" strike="noStrike" dirty="0">
                          <a:solidFill>
                            <a:srgbClr val="000000"/>
                          </a:solidFill>
                          <a:effectLst/>
                          <a:latin typeface="+mn-lt"/>
                        </a:rPr>
                        <a:t>Zomergem</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b"/>
                      <a:r>
                        <a:rPr lang="nl-BE" sz="1400" b="0" i="0" u="none" strike="noStrike">
                          <a:solidFill>
                            <a:srgbClr val="000000"/>
                          </a:solidFill>
                          <a:effectLst/>
                          <a:latin typeface="+mn-lt"/>
                        </a:rPr>
                        <a:t>64,25</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nl-BE" sz="1400" b="0" i="0" u="none" strike="noStrike" dirty="0">
                          <a:solidFill>
                            <a:srgbClr val="000000"/>
                          </a:solidFill>
                          <a:effectLst/>
                          <a:latin typeface="+mn-lt"/>
                        </a:rPr>
                        <a:t>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nl-BE" sz="1400" b="0" i="0" u="none" strike="noStrike" dirty="0">
                          <a:solidFill>
                            <a:srgbClr val="000000"/>
                          </a:solidFill>
                          <a:effectLst/>
                          <a:latin typeface="+mn-lt"/>
                        </a:rPr>
                        <a:t>1,64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nl-BE" sz="1400" b="0" i="0" u="none" strike="noStrike">
                          <a:solidFill>
                            <a:srgbClr val="000000"/>
                          </a:solidFill>
                          <a:effectLst/>
                          <a:latin typeface="+mn-lt"/>
                        </a:rPr>
                        <a:t>92,94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4C"/>
                    </a:solidFill>
                  </a:tcPr>
                </a:tc>
                <a:tc>
                  <a:txBody>
                    <a:bodyPr/>
                    <a:lstStyle/>
                    <a:p>
                      <a:pPr algn="ctr" fontAlgn="b"/>
                      <a:r>
                        <a:rPr lang="nl-BE" sz="1400" b="0" i="0" u="none" strike="noStrike">
                          <a:solidFill>
                            <a:srgbClr val="000000"/>
                          </a:solidFill>
                          <a:effectLst/>
                          <a:latin typeface="+mn-lt"/>
                        </a:rPr>
                        <a:t>75,49</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4C"/>
                    </a:solidFill>
                  </a:tcPr>
                </a:tc>
                <a:tc>
                  <a:txBody>
                    <a:bodyPr/>
                    <a:lstStyle/>
                    <a:p>
                      <a:pPr algn="ctr" fontAlgn="b"/>
                      <a:r>
                        <a:rPr lang="nl-BE" sz="1400" b="0" i="0" u="none" strike="noStrike">
                          <a:solidFill>
                            <a:srgbClr val="000000"/>
                          </a:solidFill>
                          <a:effectLst/>
                          <a:latin typeface="+mn-lt"/>
                        </a:rPr>
                        <a:t>17,44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4C"/>
                    </a:solidFill>
                  </a:tcPr>
                </a:tc>
                <a:tc>
                  <a:txBody>
                    <a:bodyPr/>
                    <a:lstStyle/>
                    <a:p>
                      <a:pPr algn="ctr" fontAlgn="b"/>
                      <a:r>
                        <a:rPr lang="nl-BE" sz="1400" b="0" i="0" u="none" strike="noStrike" dirty="0">
                          <a:solidFill>
                            <a:srgbClr val="000000"/>
                          </a:solidFill>
                          <a:effectLst/>
                          <a:latin typeface="+mn-lt"/>
                        </a:rPr>
                        <a:t>2,37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4C"/>
                    </a:solidFill>
                  </a:tcPr>
                </a:tc>
              </a:tr>
              <a:tr h="357676">
                <a:tc>
                  <a:txBody>
                    <a:bodyPr/>
                    <a:lstStyle/>
                    <a:p>
                      <a:pPr algn="ctr" fontAlgn="ctr"/>
                      <a:r>
                        <a:rPr lang="nl-BE" sz="1400" b="1" u="none" strike="noStrike" dirty="0">
                          <a:effectLst/>
                          <a:latin typeface="+mn-lt"/>
                        </a:rPr>
                        <a:t>Totalen 2016</a:t>
                      </a:r>
                      <a:endParaRPr lang="nl-BE" sz="1400" b="1" i="0" u="none" strike="noStrike" dirty="0">
                        <a:solidFill>
                          <a:srgbClr val="000000"/>
                        </a:solidFill>
                        <a:effectLst/>
                        <a:latin typeface="+mn-lt"/>
                      </a:endParaRPr>
                    </a:p>
                  </a:txBody>
                  <a:tcPr marL="4990" marR="4990" marT="499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ctr"/>
                      <a:r>
                        <a:rPr lang="nl-BE" sz="1400" b="1" i="0" u="none" strike="noStrike" dirty="0" smtClean="0">
                          <a:solidFill>
                            <a:srgbClr val="000000"/>
                          </a:solidFill>
                          <a:effectLst/>
                          <a:latin typeface="+mn-lt"/>
                        </a:rPr>
                        <a:t>1178,7</a:t>
                      </a:r>
                      <a:endParaRPr lang="nl-BE" sz="1400" b="1" i="0" u="none" strike="noStrike" dirty="0">
                        <a:solidFill>
                          <a:srgbClr val="000000"/>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nl-BE" sz="1400" b="1" i="0" u="none" strike="noStrike" dirty="0">
                          <a:solidFill>
                            <a:srgbClr val="000000"/>
                          </a:solidFill>
                          <a:effectLst/>
                          <a:latin typeface="+mn-lt"/>
                        </a:rPr>
                        <a:t>75,80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nl-BE" sz="1400" b="1" i="0" u="none" strike="noStrike" dirty="0" smtClean="0">
                          <a:solidFill>
                            <a:srgbClr val="000000"/>
                          </a:solidFill>
                          <a:effectLst/>
                          <a:latin typeface="+mn-lt"/>
                        </a:rPr>
                        <a:t>22,90</a:t>
                      </a:r>
                      <a:endParaRPr lang="nl-BE" sz="1400" b="1" i="0" u="none" strike="noStrike" dirty="0">
                        <a:solidFill>
                          <a:srgbClr val="000000"/>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nl-BE" sz="1400" b="1" i="0" u="none" strike="noStrike" dirty="0" smtClean="0">
                          <a:solidFill>
                            <a:srgbClr val="000000"/>
                          </a:solidFill>
                          <a:effectLst/>
                          <a:latin typeface="+mn-lt"/>
                        </a:rPr>
                        <a:t>2372,1</a:t>
                      </a:r>
                      <a:endParaRPr lang="nl-BE" sz="1400" b="1" i="0" u="none" strike="noStrike" dirty="0">
                        <a:solidFill>
                          <a:srgbClr val="000000"/>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4C"/>
                    </a:solidFill>
                  </a:tcPr>
                </a:tc>
                <a:tc>
                  <a:txBody>
                    <a:bodyPr/>
                    <a:lstStyle/>
                    <a:p>
                      <a:pPr algn="ctr" fontAlgn="ctr"/>
                      <a:r>
                        <a:rPr lang="nl-BE" sz="1400" b="1" i="0" u="none" strike="noStrike" dirty="0" smtClean="0">
                          <a:solidFill>
                            <a:srgbClr val="000000"/>
                          </a:solidFill>
                          <a:effectLst/>
                          <a:latin typeface="+mn-lt"/>
                        </a:rPr>
                        <a:t>1813</a:t>
                      </a:r>
                      <a:endParaRPr lang="nl-BE" sz="1400" b="1" i="0" u="none" strike="noStrike" dirty="0">
                        <a:solidFill>
                          <a:srgbClr val="000000"/>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4C"/>
                    </a:solidFill>
                  </a:tcPr>
                </a:tc>
                <a:tc>
                  <a:txBody>
                    <a:bodyPr/>
                    <a:lstStyle/>
                    <a:p>
                      <a:pPr algn="ctr" fontAlgn="ctr"/>
                      <a:r>
                        <a:rPr lang="nl-BE" sz="1400" b="1" i="0" u="none" strike="noStrike" dirty="0" smtClean="0">
                          <a:solidFill>
                            <a:srgbClr val="000000"/>
                          </a:solidFill>
                          <a:effectLst/>
                          <a:latin typeface="+mn-lt"/>
                        </a:rPr>
                        <a:t>558,3</a:t>
                      </a:r>
                      <a:endParaRPr lang="nl-BE" sz="1400" b="1" i="0" u="none" strike="noStrike" dirty="0">
                        <a:solidFill>
                          <a:srgbClr val="000000"/>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4C"/>
                    </a:solidFill>
                  </a:tcPr>
                </a:tc>
                <a:tc>
                  <a:txBody>
                    <a:bodyPr/>
                    <a:lstStyle/>
                    <a:p>
                      <a:pPr algn="ctr" fontAlgn="ctr"/>
                      <a:r>
                        <a:rPr lang="nl-BE" sz="1400" b="1" i="0" u="none" strike="noStrike" dirty="0" smtClean="0">
                          <a:solidFill>
                            <a:srgbClr val="000000"/>
                          </a:solidFill>
                          <a:effectLst/>
                          <a:latin typeface="+mn-lt"/>
                        </a:rPr>
                        <a:t>35,49</a:t>
                      </a:r>
                      <a:endParaRPr lang="nl-BE" sz="1400" b="1" i="0" u="none" strike="noStrike" dirty="0">
                        <a:solidFill>
                          <a:srgbClr val="000000"/>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4C"/>
                    </a:solidFill>
                  </a:tcPr>
                </a:tc>
              </a:tr>
            </a:tbl>
          </a:graphicData>
        </a:graphic>
      </p:graphicFrame>
    </p:spTree>
    <p:extLst>
      <p:ext uri="{BB962C8B-B14F-4D97-AF65-F5344CB8AC3E}">
        <p14:creationId xmlns:p14="http://schemas.microsoft.com/office/powerpoint/2010/main" val="17894927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a:solidFill>
                  <a:schemeClr val="accent3">
                    <a:lumMod val="50000"/>
                  </a:schemeClr>
                </a:solidFill>
              </a:rPr>
              <a:t>5. Resultaten overlastbezorgers</a:t>
            </a:r>
            <a:endParaRPr lang="nl-BE" dirty="0"/>
          </a:p>
        </p:txBody>
      </p:sp>
      <p:sp>
        <p:nvSpPr>
          <p:cNvPr id="3" name="Tijdelijke aanduiding voor inhoud 2"/>
          <p:cNvSpPr>
            <a:spLocks noGrp="1"/>
          </p:cNvSpPr>
          <p:nvPr>
            <p:ph idx="1"/>
          </p:nvPr>
        </p:nvSpPr>
        <p:spPr/>
        <p:txBody>
          <a:bodyPr/>
          <a:lstStyle/>
          <a:p>
            <a:pPr marL="0" indent="0">
              <a:buNone/>
            </a:pPr>
            <a:r>
              <a:rPr lang="nl-BE" dirty="0" smtClean="0"/>
              <a:t>5.1 Dierlijke overlastbezorgers</a:t>
            </a:r>
          </a:p>
          <a:p>
            <a:pPr marL="0" indent="0">
              <a:buNone/>
            </a:pPr>
            <a:r>
              <a:rPr lang="nl-BE" dirty="0" smtClean="0"/>
              <a:t>5.2 Plantaardige overlastbezorgers</a:t>
            </a:r>
          </a:p>
          <a:p>
            <a:pPr marL="0" indent="0">
              <a:buNone/>
            </a:pPr>
            <a:r>
              <a:rPr lang="nl-BE" dirty="0"/>
              <a:t>	</a:t>
            </a:r>
            <a:r>
              <a:rPr lang="nl-BE" dirty="0" smtClean="0"/>
              <a:t>5.2.1 Reuzenberenklauw</a:t>
            </a:r>
          </a:p>
          <a:p>
            <a:pPr marL="0" indent="0">
              <a:buNone/>
            </a:pPr>
            <a:r>
              <a:rPr lang="nl-BE" dirty="0"/>
              <a:t>	</a:t>
            </a:r>
            <a:r>
              <a:rPr lang="nl-BE" dirty="0" smtClean="0"/>
              <a:t>5.2.2 Japanse Duizendknoop</a:t>
            </a:r>
          </a:p>
          <a:p>
            <a:pPr marL="0" indent="0">
              <a:buNone/>
            </a:pPr>
            <a:r>
              <a:rPr lang="nl-BE" dirty="0"/>
              <a:t>	</a:t>
            </a:r>
            <a:r>
              <a:rPr lang="nl-BE" dirty="0" smtClean="0"/>
              <a:t>5.2.3 Reuzenbalsemien</a:t>
            </a:r>
          </a:p>
          <a:p>
            <a:pPr marL="0" indent="0">
              <a:buNone/>
            </a:pPr>
            <a:r>
              <a:rPr lang="nl-BE" dirty="0"/>
              <a:t>	</a:t>
            </a:r>
          </a:p>
        </p:txBody>
      </p:sp>
    </p:spTree>
    <p:extLst>
      <p:ext uri="{BB962C8B-B14F-4D97-AF65-F5344CB8AC3E}">
        <p14:creationId xmlns:p14="http://schemas.microsoft.com/office/powerpoint/2010/main" val="393459993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b="1" dirty="0">
                <a:solidFill>
                  <a:schemeClr val="accent3">
                    <a:lumMod val="50000"/>
                  </a:schemeClr>
                </a:solidFill>
              </a:rPr>
              <a:t>5</a:t>
            </a:r>
            <a:r>
              <a:rPr lang="nl-NL" b="1" dirty="0" smtClean="0">
                <a:solidFill>
                  <a:schemeClr val="accent3">
                    <a:lumMod val="50000"/>
                  </a:schemeClr>
                </a:solidFill>
              </a:rPr>
              <a:t>. Resultaten overlastbezorgers </a:t>
            </a:r>
            <a:r>
              <a:rPr lang="nl-NL" b="1" dirty="0">
                <a:solidFill>
                  <a:schemeClr val="accent3">
                    <a:lumMod val="50000"/>
                  </a:schemeClr>
                </a:solidFill>
              </a:rPr>
              <a:t/>
            </a:r>
            <a:br>
              <a:rPr lang="nl-NL" b="1" dirty="0">
                <a:solidFill>
                  <a:schemeClr val="accent3">
                    <a:lumMod val="50000"/>
                  </a:schemeClr>
                </a:solidFill>
              </a:rPr>
            </a:br>
            <a:r>
              <a:rPr lang="nl-NL" sz="3100" b="1" dirty="0" smtClean="0">
                <a:solidFill>
                  <a:schemeClr val="accent3">
                    <a:lumMod val="50000"/>
                  </a:schemeClr>
                </a:solidFill>
              </a:rPr>
              <a:t>5.1 </a:t>
            </a:r>
            <a:r>
              <a:rPr lang="nl-NL" sz="3100" b="1" dirty="0">
                <a:solidFill>
                  <a:schemeClr val="accent3">
                    <a:lumMod val="50000"/>
                  </a:schemeClr>
                </a:solidFill>
              </a:rPr>
              <a:t>Dierlijke overlastbezorgers</a:t>
            </a:r>
            <a:endParaRPr lang="nl-BE" sz="3100" dirty="0"/>
          </a:p>
        </p:txBody>
      </p:sp>
      <p:sp>
        <p:nvSpPr>
          <p:cNvPr id="3" name="Tijdelijke aanduiding voor inhoud 2"/>
          <p:cNvSpPr>
            <a:spLocks noGrp="1"/>
          </p:cNvSpPr>
          <p:nvPr>
            <p:ph idx="1"/>
          </p:nvPr>
        </p:nvSpPr>
        <p:spPr/>
        <p:txBody>
          <a:bodyPr/>
          <a:lstStyle/>
          <a:p>
            <a:pPr marL="0" indent="0">
              <a:buNone/>
            </a:pPr>
            <a:endParaRPr lang="nl-BE" dirty="0"/>
          </a:p>
          <a:p>
            <a:pPr marL="0" indent="0">
              <a:buNone/>
            </a:pPr>
            <a:endParaRPr lang="nl-BE" dirty="0"/>
          </a:p>
        </p:txBody>
      </p:sp>
      <p:graphicFrame>
        <p:nvGraphicFramePr>
          <p:cNvPr id="5" name="Tabel 4"/>
          <p:cNvGraphicFramePr>
            <a:graphicFrameLocks noGrp="1"/>
          </p:cNvGraphicFramePr>
          <p:nvPr>
            <p:extLst>
              <p:ext uri="{D42A27DB-BD31-4B8C-83A1-F6EECF244321}">
                <p14:modId xmlns:p14="http://schemas.microsoft.com/office/powerpoint/2010/main" val="216095180"/>
              </p:ext>
            </p:extLst>
          </p:nvPr>
        </p:nvGraphicFramePr>
        <p:xfrm>
          <a:off x="827586" y="1412782"/>
          <a:ext cx="7632846" cy="3806132"/>
        </p:xfrm>
        <a:graphic>
          <a:graphicData uri="http://schemas.openxmlformats.org/drawingml/2006/table">
            <a:tbl>
              <a:tblPr firstRow="1" firstCol="1" bandRow="1">
                <a:tableStyleId>{5C22544A-7EE6-4342-B048-85BDC9FD1C3A}</a:tableStyleId>
              </a:tblPr>
              <a:tblGrid>
                <a:gridCol w="1702824"/>
                <a:gridCol w="988337"/>
                <a:gridCol w="988337"/>
                <a:gridCol w="988337"/>
                <a:gridCol w="988337"/>
                <a:gridCol w="988337"/>
                <a:gridCol w="988337"/>
              </a:tblGrid>
              <a:tr h="432048">
                <a:tc>
                  <a:txBody>
                    <a:bodyPr/>
                    <a:lstStyle/>
                    <a:p>
                      <a:pPr algn="ctr" fontAlgn="auto" hangingPunct="1">
                        <a:spcAft>
                          <a:spcPts val="0"/>
                        </a:spcAft>
                      </a:pPr>
                      <a:r>
                        <a:rPr lang="nl-BE" sz="1200" dirty="0">
                          <a:solidFill>
                            <a:schemeClr val="tx1"/>
                          </a:solidFill>
                          <a:effectLst/>
                          <a:latin typeface="+mn-lt"/>
                        </a:rPr>
                        <a:t>Gemeente </a:t>
                      </a:r>
                      <a:endParaRPr lang="nl-BE" sz="1200" dirty="0">
                        <a:solidFill>
                          <a:schemeClr val="tx1"/>
                        </a:solidFill>
                        <a:effectLst/>
                        <a:latin typeface="+mn-lt"/>
                        <a:ea typeface="Times New Roman"/>
                        <a:cs typeface="Times New Roman"/>
                      </a:endParaRPr>
                    </a:p>
                  </a:txBody>
                  <a:tcPr marL="24506" marR="245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auto" hangingPunct="1">
                        <a:spcAft>
                          <a:spcPts val="0"/>
                        </a:spcAft>
                      </a:pPr>
                      <a:r>
                        <a:rPr lang="nl-BE" sz="1200" dirty="0" smtClean="0">
                          <a:solidFill>
                            <a:schemeClr val="tx1"/>
                          </a:solidFill>
                          <a:effectLst/>
                          <a:latin typeface="+mn-lt"/>
                        </a:rPr>
                        <a:t>melding </a:t>
                      </a:r>
                      <a:r>
                        <a:rPr lang="nl-BE" sz="1200" dirty="0">
                          <a:solidFill>
                            <a:schemeClr val="tx1"/>
                          </a:solidFill>
                          <a:effectLst/>
                          <a:latin typeface="+mn-lt"/>
                        </a:rPr>
                        <a:t>katten</a:t>
                      </a:r>
                      <a:endParaRPr lang="nl-BE" sz="1200" dirty="0">
                        <a:solidFill>
                          <a:schemeClr val="tx1"/>
                        </a:solidFill>
                        <a:effectLst/>
                        <a:latin typeface="+mn-lt"/>
                        <a:ea typeface="Times New Roman"/>
                        <a:cs typeface="Times New Roman"/>
                      </a:endParaRPr>
                    </a:p>
                  </a:txBody>
                  <a:tcPr marL="24506" marR="245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fontAlgn="auto" hangingPunct="1">
                        <a:spcAft>
                          <a:spcPts val="0"/>
                        </a:spcAft>
                      </a:pPr>
                      <a:r>
                        <a:rPr lang="nl-BE" sz="1200" dirty="0">
                          <a:solidFill>
                            <a:schemeClr val="tx1"/>
                          </a:solidFill>
                          <a:effectLst/>
                          <a:latin typeface="+mn-lt"/>
                        </a:rPr>
                        <a:t>vangsten katten</a:t>
                      </a:r>
                      <a:endParaRPr lang="nl-BE" sz="1200" dirty="0">
                        <a:solidFill>
                          <a:schemeClr val="tx1"/>
                        </a:solidFill>
                        <a:effectLst/>
                        <a:latin typeface="+mn-lt"/>
                        <a:ea typeface="Times New Roman"/>
                        <a:cs typeface="Times New Roman"/>
                      </a:endParaRPr>
                    </a:p>
                  </a:txBody>
                  <a:tcPr marL="24506" marR="245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fontAlgn="auto" hangingPunct="1">
                        <a:spcAft>
                          <a:spcPts val="0"/>
                        </a:spcAft>
                      </a:pPr>
                      <a:r>
                        <a:rPr lang="nl-BE" sz="1200" dirty="0">
                          <a:solidFill>
                            <a:schemeClr val="tx1"/>
                          </a:solidFill>
                          <a:effectLst/>
                          <a:latin typeface="+mn-lt"/>
                        </a:rPr>
                        <a:t>vangsten duiven </a:t>
                      </a:r>
                      <a:endParaRPr lang="nl-BE" sz="1200" dirty="0">
                        <a:solidFill>
                          <a:schemeClr val="tx1"/>
                        </a:solidFill>
                        <a:effectLst/>
                        <a:latin typeface="+mn-lt"/>
                        <a:ea typeface="Times New Roman"/>
                        <a:cs typeface="Times New Roman"/>
                      </a:endParaRPr>
                    </a:p>
                  </a:txBody>
                  <a:tcPr marL="24506" marR="245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a:txBody>
                    <a:bodyPr/>
                    <a:lstStyle/>
                    <a:p>
                      <a:pPr algn="ctr" fontAlgn="auto" hangingPunct="1">
                        <a:spcAft>
                          <a:spcPts val="0"/>
                        </a:spcAft>
                      </a:pPr>
                      <a:r>
                        <a:rPr lang="nl-BE" sz="1200" dirty="0">
                          <a:solidFill>
                            <a:schemeClr val="tx1"/>
                          </a:solidFill>
                          <a:effectLst/>
                          <a:latin typeface="+mn-lt"/>
                        </a:rPr>
                        <a:t>vangsten ganzen</a:t>
                      </a:r>
                      <a:endParaRPr lang="nl-BE" sz="1200" dirty="0">
                        <a:solidFill>
                          <a:schemeClr val="tx1"/>
                        </a:solidFill>
                        <a:effectLst/>
                        <a:latin typeface="+mn-lt"/>
                        <a:ea typeface="Times New Roman"/>
                        <a:cs typeface="Times New Roman"/>
                      </a:endParaRPr>
                    </a:p>
                  </a:txBody>
                  <a:tcPr marL="24506" marR="245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ctr" fontAlgn="auto" hangingPunct="1">
                        <a:spcAft>
                          <a:spcPts val="0"/>
                        </a:spcAft>
                      </a:pPr>
                      <a:r>
                        <a:rPr lang="nl-BE" sz="1200" dirty="0">
                          <a:solidFill>
                            <a:schemeClr val="tx1"/>
                          </a:solidFill>
                          <a:effectLst/>
                          <a:latin typeface="+mn-lt"/>
                        </a:rPr>
                        <a:t>vangsten kippen</a:t>
                      </a:r>
                      <a:endParaRPr lang="nl-BE" sz="1200" dirty="0">
                        <a:solidFill>
                          <a:schemeClr val="tx1"/>
                        </a:solidFill>
                        <a:effectLst/>
                        <a:latin typeface="+mn-lt"/>
                        <a:ea typeface="Times New Roman"/>
                        <a:cs typeface="Times New Roman"/>
                      </a:endParaRPr>
                    </a:p>
                  </a:txBody>
                  <a:tcPr marL="24506" marR="245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ctr" fontAlgn="auto" hangingPunct="1">
                        <a:spcAft>
                          <a:spcPts val="0"/>
                        </a:spcAft>
                      </a:pPr>
                      <a:r>
                        <a:rPr lang="nl-BE" sz="1200" dirty="0">
                          <a:solidFill>
                            <a:schemeClr val="tx1"/>
                          </a:solidFill>
                          <a:effectLst/>
                          <a:latin typeface="+mn-lt"/>
                        </a:rPr>
                        <a:t>andere </a:t>
                      </a:r>
                      <a:r>
                        <a:rPr lang="nl-BE" sz="1200" dirty="0" smtClean="0">
                          <a:solidFill>
                            <a:schemeClr val="tx1"/>
                          </a:solidFill>
                          <a:effectLst/>
                          <a:latin typeface="+mn-lt"/>
                        </a:rPr>
                        <a:t>*Konijnen</a:t>
                      </a:r>
                      <a:endParaRPr lang="nl-BE" sz="1200" dirty="0">
                        <a:solidFill>
                          <a:schemeClr val="tx1"/>
                        </a:solidFill>
                        <a:effectLst/>
                        <a:latin typeface="+mn-lt"/>
                        <a:ea typeface="Times New Roman"/>
                        <a:cs typeface="Times New Roman"/>
                      </a:endParaRPr>
                    </a:p>
                  </a:txBody>
                  <a:tcPr marL="24506" marR="245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r>
              <a:tr h="257171">
                <a:tc>
                  <a:txBody>
                    <a:bodyPr/>
                    <a:lstStyle/>
                    <a:p>
                      <a:pPr algn="ctr" fontAlgn="ctr"/>
                      <a:r>
                        <a:rPr lang="nl-BE" sz="1200" b="0" i="0" u="none" strike="noStrike" dirty="0">
                          <a:solidFill>
                            <a:srgbClr val="000000"/>
                          </a:solidFill>
                          <a:effectLst/>
                          <a:latin typeface="+mn-lt"/>
                        </a:rPr>
                        <a:t>Aalter</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b"/>
                      <a:r>
                        <a:rPr lang="nl-BE" sz="1200" b="0" i="0" u="none" strike="noStrike">
                          <a:solidFill>
                            <a:srgbClr val="000000"/>
                          </a:solidFill>
                          <a:effectLst/>
                          <a:latin typeface="+mn-lt"/>
                        </a:rPr>
                        <a:t>26</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fontAlgn="b"/>
                      <a:r>
                        <a:rPr lang="nl-BE" sz="1200" b="0" i="0" u="none" strike="noStrike" dirty="0">
                          <a:solidFill>
                            <a:srgbClr val="000000"/>
                          </a:solidFill>
                          <a:effectLst/>
                          <a:latin typeface="+mn-lt"/>
                        </a:rPr>
                        <a:t>53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fontAlgn="b"/>
                      <a:r>
                        <a:rPr lang="nl-BE" sz="1200" b="0" i="0" u="none" strike="noStrike" dirty="0">
                          <a:solidFill>
                            <a:srgbClr val="000000"/>
                          </a:solidFill>
                          <a:effectLst/>
                          <a:latin typeface="+mn-lt"/>
                        </a:rPr>
                        <a:t>500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a:txBody>
                    <a:bodyPr/>
                    <a:lstStyle/>
                    <a:p>
                      <a:pPr algn="ctr" fontAlgn="b"/>
                      <a:r>
                        <a:rPr lang="nl-BE" sz="1200" b="0" i="0" u="none" strike="noStrike" dirty="0">
                          <a:solidFill>
                            <a:srgbClr val="000000"/>
                          </a:solidFill>
                          <a:effectLst/>
                          <a:latin typeface="+mn-lt"/>
                        </a:rPr>
                        <a:t>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ctr" fontAlgn="b"/>
                      <a:r>
                        <a:rPr lang="nl-BE" sz="1200" b="0" i="0" u="none" strike="noStrike">
                          <a:solidFill>
                            <a:srgbClr val="000000"/>
                          </a:solidFill>
                          <a:effectLst/>
                          <a:latin typeface="+mn-lt"/>
                        </a:rPr>
                        <a:t>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ctr" fontAlgn="auto" hangingPunct="1">
                        <a:spcAft>
                          <a:spcPts val="0"/>
                        </a:spcAft>
                      </a:pPr>
                      <a:endParaRPr lang="nl-BE" sz="1200" dirty="0">
                        <a:effectLst/>
                        <a:latin typeface="+mn-lt"/>
                        <a:ea typeface="Times New Roman"/>
                        <a:cs typeface="Times New Roman"/>
                      </a:endParaRPr>
                    </a:p>
                  </a:txBody>
                  <a:tcPr marL="24506" marR="245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r>
              <a:tr h="257171">
                <a:tc>
                  <a:txBody>
                    <a:bodyPr/>
                    <a:lstStyle/>
                    <a:p>
                      <a:pPr algn="ctr" fontAlgn="b"/>
                      <a:r>
                        <a:rPr lang="nl-BE" sz="1200" b="0" i="0" u="none" strike="noStrike" dirty="0">
                          <a:solidFill>
                            <a:srgbClr val="000000"/>
                          </a:solidFill>
                          <a:effectLst/>
                          <a:latin typeface="+mn-lt"/>
                        </a:rPr>
                        <a:t>Assenede</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b"/>
                      <a:r>
                        <a:rPr lang="nl-BE" sz="1200" b="0" i="0" u="none" strike="noStrike" dirty="0">
                          <a:solidFill>
                            <a:srgbClr val="000000"/>
                          </a:solidFill>
                          <a:effectLst/>
                          <a:latin typeface="+mn-lt"/>
                        </a:rPr>
                        <a:t>26</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fontAlgn="b"/>
                      <a:r>
                        <a:rPr lang="nl-BE" sz="1200" b="0" i="0" u="none" strike="noStrike" dirty="0">
                          <a:solidFill>
                            <a:srgbClr val="000000"/>
                          </a:solidFill>
                          <a:effectLst/>
                          <a:latin typeface="+mn-lt"/>
                        </a:rPr>
                        <a:t>62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fontAlgn="b"/>
                      <a:r>
                        <a:rPr lang="nl-BE" sz="1200" b="0" i="0" u="none" strike="noStrike" dirty="0">
                          <a:solidFill>
                            <a:srgbClr val="000000"/>
                          </a:solidFill>
                          <a:effectLst/>
                          <a:latin typeface="+mn-lt"/>
                        </a:rPr>
                        <a:t>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a:txBody>
                    <a:bodyPr/>
                    <a:lstStyle/>
                    <a:p>
                      <a:pPr algn="ctr" fontAlgn="b"/>
                      <a:r>
                        <a:rPr lang="nl-BE" sz="1200" b="0" i="0" u="none" strike="noStrike" dirty="0">
                          <a:solidFill>
                            <a:srgbClr val="000000"/>
                          </a:solidFill>
                          <a:effectLst/>
                          <a:latin typeface="+mn-lt"/>
                        </a:rPr>
                        <a:t>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ctr" fontAlgn="b"/>
                      <a:r>
                        <a:rPr lang="nl-BE" sz="1200" b="0" i="0" u="none" strike="noStrike" dirty="0">
                          <a:solidFill>
                            <a:srgbClr val="000000"/>
                          </a:solidFill>
                          <a:effectLst/>
                          <a:latin typeface="+mn-lt"/>
                        </a:rPr>
                        <a:t>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ctr" fontAlgn="auto" hangingPunct="1">
                        <a:spcAft>
                          <a:spcPts val="0"/>
                        </a:spcAft>
                      </a:pPr>
                      <a:endParaRPr lang="nl-BE" sz="1200" dirty="0">
                        <a:effectLst/>
                        <a:latin typeface="+mn-lt"/>
                        <a:ea typeface="Times New Roman"/>
                        <a:cs typeface="Times New Roman"/>
                      </a:endParaRPr>
                    </a:p>
                  </a:txBody>
                  <a:tcPr marL="24506" marR="245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r>
              <a:tr h="257171">
                <a:tc>
                  <a:txBody>
                    <a:bodyPr/>
                    <a:lstStyle/>
                    <a:p>
                      <a:pPr algn="ctr" fontAlgn="b"/>
                      <a:r>
                        <a:rPr lang="nl-BE" sz="1200" b="0" i="0" u="none" strike="noStrike">
                          <a:solidFill>
                            <a:srgbClr val="000000"/>
                          </a:solidFill>
                          <a:effectLst/>
                          <a:latin typeface="+mn-lt"/>
                        </a:rPr>
                        <a:t>Eeklo</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b"/>
                      <a:r>
                        <a:rPr lang="nl-BE" sz="1200" b="0" i="0" u="none" strike="noStrike" dirty="0">
                          <a:solidFill>
                            <a:srgbClr val="000000"/>
                          </a:solidFill>
                          <a:effectLst/>
                          <a:latin typeface="+mn-lt"/>
                        </a:rPr>
                        <a:t>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fontAlgn="b"/>
                      <a:r>
                        <a:rPr lang="nl-BE" sz="1200" b="0" i="0" u="none" strike="noStrike" dirty="0">
                          <a:solidFill>
                            <a:srgbClr val="000000"/>
                          </a:solidFill>
                          <a:effectLst/>
                          <a:latin typeface="+mn-lt"/>
                        </a:rPr>
                        <a:t>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fontAlgn="b"/>
                      <a:r>
                        <a:rPr lang="nl-BE" sz="1200" b="0" i="0" u="none" strike="noStrike">
                          <a:solidFill>
                            <a:srgbClr val="000000"/>
                          </a:solidFill>
                          <a:effectLst/>
                          <a:latin typeface="+mn-lt"/>
                        </a:rPr>
                        <a:t>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a:txBody>
                    <a:bodyPr/>
                    <a:lstStyle/>
                    <a:p>
                      <a:pPr algn="ctr" fontAlgn="b"/>
                      <a:r>
                        <a:rPr lang="nl-BE" sz="1200" b="0" i="0" u="none" strike="noStrike">
                          <a:solidFill>
                            <a:srgbClr val="000000"/>
                          </a:solidFill>
                          <a:effectLst/>
                          <a:latin typeface="+mn-lt"/>
                        </a:rPr>
                        <a:t>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ctr" fontAlgn="b"/>
                      <a:r>
                        <a:rPr lang="nl-BE" sz="1200" b="0" i="0" u="none" strike="noStrike" dirty="0">
                          <a:solidFill>
                            <a:srgbClr val="000000"/>
                          </a:solidFill>
                          <a:effectLst/>
                          <a:latin typeface="+mn-lt"/>
                        </a:rPr>
                        <a:t>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ctr" fontAlgn="auto" hangingPunct="1">
                        <a:spcAft>
                          <a:spcPts val="0"/>
                        </a:spcAft>
                      </a:pPr>
                      <a:endParaRPr lang="nl-BE" sz="1200" dirty="0">
                        <a:effectLst/>
                        <a:latin typeface="+mn-lt"/>
                        <a:ea typeface="Times New Roman"/>
                        <a:cs typeface="Times New Roman"/>
                      </a:endParaRPr>
                    </a:p>
                  </a:txBody>
                  <a:tcPr marL="24506" marR="245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r>
              <a:tr h="257171">
                <a:tc>
                  <a:txBody>
                    <a:bodyPr/>
                    <a:lstStyle/>
                    <a:p>
                      <a:pPr algn="ctr" fontAlgn="b"/>
                      <a:r>
                        <a:rPr lang="nl-BE" sz="1200" b="0" i="0" u="none" strike="noStrike">
                          <a:solidFill>
                            <a:srgbClr val="000000"/>
                          </a:solidFill>
                          <a:effectLst/>
                          <a:latin typeface="+mn-lt"/>
                        </a:rPr>
                        <a:t>Evergem</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b"/>
                      <a:r>
                        <a:rPr lang="nl-BE" sz="1200" b="0" i="0" u="none" strike="noStrike" dirty="0">
                          <a:solidFill>
                            <a:srgbClr val="000000"/>
                          </a:solidFill>
                          <a:effectLst/>
                          <a:latin typeface="+mn-lt"/>
                        </a:rPr>
                        <a:t>63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fontAlgn="b"/>
                      <a:r>
                        <a:rPr lang="nl-BE" sz="1200" b="0" i="0" u="none" strike="noStrike" dirty="0">
                          <a:solidFill>
                            <a:srgbClr val="000000"/>
                          </a:solidFill>
                          <a:effectLst/>
                          <a:latin typeface="+mn-lt"/>
                        </a:rPr>
                        <a:t>289</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fontAlgn="b"/>
                      <a:r>
                        <a:rPr lang="nl-BE" sz="1200" b="0" i="0" u="none" strike="noStrike">
                          <a:solidFill>
                            <a:srgbClr val="000000"/>
                          </a:solidFill>
                          <a:effectLst/>
                          <a:latin typeface="+mn-lt"/>
                        </a:rPr>
                        <a:t>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a:txBody>
                    <a:bodyPr/>
                    <a:lstStyle/>
                    <a:p>
                      <a:pPr algn="ctr" fontAlgn="b"/>
                      <a:r>
                        <a:rPr lang="nl-BE" sz="1200" b="0" i="0" u="none" strike="noStrike">
                          <a:solidFill>
                            <a:srgbClr val="000000"/>
                          </a:solidFill>
                          <a:effectLst/>
                          <a:latin typeface="+mn-lt"/>
                        </a:rPr>
                        <a:t>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ctr" fontAlgn="b"/>
                      <a:r>
                        <a:rPr lang="nl-BE" sz="1200" b="0" i="0" u="none" strike="noStrike" dirty="0">
                          <a:solidFill>
                            <a:srgbClr val="000000"/>
                          </a:solidFill>
                          <a:effectLst/>
                          <a:latin typeface="+mn-lt"/>
                        </a:rPr>
                        <a:t>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ctr" fontAlgn="auto" hangingPunct="1">
                        <a:spcAft>
                          <a:spcPts val="0"/>
                        </a:spcAft>
                      </a:pPr>
                      <a:endParaRPr lang="nl-BE" sz="1200" dirty="0">
                        <a:effectLst/>
                        <a:latin typeface="+mn-lt"/>
                        <a:ea typeface="Times New Roman"/>
                        <a:cs typeface="Times New Roman"/>
                      </a:endParaRPr>
                    </a:p>
                  </a:txBody>
                  <a:tcPr marL="24506" marR="245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r>
              <a:tr h="257171">
                <a:tc>
                  <a:txBody>
                    <a:bodyPr/>
                    <a:lstStyle/>
                    <a:p>
                      <a:pPr algn="ctr" fontAlgn="b"/>
                      <a:r>
                        <a:rPr lang="nl-BE" sz="1200" b="0" i="0" u="none" strike="noStrike">
                          <a:solidFill>
                            <a:srgbClr val="000000"/>
                          </a:solidFill>
                          <a:effectLst/>
                          <a:latin typeface="+mn-lt"/>
                        </a:rPr>
                        <a:t>Kaprijke</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b"/>
                      <a:r>
                        <a:rPr lang="nl-BE" sz="1200" b="0" i="0" u="none" strike="noStrike">
                          <a:solidFill>
                            <a:srgbClr val="000000"/>
                          </a:solidFill>
                          <a:effectLst/>
                          <a:latin typeface="+mn-lt"/>
                        </a:rPr>
                        <a:t>20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fontAlgn="b"/>
                      <a:r>
                        <a:rPr lang="nl-BE" sz="1200" b="0" i="0" u="none" strike="noStrike" dirty="0">
                          <a:solidFill>
                            <a:srgbClr val="000000"/>
                          </a:solidFill>
                          <a:effectLst/>
                          <a:latin typeface="+mn-lt"/>
                        </a:rPr>
                        <a:t>26</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fontAlgn="b"/>
                      <a:r>
                        <a:rPr lang="nl-BE" sz="1200" b="0" i="0" u="none" strike="noStrike" dirty="0">
                          <a:solidFill>
                            <a:srgbClr val="000000"/>
                          </a:solidFill>
                          <a:effectLst/>
                          <a:latin typeface="+mn-lt"/>
                        </a:rPr>
                        <a:t>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a:txBody>
                    <a:bodyPr/>
                    <a:lstStyle/>
                    <a:p>
                      <a:pPr algn="ctr" fontAlgn="b"/>
                      <a:r>
                        <a:rPr lang="nl-BE" sz="1200" b="0" i="0" u="none" strike="noStrike">
                          <a:solidFill>
                            <a:srgbClr val="000000"/>
                          </a:solidFill>
                          <a:effectLst/>
                          <a:latin typeface="+mn-lt"/>
                        </a:rPr>
                        <a:t>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ctr" fontAlgn="b"/>
                      <a:r>
                        <a:rPr lang="nl-BE" sz="1200" b="0" i="0" u="none" strike="noStrike" dirty="0">
                          <a:solidFill>
                            <a:srgbClr val="000000"/>
                          </a:solidFill>
                          <a:effectLst/>
                          <a:latin typeface="+mn-lt"/>
                        </a:rPr>
                        <a:t>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ctr" fontAlgn="auto" hangingPunct="1">
                        <a:spcAft>
                          <a:spcPts val="0"/>
                        </a:spcAft>
                      </a:pPr>
                      <a:endParaRPr lang="nl-BE" sz="1200" dirty="0">
                        <a:effectLst/>
                        <a:latin typeface="+mn-lt"/>
                        <a:ea typeface="Times New Roman"/>
                        <a:cs typeface="Times New Roman"/>
                      </a:endParaRPr>
                    </a:p>
                  </a:txBody>
                  <a:tcPr marL="24506" marR="245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r>
              <a:tr h="257171">
                <a:tc>
                  <a:txBody>
                    <a:bodyPr/>
                    <a:lstStyle/>
                    <a:p>
                      <a:pPr algn="ctr" fontAlgn="b"/>
                      <a:r>
                        <a:rPr lang="nl-BE" sz="1200" b="0" i="0" u="none" strike="noStrike">
                          <a:solidFill>
                            <a:srgbClr val="000000"/>
                          </a:solidFill>
                          <a:effectLst/>
                          <a:latin typeface="+mn-lt"/>
                        </a:rPr>
                        <a:t>Knesselare</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b"/>
                      <a:r>
                        <a:rPr lang="nl-BE" sz="1200" b="0" i="0" u="none" strike="noStrike" dirty="0">
                          <a:solidFill>
                            <a:srgbClr val="000000"/>
                          </a:solidFill>
                          <a:effectLst/>
                          <a:latin typeface="+mn-lt"/>
                        </a:rPr>
                        <a:t>5</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fontAlgn="b"/>
                      <a:r>
                        <a:rPr lang="nl-BE" sz="1200" b="0" i="0" u="none" strike="noStrike" dirty="0">
                          <a:solidFill>
                            <a:srgbClr val="000000"/>
                          </a:solidFill>
                          <a:effectLst/>
                          <a:latin typeface="+mn-lt"/>
                        </a:rPr>
                        <a:t>35</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fontAlgn="b"/>
                      <a:r>
                        <a:rPr lang="nl-BE" sz="1200" b="0" i="0" u="none" strike="noStrike" dirty="0">
                          <a:solidFill>
                            <a:srgbClr val="000000"/>
                          </a:solidFill>
                          <a:effectLst/>
                          <a:latin typeface="+mn-lt"/>
                        </a:rPr>
                        <a:t>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a:txBody>
                    <a:bodyPr/>
                    <a:lstStyle/>
                    <a:p>
                      <a:pPr algn="ctr" fontAlgn="b"/>
                      <a:r>
                        <a:rPr lang="nl-BE" sz="1200" b="0" i="0" u="none" strike="noStrike">
                          <a:solidFill>
                            <a:srgbClr val="000000"/>
                          </a:solidFill>
                          <a:effectLst/>
                          <a:latin typeface="+mn-lt"/>
                        </a:rPr>
                        <a:t>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ctr" fontAlgn="b"/>
                      <a:r>
                        <a:rPr lang="nl-BE" sz="1200" b="0" i="0" u="none" strike="noStrike" dirty="0">
                          <a:solidFill>
                            <a:srgbClr val="000000"/>
                          </a:solidFill>
                          <a:effectLst/>
                          <a:latin typeface="+mn-lt"/>
                        </a:rPr>
                        <a:t>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ctr" fontAlgn="auto" hangingPunct="1">
                        <a:spcAft>
                          <a:spcPts val="0"/>
                        </a:spcAft>
                      </a:pPr>
                      <a:endParaRPr lang="nl-BE" sz="1200" dirty="0">
                        <a:effectLst/>
                        <a:latin typeface="+mn-lt"/>
                        <a:ea typeface="Times New Roman"/>
                        <a:cs typeface="Times New Roman"/>
                      </a:endParaRPr>
                    </a:p>
                  </a:txBody>
                  <a:tcPr marL="24506" marR="245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r>
              <a:tr h="257171">
                <a:tc>
                  <a:txBody>
                    <a:bodyPr/>
                    <a:lstStyle/>
                    <a:p>
                      <a:pPr algn="ctr" fontAlgn="ctr"/>
                      <a:r>
                        <a:rPr lang="nl-BE" sz="1100" b="0" i="0" u="none" strike="noStrike" dirty="0">
                          <a:solidFill>
                            <a:srgbClr val="000000"/>
                          </a:solidFill>
                          <a:effectLst/>
                          <a:latin typeface="Arial"/>
                        </a:rPr>
                        <a:t>Lovendegem</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b"/>
                      <a:r>
                        <a:rPr lang="nl-BE" sz="1400" b="0" i="0" u="none" strike="noStrike" dirty="0">
                          <a:solidFill>
                            <a:srgbClr val="000000"/>
                          </a:solidFill>
                          <a:effectLst/>
                          <a:latin typeface="+mn-lt"/>
                        </a:rPr>
                        <a:t>8</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fontAlgn="b"/>
                      <a:r>
                        <a:rPr lang="nl-BE" sz="1400" b="0" i="0" u="none" strike="noStrike">
                          <a:solidFill>
                            <a:srgbClr val="000000"/>
                          </a:solidFill>
                          <a:effectLst/>
                          <a:latin typeface="+mn-lt"/>
                        </a:rPr>
                        <a:t>32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fontAlgn="b"/>
                      <a:r>
                        <a:rPr lang="nl-BE" sz="1400" b="0" i="0" u="none" strike="noStrike" dirty="0">
                          <a:solidFill>
                            <a:srgbClr val="000000"/>
                          </a:solidFill>
                          <a:effectLst/>
                          <a:latin typeface="+mn-lt"/>
                        </a:rPr>
                        <a:t>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a:txBody>
                    <a:bodyPr/>
                    <a:lstStyle/>
                    <a:p>
                      <a:pPr algn="ctr" fontAlgn="b"/>
                      <a:r>
                        <a:rPr lang="nl-BE" sz="1400" b="0" i="0" u="none" strike="noStrike">
                          <a:solidFill>
                            <a:srgbClr val="000000"/>
                          </a:solidFill>
                          <a:effectLst/>
                          <a:latin typeface="+mn-lt"/>
                        </a:rPr>
                        <a:t>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ctr" fontAlgn="b"/>
                      <a:r>
                        <a:rPr lang="nl-BE" sz="1400" b="0" i="0" u="none" strike="noStrike" dirty="0">
                          <a:solidFill>
                            <a:srgbClr val="000000"/>
                          </a:solidFill>
                          <a:effectLst/>
                          <a:latin typeface="+mn-lt"/>
                        </a:rPr>
                        <a:t>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ctr" fontAlgn="auto" hangingPunct="1">
                        <a:spcAft>
                          <a:spcPts val="0"/>
                        </a:spcAft>
                      </a:pPr>
                      <a:endParaRPr lang="nl-BE" sz="1200" dirty="0">
                        <a:effectLst/>
                        <a:latin typeface="+mn-lt"/>
                        <a:ea typeface="Times New Roman"/>
                        <a:cs typeface="Times New Roman"/>
                      </a:endParaRPr>
                    </a:p>
                  </a:txBody>
                  <a:tcPr marL="24506" marR="245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r>
              <a:tr h="257171">
                <a:tc>
                  <a:txBody>
                    <a:bodyPr/>
                    <a:lstStyle/>
                    <a:p>
                      <a:pPr algn="ctr" fontAlgn="ctr"/>
                      <a:r>
                        <a:rPr lang="nl-BE" sz="1200" b="0" i="0" u="none" strike="noStrike">
                          <a:solidFill>
                            <a:srgbClr val="000000"/>
                          </a:solidFill>
                          <a:effectLst/>
                          <a:latin typeface="+mn-lt"/>
                        </a:rPr>
                        <a:t>Maldegem</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b"/>
                      <a:r>
                        <a:rPr lang="nl-BE" sz="1200" b="0" i="0" u="none" strike="noStrike" dirty="0">
                          <a:solidFill>
                            <a:srgbClr val="000000"/>
                          </a:solidFill>
                          <a:effectLst/>
                          <a:latin typeface="+mn-lt"/>
                        </a:rPr>
                        <a:t>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fontAlgn="b"/>
                      <a:r>
                        <a:rPr lang="nl-BE" sz="1200" b="0" i="0" u="none" strike="noStrike" dirty="0">
                          <a:solidFill>
                            <a:srgbClr val="000000"/>
                          </a:solidFill>
                          <a:effectLst/>
                          <a:latin typeface="+mn-lt"/>
                        </a:rPr>
                        <a:t>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fontAlgn="b"/>
                      <a:r>
                        <a:rPr lang="nl-BE" sz="1200" b="0" i="0" u="none" strike="noStrike" dirty="0">
                          <a:solidFill>
                            <a:srgbClr val="000000"/>
                          </a:solidFill>
                          <a:effectLst/>
                          <a:latin typeface="+mn-lt"/>
                        </a:rPr>
                        <a:t>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a:txBody>
                    <a:bodyPr/>
                    <a:lstStyle/>
                    <a:p>
                      <a:pPr algn="ctr" fontAlgn="b"/>
                      <a:r>
                        <a:rPr lang="nl-BE" sz="1200" b="0" i="0" u="none" strike="noStrike">
                          <a:solidFill>
                            <a:srgbClr val="000000"/>
                          </a:solidFill>
                          <a:effectLst/>
                          <a:latin typeface="+mn-lt"/>
                        </a:rPr>
                        <a:t>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ctr" fontAlgn="b"/>
                      <a:r>
                        <a:rPr lang="nl-BE" sz="1200" b="0" i="0" u="none" strike="noStrike" dirty="0">
                          <a:solidFill>
                            <a:srgbClr val="000000"/>
                          </a:solidFill>
                          <a:effectLst/>
                          <a:latin typeface="+mn-lt"/>
                        </a:rPr>
                        <a:t>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ctr" fontAlgn="auto" hangingPunct="1">
                        <a:spcAft>
                          <a:spcPts val="0"/>
                        </a:spcAft>
                      </a:pPr>
                      <a:r>
                        <a:rPr lang="nl-BE" sz="1200" dirty="0" smtClean="0">
                          <a:effectLst/>
                          <a:latin typeface="+mn-lt"/>
                          <a:ea typeface="Times New Roman"/>
                          <a:cs typeface="Times New Roman"/>
                        </a:rPr>
                        <a:t>2*</a:t>
                      </a:r>
                      <a:endParaRPr lang="nl-BE" sz="1200" dirty="0">
                        <a:effectLst/>
                        <a:latin typeface="+mn-lt"/>
                        <a:ea typeface="Times New Roman"/>
                        <a:cs typeface="Times New Roman"/>
                      </a:endParaRPr>
                    </a:p>
                  </a:txBody>
                  <a:tcPr marL="24506" marR="245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r>
              <a:tr h="257171">
                <a:tc>
                  <a:txBody>
                    <a:bodyPr/>
                    <a:lstStyle/>
                    <a:p>
                      <a:pPr algn="ctr" fontAlgn="b"/>
                      <a:r>
                        <a:rPr lang="nl-BE" sz="1200" b="0" i="0" u="none" strike="noStrike">
                          <a:solidFill>
                            <a:srgbClr val="000000"/>
                          </a:solidFill>
                          <a:effectLst/>
                          <a:latin typeface="+mn-lt"/>
                        </a:rPr>
                        <a:t>Nevele</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b"/>
                      <a:r>
                        <a:rPr lang="nl-BE" sz="1200" b="0" i="0" u="none" strike="noStrike" dirty="0">
                          <a:solidFill>
                            <a:srgbClr val="000000"/>
                          </a:solidFill>
                          <a:effectLst/>
                          <a:latin typeface="+mn-lt"/>
                        </a:rPr>
                        <a:t>36</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fontAlgn="b"/>
                      <a:r>
                        <a:rPr lang="nl-BE" sz="1200" b="0" i="0" u="none" strike="noStrike" dirty="0">
                          <a:solidFill>
                            <a:srgbClr val="000000"/>
                          </a:solidFill>
                          <a:effectLst/>
                          <a:latin typeface="+mn-lt"/>
                        </a:rPr>
                        <a:t>92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fontAlgn="b"/>
                      <a:r>
                        <a:rPr lang="nl-BE" sz="1200" b="0" i="0" u="none" strike="noStrike">
                          <a:solidFill>
                            <a:srgbClr val="000000"/>
                          </a:solidFill>
                          <a:effectLst/>
                          <a:latin typeface="+mn-lt"/>
                        </a:rPr>
                        <a:t>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a:txBody>
                    <a:bodyPr/>
                    <a:lstStyle/>
                    <a:p>
                      <a:pPr algn="ctr" fontAlgn="b"/>
                      <a:r>
                        <a:rPr lang="nl-BE" sz="1200" b="0" i="0" u="none" strike="noStrike">
                          <a:solidFill>
                            <a:srgbClr val="000000"/>
                          </a:solidFill>
                          <a:effectLst/>
                          <a:latin typeface="+mn-lt"/>
                        </a:rPr>
                        <a:t>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ctr" fontAlgn="b"/>
                      <a:r>
                        <a:rPr lang="nl-BE" sz="1200" b="0" i="0" u="none" strike="noStrike" dirty="0">
                          <a:solidFill>
                            <a:srgbClr val="000000"/>
                          </a:solidFill>
                          <a:effectLst/>
                          <a:latin typeface="+mn-lt"/>
                        </a:rPr>
                        <a:t>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ctr" fontAlgn="auto" hangingPunct="1">
                        <a:spcAft>
                          <a:spcPts val="0"/>
                        </a:spcAft>
                      </a:pPr>
                      <a:endParaRPr lang="nl-BE" sz="1200" dirty="0">
                        <a:effectLst/>
                        <a:latin typeface="+mn-lt"/>
                        <a:ea typeface="Times New Roman"/>
                        <a:cs typeface="Times New Roman"/>
                      </a:endParaRPr>
                    </a:p>
                  </a:txBody>
                  <a:tcPr marL="24506" marR="245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r>
              <a:tr h="257171">
                <a:tc>
                  <a:txBody>
                    <a:bodyPr/>
                    <a:lstStyle/>
                    <a:p>
                      <a:pPr algn="ctr" fontAlgn="ctr"/>
                      <a:r>
                        <a:rPr lang="nl-BE" sz="1200" b="0" i="0" u="none" strike="noStrike">
                          <a:solidFill>
                            <a:srgbClr val="000000"/>
                          </a:solidFill>
                          <a:effectLst/>
                          <a:latin typeface="+mn-lt"/>
                        </a:rPr>
                        <a:t>Sint-Laureins</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b"/>
                      <a:r>
                        <a:rPr lang="nl-BE" sz="1200" b="0" i="0" u="none" strike="noStrike" dirty="0">
                          <a:solidFill>
                            <a:srgbClr val="000000"/>
                          </a:solidFill>
                          <a:effectLst/>
                          <a:latin typeface="+mn-lt"/>
                        </a:rPr>
                        <a:t>34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fontAlgn="b"/>
                      <a:r>
                        <a:rPr lang="nl-BE" sz="1200" b="0" i="0" u="none" strike="noStrike" dirty="0">
                          <a:solidFill>
                            <a:srgbClr val="000000"/>
                          </a:solidFill>
                          <a:effectLst/>
                          <a:latin typeface="+mn-lt"/>
                        </a:rPr>
                        <a:t>34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fontAlgn="b"/>
                      <a:r>
                        <a:rPr lang="nl-BE" sz="1200" b="0" i="0" u="none" strike="noStrike">
                          <a:solidFill>
                            <a:srgbClr val="000000"/>
                          </a:solidFill>
                          <a:effectLst/>
                          <a:latin typeface="+mn-lt"/>
                        </a:rPr>
                        <a:t>31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a:txBody>
                    <a:bodyPr/>
                    <a:lstStyle/>
                    <a:p>
                      <a:pPr algn="ctr" fontAlgn="b"/>
                      <a:r>
                        <a:rPr lang="nl-BE" sz="1200" b="0" i="0" u="none" strike="noStrike">
                          <a:solidFill>
                            <a:srgbClr val="000000"/>
                          </a:solidFill>
                          <a:effectLst/>
                          <a:latin typeface="+mn-lt"/>
                        </a:rPr>
                        <a:t>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ctr" fontAlgn="b"/>
                      <a:r>
                        <a:rPr lang="nl-BE" sz="1200" b="0" i="0" u="none" strike="noStrike" dirty="0">
                          <a:solidFill>
                            <a:srgbClr val="000000"/>
                          </a:solidFill>
                          <a:effectLst/>
                          <a:latin typeface="+mn-lt"/>
                        </a:rPr>
                        <a:t>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ctr" fontAlgn="auto" hangingPunct="1">
                        <a:spcAft>
                          <a:spcPts val="0"/>
                        </a:spcAft>
                      </a:pPr>
                      <a:r>
                        <a:rPr lang="nl-BE" sz="1200" dirty="0">
                          <a:effectLst/>
                          <a:latin typeface="+mn-lt"/>
                        </a:rPr>
                        <a:t> </a:t>
                      </a:r>
                      <a:endParaRPr lang="nl-BE" sz="1200" dirty="0">
                        <a:effectLst/>
                        <a:latin typeface="+mn-lt"/>
                        <a:ea typeface="Times New Roman"/>
                        <a:cs typeface="Times New Roman"/>
                      </a:endParaRPr>
                    </a:p>
                  </a:txBody>
                  <a:tcPr marL="24506" marR="245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r>
              <a:tr h="257171">
                <a:tc>
                  <a:txBody>
                    <a:bodyPr/>
                    <a:lstStyle/>
                    <a:p>
                      <a:pPr algn="ctr" fontAlgn="b"/>
                      <a:r>
                        <a:rPr lang="nl-BE" sz="1200" b="0" i="0" u="none" strike="noStrike">
                          <a:solidFill>
                            <a:srgbClr val="000000"/>
                          </a:solidFill>
                          <a:effectLst/>
                          <a:latin typeface="+mn-lt"/>
                        </a:rPr>
                        <a:t>Waarschoot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b"/>
                      <a:r>
                        <a:rPr lang="nl-BE" sz="1200" b="0" i="0" u="none" strike="noStrike" dirty="0">
                          <a:solidFill>
                            <a:srgbClr val="000000"/>
                          </a:solidFill>
                          <a:effectLst/>
                          <a:latin typeface="+mn-lt"/>
                        </a:rPr>
                        <a:t>13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fontAlgn="b"/>
                      <a:r>
                        <a:rPr lang="nl-BE" sz="1200" b="0" i="0" u="none" strike="noStrike" dirty="0">
                          <a:solidFill>
                            <a:srgbClr val="000000"/>
                          </a:solidFill>
                          <a:effectLst/>
                          <a:latin typeface="+mn-lt"/>
                        </a:rPr>
                        <a:t>17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fontAlgn="b"/>
                      <a:r>
                        <a:rPr lang="nl-BE" sz="1200" b="0" i="0" u="none" strike="noStrike">
                          <a:solidFill>
                            <a:srgbClr val="000000"/>
                          </a:solidFill>
                          <a:effectLst/>
                          <a:latin typeface="+mn-lt"/>
                        </a:rPr>
                        <a:t>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a:txBody>
                    <a:bodyPr/>
                    <a:lstStyle/>
                    <a:p>
                      <a:pPr algn="ctr" fontAlgn="b"/>
                      <a:r>
                        <a:rPr lang="nl-BE" sz="1200" b="0" i="0" u="none" strike="noStrike">
                          <a:solidFill>
                            <a:srgbClr val="000000"/>
                          </a:solidFill>
                          <a:effectLst/>
                          <a:latin typeface="+mn-lt"/>
                        </a:rPr>
                        <a:t>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ctr" fontAlgn="b"/>
                      <a:r>
                        <a:rPr lang="nl-BE" sz="1200" b="0" i="0" u="none" strike="noStrike" dirty="0">
                          <a:solidFill>
                            <a:srgbClr val="000000"/>
                          </a:solidFill>
                          <a:effectLst/>
                          <a:latin typeface="+mn-lt"/>
                        </a:rPr>
                        <a:t>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ctr" fontAlgn="auto" hangingPunct="1">
                        <a:spcAft>
                          <a:spcPts val="0"/>
                        </a:spcAft>
                      </a:pPr>
                      <a:r>
                        <a:rPr lang="nl-BE" sz="1200" dirty="0">
                          <a:effectLst/>
                          <a:latin typeface="+mn-lt"/>
                        </a:rPr>
                        <a:t> </a:t>
                      </a:r>
                      <a:endParaRPr lang="nl-BE" sz="1200" dirty="0">
                        <a:effectLst/>
                        <a:latin typeface="+mn-lt"/>
                        <a:ea typeface="Times New Roman"/>
                        <a:cs typeface="Times New Roman"/>
                      </a:endParaRPr>
                    </a:p>
                  </a:txBody>
                  <a:tcPr marL="24506" marR="245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r>
              <a:tr h="257171">
                <a:tc>
                  <a:txBody>
                    <a:bodyPr/>
                    <a:lstStyle/>
                    <a:p>
                      <a:pPr algn="ctr" fontAlgn="b"/>
                      <a:r>
                        <a:rPr lang="nl-BE" sz="1200" b="0" i="0" u="none" strike="noStrike">
                          <a:solidFill>
                            <a:srgbClr val="000000"/>
                          </a:solidFill>
                          <a:effectLst/>
                          <a:latin typeface="+mn-lt"/>
                        </a:rPr>
                        <a:t>Zomergem</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b"/>
                      <a:r>
                        <a:rPr lang="nl-BE" sz="1200" b="0" i="0" u="none" strike="noStrike" dirty="0">
                          <a:solidFill>
                            <a:srgbClr val="000000"/>
                          </a:solidFill>
                          <a:effectLst/>
                          <a:latin typeface="+mn-lt"/>
                        </a:rPr>
                        <a:t>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fontAlgn="b"/>
                      <a:r>
                        <a:rPr lang="nl-BE" sz="1200" b="0" i="0" u="none" strike="noStrike" dirty="0">
                          <a:solidFill>
                            <a:srgbClr val="000000"/>
                          </a:solidFill>
                          <a:effectLst/>
                          <a:latin typeface="+mn-lt"/>
                        </a:rPr>
                        <a:t>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fontAlgn="b"/>
                      <a:r>
                        <a:rPr lang="nl-BE" sz="1200" b="0" i="0" u="none" strike="noStrike">
                          <a:solidFill>
                            <a:srgbClr val="000000"/>
                          </a:solidFill>
                          <a:effectLst/>
                          <a:latin typeface="+mn-lt"/>
                        </a:rPr>
                        <a:t>16</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a:txBody>
                    <a:bodyPr/>
                    <a:lstStyle/>
                    <a:p>
                      <a:pPr algn="ctr" fontAlgn="b"/>
                      <a:r>
                        <a:rPr lang="nl-BE" sz="1200" b="0" i="0" u="none" strike="noStrike">
                          <a:solidFill>
                            <a:srgbClr val="000000"/>
                          </a:solidFill>
                          <a:effectLst/>
                          <a:latin typeface="+mn-lt"/>
                        </a:rPr>
                        <a:t>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ctr" fontAlgn="b"/>
                      <a:r>
                        <a:rPr lang="nl-BE" sz="1200" b="0" i="0" u="none" strike="noStrike" dirty="0">
                          <a:solidFill>
                            <a:srgbClr val="000000"/>
                          </a:solidFill>
                          <a:effectLst/>
                          <a:latin typeface="+mn-lt"/>
                        </a:rPr>
                        <a:t>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ctr" fontAlgn="auto" hangingPunct="1">
                        <a:spcAft>
                          <a:spcPts val="0"/>
                        </a:spcAft>
                      </a:pPr>
                      <a:r>
                        <a:rPr lang="nl-BE" sz="1200" dirty="0">
                          <a:effectLst/>
                          <a:latin typeface="+mn-lt"/>
                        </a:rPr>
                        <a:t> </a:t>
                      </a:r>
                      <a:endParaRPr lang="nl-BE" sz="1200" dirty="0">
                        <a:effectLst/>
                        <a:latin typeface="+mn-lt"/>
                        <a:ea typeface="Times New Roman"/>
                        <a:cs typeface="Times New Roman"/>
                      </a:endParaRPr>
                    </a:p>
                  </a:txBody>
                  <a:tcPr marL="24506" marR="245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r>
              <a:tr h="288032">
                <a:tc>
                  <a:txBody>
                    <a:bodyPr/>
                    <a:lstStyle/>
                    <a:p>
                      <a:pPr algn="ctr" fontAlgn="auto" hangingPunct="1">
                        <a:spcAft>
                          <a:spcPts val="0"/>
                        </a:spcAft>
                      </a:pPr>
                      <a:r>
                        <a:rPr lang="nl-BE" sz="1200" b="1" dirty="0">
                          <a:solidFill>
                            <a:schemeClr val="tx1"/>
                          </a:solidFill>
                          <a:effectLst/>
                        </a:rPr>
                        <a:t>Totalen 2016</a:t>
                      </a:r>
                      <a:endParaRPr lang="nl-BE" sz="1200" b="1" dirty="0">
                        <a:solidFill>
                          <a:schemeClr val="tx1"/>
                        </a:solidFill>
                        <a:effectLst/>
                        <a:latin typeface="Arial"/>
                        <a:ea typeface="Times New Roman"/>
                        <a:cs typeface="Times New Roman"/>
                      </a:endParaRPr>
                    </a:p>
                  </a:txBody>
                  <a:tcPr marL="24506" marR="245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auto" hangingPunct="1">
                        <a:spcAft>
                          <a:spcPts val="0"/>
                        </a:spcAft>
                      </a:pPr>
                      <a:r>
                        <a:rPr lang="nl-BE" sz="1200" b="1" dirty="0" smtClean="0">
                          <a:solidFill>
                            <a:schemeClr val="tx1"/>
                          </a:solidFill>
                          <a:effectLst/>
                          <a:latin typeface="+mn-lt"/>
                          <a:ea typeface="+mn-ea"/>
                          <a:cs typeface="+mn-cs"/>
                        </a:rPr>
                        <a:t>231</a:t>
                      </a:r>
                      <a:endParaRPr lang="nl-BE" sz="1200" b="1" dirty="0">
                        <a:solidFill>
                          <a:schemeClr val="tx1"/>
                        </a:solidFill>
                        <a:effectLst/>
                        <a:latin typeface="Arial"/>
                        <a:ea typeface="Times New Roman"/>
                        <a:cs typeface="Times New Roman"/>
                      </a:endParaRPr>
                    </a:p>
                  </a:txBody>
                  <a:tcPr marL="24506" marR="245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fontAlgn="auto" hangingPunct="1">
                        <a:spcAft>
                          <a:spcPts val="0"/>
                        </a:spcAft>
                      </a:pPr>
                      <a:r>
                        <a:rPr lang="nl-BE" sz="1200" b="1" dirty="0" smtClean="0">
                          <a:solidFill>
                            <a:schemeClr val="tx1"/>
                          </a:solidFill>
                          <a:effectLst/>
                          <a:latin typeface="+mn-lt"/>
                          <a:ea typeface="Times New Roman"/>
                          <a:cs typeface="Times New Roman"/>
                        </a:rPr>
                        <a:t>640</a:t>
                      </a:r>
                      <a:endParaRPr lang="nl-BE" sz="1200" b="1" dirty="0">
                        <a:solidFill>
                          <a:schemeClr val="tx1"/>
                        </a:solidFill>
                        <a:effectLst/>
                        <a:latin typeface="+mn-lt"/>
                        <a:ea typeface="Times New Roman"/>
                        <a:cs typeface="Times New Roman"/>
                      </a:endParaRPr>
                    </a:p>
                  </a:txBody>
                  <a:tcPr marL="24506" marR="245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fontAlgn="ctr"/>
                      <a:r>
                        <a:rPr lang="nl-BE" sz="1200" b="1" i="0" u="none" strike="noStrike" dirty="0" smtClean="0">
                          <a:solidFill>
                            <a:srgbClr val="000000"/>
                          </a:solidFill>
                          <a:effectLst/>
                          <a:latin typeface="+mn-lt"/>
                        </a:rPr>
                        <a:t>550</a:t>
                      </a:r>
                      <a:endParaRPr lang="nl-BE" sz="1200" b="1" i="0" u="none" strike="noStrike" dirty="0">
                        <a:solidFill>
                          <a:srgbClr val="000000"/>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a:txBody>
                    <a:bodyPr/>
                    <a:lstStyle/>
                    <a:p>
                      <a:pPr algn="ctr" fontAlgn="ctr"/>
                      <a:r>
                        <a:rPr lang="nl-BE" sz="1200" b="1" i="0" u="none" strike="noStrike" dirty="0" smtClean="0">
                          <a:solidFill>
                            <a:srgbClr val="000000"/>
                          </a:solidFill>
                          <a:effectLst/>
                          <a:latin typeface="+mn-lt"/>
                        </a:rPr>
                        <a:t>0</a:t>
                      </a:r>
                      <a:endParaRPr lang="nl-BE" sz="1200" b="1" i="0" u="none" strike="noStrike" dirty="0">
                        <a:solidFill>
                          <a:srgbClr val="000000"/>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ctr" fontAlgn="ctr"/>
                      <a:r>
                        <a:rPr lang="nl-BE" sz="1200" b="1" i="0" u="none" strike="noStrike" dirty="0" smtClean="0">
                          <a:solidFill>
                            <a:srgbClr val="000000"/>
                          </a:solidFill>
                          <a:effectLst/>
                          <a:latin typeface="+mn-lt"/>
                        </a:rPr>
                        <a:t>0</a:t>
                      </a:r>
                      <a:endParaRPr lang="nl-BE" sz="1200" b="1" i="0" u="none" strike="noStrike" dirty="0">
                        <a:solidFill>
                          <a:srgbClr val="000000"/>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ctr" fontAlgn="auto" hangingPunct="1">
                        <a:spcAft>
                          <a:spcPts val="0"/>
                        </a:spcAft>
                      </a:pPr>
                      <a:endParaRPr lang="nl-BE" sz="1200" b="1" dirty="0">
                        <a:effectLst/>
                        <a:latin typeface="Arial"/>
                        <a:ea typeface="Times New Roman"/>
                        <a:cs typeface="Times New Roman"/>
                      </a:endParaRPr>
                    </a:p>
                  </a:txBody>
                  <a:tcPr marL="24506" marR="245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r>
            </a:tbl>
          </a:graphicData>
        </a:graphic>
      </p:graphicFrame>
    </p:spTree>
    <p:extLst>
      <p:ext uri="{BB962C8B-B14F-4D97-AF65-F5344CB8AC3E}">
        <p14:creationId xmlns:p14="http://schemas.microsoft.com/office/powerpoint/2010/main" val="341135905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b="1" dirty="0">
                <a:solidFill>
                  <a:schemeClr val="accent3">
                    <a:lumMod val="50000"/>
                  </a:schemeClr>
                </a:solidFill>
              </a:rPr>
              <a:t>5</a:t>
            </a:r>
            <a:r>
              <a:rPr lang="nl-NL" b="1" dirty="0" smtClean="0">
                <a:solidFill>
                  <a:schemeClr val="accent3">
                    <a:lumMod val="50000"/>
                  </a:schemeClr>
                </a:solidFill>
              </a:rPr>
              <a:t>. Resultaten Overlastbezorgers </a:t>
            </a:r>
            <a:br>
              <a:rPr lang="nl-NL" b="1" dirty="0" smtClean="0">
                <a:solidFill>
                  <a:schemeClr val="accent3">
                    <a:lumMod val="50000"/>
                  </a:schemeClr>
                </a:solidFill>
              </a:rPr>
            </a:br>
            <a:r>
              <a:rPr lang="nl-NL" sz="3100" b="1" dirty="0" smtClean="0">
                <a:solidFill>
                  <a:schemeClr val="accent3">
                    <a:lumMod val="50000"/>
                  </a:schemeClr>
                </a:solidFill>
              </a:rPr>
              <a:t>5.1 </a:t>
            </a:r>
            <a:r>
              <a:rPr lang="nl-NL" sz="3100" b="1" dirty="0">
                <a:solidFill>
                  <a:schemeClr val="accent3">
                    <a:lumMod val="50000"/>
                  </a:schemeClr>
                </a:solidFill>
              </a:rPr>
              <a:t>Dierlijke overlastbezorgers</a:t>
            </a:r>
            <a:endParaRPr lang="nl-BE" sz="3100" b="1" dirty="0">
              <a:solidFill>
                <a:schemeClr val="accent3">
                  <a:lumMod val="50000"/>
                </a:schemeClr>
              </a:solidFill>
            </a:endParaRPr>
          </a:p>
        </p:txBody>
      </p:sp>
      <p:graphicFrame>
        <p:nvGraphicFramePr>
          <p:cNvPr id="5" name="Tabel 4"/>
          <p:cNvGraphicFramePr>
            <a:graphicFrameLocks noGrp="1"/>
          </p:cNvGraphicFramePr>
          <p:nvPr>
            <p:extLst>
              <p:ext uri="{D42A27DB-BD31-4B8C-83A1-F6EECF244321}">
                <p14:modId xmlns:p14="http://schemas.microsoft.com/office/powerpoint/2010/main" val="2137437863"/>
              </p:ext>
            </p:extLst>
          </p:nvPr>
        </p:nvGraphicFramePr>
        <p:xfrm>
          <a:off x="755576" y="1412777"/>
          <a:ext cx="7560844" cy="4320479"/>
        </p:xfrm>
        <a:graphic>
          <a:graphicData uri="http://schemas.openxmlformats.org/drawingml/2006/table">
            <a:tbl>
              <a:tblPr>
                <a:tableStyleId>{5C22544A-7EE6-4342-B048-85BDC9FD1C3A}</a:tableStyleId>
              </a:tblPr>
              <a:tblGrid>
                <a:gridCol w="1872208"/>
                <a:gridCol w="948106"/>
                <a:gridCol w="948106"/>
                <a:gridCol w="948106"/>
                <a:gridCol w="948106"/>
                <a:gridCol w="948106"/>
                <a:gridCol w="948106"/>
              </a:tblGrid>
              <a:tr h="1322777">
                <a:tc>
                  <a:txBody>
                    <a:bodyPr/>
                    <a:lstStyle/>
                    <a:p>
                      <a:pPr algn="ctr" fontAlgn="ctr"/>
                      <a:r>
                        <a:rPr lang="nl-BE" sz="1600" b="1" u="none" strike="noStrike" dirty="0">
                          <a:effectLst/>
                        </a:rPr>
                        <a:t>Regio </a:t>
                      </a:r>
                      <a:endParaRPr lang="nl-BE" sz="1600" b="1" i="0" u="none" strike="noStrike" dirty="0">
                        <a:solidFill>
                          <a:srgbClr val="000000"/>
                        </a:solidFill>
                        <a:effectLst/>
                        <a:latin typeface="Arial"/>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b"/>
                      <a:r>
                        <a:rPr lang="nl-BE" sz="1600" b="1" u="none" strike="noStrike" dirty="0">
                          <a:effectLst/>
                        </a:rPr>
                        <a:t>aantal meldingen katten</a:t>
                      </a:r>
                      <a:endParaRPr lang="nl-BE" sz="1600" b="1" i="0" u="none" strike="noStrike" dirty="0">
                        <a:solidFill>
                          <a:srgbClr val="000000"/>
                        </a:solidFill>
                        <a:effectLst/>
                        <a:latin typeface="Arial"/>
                      </a:endParaRPr>
                    </a:p>
                  </a:txBody>
                  <a:tcPr marL="7620" marR="7620" marT="762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fontAlgn="b"/>
                      <a:r>
                        <a:rPr lang="nl-BE" sz="1600" b="1" u="none" strike="noStrike" dirty="0">
                          <a:effectLst/>
                        </a:rPr>
                        <a:t>vangsten katten</a:t>
                      </a:r>
                      <a:endParaRPr lang="nl-BE" sz="1600" b="1" i="0" u="none" strike="noStrike" dirty="0">
                        <a:solidFill>
                          <a:srgbClr val="000000"/>
                        </a:solidFill>
                        <a:effectLst/>
                        <a:latin typeface="Arial"/>
                      </a:endParaRPr>
                    </a:p>
                  </a:txBody>
                  <a:tcPr marL="7620" marR="7620" marT="762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fontAlgn="b"/>
                      <a:r>
                        <a:rPr lang="nl-BE" sz="1600" b="1" u="none" strike="noStrike" dirty="0">
                          <a:effectLst/>
                        </a:rPr>
                        <a:t>vangsten duiven </a:t>
                      </a:r>
                      <a:endParaRPr lang="nl-BE" sz="1600" b="1" i="0" u="none" strike="noStrike" dirty="0">
                        <a:solidFill>
                          <a:srgbClr val="000000"/>
                        </a:solidFill>
                        <a:effectLst/>
                        <a:latin typeface="Arial"/>
                      </a:endParaRPr>
                    </a:p>
                  </a:txBody>
                  <a:tcPr marL="7620" marR="7620" marT="762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a:txBody>
                    <a:bodyPr/>
                    <a:lstStyle/>
                    <a:p>
                      <a:pPr algn="ctr" fontAlgn="b"/>
                      <a:r>
                        <a:rPr lang="nl-BE" sz="1600" b="1" u="none" strike="noStrike" dirty="0">
                          <a:effectLst/>
                        </a:rPr>
                        <a:t>vangsten ganzen</a:t>
                      </a:r>
                      <a:endParaRPr lang="nl-BE" sz="1600" b="1" i="0" u="none" strike="noStrike" dirty="0">
                        <a:solidFill>
                          <a:srgbClr val="000000"/>
                        </a:solidFill>
                        <a:effectLst/>
                        <a:latin typeface="Arial"/>
                      </a:endParaRPr>
                    </a:p>
                  </a:txBody>
                  <a:tcPr marL="7620" marR="7620" marT="762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ctr" fontAlgn="b"/>
                      <a:r>
                        <a:rPr lang="nl-BE" sz="1600" b="1" u="none" strike="noStrike" dirty="0">
                          <a:effectLst/>
                        </a:rPr>
                        <a:t>vangsten kippen</a:t>
                      </a:r>
                      <a:endParaRPr lang="nl-BE" sz="1600" b="1" i="0" u="none" strike="noStrike" dirty="0">
                        <a:solidFill>
                          <a:srgbClr val="000000"/>
                        </a:solidFill>
                        <a:effectLst/>
                        <a:latin typeface="Arial"/>
                      </a:endParaRPr>
                    </a:p>
                  </a:txBody>
                  <a:tcPr marL="7620" marR="7620" marT="762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ctr" fontAlgn="b"/>
                      <a:r>
                        <a:rPr lang="nl-BE" sz="1600" b="1" u="none" strike="noStrike" dirty="0">
                          <a:effectLst/>
                        </a:rPr>
                        <a:t>andere </a:t>
                      </a:r>
                      <a:r>
                        <a:rPr lang="nl-BE" sz="1600" b="1" u="none" strike="noStrike" dirty="0" smtClean="0">
                          <a:effectLst/>
                        </a:rPr>
                        <a:t>*Konijnen</a:t>
                      </a:r>
                      <a:endParaRPr lang="nl-BE" sz="1600" b="1" i="0" u="none" strike="noStrike" dirty="0">
                        <a:solidFill>
                          <a:srgbClr val="000000"/>
                        </a:solidFill>
                        <a:effectLst/>
                        <a:latin typeface="Arial"/>
                      </a:endParaRPr>
                    </a:p>
                  </a:txBody>
                  <a:tcPr marL="7620" marR="7620" marT="762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r>
              <a:tr h="473385">
                <a:tc>
                  <a:txBody>
                    <a:bodyPr/>
                    <a:lstStyle/>
                    <a:p>
                      <a:pPr algn="ctr" fontAlgn="b"/>
                      <a:r>
                        <a:rPr lang="nl-BE" sz="1600" u="none" strike="noStrike" dirty="0" err="1" smtClean="0">
                          <a:effectLst/>
                        </a:rPr>
                        <a:t>Bovenschelde</a:t>
                      </a:r>
                      <a:r>
                        <a:rPr lang="nl-BE" sz="1600" u="none" strike="noStrike" dirty="0" smtClean="0">
                          <a:effectLst/>
                        </a:rPr>
                        <a:t>-Leie </a:t>
                      </a:r>
                      <a:endParaRPr lang="nl-BE" sz="1600" b="0" i="0" u="none" strike="noStrike" dirty="0">
                        <a:solidFill>
                          <a:srgbClr val="000000"/>
                        </a:solidFill>
                        <a:effectLst/>
                        <a:latin typeface="Calibri"/>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auto" hangingPunct="1">
                        <a:spcAft>
                          <a:spcPts val="0"/>
                        </a:spcAft>
                      </a:pPr>
                      <a:r>
                        <a:rPr lang="nl-BE" sz="1600" b="0" dirty="0" smtClean="0">
                          <a:solidFill>
                            <a:schemeClr val="tx1"/>
                          </a:solidFill>
                          <a:effectLst/>
                          <a:latin typeface="+mn-lt"/>
                          <a:ea typeface="+mn-ea"/>
                          <a:cs typeface="+mn-cs"/>
                        </a:rPr>
                        <a:t>72</a:t>
                      </a:r>
                      <a:endParaRPr lang="nl-BE" sz="1600" b="0" dirty="0">
                        <a:solidFill>
                          <a:schemeClr val="tx1"/>
                        </a:solidFill>
                        <a:effectLst/>
                        <a:latin typeface="+mn-lt"/>
                        <a:ea typeface="Times New Roman"/>
                        <a:cs typeface="Times New Roman"/>
                      </a:endParaRPr>
                    </a:p>
                  </a:txBody>
                  <a:tcPr marL="24506" marR="245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fontAlgn="auto" hangingPunct="1">
                        <a:spcAft>
                          <a:spcPts val="0"/>
                        </a:spcAft>
                      </a:pPr>
                      <a:r>
                        <a:rPr lang="nl-BE" sz="1600" b="0" dirty="0" smtClean="0">
                          <a:solidFill>
                            <a:schemeClr val="tx1"/>
                          </a:solidFill>
                          <a:effectLst/>
                          <a:latin typeface="+mn-lt"/>
                          <a:ea typeface="Times New Roman"/>
                          <a:cs typeface="Times New Roman"/>
                        </a:rPr>
                        <a:t>353</a:t>
                      </a:r>
                      <a:endParaRPr lang="nl-BE" sz="1600" b="0" dirty="0">
                        <a:solidFill>
                          <a:schemeClr val="tx1"/>
                        </a:solidFill>
                        <a:effectLst/>
                        <a:latin typeface="+mn-lt"/>
                        <a:ea typeface="Times New Roman"/>
                        <a:cs typeface="Times New Roman"/>
                      </a:endParaRPr>
                    </a:p>
                  </a:txBody>
                  <a:tcPr marL="24506" marR="245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fontAlgn="ctr"/>
                      <a:r>
                        <a:rPr lang="nl-BE" sz="1600" b="0" i="0" u="none" strike="noStrike" dirty="0">
                          <a:solidFill>
                            <a:srgbClr val="000000"/>
                          </a:solidFill>
                          <a:effectLst/>
                          <a:latin typeface="+mn-lt"/>
                        </a:rPr>
                        <a:t>242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a:txBody>
                    <a:bodyPr/>
                    <a:lstStyle/>
                    <a:p>
                      <a:pPr algn="ctr" fontAlgn="ctr"/>
                      <a:r>
                        <a:rPr lang="nl-BE" sz="1600" b="0" i="0" u="none" strike="noStrike" dirty="0">
                          <a:solidFill>
                            <a:srgbClr val="000000"/>
                          </a:solidFill>
                          <a:effectLst/>
                          <a:latin typeface="+mn-lt"/>
                        </a:rPr>
                        <a:t>107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ctr" fontAlgn="ctr"/>
                      <a:r>
                        <a:rPr lang="nl-BE" sz="1600" b="0" i="0" u="none" strike="noStrike" dirty="0">
                          <a:solidFill>
                            <a:srgbClr val="000000"/>
                          </a:solidFill>
                          <a:effectLst/>
                          <a:latin typeface="+mn-lt"/>
                        </a:rPr>
                        <a:t>16</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ctr" fontAlgn="auto" hangingPunct="1">
                        <a:spcAft>
                          <a:spcPts val="0"/>
                        </a:spcAft>
                      </a:pPr>
                      <a:r>
                        <a:rPr lang="nl-BE" sz="1600" b="0" dirty="0" smtClean="0">
                          <a:solidFill>
                            <a:schemeClr val="tx1"/>
                          </a:solidFill>
                          <a:effectLst/>
                          <a:latin typeface="+mn-lt"/>
                          <a:ea typeface="+mn-ea"/>
                          <a:cs typeface="+mn-cs"/>
                        </a:rPr>
                        <a:t>0</a:t>
                      </a:r>
                      <a:endParaRPr lang="nl-BE" sz="1600" b="0" dirty="0">
                        <a:solidFill>
                          <a:schemeClr val="tx1"/>
                        </a:solidFill>
                        <a:effectLst/>
                        <a:latin typeface="+mn-lt"/>
                        <a:ea typeface="Times New Roman"/>
                        <a:cs typeface="Times New Roman"/>
                      </a:endParaRPr>
                    </a:p>
                  </a:txBody>
                  <a:tcPr marL="24506" marR="245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r>
              <a:tr h="473385">
                <a:tc>
                  <a:txBody>
                    <a:bodyPr/>
                    <a:lstStyle/>
                    <a:p>
                      <a:pPr algn="ctr" fontAlgn="ctr"/>
                      <a:r>
                        <a:rPr lang="nl-BE" sz="1600" u="none" strike="noStrike" dirty="0" smtClean="0">
                          <a:effectLst/>
                        </a:rPr>
                        <a:t>Dendervallei</a:t>
                      </a:r>
                      <a:endParaRPr lang="nl-BE" sz="1600" b="0" i="0" u="none" strike="noStrike" dirty="0">
                        <a:solidFill>
                          <a:srgbClr val="000000"/>
                        </a:solidFill>
                        <a:effectLst/>
                        <a:latin typeface="Arial"/>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ctr"/>
                      <a:r>
                        <a:rPr lang="nl-BE" sz="1600" u="none" strike="noStrike" dirty="0" smtClean="0">
                          <a:effectLst/>
                        </a:rPr>
                        <a:t>350</a:t>
                      </a:r>
                      <a:endParaRPr lang="nl-BE" sz="1600" b="0" i="0" u="none" strike="noStrike" dirty="0">
                        <a:solidFill>
                          <a:srgbClr val="000000"/>
                        </a:solidFill>
                        <a:effectLst/>
                        <a:latin typeface="Arial"/>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fontAlgn="ctr"/>
                      <a:r>
                        <a:rPr lang="nl-BE" sz="1600" b="0" i="0" u="none" strike="noStrike" dirty="0" smtClean="0">
                          <a:solidFill>
                            <a:schemeClr val="dk1"/>
                          </a:solidFill>
                          <a:effectLst/>
                          <a:latin typeface="+mn-lt"/>
                        </a:rPr>
                        <a:t>758</a:t>
                      </a:r>
                      <a:endParaRPr lang="nl-BE" sz="1600" b="0" i="0" u="none" strike="noStrike" dirty="0">
                        <a:solidFill>
                          <a:srgbClr val="000000"/>
                        </a:solidFill>
                        <a:effectLst/>
                        <a:latin typeface="Arial"/>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fontAlgn="ctr"/>
                      <a:r>
                        <a:rPr lang="nl-BE" sz="1600" u="none" strike="noStrike" dirty="0" smtClean="0">
                          <a:effectLst/>
                        </a:rPr>
                        <a:t>760</a:t>
                      </a:r>
                      <a:endParaRPr lang="nl-BE" sz="1600" b="0" i="0" u="none" strike="noStrike" dirty="0">
                        <a:solidFill>
                          <a:srgbClr val="000000"/>
                        </a:solidFill>
                        <a:effectLst/>
                        <a:latin typeface="Arial"/>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a:txBody>
                    <a:bodyPr/>
                    <a:lstStyle/>
                    <a:p>
                      <a:pPr algn="ctr" fontAlgn="ctr"/>
                      <a:r>
                        <a:rPr lang="nl-BE" sz="1600" b="0" i="0" u="none" strike="noStrike" dirty="0" smtClean="0">
                          <a:solidFill>
                            <a:schemeClr val="dk1"/>
                          </a:solidFill>
                          <a:effectLst/>
                          <a:latin typeface="+mn-lt"/>
                        </a:rPr>
                        <a:t>131</a:t>
                      </a:r>
                      <a:endParaRPr lang="nl-BE" sz="1600" b="0" i="0" u="none" strike="noStrike" dirty="0">
                        <a:solidFill>
                          <a:srgbClr val="000000"/>
                        </a:solidFill>
                        <a:effectLst/>
                        <a:latin typeface="Arial"/>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ctr" fontAlgn="ctr"/>
                      <a:r>
                        <a:rPr lang="nl-BE" sz="1600" b="0" i="0" u="none" strike="noStrike" dirty="0" smtClean="0">
                          <a:solidFill>
                            <a:schemeClr val="dk1"/>
                          </a:solidFill>
                          <a:effectLst/>
                          <a:latin typeface="+mn-lt"/>
                        </a:rPr>
                        <a:t>30</a:t>
                      </a:r>
                      <a:endParaRPr lang="nl-BE" sz="1600" b="0" i="0" u="none" strike="noStrike" dirty="0">
                        <a:solidFill>
                          <a:srgbClr val="000000"/>
                        </a:solidFill>
                        <a:effectLst/>
                        <a:latin typeface="Arial"/>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ctr" fontAlgn="ctr"/>
                      <a:r>
                        <a:rPr lang="nl-BE" sz="1600" u="none" strike="noStrike" dirty="0" smtClean="0">
                          <a:effectLst/>
                        </a:rPr>
                        <a:t>0</a:t>
                      </a:r>
                      <a:endParaRPr lang="nl-BE" sz="1600" b="0" i="0" u="none" strike="noStrike" dirty="0">
                        <a:solidFill>
                          <a:srgbClr val="000000"/>
                        </a:solidFill>
                        <a:effectLst/>
                        <a:latin typeface="Arial"/>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r>
              <a:tr h="473385">
                <a:tc>
                  <a:txBody>
                    <a:bodyPr/>
                    <a:lstStyle/>
                    <a:p>
                      <a:pPr algn="ctr" fontAlgn="b"/>
                      <a:r>
                        <a:rPr lang="nl-BE" sz="1600" u="none" strike="noStrike" dirty="0" smtClean="0">
                          <a:effectLst/>
                        </a:rPr>
                        <a:t>Meetjesland</a:t>
                      </a:r>
                      <a:endParaRPr lang="nl-BE" sz="1600" b="0" i="0" u="none" strike="noStrike" dirty="0">
                        <a:solidFill>
                          <a:srgbClr val="000000"/>
                        </a:solidFill>
                        <a:effectLst/>
                        <a:latin typeface="Calibri"/>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auto" hangingPunct="1">
                        <a:spcAft>
                          <a:spcPts val="0"/>
                        </a:spcAft>
                      </a:pPr>
                      <a:r>
                        <a:rPr lang="nl-BE" sz="1600" b="0" dirty="0" smtClean="0">
                          <a:solidFill>
                            <a:schemeClr val="tx1"/>
                          </a:solidFill>
                          <a:effectLst/>
                          <a:latin typeface="+mn-lt"/>
                          <a:ea typeface="Times New Roman"/>
                          <a:cs typeface="Times New Roman"/>
                        </a:rPr>
                        <a:t>231</a:t>
                      </a:r>
                      <a:endParaRPr lang="nl-BE" sz="1600" b="0" dirty="0">
                        <a:solidFill>
                          <a:schemeClr val="tx1"/>
                        </a:solidFill>
                        <a:effectLst/>
                        <a:latin typeface="+mn-lt"/>
                        <a:ea typeface="Times New Roman"/>
                        <a:cs typeface="Times New Roman"/>
                      </a:endParaRPr>
                    </a:p>
                  </a:txBody>
                  <a:tcPr marL="24506" marR="245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fontAlgn="auto" hangingPunct="1">
                        <a:spcAft>
                          <a:spcPts val="0"/>
                        </a:spcAft>
                      </a:pPr>
                      <a:r>
                        <a:rPr lang="nl-BE" sz="1600" b="0" dirty="0" smtClean="0">
                          <a:solidFill>
                            <a:schemeClr val="tx1"/>
                          </a:solidFill>
                          <a:effectLst/>
                          <a:latin typeface="+mn-lt"/>
                          <a:ea typeface="Times New Roman"/>
                          <a:cs typeface="Times New Roman"/>
                        </a:rPr>
                        <a:t>640</a:t>
                      </a:r>
                      <a:endParaRPr lang="nl-BE" sz="1600" b="0" dirty="0">
                        <a:solidFill>
                          <a:schemeClr val="tx1"/>
                        </a:solidFill>
                        <a:effectLst/>
                        <a:latin typeface="+mn-lt"/>
                        <a:ea typeface="Times New Roman"/>
                        <a:cs typeface="Times New Roman"/>
                      </a:endParaRPr>
                    </a:p>
                  </a:txBody>
                  <a:tcPr marL="24506" marR="245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fontAlgn="ctr"/>
                      <a:r>
                        <a:rPr lang="nl-BE" sz="1600" b="0" i="0" u="none" strike="noStrike" dirty="0" smtClean="0">
                          <a:solidFill>
                            <a:srgbClr val="000000"/>
                          </a:solidFill>
                          <a:effectLst/>
                          <a:latin typeface="+mn-lt"/>
                        </a:rPr>
                        <a:t>550</a:t>
                      </a:r>
                      <a:endParaRPr lang="nl-BE" sz="1600" b="0" i="0" u="none" strike="noStrike" dirty="0">
                        <a:solidFill>
                          <a:srgbClr val="000000"/>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a:txBody>
                    <a:bodyPr/>
                    <a:lstStyle/>
                    <a:p>
                      <a:pPr algn="ctr" fontAlgn="ctr"/>
                      <a:r>
                        <a:rPr lang="nl-BE" sz="1600" b="0" i="0" u="none" strike="noStrike" dirty="0" smtClean="0">
                          <a:solidFill>
                            <a:srgbClr val="000000"/>
                          </a:solidFill>
                          <a:effectLst/>
                          <a:latin typeface="+mn-lt"/>
                        </a:rPr>
                        <a:t>0</a:t>
                      </a:r>
                      <a:endParaRPr lang="nl-BE" sz="1600" b="0" i="0" u="none" strike="noStrike" dirty="0">
                        <a:solidFill>
                          <a:srgbClr val="000000"/>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ctr" fontAlgn="ctr"/>
                      <a:r>
                        <a:rPr lang="nl-BE" sz="1600" b="0" i="0" u="none" strike="noStrike" dirty="0">
                          <a:solidFill>
                            <a:srgbClr val="000000"/>
                          </a:solidFill>
                          <a:effectLst/>
                          <a:latin typeface="+mn-lt"/>
                        </a:rPr>
                        <a:t>16</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ctr" fontAlgn="b"/>
                      <a:r>
                        <a:rPr lang="nl-BE" sz="1600" b="0" i="0" u="none" strike="noStrike" dirty="0" smtClean="0">
                          <a:solidFill>
                            <a:schemeClr val="dk1"/>
                          </a:solidFill>
                          <a:effectLst/>
                          <a:latin typeface="+mn-lt"/>
                        </a:rPr>
                        <a:t>2*</a:t>
                      </a:r>
                      <a:endParaRPr lang="nl-BE" sz="1600" b="0" i="0" u="none" strike="noStrike" dirty="0">
                        <a:solidFill>
                          <a:srgbClr val="000000"/>
                        </a:solidFill>
                        <a:effectLst/>
                        <a:latin typeface="Calibri"/>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r>
              <a:tr h="473385">
                <a:tc>
                  <a:txBody>
                    <a:bodyPr/>
                    <a:lstStyle/>
                    <a:p>
                      <a:pPr algn="ctr" fontAlgn="ctr"/>
                      <a:r>
                        <a:rPr lang="nl-BE" sz="1600" u="none" strike="noStrike" dirty="0" smtClean="0">
                          <a:effectLst/>
                        </a:rPr>
                        <a:t>Vlaamse</a:t>
                      </a:r>
                      <a:r>
                        <a:rPr lang="nl-BE" sz="1600" u="none" strike="noStrike" baseline="0" dirty="0" smtClean="0">
                          <a:effectLst/>
                        </a:rPr>
                        <a:t> Ardennen</a:t>
                      </a:r>
                      <a:endParaRPr lang="nl-BE" sz="1600" b="1" i="0" u="none" strike="noStrike" dirty="0">
                        <a:solidFill>
                          <a:srgbClr val="000000"/>
                        </a:solidFill>
                        <a:effectLst/>
                        <a:latin typeface="Arial"/>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ctr"/>
                      <a:r>
                        <a:rPr lang="nl-BE" sz="1600" u="none" strike="noStrike" dirty="0" smtClean="0">
                          <a:effectLst/>
                        </a:rPr>
                        <a:t>53</a:t>
                      </a:r>
                      <a:endParaRPr lang="nl-BE" sz="1600" b="0" i="0" u="none" strike="noStrike" dirty="0">
                        <a:solidFill>
                          <a:srgbClr val="000000"/>
                        </a:solidFill>
                        <a:effectLst/>
                        <a:latin typeface="Arial"/>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fontAlgn="ctr"/>
                      <a:r>
                        <a:rPr lang="nl-BE" sz="1600" u="none" strike="noStrike" dirty="0" smtClean="0">
                          <a:effectLst/>
                        </a:rPr>
                        <a:t>106</a:t>
                      </a:r>
                      <a:endParaRPr lang="nl-BE" sz="1600" b="0" i="0" u="none" strike="noStrike" dirty="0">
                        <a:solidFill>
                          <a:srgbClr val="000000"/>
                        </a:solidFill>
                        <a:effectLst/>
                        <a:latin typeface="Arial"/>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fontAlgn="ctr"/>
                      <a:r>
                        <a:rPr lang="nl-BE" sz="1600" u="none" strike="noStrike" dirty="0" smtClean="0">
                          <a:effectLst/>
                        </a:rPr>
                        <a:t>75</a:t>
                      </a:r>
                      <a:endParaRPr lang="nl-BE" sz="1600" b="0" i="0" u="none" strike="noStrike" dirty="0">
                        <a:solidFill>
                          <a:srgbClr val="000000"/>
                        </a:solidFill>
                        <a:effectLst/>
                        <a:latin typeface="Arial"/>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a:txBody>
                    <a:bodyPr/>
                    <a:lstStyle/>
                    <a:p>
                      <a:pPr algn="ctr" fontAlgn="ctr"/>
                      <a:r>
                        <a:rPr lang="nl-BE" sz="1600" b="0" i="0" u="none" strike="noStrike" dirty="0" smtClean="0">
                          <a:solidFill>
                            <a:srgbClr val="000000"/>
                          </a:solidFill>
                          <a:effectLst/>
                          <a:latin typeface="Arial"/>
                        </a:rPr>
                        <a:t>115</a:t>
                      </a:r>
                      <a:endParaRPr lang="nl-BE" sz="1600" b="0" i="0" u="none" strike="noStrike" dirty="0">
                        <a:solidFill>
                          <a:srgbClr val="000000"/>
                        </a:solidFill>
                        <a:effectLst/>
                        <a:latin typeface="Arial"/>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ctr" fontAlgn="ctr"/>
                      <a:r>
                        <a:rPr lang="nl-BE" sz="1600" u="none" strike="noStrike" dirty="0" smtClean="0">
                          <a:effectLst/>
                        </a:rPr>
                        <a:t>32</a:t>
                      </a:r>
                      <a:endParaRPr lang="nl-BE" sz="1600" b="0" i="0" u="none" strike="noStrike" dirty="0">
                        <a:solidFill>
                          <a:srgbClr val="000000"/>
                        </a:solidFill>
                        <a:effectLst/>
                        <a:latin typeface="Arial"/>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ctr" fontAlgn="ctr"/>
                      <a:r>
                        <a:rPr lang="nl-BE" sz="1600" u="none" strike="noStrike" dirty="0" smtClean="0">
                          <a:effectLst/>
                        </a:rPr>
                        <a:t>0</a:t>
                      </a:r>
                      <a:endParaRPr lang="nl-BE" sz="1600" b="0" i="0" u="none" strike="noStrike" dirty="0">
                        <a:solidFill>
                          <a:srgbClr val="000000"/>
                        </a:solidFill>
                        <a:effectLst/>
                        <a:latin typeface="Arial"/>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r>
              <a:tr h="473385">
                <a:tc>
                  <a:txBody>
                    <a:bodyPr/>
                    <a:lstStyle/>
                    <a:p>
                      <a:pPr algn="ctr" fontAlgn="b"/>
                      <a:r>
                        <a:rPr lang="nl-BE" sz="1600" u="none" strike="noStrike" dirty="0" smtClean="0">
                          <a:effectLst/>
                        </a:rPr>
                        <a:t>Waasland</a:t>
                      </a:r>
                      <a:endParaRPr lang="nl-BE" sz="1600" b="0" i="0" u="none" strike="noStrike" dirty="0">
                        <a:solidFill>
                          <a:srgbClr val="000000"/>
                        </a:solidFill>
                        <a:effectLst/>
                        <a:latin typeface="Calibri"/>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b"/>
                      <a:r>
                        <a:rPr lang="nl-BE" sz="1600" u="none" strike="noStrike" dirty="0">
                          <a:effectLst/>
                        </a:rPr>
                        <a:t>381</a:t>
                      </a:r>
                      <a:endParaRPr lang="nl-BE" sz="1600" b="0" i="0" u="none" strike="noStrike" dirty="0">
                        <a:solidFill>
                          <a:srgbClr val="000000"/>
                        </a:solidFill>
                        <a:effectLst/>
                        <a:latin typeface="Calibri"/>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fontAlgn="b"/>
                      <a:r>
                        <a:rPr lang="nl-BE" sz="1600" u="none" strike="noStrike" dirty="0">
                          <a:effectLst/>
                        </a:rPr>
                        <a:t>382</a:t>
                      </a:r>
                      <a:endParaRPr lang="nl-BE" sz="1600" b="0" i="0" u="none" strike="noStrike" dirty="0">
                        <a:solidFill>
                          <a:srgbClr val="000000"/>
                        </a:solidFill>
                        <a:effectLst/>
                        <a:latin typeface="Calibri"/>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fontAlgn="b"/>
                      <a:r>
                        <a:rPr lang="nl-BE" sz="1600" u="none" strike="noStrike" dirty="0">
                          <a:effectLst/>
                        </a:rPr>
                        <a:t>583</a:t>
                      </a:r>
                      <a:endParaRPr lang="nl-BE" sz="1600" b="0" i="0" u="none" strike="noStrike" dirty="0">
                        <a:solidFill>
                          <a:srgbClr val="000000"/>
                        </a:solidFill>
                        <a:effectLst/>
                        <a:latin typeface="Calibri"/>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a:txBody>
                    <a:bodyPr/>
                    <a:lstStyle/>
                    <a:p>
                      <a:pPr algn="ctr" fontAlgn="b"/>
                      <a:r>
                        <a:rPr lang="nl-BE" sz="1600" b="0" i="0" u="none" strike="noStrike" dirty="0" smtClean="0">
                          <a:solidFill>
                            <a:schemeClr val="dk1"/>
                          </a:solidFill>
                          <a:effectLst/>
                          <a:latin typeface="+mn-lt"/>
                        </a:rPr>
                        <a:t>460</a:t>
                      </a:r>
                      <a:endParaRPr lang="nl-BE" sz="1600" b="0" i="0" u="none" strike="noStrike" dirty="0">
                        <a:solidFill>
                          <a:srgbClr val="000000"/>
                        </a:solidFill>
                        <a:effectLst/>
                        <a:latin typeface="Calibri"/>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ctr" fontAlgn="b"/>
                      <a:r>
                        <a:rPr lang="nl-BE" sz="1600" u="none" strike="noStrike" dirty="0">
                          <a:effectLst/>
                        </a:rPr>
                        <a:t>111</a:t>
                      </a:r>
                      <a:endParaRPr lang="nl-BE" sz="1600" b="0" i="0" u="none" strike="noStrike" dirty="0">
                        <a:solidFill>
                          <a:srgbClr val="000000"/>
                        </a:solidFill>
                        <a:effectLst/>
                        <a:latin typeface="Calibri"/>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ctr" fontAlgn="b"/>
                      <a:r>
                        <a:rPr lang="nl-BE" sz="1600" u="none" strike="noStrike" dirty="0" smtClean="0">
                          <a:effectLst/>
                        </a:rPr>
                        <a:t>49*</a:t>
                      </a:r>
                      <a:endParaRPr lang="nl-BE" sz="1600" b="0" i="0" u="none" strike="noStrike" dirty="0">
                        <a:solidFill>
                          <a:srgbClr val="000000"/>
                        </a:solidFill>
                        <a:effectLst/>
                        <a:latin typeface="Calibri"/>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r>
              <a:tr h="630777">
                <a:tc>
                  <a:txBody>
                    <a:bodyPr/>
                    <a:lstStyle/>
                    <a:p>
                      <a:pPr algn="ctr" fontAlgn="b"/>
                      <a:r>
                        <a:rPr lang="nl-BE" sz="1600" b="1" u="none" strike="noStrike" dirty="0">
                          <a:effectLst/>
                        </a:rPr>
                        <a:t>Totalen </a:t>
                      </a:r>
                      <a:r>
                        <a:rPr lang="nl-BE" sz="1600" b="1" u="none" strike="noStrike" dirty="0" smtClean="0">
                          <a:effectLst/>
                        </a:rPr>
                        <a:t>2016</a:t>
                      </a:r>
                      <a:endParaRPr lang="nl-BE" sz="1600" b="1" i="0" u="none" strike="noStrike" dirty="0">
                        <a:solidFill>
                          <a:srgbClr val="000000"/>
                        </a:solidFill>
                        <a:effectLst/>
                        <a:latin typeface="Calibri"/>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b"/>
                      <a:r>
                        <a:rPr lang="nl-BE" sz="1600" b="1" u="none" strike="noStrike" dirty="0" smtClean="0">
                          <a:effectLst/>
                        </a:rPr>
                        <a:t>1087</a:t>
                      </a:r>
                      <a:endParaRPr lang="nl-BE" sz="1600" b="1" i="0" u="none" strike="noStrike" dirty="0">
                        <a:solidFill>
                          <a:srgbClr val="000000"/>
                        </a:solidFill>
                        <a:effectLst/>
                        <a:latin typeface="Calibri"/>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fontAlgn="b"/>
                      <a:r>
                        <a:rPr lang="nl-BE" sz="1600" b="1" u="none" strike="noStrike" dirty="0" smtClean="0">
                          <a:effectLst/>
                        </a:rPr>
                        <a:t>2239</a:t>
                      </a:r>
                      <a:endParaRPr lang="nl-BE" sz="1600" b="1" i="0" u="none" strike="noStrike" dirty="0">
                        <a:solidFill>
                          <a:srgbClr val="000000"/>
                        </a:solidFill>
                        <a:effectLst/>
                        <a:latin typeface="Calibri"/>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fontAlgn="b"/>
                      <a:r>
                        <a:rPr lang="nl-BE" sz="1600" b="1" u="none" strike="noStrike" dirty="0" smtClean="0">
                          <a:effectLst/>
                        </a:rPr>
                        <a:t>2210</a:t>
                      </a:r>
                      <a:endParaRPr lang="nl-BE" sz="1600" b="1" i="0" u="none" strike="noStrike" dirty="0">
                        <a:solidFill>
                          <a:srgbClr val="000000"/>
                        </a:solidFill>
                        <a:effectLst/>
                        <a:latin typeface="Calibri"/>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a:txBody>
                    <a:bodyPr/>
                    <a:lstStyle/>
                    <a:p>
                      <a:pPr algn="ctr" fontAlgn="b"/>
                      <a:r>
                        <a:rPr lang="nl-BE" sz="1600" b="1" i="0" u="none" strike="noStrike" dirty="0" smtClean="0">
                          <a:solidFill>
                            <a:srgbClr val="000000"/>
                          </a:solidFill>
                          <a:effectLst/>
                          <a:latin typeface="Calibri"/>
                        </a:rPr>
                        <a:t>813</a:t>
                      </a:r>
                      <a:endParaRPr lang="nl-BE" sz="1600" b="1" i="0" u="none" strike="noStrike" dirty="0">
                        <a:solidFill>
                          <a:srgbClr val="000000"/>
                        </a:solidFill>
                        <a:effectLst/>
                        <a:latin typeface="Calibri"/>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ctr" fontAlgn="b"/>
                      <a:r>
                        <a:rPr lang="nl-BE" sz="1600" b="1" i="0" u="none" strike="noStrike" dirty="0" smtClean="0">
                          <a:solidFill>
                            <a:schemeClr val="dk1"/>
                          </a:solidFill>
                          <a:effectLst/>
                          <a:latin typeface="+mn-lt"/>
                        </a:rPr>
                        <a:t>205</a:t>
                      </a:r>
                      <a:endParaRPr lang="nl-BE" sz="1600" b="1" i="0" u="none" strike="noStrike" dirty="0">
                        <a:solidFill>
                          <a:srgbClr val="000000"/>
                        </a:solidFill>
                        <a:effectLst/>
                        <a:latin typeface="Calibri"/>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ctr" fontAlgn="b"/>
                      <a:r>
                        <a:rPr lang="nl-BE" sz="1600" b="1" i="0" u="none" strike="noStrike" dirty="0" smtClean="0">
                          <a:solidFill>
                            <a:schemeClr val="dk1"/>
                          </a:solidFill>
                          <a:effectLst/>
                          <a:latin typeface="+mn-lt"/>
                        </a:rPr>
                        <a:t>51</a:t>
                      </a:r>
                      <a:endParaRPr lang="nl-BE" sz="1600" b="1" i="0" u="none" strike="noStrike" dirty="0">
                        <a:solidFill>
                          <a:srgbClr val="000000"/>
                        </a:solidFill>
                        <a:effectLst/>
                        <a:latin typeface="Calibri"/>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r>
            </a:tbl>
          </a:graphicData>
        </a:graphic>
      </p:graphicFrame>
    </p:spTree>
    <p:extLst>
      <p:ext uri="{BB962C8B-B14F-4D97-AF65-F5344CB8AC3E}">
        <p14:creationId xmlns:p14="http://schemas.microsoft.com/office/powerpoint/2010/main" val="76308513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BE" b="1" dirty="0">
                <a:solidFill>
                  <a:schemeClr val="accent3">
                    <a:lumMod val="50000"/>
                  </a:schemeClr>
                </a:solidFill>
              </a:rPr>
              <a:t>5</a:t>
            </a:r>
            <a:r>
              <a:rPr lang="nl-BE" b="1" dirty="0" smtClean="0">
                <a:solidFill>
                  <a:schemeClr val="accent3">
                    <a:lumMod val="50000"/>
                  </a:schemeClr>
                </a:solidFill>
              </a:rPr>
              <a:t>. </a:t>
            </a:r>
            <a:r>
              <a:rPr lang="nl-BE" b="1" dirty="0">
                <a:solidFill>
                  <a:schemeClr val="accent3">
                    <a:lumMod val="50000"/>
                  </a:schemeClr>
                </a:solidFill>
              </a:rPr>
              <a:t>Resultaten </a:t>
            </a:r>
            <a:r>
              <a:rPr lang="nl-BE" b="1" dirty="0" smtClean="0">
                <a:solidFill>
                  <a:schemeClr val="accent3">
                    <a:lumMod val="50000"/>
                  </a:schemeClr>
                </a:solidFill>
              </a:rPr>
              <a:t>Overlastbezorgers: </a:t>
            </a:r>
            <a:r>
              <a:rPr lang="nl-BE" b="1" dirty="0">
                <a:solidFill>
                  <a:schemeClr val="accent3">
                    <a:lumMod val="50000"/>
                  </a:schemeClr>
                </a:solidFill>
              </a:rPr>
              <a:t/>
            </a:r>
            <a:br>
              <a:rPr lang="nl-BE" b="1" dirty="0">
                <a:solidFill>
                  <a:schemeClr val="accent3">
                    <a:lumMod val="50000"/>
                  </a:schemeClr>
                </a:solidFill>
              </a:rPr>
            </a:br>
            <a:r>
              <a:rPr lang="nl-BE" sz="3100" b="1" dirty="0" smtClean="0">
                <a:solidFill>
                  <a:schemeClr val="accent3">
                    <a:lumMod val="50000"/>
                  </a:schemeClr>
                </a:solidFill>
              </a:rPr>
              <a:t>5.2 </a:t>
            </a:r>
            <a:r>
              <a:rPr lang="nl-BE" sz="3100" b="1" dirty="0">
                <a:solidFill>
                  <a:schemeClr val="accent3">
                    <a:lumMod val="50000"/>
                  </a:schemeClr>
                </a:solidFill>
              </a:rPr>
              <a:t>Plantaardige overlastbezorgers</a:t>
            </a:r>
            <a:r>
              <a:rPr lang="nl-BE" sz="3100" dirty="0"/>
              <a:t> </a:t>
            </a:r>
            <a:endParaRPr lang="nl-BE" dirty="0"/>
          </a:p>
        </p:txBody>
      </p:sp>
      <p:graphicFrame>
        <p:nvGraphicFramePr>
          <p:cNvPr id="4" name="Tabel 3"/>
          <p:cNvGraphicFramePr>
            <a:graphicFrameLocks noGrp="1"/>
          </p:cNvGraphicFramePr>
          <p:nvPr>
            <p:extLst>
              <p:ext uri="{D42A27DB-BD31-4B8C-83A1-F6EECF244321}">
                <p14:modId xmlns:p14="http://schemas.microsoft.com/office/powerpoint/2010/main" val="3941294363"/>
              </p:ext>
            </p:extLst>
          </p:nvPr>
        </p:nvGraphicFramePr>
        <p:xfrm>
          <a:off x="971600" y="1412776"/>
          <a:ext cx="6984777" cy="3963708"/>
        </p:xfrm>
        <a:graphic>
          <a:graphicData uri="http://schemas.openxmlformats.org/drawingml/2006/table">
            <a:tbl>
              <a:tblPr firstRow="1" bandRow="1">
                <a:tableStyleId>{5C22544A-7EE6-4342-B048-85BDC9FD1C3A}</a:tableStyleId>
              </a:tblPr>
              <a:tblGrid>
                <a:gridCol w="2744019"/>
                <a:gridCol w="2120379"/>
                <a:gridCol w="2120379"/>
              </a:tblGrid>
              <a:tr h="435321">
                <a:tc gridSpan="3">
                  <a:txBody>
                    <a:bodyPr/>
                    <a:lstStyle/>
                    <a:p>
                      <a:pPr algn="ctr"/>
                      <a:r>
                        <a:rPr lang="nl-BE" dirty="0" smtClean="0">
                          <a:solidFill>
                            <a:sysClr val="windowText" lastClr="000000"/>
                          </a:solidFill>
                        </a:rPr>
                        <a:t>Reuzenberenklauw</a:t>
                      </a:r>
                      <a:endParaRPr lang="nl-BE"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nl-B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nl-BE"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35321">
                <a:tc>
                  <a:txBody>
                    <a:bodyPr/>
                    <a:lstStyle/>
                    <a:p>
                      <a:r>
                        <a:rPr lang="nl-BE" dirty="0" smtClean="0"/>
                        <a:t>Regio:</a:t>
                      </a:r>
                      <a:endParaRPr lang="nl-B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nl-BE" dirty="0" smtClean="0">
                          <a:solidFill>
                            <a:sysClr val="windowText" lastClr="000000"/>
                          </a:solidFill>
                        </a:rPr>
                        <a:t>Percentage</a:t>
                      </a:r>
                      <a:r>
                        <a:rPr lang="nl-BE" dirty="0" smtClean="0"/>
                        <a:t> </a:t>
                      </a:r>
                      <a:endParaRPr lang="nl-B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nl-BE" dirty="0" smtClean="0">
                          <a:solidFill>
                            <a:sysClr val="windowText" lastClr="000000"/>
                          </a:solidFill>
                        </a:rPr>
                        <a:t>Absolute cijfers </a:t>
                      </a:r>
                      <a:endParaRPr lang="nl-BE"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15511">
                <a:tc>
                  <a:txBody>
                    <a:bodyPr/>
                    <a:lstStyle/>
                    <a:p>
                      <a:r>
                        <a:rPr lang="nl-BE" dirty="0" smtClean="0"/>
                        <a:t>Aanwezig</a:t>
                      </a:r>
                      <a:r>
                        <a:rPr lang="nl-BE" baseline="0" dirty="0" smtClean="0"/>
                        <a:t> Provincie</a:t>
                      </a:r>
                      <a:endParaRPr lang="nl-B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r>
                        <a:rPr lang="nl-BE" dirty="0" smtClean="0"/>
                        <a:t>37%</a:t>
                      </a:r>
                      <a:endParaRPr lang="nl-B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r>
                        <a:rPr lang="nl-BE" dirty="0" smtClean="0"/>
                        <a:t>24/65</a:t>
                      </a:r>
                      <a:endParaRPr lang="nl-B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r>
              <a:tr h="515511">
                <a:tc>
                  <a:txBody>
                    <a:bodyPr/>
                    <a:lstStyle/>
                    <a:p>
                      <a:r>
                        <a:rPr lang="nl-BE" dirty="0" smtClean="0"/>
                        <a:t>Aanwezig Meetjesland</a:t>
                      </a:r>
                      <a:endParaRPr lang="nl-B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r>
                        <a:rPr lang="nl-BE" dirty="0" smtClean="0"/>
                        <a:t>45,5%</a:t>
                      </a:r>
                      <a:endParaRPr lang="nl-B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r>
                        <a:rPr lang="nl-BE" dirty="0" smtClean="0"/>
                        <a:t>5/11</a:t>
                      </a:r>
                      <a:endParaRPr lang="nl-B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r>
              <a:tr h="515511">
                <a:tc>
                  <a:txBody>
                    <a:bodyPr/>
                    <a:lstStyle/>
                    <a:p>
                      <a:r>
                        <a:rPr lang="nl-BE" dirty="0" smtClean="0"/>
                        <a:t>Afwezig Provincie</a:t>
                      </a:r>
                      <a:endParaRPr lang="nl-B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r>
                        <a:rPr lang="nl-BE" dirty="0" smtClean="0"/>
                        <a:t>12,3%</a:t>
                      </a:r>
                      <a:endParaRPr lang="nl-B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r>
                        <a:rPr lang="nl-BE" dirty="0" smtClean="0"/>
                        <a:t>8/65</a:t>
                      </a:r>
                      <a:endParaRPr lang="nl-B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r>
              <a:tr h="515511">
                <a:tc>
                  <a:txBody>
                    <a:bodyPr/>
                    <a:lstStyle/>
                    <a:p>
                      <a:r>
                        <a:rPr lang="nl-BE" dirty="0" smtClean="0"/>
                        <a:t>Afwezig Meetjesland</a:t>
                      </a:r>
                      <a:endParaRPr lang="nl-B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r>
                        <a:rPr lang="nl-BE" dirty="0" smtClean="0"/>
                        <a:t>9%</a:t>
                      </a:r>
                      <a:endParaRPr lang="nl-B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r>
                        <a:rPr lang="nl-BE" dirty="0" smtClean="0"/>
                        <a:t>1/11</a:t>
                      </a:r>
                      <a:endParaRPr lang="nl-B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r>
              <a:tr h="515511">
                <a:tc>
                  <a:txBody>
                    <a:bodyPr/>
                    <a:lstStyle/>
                    <a:p>
                      <a:r>
                        <a:rPr lang="nl-BE" dirty="0" smtClean="0"/>
                        <a:t>Onbekend Provincie</a:t>
                      </a:r>
                      <a:endParaRPr lang="nl-B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75000"/>
                      </a:schemeClr>
                    </a:solidFill>
                  </a:tcPr>
                </a:tc>
                <a:tc>
                  <a:txBody>
                    <a:bodyPr/>
                    <a:lstStyle/>
                    <a:p>
                      <a:r>
                        <a:rPr lang="nl-BE" dirty="0" smtClean="0"/>
                        <a:t>49,2%</a:t>
                      </a:r>
                      <a:endParaRPr lang="nl-B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75000"/>
                      </a:schemeClr>
                    </a:solidFill>
                  </a:tcPr>
                </a:tc>
                <a:tc>
                  <a:txBody>
                    <a:bodyPr/>
                    <a:lstStyle/>
                    <a:p>
                      <a:r>
                        <a:rPr lang="nl-BE" dirty="0" smtClean="0"/>
                        <a:t>32/65</a:t>
                      </a:r>
                      <a:endParaRPr lang="nl-B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75000"/>
                      </a:schemeClr>
                    </a:solidFill>
                  </a:tcPr>
                </a:tc>
              </a:tr>
              <a:tr h="515511">
                <a:tc>
                  <a:txBody>
                    <a:bodyPr/>
                    <a:lstStyle/>
                    <a:p>
                      <a:r>
                        <a:rPr lang="nl-BE" dirty="0" smtClean="0"/>
                        <a:t>Onbekend Meetjesland</a:t>
                      </a:r>
                      <a:endParaRPr lang="nl-B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75000"/>
                      </a:schemeClr>
                    </a:solidFill>
                  </a:tcPr>
                </a:tc>
                <a:tc>
                  <a:txBody>
                    <a:bodyPr/>
                    <a:lstStyle/>
                    <a:p>
                      <a:r>
                        <a:rPr lang="nl-BE" dirty="0" smtClean="0"/>
                        <a:t>45,5%</a:t>
                      </a:r>
                      <a:endParaRPr lang="nl-B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75000"/>
                      </a:schemeClr>
                    </a:solidFill>
                  </a:tcPr>
                </a:tc>
                <a:tc>
                  <a:txBody>
                    <a:bodyPr/>
                    <a:lstStyle/>
                    <a:p>
                      <a:r>
                        <a:rPr lang="nl-BE" dirty="0" smtClean="0"/>
                        <a:t>5/11</a:t>
                      </a:r>
                      <a:endParaRPr lang="nl-B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75000"/>
                      </a:schemeClr>
                    </a:solidFill>
                  </a:tcPr>
                </a:tc>
              </a:tr>
            </a:tbl>
          </a:graphicData>
        </a:graphic>
      </p:graphicFrame>
    </p:spTree>
    <p:extLst>
      <p:ext uri="{BB962C8B-B14F-4D97-AF65-F5344CB8AC3E}">
        <p14:creationId xmlns:p14="http://schemas.microsoft.com/office/powerpoint/2010/main" val="6760828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BE" b="1" dirty="0">
                <a:solidFill>
                  <a:schemeClr val="accent3">
                    <a:lumMod val="50000"/>
                  </a:schemeClr>
                </a:solidFill>
              </a:rPr>
              <a:t>5</a:t>
            </a:r>
            <a:r>
              <a:rPr lang="nl-BE" b="1" dirty="0" smtClean="0">
                <a:solidFill>
                  <a:schemeClr val="accent3">
                    <a:lumMod val="50000"/>
                  </a:schemeClr>
                </a:solidFill>
              </a:rPr>
              <a:t>. </a:t>
            </a:r>
            <a:r>
              <a:rPr lang="nl-BE" b="1" dirty="0">
                <a:solidFill>
                  <a:schemeClr val="accent3">
                    <a:lumMod val="50000"/>
                  </a:schemeClr>
                </a:solidFill>
              </a:rPr>
              <a:t>Resultaten </a:t>
            </a:r>
            <a:r>
              <a:rPr lang="nl-BE" b="1" dirty="0" smtClean="0">
                <a:solidFill>
                  <a:schemeClr val="accent3">
                    <a:lumMod val="50000"/>
                  </a:schemeClr>
                </a:solidFill>
              </a:rPr>
              <a:t>Overlastbezorgers: </a:t>
            </a:r>
            <a:r>
              <a:rPr lang="nl-BE" b="1" dirty="0">
                <a:solidFill>
                  <a:schemeClr val="accent3">
                    <a:lumMod val="50000"/>
                  </a:schemeClr>
                </a:solidFill>
              </a:rPr>
              <a:t/>
            </a:r>
            <a:br>
              <a:rPr lang="nl-BE" b="1" dirty="0">
                <a:solidFill>
                  <a:schemeClr val="accent3">
                    <a:lumMod val="50000"/>
                  </a:schemeClr>
                </a:solidFill>
              </a:rPr>
            </a:br>
            <a:r>
              <a:rPr lang="nl-BE" sz="3100" b="1" dirty="0" smtClean="0">
                <a:solidFill>
                  <a:schemeClr val="accent3">
                    <a:lumMod val="50000"/>
                  </a:schemeClr>
                </a:solidFill>
              </a:rPr>
              <a:t>5.2 </a:t>
            </a:r>
            <a:r>
              <a:rPr lang="nl-BE" sz="3100" b="1" dirty="0">
                <a:solidFill>
                  <a:schemeClr val="accent3">
                    <a:lumMod val="50000"/>
                  </a:schemeClr>
                </a:solidFill>
              </a:rPr>
              <a:t>Plantaardige overlastbezorgers</a:t>
            </a:r>
            <a:r>
              <a:rPr lang="nl-BE" sz="3100" dirty="0"/>
              <a:t> </a:t>
            </a:r>
            <a:endParaRPr lang="nl-BE" dirty="0"/>
          </a:p>
        </p:txBody>
      </p:sp>
      <p:sp>
        <p:nvSpPr>
          <p:cNvPr id="3" name="Tijdelijke aanduiding voor inhoud 2"/>
          <p:cNvSpPr>
            <a:spLocks noGrp="1"/>
          </p:cNvSpPr>
          <p:nvPr>
            <p:ph idx="1"/>
          </p:nvPr>
        </p:nvSpPr>
        <p:spPr/>
        <p:txBody>
          <a:bodyPr/>
          <a:lstStyle/>
          <a:p>
            <a:pPr marL="0" indent="0">
              <a:buNone/>
            </a:pPr>
            <a:endParaRPr lang="nl-BE" dirty="0"/>
          </a:p>
          <a:p>
            <a:pPr marL="0" indent="0">
              <a:buNone/>
            </a:pPr>
            <a:endParaRPr lang="nl-BE" dirty="0"/>
          </a:p>
          <a:p>
            <a:pPr marL="0" indent="0">
              <a:buNone/>
            </a:pPr>
            <a:endParaRPr lang="nl-BE" dirty="0"/>
          </a:p>
        </p:txBody>
      </p:sp>
      <p:graphicFrame>
        <p:nvGraphicFramePr>
          <p:cNvPr id="4" name="Tabel 3"/>
          <p:cNvGraphicFramePr>
            <a:graphicFrameLocks noGrp="1"/>
          </p:cNvGraphicFramePr>
          <p:nvPr>
            <p:extLst>
              <p:ext uri="{D42A27DB-BD31-4B8C-83A1-F6EECF244321}">
                <p14:modId xmlns:p14="http://schemas.microsoft.com/office/powerpoint/2010/main" val="915449973"/>
              </p:ext>
            </p:extLst>
          </p:nvPr>
        </p:nvGraphicFramePr>
        <p:xfrm>
          <a:off x="1043608" y="1916832"/>
          <a:ext cx="7032104" cy="3168354"/>
        </p:xfrm>
        <a:graphic>
          <a:graphicData uri="http://schemas.openxmlformats.org/drawingml/2006/table">
            <a:tbl>
              <a:tblPr firstRow="1" bandRow="1">
                <a:tableStyleId>{5C22544A-7EE6-4342-B048-85BDC9FD1C3A}</a:tableStyleId>
              </a:tblPr>
              <a:tblGrid>
                <a:gridCol w="3228585"/>
                <a:gridCol w="1952168"/>
                <a:gridCol w="1851351"/>
              </a:tblGrid>
              <a:tr h="528059">
                <a:tc gridSpan="3">
                  <a:txBody>
                    <a:bodyPr/>
                    <a:lstStyle/>
                    <a:p>
                      <a:pPr algn="ctr"/>
                      <a:r>
                        <a:rPr lang="nl-BE" dirty="0" smtClean="0">
                          <a:solidFill>
                            <a:sysClr val="windowText" lastClr="000000"/>
                          </a:solidFill>
                        </a:rPr>
                        <a:t>Bestrijdingsmethodes reuzenberenklauw</a:t>
                      </a:r>
                      <a:endParaRPr lang="nl-BE"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nl-BE" dirty="0"/>
                    </a:p>
                  </a:txBody>
                  <a:tcPr/>
                </a:tc>
                <a:tc hMerge="1">
                  <a:txBody>
                    <a:bodyPr/>
                    <a:lstStyle/>
                    <a:p>
                      <a:endParaRPr lang="nl-BE" dirty="0"/>
                    </a:p>
                  </a:txBody>
                  <a:tcPr/>
                </a:tc>
              </a:tr>
              <a:tr h="528059">
                <a:tc>
                  <a:txBody>
                    <a:bodyPr/>
                    <a:lstStyle/>
                    <a:p>
                      <a:r>
                        <a:rPr lang="nl-BE" dirty="0" smtClean="0"/>
                        <a:t>Methode</a:t>
                      </a:r>
                      <a:endParaRPr lang="nl-B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nl-BE" dirty="0" smtClean="0"/>
                        <a:t>Provincie</a:t>
                      </a:r>
                      <a:r>
                        <a:rPr lang="nl-BE" baseline="0" dirty="0" smtClean="0"/>
                        <a:t> </a:t>
                      </a:r>
                      <a:endParaRPr lang="nl-B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nl-BE" dirty="0" smtClean="0"/>
                        <a:t>Meetjesland</a:t>
                      </a:r>
                      <a:endParaRPr lang="nl-B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28059">
                <a:tc>
                  <a:txBody>
                    <a:bodyPr/>
                    <a:lstStyle/>
                    <a:p>
                      <a:r>
                        <a:rPr lang="nl-BE" dirty="0" smtClean="0"/>
                        <a:t>Mechanisch (maaien e.d.) </a:t>
                      </a:r>
                      <a:endParaRPr lang="nl-B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nl-BE" dirty="0" smtClean="0"/>
                        <a:t>13/65</a:t>
                      </a:r>
                      <a:endParaRPr lang="nl-B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nl-BE" dirty="0" smtClean="0"/>
                        <a:t>1/11</a:t>
                      </a:r>
                      <a:endParaRPr lang="nl-B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28059">
                <a:tc>
                  <a:txBody>
                    <a:bodyPr/>
                    <a:lstStyle/>
                    <a:p>
                      <a:r>
                        <a:rPr lang="nl-BE" dirty="0" smtClean="0"/>
                        <a:t>Chemisch </a:t>
                      </a:r>
                      <a:endParaRPr lang="nl-B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nl-BE" dirty="0" smtClean="0"/>
                        <a:t>3/65</a:t>
                      </a:r>
                      <a:endParaRPr lang="nl-B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nl-BE" dirty="0" smtClean="0"/>
                        <a:t>0/11</a:t>
                      </a:r>
                      <a:endParaRPr lang="nl-B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28059">
                <a:tc>
                  <a:txBody>
                    <a:bodyPr/>
                    <a:lstStyle/>
                    <a:p>
                      <a:r>
                        <a:rPr lang="nl-BE" dirty="0" smtClean="0"/>
                        <a:t>Manueel (</a:t>
                      </a:r>
                      <a:r>
                        <a:rPr lang="nl-BE" dirty="0" err="1" smtClean="0"/>
                        <a:t>ind.steken</a:t>
                      </a:r>
                      <a:r>
                        <a:rPr lang="nl-BE" dirty="0" smtClean="0"/>
                        <a:t>)</a:t>
                      </a:r>
                      <a:endParaRPr lang="nl-B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nl-BE" dirty="0" smtClean="0"/>
                        <a:t>13/65</a:t>
                      </a:r>
                      <a:endParaRPr lang="nl-B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nl-BE" dirty="0" smtClean="0"/>
                        <a:t>4/11</a:t>
                      </a:r>
                      <a:endParaRPr lang="nl-B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28059">
                <a:tc>
                  <a:txBody>
                    <a:bodyPr/>
                    <a:lstStyle/>
                    <a:p>
                      <a:r>
                        <a:rPr lang="nl-BE" dirty="0" smtClean="0"/>
                        <a:t>Geen bestrijding</a:t>
                      </a:r>
                      <a:endParaRPr lang="nl-B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nl-BE" dirty="0" smtClean="0"/>
                        <a:t>5/65</a:t>
                      </a:r>
                      <a:endParaRPr lang="nl-B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nl-BE" dirty="0" smtClean="0"/>
                        <a:t>1/11</a:t>
                      </a:r>
                      <a:endParaRPr lang="nl-B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4460573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BE" b="1" dirty="0">
                <a:solidFill>
                  <a:schemeClr val="accent3">
                    <a:lumMod val="50000"/>
                  </a:schemeClr>
                </a:solidFill>
              </a:rPr>
              <a:t>5</a:t>
            </a:r>
            <a:r>
              <a:rPr lang="nl-BE" b="1" dirty="0" smtClean="0">
                <a:solidFill>
                  <a:schemeClr val="accent3">
                    <a:lumMod val="50000"/>
                  </a:schemeClr>
                </a:solidFill>
              </a:rPr>
              <a:t>. </a:t>
            </a:r>
            <a:r>
              <a:rPr lang="nl-BE" b="1" dirty="0">
                <a:solidFill>
                  <a:schemeClr val="accent3">
                    <a:lumMod val="50000"/>
                  </a:schemeClr>
                </a:solidFill>
              </a:rPr>
              <a:t>Resultaten </a:t>
            </a:r>
            <a:r>
              <a:rPr lang="nl-BE" b="1" dirty="0" smtClean="0">
                <a:solidFill>
                  <a:schemeClr val="accent3">
                    <a:lumMod val="50000"/>
                  </a:schemeClr>
                </a:solidFill>
              </a:rPr>
              <a:t>Overlastbezorgers: </a:t>
            </a:r>
            <a:r>
              <a:rPr lang="nl-BE" b="1" dirty="0">
                <a:solidFill>
                  <a:schemeClr val="accent3">
                    <a:lumMod val="50000"/>
                  </a:schemeClr>
                </a:solidFill>
              </a:rPr>
              <a:t/>
            </a:r>
            <a:br>
              <a:rPr lang="nl-BE" b="1" dirty="0">
                <a:solidFill>
                  <a:schemeClr val="accent3">
                    <a:lumMod val="50000"/>
                  </a:schemeClr>
                </a:solidFill>
              </a:rPr>
            </a:br>
            <a:r>
              <a:rPr lang="nl-BE" sz="3100" b="1" dirty="0" smtClean="0">
                <a:solidFill>
                  <a:schemeClr val="accent3">
                    <a:lumMod val="50000"/>
                  </a:schemeClr>
                </a:solidFill>
              </a:rPr>
              <a:t>5.2 </a:t>
            </a:r>
            <a:r>
              <a:rPr lang="nl-BE" sz="3100" b="1" dirty="0">
                <a:solidFill>
                  <a:schemeClr val="accent3">
                    <a:lumMod val="50000"/>
                  </a:schemeClr>
                </a:solidFill>
              </a:rPr>
              <a:t>Plantaardige overlastbezorgers</a:t>
            </a:r>
            <a:r>
              <a:rPr lang="nl-BE" sz="3100" dirty="0"/>
              <a:t> </a:t>
            </a:r>
            <a:endParaRPr lang="nl-BE" dirty="0"/>
          </a:p>
        </p:txBody>
      </p:sp>
      <p:graphicFrame>
        <p:nvGraphicFramePr>
          <p:cNvPr id="4" name="Tabel 3"/>
          <p:cNvGraphicFramePr>
            <a:graphicFrameLocks noGrp="1"/>
          </p:cNvGraphicFramePr>
          <p:nvPr>
            <p:extLst>
              <p:ext uri="{D42A27DB-BD31-4B8C-83A1-F6EECF244321}">
                <p14:modId xmlns:p14="http://schemas.microsoft.com/office/powerpoint/2010/main" val="88164995"/>
              </p:ext>
            </p:extLst>
          </p:nvPr>
        </p:nvGraphicFramePr>
        <p:xfrm>
          <a:off x="971600" y="1700808"/>
          <a:ext cx="7272808" cy="3686800"/>
        </p:xfrm>
        <a:graphic>
          <a:graphicData uri="http://schemas.openxmlformats.org/drawingml/2006/table">
            <a:tbl>
              <a:tblPr firstRow="1" bandRow="1">
                <a:tableStyleId>{5C22544A-7EE6-4342-B048-85BDC9FD1C3A}</a:tableStyleId>
              </a:tblPr>
              <a:tblGrid>
                <a:gridCol w="3456384"/>
                <a:gridCol w="1908212"/>
                <a:gridCol w="1908212"/>
              </a:tblGrid>
              <a:tr h="460850">
                <a:tc gridSpan="3">
                  <a:txBody>
                    <a:bodyPr/>
                    <a:lstStyle/>
                    <a:p>
                      <a:pPr algn="ctr"/>
                      <a:r>
                        <a:rPr lang="nl-BE" dirty="0" smtClean="0">
                          <a:solidFill>
                            <a:sysClr val="windowText" lastClr="000000"/>
                          </a:solidFill>
                        </a:rPr>
                        <a:t>Reuzenbalsemien</a:t>
                      </a:r>
                      <a:endParaRPr lang="nl-BE"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nl-BE" dirty="0"/>
                    </a:p>
                  </a:txBody>
                  <a:tcPr/>
                </a:tc>
                <a:tc hMerge="1">
                  <a:txBody>
                    <a:bodyPr/>
                    <a:lstStyle/>
                    <a:p>
                      <a:endParaRPr lang="nl-BE" dirty="0"/>
                    </a:p>
                  </a:txBody>
                  <a:tcPr/>
                </a:tc>
              </a:tr>
              <a:tr h="460850">
                <a:tc>
                  <a:txBody>
                    <a:bodyPr/>
                    <a:lstStyle/>
                    <a:p>
                      <a:r>
                        <a:rPr lang="nl-BE" dirty="0" smtClean="0"/>
                        <a:t>Regio’s</a:t>
                      </a:r>
                      <a:endParaRPr lang="nl-B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nl-BE" dirty="0" smtClean="0"/>
                        <a:t>Percentage</a:t>
                      </a:r>
                      <a:endParaRPr lang="nl-B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nl-BE" dirty="0" smtClean="0"/>
                        <a:t>Absolute cijfers </a:t>
                      </a:r>
                      <a:endParaRPr lang="nl-B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60850">
                <a:tc>
                  <a:txBody>
                    <a:bodyPr/>
                    <a:lstStyle/>
                    <a:p>
                      <a:r>
                        <a:rPr lang="nl-BE" dirty="0" smtClean="0"/>
                        <a:t>Aanwezig</a:t>
                      </a:r>
                      <a:r>
                        <a:rPr lang="nl-BE" baseline="0" dirty="0" smtClean="0"/>
                        <a:t> Provincie</a:t>
                      </a:r>
                      <a:endParaRPr lang="nl-B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r>
                        <a:rPr lang="nl-BE" dirty="0" smtClean="0"/>
                        <a:t>20%</a:t>
                      </a:r>
                      <a:endParaRPr lang="nl-B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r>
                        <a:rPr lang="nl-BE" dirty="0" smtClean="0"/>
                        <a:t>13/65</a:t>
                      </a:r>
                      <a:endParaRPr lang="nl-B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r>
              <a:tr h="460850">
                <a:tc>
                  <a:txBody>
                    <a:bodyPr/>
                    <a:lstStyle/>
                    <a:p>
                      <a:r>
                        <a:rPr lang="nl-BE" dirty="0" smtClean="0"/>
                        <a:t>Aanwezig Meetjesland</a:t>
                      </a:r>
                      <a:endParaRPr lang="nl-B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r>
                        <a:rPr lang="nl-BE" dirty="0" smtClean="0"/>
                        <a:t>9%</a:t>
                      </a:r>
                      <a:endParaRPr lang="nl-B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r>
                        <a:rPr lang="nl-BE" dirty="0" smtClean="0"/>
                        <a:t>1/11</a:t>
                      </a:r>
                      <a:endParaRPr lang="nl-B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r>
              <a:tr h="460850">
                <a:tc>
                  <a:txBody>
                    <a:bodyPr/>
                    <a:lstStyle/>
                    <a:p>
                      <a:r>
                        <a:rPr lang="nl-BE" dirty="0" smtClean="0"/>
                        <a:t>Afwezig Provincie</a:t>
                      </a:r>
                      <a:endParaRPr lang="nl-B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r>
                        <a:rPr lang="nl-BE" dirty="0" smtClean="0"/>
                        <a:t>21,5%</a:t>
                      </a:r>
                      <a:endParaRPr lang="nl-B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r>
                        <a:rPr lang="nl-BE" dirty="0" smtClean="0"/>
                        <a:t>14/65 </a:t>
                      </a:r>
                      <a:endParaRPr lang="nl-B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r>
              <a:tr h="460850">
                <a:tc>
                  <a:txBody>
                    <a:bodyPr/>
                    <a:lstStyle/>
                    <a:p>
                      <a:r>
                        <a:rPr lang="nl-BE" dirty="0" smtClean="0"/>
                        <a:t>Afwezig Meetjesland</a:t>
                      </a:r>
                      <a:endParaRPr lang="nl-B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r>
                        <a:rPr lang="nl-BE" dirty="0" smtClean="0"/>
                        <a:t>27,3%</a:t>
                      </a:r>
                      <a:endParaRPr lang="nl-B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r>
                        <a:rPr lang="nl-BE" dirty="0" smtClean="0"/>
                        <a:t>3/11</a:t>
                      </a:r>
                      <a:endParaRPr lang="nl-B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r>
              <a:tr h="460850">
                <a:tc>
                  <a:txBody>
                    <a:bodyPr/>
                    <a:lstStyle/>
                    <a:p>
                      <a:r>
                        <a:rPr lang="nl-BE" dirty="0" smtClean="0"/>
                        <a:t>Onbekend Provincie</a:t>
                      </a:r>
                      <a:endParaRPr lang="nl-B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75000"/>
                      </a:schemeClr>
                    </a:solidFill>
                  </a:tcPr>
                </a:tc>
                <a:tc>
                  <a:txBody>
                    <a:bodyPr/>
                    <a:lstStyle/>
                    <a:p>
                      <a:r>
                        <a:rPr lang="nl-BE" dirty="0" smtClean="0"/>
                        <a:t>58,5%</a:t>
                      </a:r>
                      <a:endParaRPr lang="nl-B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75000"/>
                      </a:schemeClr>
                    </a:solidFill>
                  </a:tcPr>
                </a:tc>
                <a:tc>
                  <a:txBody>
                    <a:bodyPr/>
                    <a:lstStyle/>
                    <a:p>
                      <a:r>
                        <a:rPr lang="nl-BE" dirty="0" smtClean="0"/>
                        <a:t>38/65</a:t>
                      </a:r>
                      <a:endParaRPr lang="nl-B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75000"/>
                      </a:schemeClr>
                    </a:solidFill>
                  </a:tcPr>
                </a:tc>
              </a:tr>
              <a:tr h="460850">
                <a:tc>
                  <a:txBody>
                    <a:bodyPr/>
                    <a:lstStyle/>
                    <a:p>
                      <a:r>
                        <a:rPr lang="nl-BE" dirty="0" smtClean="0"/>
                        <a:t>Onbekend Meetjesland</a:t>
                      </a:r>
                      <a:endParaRPr lang="nl-B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75000"/>
                      </a:schemeClr>
                    </a:solidFill>
                  </a:tcPr>
                </a:tc>
                <a:tc>
                  <a:txBody>
                    <a:bodyPr/>
                    <a:lstStyle/>
                    <a:p>
                      <a:r>
                        <a:rPr lang="nl-BE" dirty="0" smtClean="0"/>
                        <a:t>63,7%</a:t>
                      </a:r>
                      <a:endParaRPr lang="nl-B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75000"/>
                      </a:schemeClr>
                    </a:solidFill>
                  </a:tcPr>
                </a:tc>
                <a:tc>
                  <a:txBody>
                    <a:bodyPr/>
                    <a:lstStyle/>
                    <a:p>
                      <a:r>
                        <a:rPr lang="nl-BE" dirty="0" smtClean="0"/>
                        <a:t>7/11</a:t>
                      </a:r>
                      <a:endParaRPr lang="nl-B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75000"/>
                      </a:schemeClr>
                    </a:solidFill>
                  </a:tcPr>
                </a:tc>
              </a:tr>
            </a:tbl>
          </a:graphicData>
        </a:graphic>
      </p:graphicFrame>
    </p:spTree>
    <p:extLst>
      <p:ext uri="{BB962C8B-B14F-4D97-AF65-F5344CB8AC3E}">
        <p14:creationId xmlns:p14="http://schemas.microsoft.com/office/powerpoint/2010/main" val="9051395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BE" b="1" dirty="0">
                <a:solidFill>
                  <a:schemeClr val="accent3">
                    <a:lumMod val="50000"/>
                  </a:schemeClr>
                </a:solidFill>
              </a:rPr>
              <a:t>5</a:t>
            </a:r>
            <a:r>
              <a:rPr lang="nl-BE" b="1" dirty="0" smtClean="0">
                <a:solidFill>
                  <a:schemeClr val="accent3">
                    <a:lumMod val="50000"/>
                  </a:schemeClr>
                </a:solidFill>
              </a:rPr>
              <a:t>. </a:t>
            </a:r>
            <a:r>
              <a:rPr lang="nl-BE" b="1" dirty="0">
                <a:solidFill>
                  <a:schemeClr val="accent3">
                    <a:lumMod val="50000"/>
                  </a:schemeClr>
                </a:solidFill>
              </a:rPr>
              <a:t>Resultaten </a:t>
            </a:r>
            <a:r>
              <a:rPr lang="nl-BE" b="1" dirty="0" smtClean="0">
                <a:solidFill>
                  <a:schemeClr val="accent3">
                    <a:lumMod val="50000"/>
                  </a:schemeClr>
                </a:solidFill>
              </a:rPr>
              <a:t>Overlastbezorgers: </a:t>
            </a:r>
            <a:r>
              <a:rPr lang="nl-BE" b="1" dirty="0">
                <a:solidFill>
                  <a:schemeClr val="accent3">
                    <a:lumMod val="50000"/>
                  </a:schemeClr>
                </a:solidFill>
              </a:rPr>
              <a:t/>
            </a:r>
            <a:br>
              <a:rPr lang="nl-BE" b="1" dirty="0">
                <a:solidFill>
                  <a:schemeClr val="accent3">
                    <a:lumMod val="50000"/>
                  </a:schemeClr>
                </a:solidFill>
              </a:rPr>
            </a:br>
            <a:r>
              <a:rPr lang="nl-BE" sz="3100" b="1" dirty="0" smtClean="0">
                <a:solidFill>
                  <a:schemeClr val="accent3">
                    <a:lumMod val="50000"/>
                  </a:schemeClr>
                </a:solidFill>
              </a:rPr>
              <a:t>5.2 </a:t>
            </a:r>
            <a:r>
              <a:rPr lang="nl-BE" sz="3100" b="1" dirty="0">
                <a:solidFill>
                  <a:schemeClr val="accent3">
                    <a:lumMod val="50000"/>
                  </a:schemeClr>
                </a:solidFill>
              </a:rPr>
              <a:t>Plantaardige overlastbezorgers</a:t>
            </a:r>
            <a:r>
              <a:rPr lang="nl-BE" sz="3100" dirty="0"/>
              <a:t> </a:t>
            </a:r>
            <a:endParaRPr lang="nl-BE" dirty="0"/>
          </a:p>
        </p:txBody>
      </p:sp>
      <p:sp>
        <p:nvSpPr>
          <p:cNvPr id="3" name="Tijdelijke aanduiding voor inhoud 2"/>
          <p:cNvSpPr>
            <a:spLocks noGrp="1"/>
          </p:cNvSpPr>
          <p:nvPr>
            <p:ph idx="1"/>
          </p:nvPr>
        </p:nvSpPr>
        <p:spPr/>
        <p:txBody>
          <a:bodyPr/>
          <a:lstStyle/>
          <a:p>
            <a:pPr marL="0" indent="0">
              <a:buNone/>
            </a:pPr>
            <a:r>
              <a:rPr lang="nl-BE" b="1" dirty="0" smtClean="0">
                <a:solidFill>
                  <a:srgbClr val="FFFFFF"/>
                </a:solidFill>
              </a:rPr>
              <a:t>WL</a:t>
            </a:r>
            <a:endParaRPr lang="nl-BE" dirty="0"/>
          </a:p>
        </p:txBody>
      </p:sp>
      <p:graphicFrame>
        <p:nvGraphicFramePr>
          <p:cNvPr id="4" name="Tabel 3"/>
          <p:cNvGraphicFramePr>
            <a:graphicFrameLocks noGrp="1"/>
          </p:cNvGraphicFramePr>
          <p:nvPr>
            <p:extLst>
              <p:ext uri="{D42A27DB-BD31-4B8C-83A1-F6EECF244321}">
                <p14:modId xmlns:p14="http://schemas.microsoft.com/office/powerpoint/2010/main" val="1902644522"/>
              </p:ext>
            </p:extLst>
          </p:nvPr>
        </p:nvGraphicFramePr>
        <p:xfrm>
          <a:off x="899592" y="1988840"/>
          <a:ext cx="7128792" cy="3278952"/>
        </p:xfrm>
        <a:graphic>
          <a:graphicData uri="http://schemas.openxmlformats.org/drawingml/2006/table">
            <a:tbl>
              <a:tblPr firstRow="1" bandRow="1">
                <a:tableStyleId>{5C22544A-7EE6-4342-B048-85BDC9FD1C3A}</a:tableStyleId>
              </a:tblPr>
              <a:tblGrid>
                <a:gridCol w="3240360"/>
                <a:gridCol w="1872208"/>
                <a:gridCol w="2016224"/>
              </a:tblGrid>
              <a:tr h="546492">
                <a:tc gridSpan="3">
                  <a:txBody>
                    <a:bodyPr/>
                    <a:lstStyle/>
                    <a:p>
                      <a:pPr algn="ctr"/>
                      <a:r>
                        <a:rPr lang="nl-BE" dirty="0" smtClean="0">
                          <a:solidFill>
                            <a:sysClr val="windowText" lastClr="000000"/>
                          </a:solidFill>
                        </a:rPr>
                        <a:t>Bestrijdingsmethodes Reuzenbalsemien</a:t>
                      </a:r>
                      <a:endParaRPr lang="nl-BE"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nl-B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nl-B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46492">
                <a:tc>
                  <a:txBody>
                    <a:bodyPr/>
                    <a:lstStyle/>
                    <a:p>
                      <a:endParaRPr lang="nl-B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nl-BE" dirty="0" smtClean="0"/>
                        <a:t>Provincie</a:t>
                      </a:r>
                      <a:endParaRPr lang="nl-B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nl-BE" dirty="0" smtClean="0"/>
                        <a:t>Meetjesland</a:t>
                      </a:r>
                      <a:endParaRPr lang="nl-B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46492">
                <a:tc>
                  <a:txBody>
                    <a:bodyPr/>
                    <a:lstStyle/>
                    <a:p>
                      <a:r>
                        <a:rPr lang="nl-BE" dirty="0" smtClean="0"/>
                        <a:t>Mechanisch (maaien e.d.)</a:t>
                      </a:r>
                      <a:endParaRPr lang="nl-B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nl-BE" dirty="0" smtClean="0"/>
                        <a:t>4/65</a:t>
                      </a:r>
                      <a:endParaRPr lang="nl-B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nl-BE" dirty="0" smtClean="0"/>
                        <a:t>0/11</a:t>
                      </a:r>
                      <a:endParaRPr lang="nl-B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46492">
                <a:tc>
                  <a:txBody>
                    <a:bodyPr/>
                    <a:lstStyle/>
                    <a:p>
                      <a:r>
                        <a:rPr lang="nl-BE" dirty="0" smtClean="0"/>
                        <a:t>Chemisch </a:t>
                      </a:r>
                      <a:endParaRPr lang="nl-B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nl-BE" dirty="0" smtClean="0"/>
                        <a:t>1/65</a:t>
                      </a:r>
                      <a:endParaRPr lang="nl-B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nl-BE" dirty="0" smtClean="0"/>
                        <a:t>0/11</a:t>
                      </a:r>
                      <a:endParaRPr lang="nl-B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46492">
                <a:tc>
                  <a:txBody>
                    <a:bodyPr/>
                    <a:lstStyle/>
                    <a:p>
                      <a:r>
                        <a:rPr lang="nl-BE" dirty="0" smtClean="0"/>
                        <a:t>Manueel (</a:t>
                      </a:r>
                      <a:r>
                        <a:rPr lang="nl-BE" dirty="0" err="1" smtClean="0"/>
                        <a:t>incl.steken</a:t>
                      </a:r>
                      <a:r>
                        <a:rPr lang="nl-BE" dirty="0" smtClean="0"/>
                        <a:t>) </a:t>
                      </a:r>
                      <a:endParaRPr lang="nl-B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nl-BE" dirty="0" smtClean="0"/>
                        <a:t>4/65</a:t>
                      </a:r>
                      <a:endParaRPr lang="nl-B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nl-BE" dirty="0" smtClean="0"/>
                        <a:t>0/11</a:t>
                      </a:r>
                      <a:endParaRPr lang="nl-B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46492">
                <a:tc>
                  <a:txBody>
                    <a:bodyPr/>
                    <a:lstStyle/>
                    <a:p>
                      <a:r>
                        <a:rPr lang="nl-BE" dirty="0" smtClean="0"/>
                        <a:t>Geen bestrijding</a:t>
                      </a:r>
                      <a:endParaRPr lang="nl-B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nl-BE" dirty="0" smtClean="0"/>
                        <a:t>7/65</a:t>
                      </a:r>
                      <a:endParaRPr lang="nl-B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nl-BE" dirty="0" smtClean="0"/>
                        <a:t>1/11</a:t>
                      </a:r>
                      <a:endParaRPr lang="nl-B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4566203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BE" b="1" dirty="0">
                <a:solidFill>
                  <a:schemeClr val="accent3">
                    <a:lumMod val="50000"/>
                  </a:schemeClr>
                </a:solidFill>
              </a:rPr>
              <a:t>5</a:t>
            </a:r>
            <a:r>
              <a:rPr lang="nl-BE" b="1" dirty="0" smtClean="0">
                <a:solidFill>
                  <a:schemeClr val="accent3">
                    <a:lumMod val="50000"/>
                  </a:schemeClr>
                </a:solidFill>
              </a:rPr>
              <a:t>. </a:t>
            </a:r>
            <a:r>
              <a:rPr lang="nl-BE" b="1" dirty="0">
                <a:solidFill>
                  <a:schemeClr val="accent3">
                    <a:lumMod val="50000"/>
                  </a:schemeClr>
                </a:solidFill>
              </a:rPr>
              <a:t>Resultaten </a:t>
            </a:r>
            <a:r>
              <a:rPr lang="nl-BE" b="1" dirty="0" smtClean="0">
                <a:solidFill>
                  <a:schemeClr val="accent3">
                    <a:lumMod val="50000"/>
                  </a:schemeClr>
                </a:solidFill>
              </a:rPr>
              <a:t>Overlastbezorgers: </a:t>
            </a:r>
            <a:r>
              <a:rPr lang="nl-BE" b="1" dirty="0">
                <a:solidFill>
                  <a:schemeClr val="accent3">
                    <a:lumMod val="50000"/>
                  </a:schemeClr>
                </a:solidFill>
              </a:rPr>
              <a:t/>
            </a:r>
            <a:br>
              <a:rPr lang="nl-BE" b="1" dirty="0">
                <a:solidFill>
                  <a:schemeClr val="accent3">
                    <a:lumMod val="50000"/>
                  </a:schemeClr>
                </a:solidFill>
              </a:rPr>
            </a:br>
            <a:r>
              <a:rPr lang="nl-BE" sz="3100" b="1" dirty="0" smtClean="0">
                <a:solidFill>
                  <a:schemeClr val="accent3">
                    <a:lumMod val="50000"/>
                  </a:schemeClr>
                </a:solidFill>
              </a:rPr>
              <a:t>5.2 </a:t>
            </a:r>
            <a:r>
              <a:rPr lang="nl-BE" sz="3100" b="1" dirty="0">
                <a:solidFill>
                  <a:schemeClr val="accent3">
                    <a:lumMod val="50000"/>
                  </a:schemeClr>
                </a:solidFill>
              </a:rPr>
              <a:t>Plantaardige overlastbezorgers</a:t>
            </a:r>
            <a:r>
              <a:rPr lang="nl-BE" sz="3100" dirty="0"/>
              <a:t> </a:t>
            </a:r>
            <a:endParaRPr lang="nl-BE" dirty="0"/>
          </a:p>
        </p:txBody>
      </p:sp>
      <p:sp>
        <p:nvSpPr>
          <p:cNvPr id="3" name="Tijdelijke aanduiding voor inhoud 2"/>
          <p:cNvSpPr>
            <a:spLocks noGrp="1"/>
          </p:cNvSpPr>
          <p:nvPr>
            <p:ph idx="1"/>
          </p:nvPr>
        </p:nvSpPr>
        <p:spPr/>
        <p:txBody>
          <a:bodyPr/>
          <a:lstStyle/>
          <a:p>
            <a:pPr marL="0" indent="0">
              <a:buNone/>
            </a:pPr>
            <a:r>
              <a:rPr lang="nl-BE" dirty="0" smtClean="0"/>
              <a:t> </a:t>
            </a:r>
            <a:endParaRPr lang="nl-BE" dirty="0"/>
          </a:p>
          <a:p>
            <a:pPr marL="0" indent="0">
              <a:buNone/>
            </a:pPr>
            <a:endParaRPr lang="nl-BE" dirty="0" smtClean="0"/>
          </a:p>
          <a:p>
            <a:pPr marL="0" indent="0">
              <a:buNone/>
            </a:pPr>
            <a:endParaRPr lang="nl-BE" dirty="0"/>
          </a:p>
        </p:txBody>
      </p:sp>
      <p:graphicFrame>
        <p:nvGraphicFramePr>
          <p:cNvPr id="5" name="Tabel 4"/>
          <p:cNvGraphicFramePr>
            <a:graphicFrameLocks noGrp="1"/>
          </p:cNvGraphicFramePr>
          <p:nvPr>
            <p:extLst>
              <p:ext uri="{D42A27DB-BD31-4B8C-83A1-F6EECF244321}">
                <p14:modId xmlns:p14="http://schemas.microsoft.com/office/powerpoint/2010/main" val="3739833715"/>
              </p:ext>
            </p:extLst>
          </p:nvPr>
        </p:nvGraphicFramePr>
        <p:xfrm>
          <a:off x="971600" y="1988840"/>
          <a:ext cx="7248129" cy="3358128"/>
        </p:xfrm>
        <a:graphic>
          <a:graphicData uri="http://schemas.openxmlformats.org/drawingml/2006/table">
            <a:tbl>
              <a:tblPr firstRow="1" bandRow="1">
                <a:tableStyleId>{5C22544A-7EE6-4342-B048-85BDC9FD1C3A}</a:tableStyleId>
              </a:tblPr>
              <a:tblGrid>
                <a:gridCol w="3456385"/>
                <a:gridCol w="1895872"/>
                <a:gridCol w="1895872"/>
              </a:tblGrid>
              <a:tr h="419766">
                <a:tc gridSpan="3">
                  <a:txBody>
                    <a:bodyPr/>
                    <a:lstStyle/>
                    <a:p>
                      <a:pPr algn="ctr"/>
                      <a:r>
                        <a:rPr lang="nl-BE" dirty="0" smtClean="0">
                          <a:solidFill>
                            <a:sysClr val="windowText" lastClr="000000"/>
                          </a:solidFill>
                        </a:rPr>
                        <a:t>Japanse duizendknoop</a:t>
                      </a:r>
                      <a:endParaRPr lang="nl-BE"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nl-BE" dirty="0"/>
                    </a:p>
                  </a:txBody>
                  <a:tcPr/>
                </a:tc>
                <a:tc hMerge="1">
                  <a:txBody>
                    <a:bodyPr/>
                    <a:lstStyle/>
                    <a:p>
                      <a:endParaRPr lang="nl-BE" dirty="0"/>
                    </a:p>
                  </a:txBody>
                  <a:tcPr/>
                </a:tc>
              </a:tr>
              <a:tr h="419766">
                <a:tc>
                  <a:txBody>
                    <a:bodyPr/>
                    <a:lstStyle/>
                    <a:p>
                      <a:r>
                        <a:rPr lang="nl-BE" dirty="0" smtClean="0"/>
                        <a:t>Regio’s</a:t>
                      </a:r>
                      <a:endParaRPr lang="nl-B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nl-BE" dirty="0" smtClean="0"/>
                        <a:t>Percentage</a:t>
                      </a:r>
                      <a:endParaRPr lang="nl-B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nl-BE" dirty="0" smtClean="0"/>
                        <a:t>Absolute cijfers</a:t>
                      </a:r>
                      <a:endParaRPr lang="nl-B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19766">
                <a:tc>
                  <a:txBody>
                    <a:bodyPr/>
                    <a:lstStyle/>
                    <a:p>
                      <a:r>
                        <a:rPr lang="nl-BE" dirty="0" smtClean="0"/>
                        <a:t>Aanwezig Provincie</a:t>
                      </a:r>
                      <a:r>
                        <a:rPr lang="nl-BE" baseline="0" dirty="0" smtClean="0"/>
                        <a:t> </a:t>
                      </a:r>
                      <a:endParaRPr lang="nl-B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r>
                        <a:rPr lang="nl-BE" dirty="0" smtClean="0"/>
                        <a:t>32,3%</a:t>
                      </a:r>
                      <a:endParaRPr lang="nl-B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r>
                        <a:rPr lang="nl-BE" dirty="0" smtClean="0"/>
                        <a:t>21/65</a:t>
                      </a:r>
                      <a:endParaRPr lang="nl-B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r>
              <a:tr h="419766">
                <a:tc>
                  <a:txBody>
                    <a:bodyPr/>
                    <a:lstStyle/>
                    <a:p>
                      <a:r>
                        <a:rPr lang="nl-BE" dirty="0" smtClean="0"/>
                        <a:t>Aanwezig Meetjesland</a:t>
                      </a:r>
                      <a:endParaRPr lang="nl-B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r>
                        <a:rPr lang="nl-BE" dirty="0" smtClean="0"/>
                        <a:t>54,5%</a:t>
                      </a:r>
                      <a:endParaRPr lang="nl-B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r>
                        <a:rPr lang="nl-BE" dirty="0" smtClean="0"/>
                        <a:t>6/11</a:t>
                      </a:r>
                      <a:endParaRPr lang="nl-B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r>
              <a:tr h="419766">
                <a:tc>
                  <a:txBody>
                    <a:bodyPr/>
                    <a:lstStyle/>
                    <a:p>
                      <a:r>
                        <a:rPr lang="nl-BE" dirty="0" smtClean="0"/>
                        <a:t>Afwezig Provincie</a:t>
                      </a:r>
                      <a:endParaRPr lang="nl-B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r>
                        <a:rPr lang="nl-BE" dirty="0" smtClean="0"/>
                        <a:t>13,8%</a:t>
                      </a:r>
                      <a:endParaRPr lang="nl-B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r>
                        <a:rPr lang="nl-BE" dirty="0" smtClean="0"/>
                        <a:t>9/65</a:t>
                      </a:r>
                      <a:endParaRPr lang="nl-B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r>
              <a:tr h="419766">
                <a:tc>
                  <a:txBody>
                    <a:bodyPr/>
                    <a:lstStyle/>
                    <a:p>
                      <a:r>
                        <a:rPr lang="nl-BE" dirty="0" smtClean="0"/>
                        <a:t>Afwezig Meetjesland</a:t>
                      </a:r>
                      <a:endParaRPr lang="nl-B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r>
                        <a:rPr lang="nl-BE" dirty="0" smtClean="0"/>
                        <a:t>0%</a:t>
                      </a:r>
                      <a:endParaRPr lang="nl-B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r>
                        <a:rPr lang="nl-BE" dirty="0" smtClean="0"/>
                        <a:t>0/11</a:t>
                      </a:r>
                      <a:endParaRPr lang="nl-B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r>
              <a:tr h="419766">
                <a:tc>
                  <a:txBody>
                    <a:bodyPr/>
                    <a:lstStyle/>
                    <a:p>
                      <a:r>
                        <a:rPr lang="nl-BE" dirty="0" smtClean="0"/>
                        <a:t>Onbekend Provincie</a:t>
                      </a:r>
                      <a:endParaRPr lang="nl-B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75000"/>
                      </a:schemeClr>
                    </a:solidFill>
                  </a:tcPr>
                </a:tc>
                <a:tc>
                  <a:txBody>
                    <a:bodyPr/>
                    <a:lstStyle/>
                    <a:p>
                      <a:r>
                        <a:rPr lang="nl-BE" dirty="0" smtClean="0"/>
                        <a:t>53,8%</a:t>
                      </a:r>
                      <a:endParaRPr lang="nl-B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75000"/>
                      </a:schemeClr>
                    </a:solidFill>
                  </a:tcPr>
                </a:tc>
                <a:tc>
                  <a:txBody>
                    <a:bodyPr/>
                    <a:lstStyle/>
                    <a:p>
                      <a:r>
                        <a:rPr lang="nl-BE" dirty="0" smtClean="0"/>
                        <a:t>35/65</a:t>
                      </a:r>
                      <a:endParaRPr lang="nl-B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75000"/>
                      </a:schemeClr>
                    </a:solidFill>
                  </a:tcPr>
                </a:tc>
              </a:tr>
              <a:tr h="419766">
                <a:tc>
                  <a:txBody>
                    <a:bodyPr/>
                    <a:lstStyle/>
                    <a:p>
                      <a:r>
                        <a:rPr lang="nl-BE" dirty="0" smtClean="0"/>
                        <a:t>Onbekend Meetjesland</a:t>
                      </a:r>
                      <a:endParaRPr lang="nl-B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75000"/>
                      </a:schemeClr>
                    </a:solidFill>
                  </a:tcPr>
                </a:tc>
                <a:tc>
                  <a:txBody>
                    <a:bodyPr/>
                    <a:lstStyle/>
                    <a:p>
                      <a:r>
                        <a:rPr lang="nl-BE" dirty="0" smtClean="0"/>
                        <a:t>45,5</a:t>
                      </a:r>
                      <a:endParaRPr lang="nl-B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75000"/>
                      </a:schemeClr>
                    </a:solidFill>
                  </a:tcPr>
                </a:tc>
                <a:tc>
                  <a:txBody>
                    <a:bodyPr/>
                    <a:lstStyle/>
                    <a:p>
                      <a:r>
                        <a:rPr lang="nl-BE" dirty="0" smtClean="0"/>
                        <a:t>5/11</a:t>
                      </a:r>
                      <a:endParaRPr lang="nl-B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75000"/>
                      </a:schemeClr>
                    </a:solidFill>
                  </a:tcPr>
                </a:tc>
              </a:tr>
            </a:tbl>
          </a:graphicData>
        </a:graphic>
      </p:graphicFrame>
    </p:spTree>
    <p:extLst>
      <p:ext uri="{BB962C8B-B14F-4D97-AF65-F5344CB8AC3E}">
        <p14:creationId xmlns:p14="http://schemas.microsoft.com/office/powerpoint/2010/main" val="12025869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BE" b="1" dirty="0">
                <a:solidFill>
                  <a:schemeClr val="accent3">
                    <a:lumMod val="50000"/>
                  </a:schemeClr>
                </a:solidFill>
              </a:rPr>
              <a:t>5</a:t>
            </a:r>
            <a:r>
              <a:rPr lang="nl-BE" b="1" dirty="0" smtClean="0">
                <a:solidFill>
                  <a:schemeClr val="accent3">
                    <a:lumMod val="50000"/>
                  </a:schemeClr>
                </a:solidFill>
              </a:rPr>
              <a:t>. </a:t>
            </a:r>
            <a:r>
              <a:rPr lang="nl-BE" b="1" dirty="0">
                <a:solidFill>
                  <a:schemeClr val="accent3">
                    <a:lumMod val="50000"/>
                  </a:schemeClr>
                </a:solidFill>
              </a:rPr>
              <a:t>Resultaten bevraging: </a:t>
            </a:r>
            <a:br>
              <a:rPr lang="nl-BE" b="1" dirty="0">
                <a:solidFill>
                  <a:schemeClr val="accent3">
                    <a:lumMod val="50000"/>
                  </a:schemeClr>
                </a:solidFill>
              </a:rPr>
            </a:br>
            <a:r>
              <a:rPr lang="nl-BE" b="1" dirty="0" smtClean="0">
                <a:solidFill>
                  <a:schemeClr val="accent3">
                    <a:lumMod val="50000"/>
                  </a:schemeClr>
                </a:solidFill>
              </a:rPr>
              <a:t>5.2 </a:t>
            </a:r>
            <a:r>
              <a:rPr lang="nl-BE" b="1" dirty="0">
                <a:solidFill>
                  <a:schemeClr val="accent3">
                    <a:lumMod val="50000"/>
                  </a:schemeClr>
                </a:solidFill>
              </a:rPr>
              <a:t>Plantaardige overlastbezorgers</a:t>
            </a:r>
            <a:r>
              <a:rPr lang="nl-BE" dirty="0"/>
              <a:t> </a:t>
            </a:r>
          </a:p>
        </p:txBody>
      </p:sp>
      <p:sp>
        <p:nvSpPr>
          <p:cNvPr id="3" name="Tijdelijke aanduiding voor inhoud 2"/>
          <p:cNvSpPr>
            <a:spLocks noGrp="1"/>
          </p:cNvSpPr>
          <p:nvPr>
            <p:ph idx="1"/>
          </p:nvPr>
        </p:nvSpPr>
        <p:spPr/>
        <p:txBody>
          <a:bodyPr>
            <a:normAutofit/>
          </a:bodyPr>
          <a:lstStyle/>
          <a:p>
            <a:pPr marL="0" indent="0" fontAlgn="t">
              <a:spcBef>
                <a:spcPts val="0"/>
              </a:spcBef>
              <a:buNone/>
            </a:pPr>
            <a:r>
              <a:rPr lang="nl-BE" b="1" dirty="0" smtClean="0">
                <a:solidFill>
                  <a:srgbClr val="FFFFFF"/>
                </a:solidFill>
              </a:rPr>
              <a:t>WL</a:t>
            </a:r>
            <a:endParaRPr lang="nl-BE" dirty="0">
              <a:latin typeface="Arial"/>
            </a:endParaRPr>
          </a:p>
          <a:p>
            <a:pPr marL="0" indent="0">
              <a:buNone/>
            </a:pPr>
            <a:endParaRPr lang="nl-BE" dirty="0"/>
          </a:p>
        </p:txBody>
      </p:sp>
      <p:graphicFrame>
        <p:nvGraphicFramePr>
          <p:cNvPr id="4" name="Tabel 3"/>
          <p:cNvGraphicFramePr>
            <a:graphicFrameLocks noGrp="1"/>
          </p:cNvGraphicFramePr>
          <p:nvPr>
            <p:extLst>
              <p:ext uri="{D42A27DB-BD31-4B8C-83A1-F6EECF244321}">
                <p14:modId xmlns:p14="http://schemas.microsoft.com/office/powerpoint/2010/main" val="3288886002"/>
              </p:ext>
            </p:extLst>
          </p:nvPr>
        </p:nvGraphicFramePr>
        <p:xfrm>
          <a:off x="683568" y="1628800"/>
          <a:ext cx="7968207" cy="3979668"/>
        </p:xfrm>
        <a:graphic>
          <a:graphicData uri="http://schemas.openxmlformats.org/drawingml/2006/table">
            <a:tbl>
              <a:tblPr firstRow="1" bandRow="1">
                <a:tableStyleId>{5C22544A-7EE6-4342-B048-85BDC9FD1C3A}</a:tableStyleId>
              </a:tblPr>
              <a:tblGrid>
                <a:gridCol w="3996787"/>
                <a:gridCol w="1985710"/>
                <a:gridCol w="1985710"/>
              </a:tblGrid>
              <a:tr h="556598">
                <a:tc gridSpan="3">
                  <a:txBody>
                    <a:bodyPr/>
                    <a:lstStyle/>
                    <a:p>
                      <a:pPr algn="ctr"/>
                      <a:r>
                        <a:rPr lang="nl-BE" dirty="0" smtClean="0">
                          <a:solidFill>
                            <a:sysClr val="windowText" lastClr="000000"/>
                          </a:solidFill>
                        </a:rPr>
                        <a:t>Bestrijdingsmethodes Japanse duizendknoop</a:t>
                      </a:r>
                      <a:endParaRPr lang="nl-BE"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nl-BE" dirty="0"/>
                    </a:p>
                  </a:txBody>
                  <a:tcPr/>
                </a:tc>
                <a:tc hMerge="1">
                  <a:txBody>
                    <a:bodyPr/>
                    <a:lstStyle/>
                    <a:p>
                      <a:endParaRPr lang="nl-BE" dirty="0"/>
                    </a:p>
                  </a:txBody>
                  <a:tcPr/>
                </a:tc>
              </a:tr>
              <a:tr h="556598">
                <a:tc>
                  <a:txBody>
                    <a:bodyPr/>
                    <a:lstStyle/>
                    <a:p>
                      <a:endParaRPr lang="nl-B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nl-BE" dirty="0" smtClean="0"/>
                        <a:t>Provincie</a:t>
                      </a:r>
                      <a:endParaRPr lang="nl-B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nl-BE" dirty="0" smtClean="0"/>
                        <a:t>Meetjesland</a:t>
                      </a:r>
                      <a:endParaRPr lang="nl-B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56598">
                <a:tc>
                  <a:txBody>
                    <a:bodyPr/>
                    <a:lstStyle/>
                    <a:p>
                      <a:r>
                        <a:rPr lang="nl-BE" dirty="0" smtClean="0"/>
                        <a:t>Mechanische (maaien</a:t>
                      </a:r>
                      <a:r>
                        <a:rPr lang="nl-BE" baseline="0" dirty="0" smtClean="0"/>
                        <a:t> e.d.)</a:t>
                      </a:r>
                      <a:endParaRPr lang="nl-B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nl-BE" dirty="0" smtClean="0"/>
                        <a:t>12/65</a:t>
                      </a:r>
                      <a:endParaRPr lang="nl-B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nl-BE" dirty="0" smtClean="0"/>
                        <a:t>2/11</a:t>
                      </a:r>
                      <a:endParaRPr lang="nl-B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56598">
                <a:tc>
                  <a:txBody>
                    <a:bodyPr/>
                    <a:lstStyle/>
                    <a:p>
                      <a:r>
                        <a:rPr lang="nl-BE" dirty="0" smtClean="0"/>
                        <a:t>Chemisch</a:t>
                      </a:r>
                      <a:endParaRPr lang="nl-B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nl-BE" dirty="0" smtClean="0"/>
                        <a:t>4/65</a:t>
                      </a:r>
                      <a:endParaRPr lang="nl-B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nl-BE" dirty="0" smtClean="0"/>
                        <a:t>0/11</a:t>
                      </a:r>
                      <a:endParaRPr lang="nl-B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56598">
                <a:tc>
                  <a:txBody>
                    <a:bodyPr/>
                    <a:lstStyle/>
                    <a:p>
                      <a:r>
                        <a:rPr lang="nl-BE" dirty="0" smtClean="0"/>
                        <a:t>Manueel (</a:t>
                      </a:r>
                      <a:r>
                        <a:rPr lang="nl-BE" dirty="0" err="1" smtClean="0"/>
                        <a:t>ind</a:t>
                      </a:r>
                      <a:r>
                        <a:rPr lang="nl-BE" dirty="0" smtClean="0"/>
                        <a:t>. Steken)</a:t>
                      </a:r>
                      <a:endParaRPr lang="nl-B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nl-BE" dirty="0" smtClean="0"/>
                        <a:t>3/65</a:t>
                      </a:r>
                      <a:endParaRPr lang="nl-B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nl-BE" dirty="0" smtClean="0"/>
                        <a:t>2/11</a:t>
                      </a:r>
                      <a:endParaRPr lang="nl-B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56598">
                <a:tc>
                  <a:txBody>
                    <a:bodyPr/>
                    <a:lstStyle/>
                    <a:p>
                      <a:r>
                        <a:rPr lang="nl-BE" dirty="0" smtClean="0"/>
                        <a:t>Geen</a:t>
                      </a:r>
                      <a:r>
                        <a:rPr lang="nl-BE" baseline="0" dirty="0" smtClean="0"/>
                        <a:t> bestrijding</a:t>
                      </a:r>
                      <a:endParaRPr lang="nl-B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nl-BE" dirty="0" smtClean="0"/>
                        <a:t>8/65</a:t>
                      </a:r>
                      <a:endParaRPr lang="nl-B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nl-BE" dirty="0" smtClean="0"/>
                        <a:t>3/11</a:t>
                      </a:r>
                      <a:endParaRPr lang="nl-B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56598">
                <a:tc>
                  <a:txBody>
                    <a:bodyPr/>
                    <a:lstStyle/>
                    <a:p>
                      <a:r>
                        <a:rPr lang="nl-BE" dirty="0" smtClean="0"/>
                        <a:t>Andere: </a:t>
                      </a:r>
                      <a:r>
                        <a:rPr lang="nl-BE" dirty="0" err="1" smtClean="0"/>
                        <a:t>heetwaterbestrijding</a:t>
                      </a:r>
                      <a:r>
                        <a:rPr lang="nl-BE" dirty="0" smtClean="0"/>
                        <a:t> (Maldegem)</a:t>
                      </a:r>
                      <a:endParaRPr lang="nl-B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nl-BE" dirty="0" smtClean="0"/>
                        <a:t>1/65</a:t>
                      </a:r>
                      <a:endParaRPr lang="nl-B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nl-BE" dirty="0" smtClean="0"/>
                        <a:t>1/11</a:t>
                      </a:r>
                      <a:endParaRPr lang="nl-B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0201871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b="1" dirty="0" smtClean="0">
                <a:solidFill>
                  <a:schemeClr val="accent3">
                    <a:lumMod val="50000"/>
                  </a:schemeClr>
                </a:solidFill>
              </a:rPr>
              <a:t>Agenda</a:t>
            </a:r>
            <a:r>
              <a:rPr lang="nl-BE" dirty="0" smtClean="0">
                <a:solidFill>
                  <a:schemeClr val="accent3">
                    <a:lumMod val="50000"/>
                  </a:schemeClr>
                </a:solidFill>
              </a:rPr>
              <a:t> </a:t>
            </a:r>
            <a:endParaRPr lang="nl-BE" dirty="0">
              <a:solidFill>
                <a:schemeClr val="accent3">
                  <a:lumMod val="50000"/>
                </a:schemeClr>
              </a:solidFill>
            </a:endParaRPr>
          </a:p>
        </p:txBody>
      </p:sp>
      <p:sp>
        <p:nvSpPr>
          <p:cNvPr id="3" name="Tijdelijke aanduiding voor inhoud 2"/>
          <p:cNvSpPr>
            <a:spLocks noGrp="1"/>
          </p:cNvSpPr>
          <p:nvPr>
            <p:ph idx="1"/>
          </p:nvPr>
        </p:nvSpPr>
        <p:spPr>
          <a:xfrm>
            <a:off x="395536" y="1340768"/>
            <a:ext cx="8229600" cy="4525963"/>
          </a:xfrm>
        </p:spPr>
        <p:txBody>
          <a:bodyPr>
            <a:normAutofit/>
          </a:bodyPr>
          <a:lstStyle/>
          <a:p>
            <a:pPr marL="514350" lvl="0" indent="-514350" hangingPunct="0">
              <a:buAutoNum type="arabicPeriod"/>
            </a:pPr>
            <a:r>
              <a:rPr lang="nl-NL" sz="2800" dirty="0" smtClean="0"/>
              <a:t>Verwelkoming</a:t>
            </a:r>
            <a:endParaRPr lang="nl-BE" sz="2800" dirty="0"/>
          </a:p>
          <a:p>
            <a:pPr marL="514350" lvl="0" indent="-514350" hangingPunct="0">
              <a:buAutoNum type="arabicPeriod"/>
            </a:pPr>
            <a:r>
              <a:rPr lang="nl-NL" sz="2800" dirty="0"/>
              <a:t>Goedkeuring verslag vorige </a:t>
            </a:r>
            <a:r>
              <a:rPr lang="nl-NL" sz="2800" dirty="0" smtClean="0"/>
              <a:t>vergadering</a:t>
            </a:r>
          </a:p>
          <a:p>
            <a:pPr marL="514350" lvl="0" indent="-514350" hangingPunct="0">
              <a:buAutoNum type="arabicPeriod"/>
            </a:pPr>
            <a:r>
              <a:rPr lang="nl-NL" sz="2800" dirty="0" smtClean="0"/>
              <a:t>Voorstelling aanwezigen</a:t>
            </a:r>
            <a:endParaRPr lang="nl-BE" sz="2800" dirty="0"/>
          </a:p>
          <a:p>
            <a:pPr marL="514350" lvl="0" indent="-514350" hangingPunct="0">
              <a:buAutoNum type="arabicPeriod"/>
            </a:pPr>
            <a:r>
              <a:rPr lang="nl-NL" sz="2800" dirty="0" smtClean="0"/>
              <a:t>Resultaten rattenbestrijding</a:t>
            </a:r>
            <a:endParaRPr lang="nl-BE" sz="2800" dirty="0"/>
          </a:p>
          <a:p>
            <a:pPr marL="514350" lvl="0" indent="-514350" hangingPunct="0">
              <a:buAutoNum type="arabicPeriod"/>
            </a:pPr>
            <a:r>
              <a:rPr lang="nl-NL" sz="2800" dirty="0" smtClean="0"/>
              <a:t>Resultaten overlastbezorgers</a:t>
            </a:r>
            <a:endParaRPr lang="nl-NL" sz="2800" dirty="0"/>
          </a:p>
          <a:p>
            <a:pPr marL="514350" lvl="0" indent="-514350" hangingPunct="0">
              <a:buAutoNum type="arabicPeriod"/>
            </a:pPr>
            <a:r>
              <a:rPr lang="nl-NL" sz="2800" dirty="0" smtClean="0"/>
              <a:t>Rattenbestrijding langs provinciale waterlopen</a:t>
            </a:r>
            <a:endParaRPr lang="nl-NL" sz="2800" dirty="0"/>
          </a:p>
          <a:p>
            <a:pPr marL="514350" indent="-514350" hangingPunct="0">
              <a:buFont typeface="Arial" panose="020B0604020202020204" pitchFamily="34" charset="0"/>
              <a:buAutoNum type="arabicPeriod"/>
            </a:pPr>
            <a:r>
              <a:rPr lang="nl-NL" sz="2800" dirty="0"/>
              <a:t>Voorstelling project </a:t>
            </a:r>
            <a:r>
              <a:rPr lang="nl-NL" sz="2800" dirty="0" err="1"/>
              <a:t>ExotenNet</a:t>
            </a:r>
            <a:r>
              <a:rPr lang="nl-NL" sz="2800" dirty="0"/>
              <a:t> </a:t>
            </a:r>
            <a:endParaRPr lang="nl-BE" sz="2800" dirty="0"/>
          </a:p>
          <a:p>
            <a:pPr marL="514350" lvl="0" indent="-514350" hangingPunct="0">
              <a:buAutoNum type="arabicPeriod"/>
            </a:pPr>
            <a:r>
              <a:rPr lang="nl-NL" sz="2800" dirty="0"/>
              <a:t>Varia</a:t>
            </a:r>
            <a:endParaRPr lang="nl-BE" sz="2800" dirty="0"/>
          </a:p>
          <a:p>
            <a:pPr marL="0" indent="0">
              <a:buNone/>
            </a:pPr>
            <a:endParaRPr lang="nl-BE" dirty="0"/>
          </a:p>
        </p:txBody>
      </p:sp>
    </p:spTree>
    <p:extLst>
      <p:ext uri="{BB962C8B-B14F-4D97-AF65-F5344CB8AC3E}">
        <p14:creationId xmlns:p14="http://schemas.microsoft.com/office/powerpoint/2010/main" val="415597959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188640"/>
            <a:ext cx="8229600" cy="1143000"/>
          </a:xfrm>
        </p:spPr>
        <p:txBody>
          <a:bodyPr anchor="t">
            <a:normAutofit fontScale="90000"/>
          </a:bodyPr>
          <a:lstStyle/>
          <a:p>
            <a:r>
              <a:rPr lang="nl-BE" b="1" dirty="0">
                <a:solidFill>
                  <a:schemeClr val="accent3">
                    <a:lumMod val="50000"/>
                  </a:schemeClr>
                </a:solidFill>
              </a:rPr>
              <a:t>6</a:t>
            </a:r>
            <a:r>
              <a:rPr lang="nl-BE" b="1" dirty="0" smtClean="0">
                <a:solidFill>
                  <a:schemeClr val="accent3">
                    <a:lumMod val="50000"/>
                  </a:schemeClr>
                </a:solidFill>
              </a:rPr>
              <a:t>. </a:t>
            </a:r>
            <a:r>
              <a:rPr lang="nl-NL" b="1" dirty="0">
                <a:solidFill>
                  <a:schemeClr val="accent3">
                    <a:lumMod val="50000"/>
                  </a:schemeClr>
                </a:solidFill>
              </a:rPr>
              <a:t>Rattenbestrijding </a:t>
            </a:r>
            <a:r>
              <a:rPr lang="nl-NL" b="1" dirty="0" smtClean="0">
                <a:solidFill>
                  <a:schemeClr val="accent3">
                    <a:lumMod val="50000"/>
                  </a:schemeClr>
                </a:solidFill>
              </a:rPr>
              <a:t>langs provinciale waterlopen  </a:t>
            </a:r>
            <a:r>
              <a:rPr lang="nl-NL" b="1" dirty="0">
                <a:solidFill>
                  <a:schemeClr val="accent3">
                    <a:lumMod val="50000"/>
                  </a:schemeClr>
                </a:solidFill>
              </a:rPr>
              <a:t/>
            </a:r>
            <a:br>
              <a:rPr lang="nl-NL" b="1" dirty="0">
                <a:solidFill>
                  <a:schemeClr val="accent3">
                    <a:lumMod val="50000"/>
                  </a:schemeClr>
                </a:solidFill>
              </a:rPr>
            </a:br>
            <a:endParaRPr lang="nl-BE" b="1" dirty="0">
              <a:solidFill>
                <a:schemeClr val="accent3">
                  <a:lumMod val="50000"/>
                </a:schemeClr>
              </a:solidFill>
            </a:endParaRPr>
          </a:p>
        </p:txBody>
      </p:sp>
      <p:sp>
        <p:nvSpPr>
          <p:cNvPr id="3" name="Tijdelijke aanduiding voor inhoud 2"/>
          <p:cNvSpPr>
            <a:spLocks noGrp="1"/>
          </p:cNvSpPr>
          <p:nvPr>
            <p:ph idx="1"/>
          </p:nvPr>
        </p:nvSpPr>
        <p:spPr>
          <a:xfrm>
            <a:off x="323528" y="1268761"/>
            <a:ext cx="8363272" cy="4464496"/>
          </a:xfrm>
        </p:spPr>
        <p:txBody>
          <a:bodyPr>
            <a:normAutofit/>
          </a:bodyPr>
          <a:lstStyle/>
          <a:p>
            <a:pPr marL="0" indent="0">
              <a:buNone/>
            </a:pPr>
            <a:endParaRPr lang="nl-BE" sz="2000" dirty="0" smtClean="0"/>
          </a:p>
          <a:p>
            <a:r>
              <a:rPr lang="nl-BE" dirty="0" smtClean="0"/>
              <a:t>Doelstellingen</a:t>
            </a:r>
          </a:p>
          <a:p>
            <a:pPr marL="971550" lvl="1" indent="-514350">
              <a:buFont typeface="+mj-lt"/>
              <a:buAutoNum type="arabicPeriod"/>
            </a:pPr>
            <a:r>
              <a:rPr lang="nl-BE" dirty="0" smtClean="0"/>
              <a:t>Zelf rattenbestrijding uitvoeren </a:t>
            </a:r>
          </a:p>
          <a:p>
            <a:pPr marL="971550" lvl="1" indent="-514350">
              <a:buFont typeface="+mj-lt"/>
              <a:buAutoNum type="arabicPeriod"/>
            </a:pPr>
            <a:r>
              <a:rPr lang="nl-BE" dirty="0" smtClean="0"/>
              <a:t>Prospectie polders</a:t>
            </a:r>
          </a:p>
          <a:p>
            <a:pPr marL="971550" lvl="1" indent="-514350">
              <a:buFont typeface="+mj-lt"/>
              <a:buAutoNum type="arabicPeriod"/>
            </a:pPr>
            <a:r>
              <a:rPr lang="nl-BE" dirty="0" smtClean="0"/>
              <a:t>Organisatie regionale comités </a:t>
            </a:r>
          </a:p>
          <a:p>
            <a:pPr marL="971550" lvl="1" indent="-514350">
              <a:buFont typeface="+mj-lt"/>
              <a:buAutoNum type="arabicPeriod"/>
            </a:pPr>
            <a:r>
              <a:rPr lang="nl-BE" dirty="0" smtClean="0"/>
              <a:t>Adviesverlening 	</a:t>
            </a:r>
          </a:p>
          <a:p>
            <a:pPr marL="400050" lvl="1" indent="0">
              <a:buNone/>
            </a:pPr>
            <a:endParaRPr lang="nl-BE" dirty="0"/>
          </a:p>
        </p:txBody>
      </p:sp>
    </p:spTree>
    <p:extLst>
      <p:ext uri="{BB962C8B-B14F-4D97-AF65-F5344CB8AC3E}">
        <p14:creationId xmlns:p14="http://schemas.microsoft.com/office/powerpoint/2010/main" val="131339192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chor="t">
            <a:normAutofit fontScale="90000"/>
          </a:bodyPr>
          <a:lstStyle/>
          <a:p>
            <a:r>
              <a:rPr lang="nl-BE" b="1" dirty="0">
                <a:solidFill>
                  <a:schemeClr val="accent3">
                    <a:lumMod val="50000"/>
                  </a:schemeClr>
                </a:solidFill>
              </a:rPr>
              <a:t>6</a:t>
            </a:r>
            <a:r>
              <a:rPr lang="nl-BE" b="1" dirty="0" smtClean="0">
                <a:solidFill>
                  <a:schemeClr val="accent3">
                    <a:lumMod val="50000"/>
                  </a:schemeClr>
                </a:solidFill>
              </a:rPr>
              <a:t>. </a:t>
            </a:r>
            <a:r>
              <a:rPr lang="nl-NL" b="1" dirty="0" smtClean="0">
                <a:solidFill>
                  <a:schemeClr val="accent3">
                    <a:lumMod val="50000"/>
                  </a:schemeClr>
                </a:solidFill>
              </a:rPr>
              <a:t>Rattenbestrijding provinciale WL</a:t>
            </a:r>
            <a:br>
              <a:rPr lang="nl-NL" b="1" dirty="0" smtClean="0">
                <a:solidFill>
                  <a:schemeClr val="accent3">
                    <a:lumMod val="50000"/>
                  </a:schemeClr>
                </a:solidFill>
              </a:rPr>
            </a:br>
            <a:r>
              <a:rPr lang="nl-NL" sz="3100" b="1" dirty="0" smtClean="0">
                <a:solidFill>
                  <a:schemeClr val="accent3">
                    <a:lumMod val="50000"/>
                  </a:schemeClr>
                </a:solidFill>
              </a:rPr>
              <a:t>6.1 Uitvoering</a:t>
            </a:r>
            <a:r>
              <a:rPr lang="nl-NL" b="1" dirty="0" smtClean="0">
                <a:solidFill>
                  <a:schemeClr val="accent3">
                    <a:lumMod val="50000"/>
                  </a:schemeClr>
                </a:solidFill>
              </a:rPr>
              <a:t/>
            </a:r>
            <a:br>
              <a:rPr lang="nl-NL" b="1" dirty="0" smtClean="0">
                <a:solidFill>
                  <a:schemeClr val="accent3">
                    <a:lumMod val="50000"/>
                  </a:schemeClr>
                </a:solidFill>
              </a:rPr>
            </a:br>
            <a:r>
              <a:rPr lang="nl-NL" b="1" dirty="0" smtClean="0">
                <a:solidFill>
                  <a:schemeClr val="accent3">
                    <a:lumMod val="50000"/>
                  </a:schemeClr>
                </a:solidFill>
              </a:rPr>
              <a:t/>
            </a:r>
            <a:br>
              <a:rPr lang="nl-NL" b="1" dirty="0" smtClean="0">
                <a:solidFill>
                  <a:schemeClr val="accent3">
                    <a:lumMod val="50000"/>
                  </a:schemeClr>
                </a:solidFill>
              </a:rPr>
            </a:br>
            <a:r>
              <a:rPr lang="nl-NL" b="1" dirty="0" smtClean="0">
                <a:solidFill>
                  <a:schemeClr val="accent3">
                    <a:lumMod val="50000"/>
                  </a:schemeClr>
                </a:solidFill>
              </a:rPr>
              <a:t> </a:t>
            </a:r>
            <a:r>
              <a:rPr lang="nl-NL" b="1" dirty="0">
                <a:solidFill>
                  <a:schemeClr val="accent3">
                    <a:lumMod val="50000"/>
                  </a:schemeClr>
                </a:solidFill>
              </a:rPr>
              <a:t/>
            </a:r>
            <a:br>
              <a:rPr lang="nl-NL" b="1" dirty="0">
                <a:solidFill>
                  <a:schemeClr val="accent3">
                    <a:lumMod val="50000"/>
                  </a:schemeClr>
                </a:solidFill>
              </a:rPr>
            </a:br>
            <a:endParaRPr lang="nl-BE" b="1" dirty="0">
              <a:solidFill>
                <a:schemeClr val="accent3">
                  <a:lumMod val="50000"/>
                </a:schemeClr>
              </a:solidFill>
            </a:endParaRPr>
          </a:p>
        </p:txBody>
      </p:sp>
      <p:sp>
        <p:nvSpPr>
          <p:cNvPr id="3" name="Tijdelijke aanduiding voor inhoud 2"/>
          <p:cNvSpPr>
            <a:spLocks noGrp="1"/>
          </p:cNvSpPr>
          <p:nvPr>
            <p:ph idx="1"/>
          </p:nvPr>
        </p:nvSpPr>
        <p:spPr>
          <a:xfrm>
            <a:off x="323528" y="1412776"/>
            <a:ext cx="8363272" cy="4464496"/>
          </a:xfrm>
        </p:spPr>
        <p:txBody>
          <a:bodyPr>
            <a:normAutofit/>
          </a:bodyPr>
          <a:lstStyle/>
          <a:p>
            <a:pPr lvl="2"/>
            <a:r>
              <a:rPr lang="nl-BE" sz="2800" dirty="0" smtClean="0"/>
              <a:t>Speuren</a:t>
            </a:r>
            <a:r>
              <a:rPr lang="nl-BE" dirty="0" smtClean="0"/>
              <a:t> </a:t>
            </a:r>
            <a:endParaRPr lang="nl-BE" dirty="0">
              <a:sym typeface="Wingdings" panose="05000000000000000000" pitchFamily="2" charset="2"/>
            </a:endParaRPr>
          </a:p>
          <a:p>
            <a:pPr lvl="3"/>
            <a:r>
              <a:rPr lang="nl-BE" sz="2400" dirty="0" smtClean="0">
                <a:sym typeface="Wingdings" panose="05000000000000000000" pitchFamily="2" charset="2"/>
              </a:rPr>
              <a:t>Minimaal 2 keer per jaar alle waterlopen</a:t>
            </a:r>
          </a:p>
          <a:p>
            <a:pPr lvl="3"/>
            <a:r>
              <a:rPr lang="nl-BE" sz="2400" dirty="0" smtClean="0">
                <a:sym typeface="Wingdings" panose="05000000000000000000" pitchFamily="2" charset="2"/>
              </a:rPr>
              <a:t>Gevoelige waterlopen meer behandelen</a:t>
            </a:r>
          </a:p>
          <a:p>
            <a:pPr lvl="2"/>
            <a:r>
              <a:rPr lang="nl-BE" sz="2800" dirty="0" smtClean="0">
                <a:sym typeface="Wingdings" panose="05000000000000000000" pitchFamily="2" charset="2"/>
              </a:rPr>
              <a:t>Bestrijding muskusrat</a:t>
            </a:r>
          </a:p>
          <a:p>
            <a:pPr lvl="3"/>
            <a:r>
              <a:rPr lang="nl-BE" sz="2400" dirty="0" smtClean="0">
                <a:sym typeface="Wingdings" panose="05000000000000000000" pitchFamily="2" charset="2"/>
              </a:rPr>
              <a:t>In eerste plaats actieve bestrijding</a:t>
            </a:r>
          </a:p>
          <a:p>
            <a:pPr lvl="3"/>
            <a:r>
              <a:rPr lang="nl-BE" sz="2400" dirty="0" smtClean="0">
                <a:sym typeface="Wingdings" panose="05000000000000000000" pitchFamily="2" charset="2"/>
              </a:rPr>
              <a:t>Bij noodzaak ook passieve bestrijding</a:t>
            </a:r>
          </a:p>
          <a:p>
            <a:pPr lvl="4"/>
            <a:r>
              <a:rPr lang="nl-BE" dirty="0" smtClean="0">
                <a:sym typeface="Wingdings" panose="05000000000000000000" pitchFamily="2" charset="2"/>
              </a:rPr>
              <a:t>Niet jaarrond</a:t>
            </a:r>
          </a:p>
          <a:p>
            <a:pPr lvl="4"/>
            <a:r>
              <a:rPr lang="nl-BE" dirty="0" smtClean="0">
                <a:sym typeface="Wingdings" panose="05000000000000000000" pitchFamily="2" charset="2"/>
              </a:rPr>
              <a:t>Enkel in besmette gebieden</a:t>
            </a:r>
          </a:p>
          <a:p>
            <a:pPr marL="914400" lvl="2" indent="0">
              <a:buNone/>
            </a:pPr>
            <a:endParaRPr lang="nl-BE" dirty="0" smtClean="0"/>
          </a:p>
          <a:p>
            <a:pPr lvl="1"/>
            <a:endParaRPr lang="nl-BE" dirty="0" smtClean="0"/>
          </a:p>
          <a:p>
            <a:pPr lvl="1"/>
            <a:endParaRPr lang="nl-BE" dirty="0" smtClean="0"/>
          </a:p>
          <a:p>
            <a:pPr marL="457200" lvl="1" indent="0">
              <a:buNone/>
            </a:pPr>
            <a:endParaRPr lang="nl-BE" dirty="0" smtClean="0"/>
          </a:p>
          <a:p>
            <a:pPr marL="400050" lvl="1" indent="0">
              <a:buNone/>
            </a:pPr>
            <a:endParaRPr lang="nl-BE" dirty="0"/>
          </a:p>
        </p:txBody>
      </p:sp>
    </p:spTree>
    <p:extLst>
      <p:ext uri="{BB962C8B-B14F-4D97-AF65-F5344CB8AC3E}">
        <p14:creationId xmlns:p14="http://schemas.microsoft.com/office/powerpoint/2010/main" val="174114223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chor="t">
            <a:normAutofit fontScale="90000"/>
          </a:bodyPr>
          <a:lstStyle/>
          <a:p>
            <a:r>
              <a:rPr lang="nl-BE" b="1" dirty="0">
                <a:solidFill>
                  <a:schemeClr val="accent3">
                    <a:lumMod val="50000"/>
                  </a:schemeClr>
                </a:solidFill>
              </a:rPr>
              <a:t>6</a:t>
            </a:r>
            <a:r>
              <a:rPr lang="nl-BE" b="1" dirty="0" smtClean="0">
                <a:solidFill>
                  <a:schemeClr val="accent3">
                    <a:lumMod val="50000"/>
                  </a:schemeClr>
                </a:solidFill>
              </a:rPr>
              <a:t>. </a:t>
            </a:r>
            <a:r>
              <a:rPr lang="nl-NL" b="1" dirty="0" smtClean="0">
                <a:solidFill>
                  <a:schemeClr val="accent3">
                    <a:lumMod val="50000"/>
                  </a:schemeClr>
                </a:solidFill>
              </a:rPr>
              <a:t>Rattenbestrijding provinciale WL</a:t>
            </a:r>
            <a:br>
              <a:rPr lang="nl-NL" b="1" dirty="0" smtClean="0">
                <a:solidFill>
                  <a:schemeClr val="accent3">
                    <a:lumMod val="50000"/>
                  </a:schemeClr>
                </a:solidFill>
              </a:rPr>
            </a:br>
            <a:r>
              <a:rPr lang="nl-NL" sz="3100" b="1" dirty="0" smtClean="0">
                <a:solidFill>
                  <a:schemeClr val="accent3">
                    <a:lumMod val="50000"/>
                  </a:schemeClr>
                </a:solidFill>
              </a:rPr>
              <a:t>6.1 Uitvoering</a:t>
            </a:r>
            <a:r>
              <a:rPr lang="nl-NL" b="1" dirty="0">
                <a:solidFill>
                  <a:schemeClr val="accent3">
                    <a:lumMod val="50000"/>
                  </a:schemeClr>
                </a:solidFill>
              </a:rPr>
              <a:t/>
            </a:r>
            <a:br>
              <a:rPr lang="nl-NL" b="1" dirty="0">
                <a:solidFill>
                  <a:schemeClr val="accent3">
                    <a:lumMod val="50000"/>
                  </a:schemeClr>
                </a:solidFill>
              </a:rPr>
            </a:br>
            <a:endParaRPr lang="nl-BE" b="1" dirty="0">
              <a:solidFill>
                <a:schemeClr val="accent3">
                  <a:lumMod val="50000"/>
                </a:schemeClr>
              </a:solidFill>
            </a:endParaRPr>
          </a:p>
        </p:txBody>
      </p:sp>
      <p:sp>
        <p:nvSpPr>
          <p:cNvPr id="3" name="Tijdelijke aanduiding voor inhoud 2"/>
          <p:cNvSpPr>
            <a:spLocks noGrp="1"/>
          </p:cNvSpPr>
          <p:nvPr>
            <p:ph idx="1"/>
          </p:nvPr>
        </p:nvSpPr>
        <p:spPr>
          <a:xfrm>
            <a:off x="323528" y="1268761"/>
            <a:ext cx="8363272" cy="4464496"/>
          </a:xfrm>
        </p:spPr>
        <p:txBody>
          <a:bodyPr>
            <a:normAutofit/>
          </a:bodyPr>
          <a:lstStyle/>
          <a:p>
            <a:pPr lvl="2"/>
            <a:r>
              <a:rPr lang="nl-BE" sz="2800" dirty="0" smtClean="0"/>
              <a:t>Bruine Rat</a:t>
            </a:r>
          </a:p>
          <a:p>
            <a:pPr lvl="3"/>
            <a:r>
              <a:rPr lang="nl-BE" sz="2400" dirty="0"/>
              <a:t>V</a:t>
            </a:r>
            <a:r>
              <a:rPr lang="nl-BE" sz="2400" dirty="0" smtClean="0"/>
              <a:t>aste lokaaspunten</a:t>
            </a:r>
          </a:p>
          <a:p>
            <a:pPr lvl="4"/>
            <a:r>
              <a:rPr lang="nl-BE" dirty="0" smtClean="0"/>
              <a:t>Focus op gevoelige plaatsen </a:t>
            </a:r>
          </a:p>
          <a:p>
            <a:pPr lvl="4"/>
            <a:r>
              <a:rPr lang="nl-BE" dirty="0" smtClean="0"/>
              <a:t>10 keer per jaar opvullen</a:t>
            </a:r>
          </a:p>
          <a:p>
            <a:pPr lvl="3"/>
            <a:r>
              <a:rPr lang="nl-BE" sz="2400" dirty="0" smtClean="0"/>
              <a:t>Behandeling van haarden</a:t>
            </a:r>
          </a:p>
          <a:p>
            <a:pPr lvl="4"/>
            <a:r>
              <a:rPr lang="nl-BE" dirty="0" smtClean="0"/>
              <a:t>Aanpakken door tijdelijk buizen te plaatsen </a:t>
            </a:r>
          </a:p>
          <a:p>
            <a:pPr lvl="2"/>
            <a:r>
              <a:rPr lang="nl-BE" sz="2800" dirty="0" smtClean="0"/>
              <a:t>Meldingen	</a:t>
            </a:r>
          </a:p>
          <a:p>
            <a:pPr lvl="3"/>
            <a:r>
              <a:rPr lang="nl-BE" sz="2400" dirty="0" smtClean="0"/>
              <a:t>Enkel langs waterlopen 2</a:t>
            </a:r>
            <a:r>
              <a:rPr lang="nl-BE" sz="2400" baseline="30000" dirty="0" smtClean="0"/>
              <a:t>e</a:t>
            </a:r>
            <a:r>
              <a:rPr lang="nl-BE" sz="2400" dirty="0" smtClean="0"/>
              <a:t> </a:t>
            </a:r>
            <a:r>
              <a:rPr lang="nl-BE" sz="2400" dirty="0" err="1" smtClean="0"/>
              <a:t>cat</a:t>
            </a:r>
            <a:endParaRPr lang="nl-BE" sz="2400" dirty="0" smtClean="0"/>
          </a:p>
          <a:p>
            <a:pPr lvl="3"/>
            <a:r>
              <a:rPr lang="nl-BE" sz="2400" dirty="0" smtClean="0"/>
              <a:t>Geen private meldingen</a:t>
            </a:r>
          </a:p>
          <a:p>
            <a:pPr lvl="3"/>
            <a:r>
              <a:rPr lang="nl-BE" sz="2400" dirty="0" smtClean="0"/>
              <a:t>Binnen 5 werkdagen</a:t>
            </a:r>
          </a:p>
          <a:p>
            <a:pPr lvl="1"/>
            <a:endParaRPr lang="nl-BE" dirty="0" smtClean="0"/>
          </a:p>
          <a:p>
            <a:pPr lvl="1"/>
            <a:endParaRPr lang="nl-BE" dirty="0" smtClean="0"/>
          </a:p>
          <a:p>
            <a:pPr marL="457200" lvl="1" indent="0">
              <a:buNone/>
            </a:pPr>
            <a:endParaRPr lang="nl-BE" dirty="0" smtClean="0"/>
          </a:p>
          <a:p>
            <a:pPr marL="400050" lvl="1" indent="0">
              <a:buNone/>
            </a:pPr>
            <a:endParaRPr lang="nl-BE" dirty="0"/>
          </a:p>
        </p:txBody>
      </p:sp>
    </p:spTree>
    <p:extLst>
      <p:ext uri="{BB962C8B-B14F-4D97-AF65-F5344CB8AC3E}">
        <p14:creationId xmlns:p14="http://schemas.microsoft.com/office/powerpoint/2010/main" val="384533444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chor="t">
            <a:normAutofit fontScale="90000"/>
          </a:bodyPr>
          <a:lstStyle/>
          <a:p>
            <a:r>
              <a:rPr lang="nl-BE" b="1" dirty="0">
                <a:solidFill>
                  <a:schemeClr val="accent3">
                    <a:lumMod val="50000"/>
                  </a:schemeClr>
                </a:solidFill>
              </a:rPr>
              <a:t>6</a:t>
            </a:r>
            <a:r>
              <a:rPr lang="nl-BE" b="1" dirty="0" smtClean="0">
                <a:solidFill>
                  <a:schemeClr val="accent3">
                    <a:lumMod val="50000"/>
                  </a:schemeClr>
                </a:solidFill>
              </a:rPr>
              <a:t>. </a:t>
            </a:r>
            <a:r>
              <a:rPr lang="nl-NL" b="1" dirty="0" smtClean="0">
                <a:solidFill>
                  <a:schemeClr val="accent3">
                    <a:lumMod val="50000"/>
                  </a:schemeClr>
                </a:solidFill>
              </a:rPr>
              <a:t>Rattenbestrijding provinciale WL</a:t>
            </a:r>
            <a:br>
              <a:rPr lang="nl-NL" b="1" dirty="0" smtClean="0">
                <a:solidFill>
                  <a:schemeClr val="accent3">
                    <a:lumMod val="50000"/>
                  </a:schemeClr>
                </a:solidFill>
              </a:rPr>
            </a:br>
            <a:r>
              <a:rPr lang="nl-NL" sz="3100" b="1" dirty="0" smtClean="0">
                <a:solidFill>
                  <a:schemeClr val="accent3">
                    <a:lumMod val="50000"/>
                  </a:schemeClr>
                </a:solidFill>
              </a:rPr>
              <a:t>6.1 Uitvoering</a:t>
            </a:r>
            <a:r>
              <a:rPr lang="nl-NL" b="1" dirty="0">
                <a:solidFill>
                  <a:schemeClr val="accent3">
                    <a:lumMod val="50000"/>
                  </a:schemeClr>
                </a:solidFill>
              </a:rPr>
              <a:t/>
            </a:r>
            <a:br>
              <a:rPr lang="nl-NL" b="1" dirty="0">
                <a:solidFill>
                  <a:schemeClr val="accent3">
                    <a:lumMod val="50000"/>
                  </a:schemeClr>
                </a:solidFill>
              </a:rPr>
            </a:br>
            <a:endParaRPr lang="nl-BE" b="1" dirty="0">
              <a:solidFill>
                <a:schemeClr val="accent3">
                  <a:lumMod val="50000"/>
                </a:schemeClr>
              </a:solidFill>
            </a:endParaRPr>
          </a:p>
        </p:txBody>
      </p:sp>
      <p:sp>
        <p:nvSpPr>
          <p:cNvPr id="3" name="Tijdelijke aanduiding voor inhoud 2"/>
          <p:cNvSpPr>
            <a:spLocks noGrp="1"/>
          </p:cNvSpPr>
          <p:nvPr>
            <p:ph idx="1"/>
          </p:nvPr>
        </p:nvSpPr>
        <p:spPr>
          <a:xfrm>
            <a:off x="323528" y="1268761"/>
            <a:ext cx="8363272" cy="4464496"/>
          </a:xfrm>
        </p:spPr>
        <p:txBody>
          <a:bodyPr>
            <a:normAutofit/>
          </a:bodyPr>
          <a:lstStyle/>
          <a:p>
            <a:endParaRPr lang="nl-BE" sz="2000" dirty="0" smtClean="0"/>
          </a:p>
          <a:p>
            <a:r>
              <a:rPr lang="nl-BE" dirty="0" smtClean="0"/>
              <a:t>Afspraken andere waterloopbeheerders</a:t>
            </a:r>
          </a:p>
          <a:p>
            <a:pPr lvl="2"/>
            <a:r>
              <a:rPr lang="nl-BE" dirty="0" smtClean="0"/>
              <a:t>Enkel materiaal op eigen waterloop</a:t>
            </a:r>
          </a:p>
          <a:p>
            <a:pPr lvl="2"/>
            <a:r>
              <a:rPr lang="nl-BE" dirty="0" smtClean="0"/>
              <a:t>Communiceer over haarden </a:t>
            </a:r>
            <a:r>
              <a:rPr lang="nl-BE" dirty="0" err="1" smtClean="0"/>
              <a:t>mura</a:t>
            </a:r>
            <a:r>
              <a:rPr lang="nl-BE" dirty="0" smtClean="0"/>
              <a:t>!</a:t>
            </a:r>
          </a:p>
          <a:p>
            <a:pPr lvl="3"/>
            <a:r>
              <a:rPr lang="nl-BE" dirty="0" smtClean="0"/>
              <a:t>Bij waterloop overschrijdend probleem: contacteer andere beheerder om integrale aanpak te garanderen</a:t>
            </a:r>
          </a:p>
          <a:p>
            <a:pPr lvl="2"/>
            <a:endParaRPr lang="nl-BE" dirty="0" smtClean="0"/>
          </a:p>
          <a:p>
            <a:pPr lvl="1"/>
            <a:endParaRPr lang="nl-BE" dirty="0" smtClean="0"/>
          </a:p>
          <a:p>
            <a:pPr marL="457200" lvl="1" indent="0">
              <a:buNone/>
            </a:pPr>
            <a:endParaRPr lang="nl-BE" dirty="0" smtClean="0"/>
          </a:p>
          <a:p>
            <a:pPr marL="400050" lvl="1" indent="0">
              <a:buNone/>
            </a:pPr>
            <a:endParaRPr lang="nl-BE" dirty="0"/>
          </a:p>
        </p:txBody>
      </p:sp>
    </p:spTree>
    <p:extLst>
      <p:ext uri="{BB962C8B-B14F-4D97-AF65-F5344CB8AC3E}">
        <p14:creationId xmlns:p14="http://schemas.microsoft.com/office/powerpoint/2010/main" val="169057433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chor="t">
            <a:normAutofit fontScale="90000"/>
          </a:bodyPr>
          <a:lstStyle/>
          <a:p>
            <a:r>
              <a:rPr lang="nl-BE" b="1" dirty="0">
                <a:solidFill>
                  <a:schemeClr val="accent3">
                    <a:lumMod val="50000"/>
                  </a:schemeClr>
                </a:solidFill>
              </a:rPr>
              <a:t>6</a:t>
            </a:r>
            <a:r>
              <a:rPr lang="nl-BE" b="1" dirty="0" smtClean="0">
                <a:solidFill>
                  <a:schemeClr val="accent3">
                    <a:lumMod val="50000"/>
                  </a:schemeClr>
                </a:solidFill>
              </a:rPr>
              <a:t>. </a:t>
            </a:r>
            <a:r>
              <a:rPr lang="nl-NL" b="1" dirty="0" smtClean="0">
                <a:solidFill>
                  <a:schemeClr val="accent3">
                    <a:lumMod val="50000"/>
                  </a:schemeClr>
                </a:solidFill>
              </a:rPr>
              <a:t>Rattenbestrijding provinciale WL</a:t>
            </a:r>
            <a:br>
              <a:rPr lang="nl-NL" b="1" dirty="0" smtClean="0">
                <a:solidFill>
                  <a:schemeClr val="accent3">
                    <a:lumMod val="50000"/>
                  </a:schemeClr>
                </a:solidFill>
              </a:rPr>
            </a:br>
            <a:r>
              <a:rPr lang="nl-NL" sz="3100" b="1" dirty="0" smtClean="0">
                <a:solidFill>
                  <a:schemeClr val="accent3">
                    <a:lumMod val="50000"/>
                  </a:schemeClr>
                </a:solidFill>
              </a:rPr>
              <a:t>6.1 Uitvoering</a:t>
            </a:r>
            <a:r>
              <a:rPr lang="nl-NL" sz="3100" b="1" dirty="0">
                <a:solidFill>
                  <a:schemeClr val="accent3">
                    <a:lumMod val="50000"/>
                  </a:schemeClr>
                </a:solidFill>
              </a:rPr>
              <a:t/>
            </a:r>
            <a:br>
              <a:rPr lang="nl-NL" sz="3100" b="1" dirty="0">
                <a:solidFill>
                  <a:schemeClr val="accent3">
                    <a:lumMod val="50000"/>
                  </a:schemeClr>
                </a:solidFill>
              </a:rPr>
            </a:br>
            <a:endParaRPr lang="nl-BE" b="1" dirty="0">
              <a:solidFill>
                <a:schemeClr val="accent3">
                  <a:lumMod val="50000"/>
                </a:schemeClr>
              </a:solidFill>
            </a:endParaRPr>
          </a:p>
        </p:txBody>
      </p:sp>
      <p:sp>
        <p:nvSpPr>
          <p:cNvPr id="3" name="Tijdelijke aanduiding voor inhoud 2"/>
          <p:cNvSpPr>
            <a:spLocks noGrp="1"/>
          </p:cNvSpPr>
          <p:nvPr>
            <p:ph idx="1"/>
          </p:nvPr>
        </p:nvSpPr>
        <p:spPr>
          <a:xfrm>
            <a:off x="323528" y="1268761"/>
            <a:ext cx="8363272" cy="4464496"/>
          </a:xfrm>
        </p:spPr>
        <p:txBody>
          <a:bodyPr>
            <a:normAutofit/>
          </a:bodyPr>
          <a:lstStyle/>
          <a:p>
            <a:endParaRPr lang="nl-BE" sz="2000" dirty="0" smtClean="0"/>
          </a:p>
          <a:p>
            <a:pPr marL="914400" lvl="2" indent="0">
              <a:buNone/>
            </a:pPr>
            <a:endParaRPr lang="nl-BE" dirty="0" smtClean="0"/>
          </a:p>
          <a:p>
            <a:pPr marL="457200" lvl="1" indent="0">
              <a:buNone/>
            </a:pPr>
            <a:endParaRPr lang="nl-BE" dirty="0" smtClean="0"/>
          </a:p>
          <a:p>
            <a:pPr marL="457200" lvl="1" indent="0" algn="ctr">
              <a:buNone/>
            </a:pPr>
            <a:r>
              <a:rPr lang="nl-BE" dirty="0" smtClean="0">
                <a:hlinkClick r:id="rId3"/>
              </a:rPr>
              <a:t>http</a:t>
            </a:r>
            <a:r>
              <a:rPr lang="nl-BE" dirty="0">
                <a:hlinkClick r:id="rId3"/>
              </a:rPr>
              <a:t>://</a:t>
            </a:r>
            <a:r>
              <a:rPr lang="nl-BE" dirty="0" smtClean="0">
                <a:hlinkClick r:id="rId3"/>
              </a:rPr>
              <a:t>www.gisoost.be/home/index.php</a:t>
            </a:r>
            <a:endParaRPr lang="nl-BE" dirty="0" smtClean="0"/>
          </a:p>
          <a:p>
            <a:pPr marL="457200" lvl="1" indent="0">
              <a:buNone/>
            </a:pPr>
            <a:endParaRPr lang="nl-BE" dirty="0" smtClean="0"/>
          </a:p>
          <a:p>
            <a:pPr marL="457200" lvl="1" indent="0">
              <a:buNone/>
            </a:pPr>
            <a:endParaRPr lang="nl-BE" dirty="0" smtClean="0"/>
          </a:p>
          <a:p>
            <a:pPr marL="400050" lvl="1" indent="0">
              <a:buNone/>
            </a:pPr>
            <a:endParaRPr lang="nl-BE" dirty="0"/>
          </a:p>
        </p:txBody>
      </p:sp>
    </p:spTree>
    <p:extLst>
      <p:ext uri="{BB962C8B-B14F-4D97-AF65-F5344CB8AC3E}">
        <p14:creationId xmlns:p14="http://schemas.microsoft.com/office/powerpoint/2010/main" val="221878030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4294967295"/>
          </p:nvPr>
        </p:nvSpPr>
        <p:spPr>
          <a:xfrm>
            <a:off x="0" y="1268413"/>
            <a:ext cx="8362950" cy="4465637"/>
          </a:xfrm>
        </p:spPr>
        <p:txBody>
          <a:bodyPr>
            <a:normAutofit/>
          </a:bodyPr>
          <a:lstStyle/>
          <a:p>
            <a:endParaRPr lang="nl-BE" sz="2000" dirty="0" smtClean="0"/>
          </a:p>
          <a:p>
            <a:pPr marL="914400" lvl="2" indent="0">
              <a:buNone/>
            </a:pPr>
            <a:endParaRPr lang="nl-BE" dirty="0" smtClean="0"/>
          </a:p>
          <a:p>
            <a:pPr marL="457200" lvl="1" indent="0">
              <a:buNone/>
            </a:pPr>
            <a:endParaRPr lang="nl-BE" dirty="0" smtClean="0"/>
          </a:p>
          <a:p>
            <a:pPr marL="457200" lvl="1" indent="0">
              <a:buNone/>
            </a:pPr>
            <a:endParaRPr lang="nl-BE" dirty="0" smtClean="0"/>
          </a:p>
          <a:p>
            <a:pPr marL="400050" lvl="1" indent="0">
              <a:buNone/>
            </a:pPr>
            <a:endParaRPr lang="nl-BE"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836712"/>
            <a:ext cx="8784976" cy="33822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7376552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4294967295"/>
          </p:nvPr>
        </p:nvSpPr>
        <p:spPr>
          <a:xfrm>
            <a:off x="0" y="1268413"/>
            <a:ext cx="8362950" cy="4465637"/>
          </a:xfrm>
        </p:spPr>
        <p:txBody>
          <a:bodyPr>
            <a:normAutofit/>
          </a:bodyPr>
          <a:lstStyle/>
          <a:p>
            <a:endParaRPr lang="nl-BE" sz="2000" dirty="0" smtClean="0"/>
          </a:p>
          <a:p>
            <a:pPr marL="914400" lvl="2" indent="0">
              <a:buNone/>
            </a:pPr>
            <a:endParaRPr lang="nl-BE" dirty="0" smtClean="0"/>
          </a:p>
          <a:p>
            <a:pPr marL="457200" lvl="1" indent="0">
              <a:buNone/>
            </a:pPr>
            <a:endParaRPr lang="nl-BE" dirty="0" smtClean="0"/>
          </a:p>
          <a:p>
            <a:pPr marL="457200" lvl="1" indent="0">
              <a:buNone/>
            </a:pPr>
            <a:endParaRPr lang="nl-BE" dirty="0" smtClean="0"/>
          </a:p>
          <a:p>
            <a:pPr marL="400050" lvl="1" indent="0">
              <a:buNone/>
            </a:pPr>
            <a:endParaRPr lang="nl-BE"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47" y="836712"/>
            <a:ext cx="9143999" cy="46414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9155820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BE"/>
          </a:p>
        </p:txBody>
      </p:sp>
      <p:pic>
        <p:nvPicPr>
          <p:cNvPr id="2050"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658" r="21294"/>
          <a:stretch/>
        </p:blipFill>
        <p:spPr bwMode="auto">
          <a:xfrm>
            <a:off x="1" y="0"/>
            <a:ext cx="9144000" cy="68469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8669503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chor="t">
            <a:normAutofit fontScale="90000"/>
          </a:bodyPr>
          <a:lstStyle/>
          <a:p>
            <a:r>
              <a:rPr lang="nl-BE" b="1" dirty="0">
                <a:solidFill>
                  <a:schemeClr val="accent3">
                    <a:lumMod val="50000"/>
                  </a:schemeClr>
                </a:solidFill>
              </a:rPr>
              <a:t>6</a:t>
            </a:r>
            <a:r>
              <a:rPr lang="nl-BE" b="1" dirty="0" smtClean="0">
                <a:solidFill>
                  <a:schemeClr val="accent3">
                    <a:lumMod val="50000"/>
                  </a:schemeClr>
                </a:solidFill>
              </a:rPr>
              <a:t>. </a:t>
            </a:r>
            <a:r>
              <a:rPr lang="nl-NL" b="1" dirty="0" smtClean="0">
                <a:solidFill>
                  <a:schemeClr val="accent3">
                    <a:lumMod val="50000"/>
                  </a:schemeClr>
                </a:solidFill>
              </a:rPr>
              <a:t>Rattenbestrijding provinciale WL</a:t>
            </a:r>
            <a:br>
              <a:rPr lang="nl-NL" b="1" dirty="0" smtClean="0">
                <a:solidFill>
                  <a:schemeClr val="accent3">
                    <a:lumMod val="50000"/>
                  </a:schemeClr>
                </a:solidFill>
              </a:rPr>
            </a:br>
            <a:r>
              <a:rPr lang="nl-NL" sz="3100" b="1" dirty="0" smtClean="0">
                <a:solidFill>
                  <a:schemeClr val="accent3">
                    <a:lumMod val="50000"/>
                  </a:schemeClr>
                </a:solidFill>
              </a:rPr>
              <a:t>6.2 Prospectie polders</a:t>
            </a:r>
            <a:r>
              <a:rPr lang="nl-NL" b="1" dirty="0" smtClean="0">
                <a:solidFill>
                  <a:schemeClr val="accent3">
                    <a:lumMod val="50000"/>
                  </a:schemeClr>
                </a:solidFill>
              </a:rPr>
              <a:t/>
            </a:r>
            <a:br>
              <a:rPr lang="nl-NL" b="1" dirty="0" smtClean="0">
                <a:solidFill>
                  <a:schemeClr val="accent3">
                    <a:lumMod val="50000"/>
                  </a:schemeClr>
                </a:solidFill>
              </a:rPr>
            </a:br>
            <a:r>
              <a:rPr lang="nl-NL" b="1" dirty="0" smtClean="0">
                <a:solidFill>
                  <a:schemeClr val="accent3">
                    <a:lumMod val="50000"/>
                  </a:schemeClr>
                </a:solidFill>
              </a:rPr>
              <a:t> </a:t>
            </a:r>
            <a:r>
              <a:rPr lang="nl-NL" b="1" dirty="0">
                <a:solidFill>
                  <a:schemeClr val="accent3">
                    <a:lumMod val="50000"/>
                  </a:schemeClr>
                </a:solidFill>
              </a:rPr>
              <a:t/>
            </a:r>
            <a:br>
              <a:rPr lang="nl-NL" b="1" dirty="0">
                <a:solidFill>
                  <a:schemeClr val="accent3">
                    <a:lumMod val="50000"/>
                  </a:schemeClr>
                </a:solidFill>
              </a:rPr>
            </a:br>
            <a:endParaRPr lang="nl-BE" b="1" dirty="0">
              <a:solidFill>
                <a:schemeClr val="accent3">
                  <a:lumMod val="50000"/>
                </a:schemeClr>
              </a:solidFill>
            </a:endParaRPr>
          </a:p>
        </p:txBody>
      </p:sp>
      <p:sp>
        <p:nvSpPr>
          <p:cNvPr id="3" name="Tijdelijke aanduiding voor inhoud 2"/>
          <p:cNvSpPr>
            <a:spLocks noGrp="1"/>
          </p:cNvSpPr>
          <p:nvPr>
            <p:ph idx="1"/>
          </p:nvPr>
        </p:nvSpPr>
        <p:spPr>
          <a:xfrm>
            <a:off x="251520" y="1412776"/>
            <a:ext cx="8363272" cy="4464496"/>
          </a:xfrm>
        </p:spPr>
        <p:txBody>
          <a:bodyPr>
            <a:normAutofit/>
          </a:bodyPr>
          <a:lstStyle/>
          <a:p>
            <a:pPr lvl="1">
              <a:buFont typeface="Arial" panose="020B0604020202020204" pitchFamily="34" charset="0"/>
              <a:buChar char="•"/>
            </a:pPr>
            <a:r>
              <a:rPr lang="nl-BE" sz="3200" dirty="0" smtClean="0"/>
              <a:t>Focus op nazicht muskusrat</a:t>
            </a:r>
          </a:p>
          <a:p>
            <a:pPr lvl="1">
              <a:buFont typeface="Arial" panose="020B0604020202020204" pitchFamily="34" charset="0"/>
              <a:buChar char="•"/>
            </a:pPr>
            <a:r>
              <a:rPr lang="nl-BE" sz="3200" dirty="0" smtClean="0"/>
              <a:t>Minimaal 1 maal per jaar</a:t>
            </a:r>
          </a:p>
          <a:p>
            <a:pPr lvl="1">
              <a:buFont typeface="Arial" panose="020B0604020202020204" pitchFamily="34" charset="0"/>
              <a:buChar char="•"/>
            </a:pPr>
            <a:r>
              <a:rPr lang="nl-BE" sz="3200" dirty="0" smtClean="0"/>
              <a:t>Bij vaststelling wordt er gevraagd actie te ondernemen</a:t>
            </a:r>
          </a:p>
          <a:p>
            <a:pPr lvl="1">
              <a:buFont typeface="Arial" panose="020B0604020202020204" pitchFamily="34" charset="0"/>
              <a:buChar char="•"/>
            </a:pPr>
            <a:r>
              <a:rPr lang="nl-BE" sz="3200" dirty="0" smtClean="0"/>
              <a:t>Opvolging tot probleem is opgelost</a:t>
            </a:r>
          </a:p>
          <a:p>
            <a:pPr lvl="1">
              <a:buFont typeface="Arial" panose="020B0604020202020204" pitchFamily="34" charset="0"/>
              <a:buChar char="•"/>
            </a:pPr>
            <a:r>
              <a:rPr lang="nl-BE" sz="3200" dirty="0" smtClean="0"/>
              <a:t>Er wordt niet bestreden </a:t>
            </a:r>
          </a:p>
          <a:p>
            <a:pPr marL="457200" lvl="1" indent="0">
              <a:buNone/>
            </a:pPr>
            <a:endParaRPr lang="nl-BE" dirty="0" smtClean="0"/>
          </a:p>
          <a:p>
            <a:pPr marL="457200" lvl="1" indent="0">
              <a:buNone/>
            </a:pPr>
            <a:endParaRPr lang="nl-BE" dirty="0" smtClean="0"/>
          </a:p>
          <a:p>
            <a:pPr marL="400050" lvl="1" indent="0">
              <a:buNone/>
            </a:pPr>
            <a:endParaRPr lang="nl-BE" dirty="0"/>
          </a:p>
        </p:txBody>
      </p:sp>
    </p:spTree>
    <p:extLst>
      <p:ext uri="{BB962C8B-B14F-4D97-AF65-F5344CB8AC3E}">
        <p14:creationId xmlns:p14="http://schemas.microsoft.com/office/powerpoint/2010/main" val="262384376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a:normAutofit/>
          </a:bodyPr>
          <a:lstStyle/>
          <a:p>
            <a:pPr marL="0" indent="0">
              <a:buNone/>
            </a:pPr>
            <a:endParaRPr lang="nl-BE" sz="2000" dirty="0" smtClean="0"/>
          </a:p>
          <a:p>
            <a:pPr marL="457200" lvl="1" indent="0">
              <a:buNone/>
            </a:pPr>
            <a:endParaRPr lang="nl-BE" dirty="0" smtClean="0"/>
          </a:p>
          <a:p>
            <a:pPr marL="400050" lvl="1" indent="0">
              <a:buNone/>
            </a:pPr>
            <a:endParaRPr lang="nl-BE" dirty="0"/>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3081" b="2420"/>
          <a:stretch/>
        </p:blipFill>
        <p:spPr bwMode="auto">
          <a:xfrm>
            <a:off x="971600" y="19548"/>
            <a:ext cx="7276678" cy="68384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3324886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BE"/>
          </a:p>
        </p:txBody>
      </p:sp>
      <p:sp>
        <p:nvSpPr>
          <p:cNvPr id="3" name="Tijdelijke aanduiding voor inhoud 2"/>
          <p:cNvSpPr>
            <a:spLocks noGrp="1"/>
          </p:cNvSpPr>
          <p:nvPr>
            <p:ph idx="1"/>
          </p:nvPr>
        </p:nvSpPr>
        <p:spPr/>
        <p:txBody>
          <a:bodyPr/>
          <a:lstStyle/>
          <a:p>
            <a:pPr marL="514350" indent="-514350">
              <a:buAutoNum type="arabicPeriod"/>
            </a:pPr>
            <a:endParaRPr lang="nl-BE" b="1" dirty="0" smtClean="0">
              <a:solidFill>
                <a:schemeClr val="accent3">
                  <a:lumMod val="50000"/>
                </a:schemeClr>
              </a:solidFill>
            </a:endParaRPr>
          </a:p>
          <a:p>
            <a:pPr marL="514350" indent="-514350">
              <a:buFont typeface="+mj-lt"/>
              <a:buAutoNum type="arabicPeriod" startAt="3"/>
            </a:pPr>
            <a:r>
              <a:rPr lang="nl-BE" b="1" dirty="0" smtClean="0">
                <a:solidFill>
                  <a:schemeClr val="accent3">
                    <a:lumMod val="50000"/>
                  </a:schemeClr>
                </a:solidFill>
              </a:rPr>
              <a:t>Voorstelling van de aanwezigen en tour de </a:t>
            </a:r>
            <a:r>
              <a:rPr lang="nl-BE" b="1" dirty="0" err="1" smtClean="0">
                <a:solidFill>
                  <a:schemeClr val="accent3">
                    <a:lumMod val="50000"/>
                  </a:schemeClr>
                </a:solidFill>
              </a:rPr>
              <a:t>table</a:t>
            </a:r>
            <a:r>
              <a:rPr lang="nl-BE" b="1" dirty="0" smtClean="0">
                <a:solidFill>
                  <a:schemeClr val="accent3">
                    <a:lumMod val="50000"/>
                  </a:schemeClr>
                </a:solidFill>
              </a:rPr>
              <a:t> </a:t>
            </a:r>
            <a:endParaRPr lang="nl-BE" b="1" dirty="0">
              <a:solidFill>
                <a:schemeClr val="accent3">
                  <a:lumMod val="50000"/>
                </a:schemeClr>
              </a:solidFill>
            </a:endParaRPr>
          </a:p>
          <a:p>
            <a:pPr marL="0" indent="0">
              <a:buNone/>
            </a:pPr>
            <a:endParaRPr lang="nl-BE" b="1" dirty="0">
              <a:solidFill>
                <a:schemeClr val="accent3">
                  <a:lumMod val="50000"/>
                </a:schemeClr>
              </a:solidFill>
            </a:endParaRPr>
          </a:p>
        </p:txBody>
      </p:sp>
    </p:spTree>
    <p:extLst>
      <p:ext uri="{BB962C8B-B14F-4D97-AF65-F5344CB8AC3E}">
        <p14:creationId xmlns:p14="http://schemas.microsoft.com/office/powerpoint/2010/main" val="272909009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chor="t">
            <a:normAutofit fontScale="90000"/>
          </a:bodyPr>
          <a:lstStyle/>
          <a:p>
            <a:r>
              <a:rPr lang="nl-BE" b="1" dirty="0">
                <a:solidFill>
                  <a:schemeClr val="accent3">
                    <a:lumMod val="50000"/>
                  </a:schemeClr>
                </a:solidFill>
              </a:rPr>
              <a:t>6</a:t>
            </a:r>
            <a:r>
              <a:rPr lang="nl-BE" b="1" dirty="0" smtClean="0">
                <a:solidFill>
                  <a:schemeClr val="accent3">
                    <a:lumMod val="50000"/>
                  </a:schemeClr>
                </a:solidFill>
              </a:rPr>
              <a:t>. </a:t>
            </a:r>
            <a:r>
              <a:rPr lang="nl-NL" b="1" dirty="0" smtClean="0">
                <a:solidFill>
                  <a:schemeClr val="accent3">
                    <a:lumMod val="50000"/>
                  </a:schemeClr>
                </a:solidFill>
              </a:rPr>
              <a:t>Rattenbestrijding provinciale WL</a:t>
            </a:r>
            <a:br>
              <a:rPr lang="nl-NL" b="1" dirty="0" smtClean="0">
                <a:solidFill>
                  <a:schemeClr val="accent3">
                    <a:lumMod val="50000"/>
                  </a:schemeClr>
                </a:solidFill>
              </a:rPr>
            </a:br>
            <a:r>
              <a:rPr lang="nl-NL" sz="3100" b="1" dirty="0" smtClean="0">
                <a:solidFill>
                  <a:schemeClr val="accent3">
                    <a:lumMod val="50000"/>
                  </a:schemeClr>
                </a:solidFill>
              </a:rPr>
              <a:t>6.4 Adviesverlening  </a:t>
            </a:r>
            <a:r>
              <a:rPr lang="nl-NL" b="1" dirty="0">
                <a:solidFill>
                  <a:schemeClr val="accent3">
                    <a:lumMod val="50000"/>
                  </a:schemeClr>
                </a:solidFill>
              </a:rPr>
              <a:t/>
            </a:r>
            <a:br>
              <a:rPr lang="nl-NL" b="1" dirty="0">
                <a:solidFill>
                  <a:schemeClr val="accent3">
                    <a:lumMod val="50000"/>
                  </a:schemeClr>
                </a:solidFill>
              </a:rPr>
            </a:br>
            <a:endParaRPr lang="nl-BE" b="1" dirty="0">
              <a:solidFill>
                <a:schemeClr val="accent3">
                  <a:lumMod val="50000"/>
                </a:schemeClr>
              </a:solidFill>
            </a:endParaRPr>
          </a:p>
        </p:txBody>
      </p:sp>
      <p:sp>
        <p:nvSpPr>
          <p:cNvPr id="3" name="Tijdelijke aanduiding voor inhoud 2"/>
          <p:cNvSpPr>
            <a:spLocks noGrp="1"/>
          </p:cNvSpPr>
          <p:nvPr>
            <p:ph idx="1"/>
          </p:nvPr>
        </p:nvSpPr>
        <p:spPr>
          <a:xfrm>
            <a:off x="251520" y="1700808"/>
            <a:ext cx="8363272" cy="4464496"/>
          </a:xfrm>
        </p:spPr>
        <p:txBody>
          <a:bodyPr>
            <a:normAutofit/>
          </a:bodyPr>
          <a:lstStyle/>
          <a:p>
            <a:pPr marL="0" indent="0">
              <a:buNone/>
            </a:pPr>
            <a:endParaRPr lang="nl-BE" sz="2000" dirty="0" smtClean="0"/>
          </a:p>
          <a:p>
            <a:pPr lvl="1">
              <a:buFont typeface="Arial" panose="020B0604020202020204" pitchFamily="34" charset="0"/>
              <a:buChar char="•"/>
            </a:pPr>
            <a:r>
              <a:rPr lang="nl-BE" dirty="0" smtClean="0"/>
              <a:t>Voor openbare besturen</a:t>
            </a:r>
          </a:p>
          <a:p>
            <a:pPr marL="914400" lvl="2" indent="0">
              <a:buNone/>
            </a:pPr>
            <a:endParaRPr lang="nl-BE" dirty="0" smtClean="0"/>
          </a:p>
          <a:p>
            <a:pPr marL="914400" lvl="2" indent="0">
              <a:buNone/>
            </a:pPr>
            <a:r>
              <a:rPr lang="nl-BE" sz="3200" dirty="0" smtClean="0">
                <a:hlinkClick r:id="rId3"/>
              </a:rPr>
              <a:t>rattenbestrijding@oost-vlaanderen.be</a:t>
            </a:r>
            <a:endParaRPr lang="nl-BE" sz="3200" dirty="0" smtClean="0"/>
          </a:p>
          <a:p>
            <a:pPr marL="914400" lvl="2" indent="0">
              <a:buNone/>
            </a:pPr>
            <a:endParaRPr lang="nl-BE" dirty="0" smtClean="0"/>
          </a:p>
          <a:p>
            <a:pPr marL="400050" lvl="1" indent="0">
              <a:buNone/>
            </a:pPr>
            <a:endParaRPr lang="nl-BE" dirty="0"/>
          </a:p>
        </p:txBody>
      </p:sp>
    </p:spTree>
    <p:extLst>
      <p:ext uri="{BB962C8B-B14F-4D97-AF65-F5344CB8AC3E}">
        <p14:creationId xmlns:p14="http://schemas.microsoft.com/office/powerpoint/2010/main" val="396601062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95536" y="476672"/>
            <a:ext cx="8229600" cy="1143000"/>
          </a:xfrm>
        </p:spPr>
        <p:txBody>
          <a:bodyPr anchor="t">
            <a:normAutofit fontScale="90000"/>
          </a:bodyPr>
          <a:lstStyle/>
          <a:p>
            <a:r>
              <a:rPr lang="nl-BE" b="1" dirty="0">
                <a:solidFill>
                  <a:schemeClr val="accent3">
                    <a:lumMod val="50000"/>
                  </a:schemeClr>
                </a:solidFill>
              </a:rPr>
              <a:t>6</a:t>
            </a:r>
            <a:r>
              <a:rPr lang="nl-BE" b="1" dirty="0" smtClean="0">
                <a:solidFill>
                  <a:schemeClr val="accent3">
                    <a:lumMod val="50000"/>
                  </a:schemeClr>
                </a:solidFill>
              </a:rPr>
              <a:t>. </a:t>
            </a:r>
            <a:r>
              <a:rPr lang="nl-NL" b="1" dirty="0" smtClean="0">
                <a:solidFill>
                  <a:schemeClr val="accent3">
                    <a:lumMod val="50000"/>
                  </a:schemeClr>
                </a:solidFill>
              </a:rPr>
              <a:t>Rattenbestrijding provinciale WL</a:t>
            </a:r>
            <a:br>
              <a:rPr lang="nl-NL" b="1" dirty="0" smtClean="0">
                <a:solidFill>
                  <a:schemeClr val="accent3">
                    <a:lumMod val="50000"/>
                  </a:schemeClr>
                </a:solidFill>
              </a:rPr>
            </a:br>
            <a:r>
              <a:rPr lang="nl-NL" b="1" dirty="0" smtClean="0">
                <a:solidFill>
                  <a:schemeClr val="accent3">
                    <a:lumMod val="50000"/>
                  </a:schemeClr>
                </a:solidFill>
              </a:rPr>
              <a:t>  </a:t>
            </a:r>
            <a:r>
              <a:rPr lang="nl-NL" b="1" dirty="0">
                <a:solidFill>
                  <a:schemeClr val="accent3">
                    <a:lumMod val="50000"/>
                  </a:schemeClr>
                </a:solidFill>
              </a:rPr>
              <a:t/>
            </a:r>
            <a:br>
              <a:rPr lang="nl-NL" b="1" dirty="0">
                <a:solidFill>
                  <a:schemeClr val="accent3">
                    <a:lumMod val="50000"/>
                  </a:schemeClr>
                </a:solidFill>
              </a:rPr>
            </a:br>
            <a:endParaRPr lang="nl-BE" b="1" dirty="0">
              <a:solidFill>
                <a:schemeClr val="accent3">
                  <a:lumMod val="50000"/>
                </a:schemeClr>
              </a:solidFill>
            </a:endParaRPr>
          </a:p>
        </p:txBody>
      </p:sp>
      <p:sp>
        <p:nvSpPr>
          <p:cNvPr id="3" name="Tijdelijke aanduiding voor inhoud 2"/>
          <p:cNvSpPr>
            <a:spLocks noGrp="1"/>
          </p:cNvSpPr>
          <p:nvPr>
            <p:ph idx="1"/>
          </p:nvPr>
        </p:nvSpPr>
        <p:spPr>
          <a:xfrm>
            <a:off x="323528" y="1268761"/>
            <a:ext cx="8363272" cy="4464496"/>
          </a:xfrm>
        </p:spPr>
        <p:txBody>
          <a:bodyPr>
            <a:normAutofit/>
          </a:bodyPr>
          <a:lstStyle/>
          <a:p>
            <a:endParaRPr lang="nl-BE" sz="2000" dirty="0" smtClean="0"/>
          </a:p>
          <a:p>
            <a:pPr marL="457200" lvl="1" indent="0">
              <a:buNone/>
            </a:pPr>
            <a:endParaRPr lang="nl-BE" dirty="0" smtClean="0"/>
          </a:p>
          <a:p>
            <a:pPr marL="457200" lvl="1" indent="0">
              <a:buNone/>
            </a:pPr>
            <a:endParaRPr lang="nl-BE" dirty="0"/>
          </a:p>
          <a:p>
            <a:pPr marL="457200" lvl="1" indent="0" algn="ctr">
              <a:buNone/>
            </a:pPr>
            <a:r>
              <a:rPr lang="nl-BE" sz="4000" dirty="0" smtClean="0"/>
              <a:t>Vragen? </a:t>
            </a:r>
          </a:p>
          <a:p>
            <a:pPr marL="400050" lvl="1" indent="0">
              <a:buNone/>
            </a:pPr>
            <a:endParaRPr lang="nl-BE" dirty="0"/>
          </a:p>
        </p:txBody>
      </p:sp>
    </p:spTree>
    <p:extLst>
      <p:ext uri="{BB962C8B-B14F-4D97-AF65-F5344CB8AC3E}">
        <p14:creationId xmlns:p14="http://schemas.microsoft.com/office/powerpoint/2010/main" val="395105302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116632"/>
            <a:ext cx="8229600" cy="1143000"/>
          </a:xfrm>
        </p:spPr>
        <p:txBody>
          <a:bodyPr/>
          <a:lstStyle/>
          <a:p>
            <a:r>
              <a:rPr lang="nl-BE" b="1" dirty="0">
                <a:solidFill>
                  <a:schemeClr val="accent3">
                    <a:lumMod val="50000"/>
                  </a:schemeClr>
                </a:solidFill>
              </a:rPr>
              <a:t>7</a:t>
            </a:r>
            <a:r>
              <a:rPr lang="nl-BE" b="1" dirty="0" smtClean="0">
                <a:solidFill>
                  <a:schemeClr val="accent3">
                    <a:lumMod val="50000"/>
                  </a:schemeClr>
                </a:solidFill>
              </a:rPr>
              <a:t>. </a:t>
            </a:r>
            <a:r>
              <a:rPr lang="nl-BE" b="1" dirty="0" err="1" smtClean="0">
                <a:solidFill>
                  <a:schemeClr val="accent3">
                    <a:lumMod val="50000"/>
                  </a:schemeClr>
                </a:solidFill>
              </a:rPr>
              <a:t>ExotenNet</a:t>
            </a:r>
            <a:endParaRPr lang="nl-BE" b="1" dirty="0">
              <a:solidFill>
                <a:schemeClr val="accent3">
                  <a:lumMod val="50000"/>
                </a:schemeClr>
              </a:solidFill>
            </a:endParaRPr>
          </a:p>
        </p:txBody>
      </p:sp>
      <p:sp>
        <p:nvSpPr>
          <p:cNvPr id="3" name="Tijdelijke aanduiding voor inhoud 2"/>
          <p:cNvSpPr>
            <a:spLocks noGrp="1"/>
          </p:cNvSpPr>
          <p:nvPr>
            <p:ph idx="1"/>
          </p:nvPr>
        </p:nvSpPr>
        <p:spPr/>
        <p:txBody>
          <a:bodyPr>
            <a:normAutofit/>
          </a:bodyPr>
          <a:lstStyle/>
          <a:p>
            <a:endParaRPr lang="nl-BE" dirty="0" smtClean="0"/>
          </a:p>
          <a:p>
            <a:r>
              <a:rPr lang="nl-BE" dirty="0" smtClean="0"/>
              <a:t>Een </a:t>
            </a:r>
            <a:r>
              <a:rPr lang="nl-BE" dirty="0"/>
              <a:t>netwerk opzetten binnen de </a:t>
            </a:r>
            <a:r>
              <a:rPr lang="nl-BE" dirty="0" smtClean="0"/>
              <a:t>provincie Oost-Vlaanderen rond invasieve exoten</a:t>
            </a:r>
          </a:p>
          <a:p>
            <a:pPr lvl="1"/>
            <a:r>
              <a:rPr lang="nl-BE" dirty="0" smtClean="0"/>
              <a:t>Wie doet wat op welke terreinen</a:t>
            </a:r>
            <a:endParaRPr lang="nl-BE" dirty="0"/>
          </a:p>
          <a:p>
            <a:r>
              <a:rPr lang="nl-BE" dirty="0"/>
              <a:t>Methodieken en ervaringen </a:t>
            </a:r>
          </a:p>
          <a:p>
            <a:r>
              <a:rPr lang="nl-BE" dirty="0"/>
              <a:t>In dat kader organiseren we met de dienst waterlopen een </a:t>
            </a:r>
            <a:r>
              <a:rPr lang="nl-BE" dirty="0" err="1" smtClean="0"/>
              <a:t>praktijkdag</a:t>
            </a:r>
            <a:endParaRPr lang="nl-BE" dirty="0"/>
          </a:p>
          <a:p>
            <a:pPr marL="0" indent="0">
              <a:buNone/>
            </a:pPr>
            <a:endParaRPr lang="nl-BE" dirty="0"/>
          </a:p>
        </p:txBody>
      </p:sp>
      <p:pic>
        <p:nvPicPr>
          <p:cNvPr id="4" name="Afbeelding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15" y="836712"/>
            <a:ext cx="9144000" cy="1117074"/>
          </a:xfrm>
          <a:prstGeom prst="rect">
            <a:avLst/>
          </a:prstGeom>
        </p:spPr>
      </p:pic>
    </p:spTree>
    <p:extLst>
      <p:ext uri="{BB962C8B-B14F-4D97-AF65-F5344CB8AC3E}">
        <p14:creationId xmlns:p14="http://schemas.microsoft.com/office/powerpoint/2010/main" val="390336578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221"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75656" y="-136934"/>
            <a:ext cx="6598493" cy="75922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9908856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b="1" dirty="0">
                <a:solidFill>
                  <a:schemeClr val="accent3">
                    <a:lumMod val="50000"/>
                  </a:schemeClr>
                </a:solidFill>
              </a:rPr>
              <a:t>8</a:t>
            </a:r>
            <a:r>
              <a:rPr lang="nl-BE" b="1" dirty="0" smtClean="0">
                <a:solidFill>
                  <a:schemeClr val="accent3">
                    <a:lumMod val="50000"/>
                  </a:schemeClr>
                </a:solidFill>
              </a:rPr>
              <a:t>. </a:t>
            </a:r>
            <a:r>
              <a:rPr lang="nl-BE" b="1" dirty="0">
                <a:solidFill>
                  <a:schemeClr val="accent3">
                    <a:lumMod val="50000"/>
                  </a:schemeClr>
                </a:solidFill>
              </a:rPr>
              <a:t>Varia </a:t>
            </a:r>
          </a:p>
        </p:txBody>
      </p:sp>
      <p:sp>
        <p:nvSpPr>
          <p:cNvPr id="3" name="Tijdelijke aanduiding voor inhoud 2"/>
          <p:cNvSpPr>
            <a:spLocks noGrp="1"/>
          </p:cNvSpPr>
          <p:nvPr>
            <p:ph idx="1"/>
          </p:nvPr>
        </p:nvSpPr>
        <p:spPr/>
        <p:txBody>
          <a:bodyPr/>
          <a:lstStyle/>
          <a:p>
            <a:r>
              <a:rPr lang="nl-BE" dirty="0" smtClean="0"/>
              <a:t>Veldlijsten worden niet meer maandelijks opgevraagd</a:t>
            </a:r>
          </a:p>
          <a:p>
            <a:r>
              <a:rPr lang="nl-BE" dirty="0" smtClean="0"/>
              <a:t>Jaarlijkse opvraag via vragenlijst</a:t>
            </a:r>
          </a:p>
          <a:p>
            <a:r>
              <a:rPr lang="nl-BE" dirty="0" smtClean="0"/>
              <a:t>Volgende Regionaal comité: voorjaar 2018</a:t>
            </a:r>
          </a:p>
          <a:p>
            <a:r>
              <a:rPr lang="nl-BE" dirty="0" smtClean="0"/>
              <a:t>Thema’s volgend Regionaal Comité? </a:t>
            </a:r>
            <a:endParaRPr lang="nl-BE" dirty="0"/>
          </a:p>
        </p:txBody>
      </p:sp>
    </p:spTree>
    <p:extLst>
      <p:ext uri="{BB962C8B-B14F-4D97-AF65-F5344CB8AC3E}">
        <p14:creationId xmlns:p14="http://schemas.microsoft.com/office/powerpoint/2010/main" val="342266343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BE" sz="4900" b="1" dirty="0" smtClean="0">
                <a:solidFill>
                  <a:schemeClr val="accent3">
                    <a:lumMod val="50000"/>
                  </a:schemeClr>
                </a:solidFill>
              </a:rPr>
              <a:t>Contact</a:t>
            </a:r>
            <a:endParaRPr lang="nl-BE" dirty="0"/>
          </a:p>
        </p:txBody>
      </p:sp>
      <p:sp>
        <p:nvSpPr>
          <p:cNvPr id="4" name="Rectangle 3"/>
          <p:cNvSpPr>
            <a:spLocks noGrp="1" noChangeArrowheads="1"/>
          </p:cNvSpPr>
          <p:nvPr>
            <p:ph idx="1"/>
          </p:nvPr>
        </p:nvSpPr>
        <p:spPr>
          <a:xfrm>
            <a:off x="467544" y="1340768"/>
            <a:ext cx="8229600" cy="4525963"/>
          </a:xfrm>
        </p:spPr>
        <p:txBody>
          <a:bodyPr>
            <a:noAutofit/>
          </a:bodyPr>
          <a:lstStyle/>
          <a:p>
            <a:pPr marL="0" indent="0" algn="l">
              <a:lnSpc>
                <a:spcPct val="80000"/>
              </a:lnSpc>
              <a:buNone/>
            </a:pPr>
            <a:r>
              <a:rPr lang="nl-BE" sz="2000" dirty="0" smtClean="0">
                <a:solidFill>
                  <a:schemeClr val="tx1"/>
                </a:solidFill>
              </a:rPr>
              <a:t>Didier Huygens, directeur Landbouw en Platteland</a:t>
            </a:r>
          </a:p>
          <a:p>
            <a:pPr marL="0" indent="0">
              <a:lnSpc>
                <a:spcPct val="80000"/>
              </a:lnSpc>
              <a:buNone/>
            </a:pPr>
            <a:endParaRPr lang="nl-BE" sz="2000" dirty="0"/>
          </a:p>
          <a:p>
            <a:pPr marL="0" indent="0">
              <a:lnSpc>
                <a:spcPct val="80000"/>
              </a:lnSpc>
              <a:buNone/>
            </a:pPr>
            <a:r>
              <a:rPr lang="nl-BE" sz="2000" b="1" dirty="0" smtClean="0"/>
              <a:t>RATO vzw</a:t>
            </a:r>
          </a:p>
          <a:p>
            <a:pPr marL="0" indent="0">
              <a:lnSpc>
                <a:spcPct val="80000"/>
              </a:lnSpc>
              <a:buNone/>
            </a:pPr>
            <a:r>
              <a:rPr lang="nl-BE" sz="2000" dirty="0" smtClean="0"/>
              <a:t>Sofie </a:t>
            </a:r>
            <a:r>
              <a:rPr lang="nl-BE" sz="2000" dirty="0"/>
              <a:t>Standaert, </a:t>
            </a:r>
            <a:r>
              <a:rPr lang="nl-BE" sz="2000" dirty="0" smtClean="0"/>
              <a:t>coördinator</a:t>
            </a:r>
          </a:p>
          <a:p>
            <a:pPr marL="0" indent="0">
              <a:lnSpc>
                <a:spcPct val="80000"/>
              </a:lnSpc>
              <a:buNone/>
            </a:pPr>
            <a:r>
              <a:rPr lang="nl-BE" sz="2000" dirty="0" smtClean="0">
                <a:solidFill>
                  <a:schemeClr val="tx1"/>
                </a:solidFill>
              </a:rPr>
              <a:t>Karel Van Moer, technisch coördinator</a:t>
            </a:r>
          </a:p>
          <a:p>
            <a:pPr marL="0" indent="0" algn="l">
              <a:lnSpc>
                <a:spcPct val="80000"/>
              </a:lnSpc>
              <a:buNone/>
            </a:pPr>
            <a:r>
              <a:rPr lang="nl-BE" sz="2000" dirty="0" smtClean="0">
                <a:solidFill>
                  <a:schemeClr val="tx1"/>
                </a:solidFill>
              </a:rPr>
              <a:t>Angela Géron, administratief medewerker</a:t>
            </a:r>
          </a:p>
          <a:p>
            <a:pPr marL="0" indent="0" algn="l">
              <a:lnSpc>
                <a:spcPct val="80000"/>
              </a:lnSpc>
              <a:buNone/>
            </a:pPr>
            <a:r>
              <a:rPr lang="nl-BE" sz="2000" dirty="0" smtClean="0">
                <a:solidFill>
                  <a:schemeClr val="tx1"/>
                </a:solidFill>
              </a:rPr>
              <a:t>Anke Stefens, projectmedewerker</a:t>
            </a:r>
          </a:p>
          <a:p>
            <a:pPr marL="0" indent="0" algn="l">
              <a:lnSpc>
                <a:spcPct val="80000"/>
              </a:lnSpc>
              <a:buNone/>
            </a:pPr>
            <a:endParaRPr lang="nl-BE" sz="2000" dirty="0"/>
          </a:p>
          <a:p>
            <a:pPr marL="0" indent="0" algn="l">
              <a:lnSpc>
                <a:spcPct val="80000"/>
              </a:lnSpc>
              <a:buNone/>
            </a:pPr>
            <a:r>
              <a:rPr lang="nl-BE" sz="2000" dirty="0" smtClean="0">
                <a:solidFill>
                  <a:schemeClr val="tx1"/>
                </a:solidFill>
              </a:rPr>
              <a:t>Provinciaal bestrijders: Daniël Acke en Luc Van Snick</a:t>
            </a:r>
          </a:p>
          <a:p>
            <a:pPr marL="0" indent="0" algn="l">
              <a:lnSpc>
                <a:spcPct val="80000"/>
              </a:lnSpc>
              <a:buNone/>
            </a:pPr>
            <a:r>
              <a:rPr lang="nl-BE" sz="2000" dirty="0" smtClean="0"/>
              <a:t>RATO bestrijders provinciale werking: Hendrik </a:t>
            </a:r>
            <a:r>
              <a:rPr lang="nl-BE" sz="2000" dirty="0" err="1" smtClean="0"/>
              <a:t>Dhoore</a:t>
            </a:r>
            <a:r>
              <a:rPr lang="nl-BE" sz="2000" dirty="0" smtClean="0"/>
              <a:t>, Jacky </a:t>
            </a:r>
            <a:r>
              <a:rPr lang="nl-BE" sz="2000" dirty="0" err="1" smtClean="0"/>
              <a:t>Serrarens</a:t>
            </a:r>
            <a:r>
              <a:rPr lang="nl-BE" sz="2000" dirty="0" smtClean="0"/>
              <a:t> en Robert De Cock</a:t>
            </a:r>
            <a:endParaRPr lang="nl-BE" sz="2000" dirty="0">
              <a:solidFill>
                <a:schemeClr val="tx1"/>
              </a:solidFill>
            </a:endParaRPr>
          </a:p>
          <a:p>
            <a:pPr marL="0" indent="0" algn="l">
              <a:lnSpc>
                <a:spcPct val="80000"/>
              </a:lnSpc>
              <a:buNone/>
            </a:pPr>
            <a:endParaRPr lang="nl-BE" sz="2000" dirty="0" smtClean="0">
              <a:solidFill>
                <a:schemeClr val="tx1"/>
              </a:solidFill>
            </a:endParaRPr>
          </a:p>
          <a:p>
            <a:pPr marL="0" indent="0" algn="l">
              <a:lnSpc>
                <a:spcPct val="80000"/>
              </a:lnSpc>
              <a:buNone/>
            </a:pPr>
            <a:r>
              <a:rPr lang="nl-BE" sz="2000" dirty="0"/>
              <a:t> </a:t>
            </a:r>
            <a:r>
              <a:rPr lang="nl-BE" sz="2000" dirty="0" smtClean="0"/>
              <a:t>    </a:t>
            </a:r>
            <a:r>
              <a:rPr lang="nl-BE" sz="2000" dirty="0" smtClean="0">
                <a:solidFill>
                  <a:schemeClr val="tx1"/>
                </a:solidFill>
              </a:rPr>
              <a:t>09 </a:t>
            </a:r>
            <a:r>
              <a:rPr lang="nl-BE" sz="2000" dirty="0">
                <a:solidFill>
                  <a:schemeClr val="tx1"/>
                </a:solidFill>
              </a:rPr>
              <a:t>267 87 </a:t>
            </a:r>
            <a:r>
              <a:rPr lang="nl-BE" sz="2000" dirty="0" smtClean="0">
                <a:solidFill>
                  <a:schemeClr val="tx1"/>
                </a:solidFill>
              </a:rPr>
              <a:t>43  of  09 267 87 25</a:t>
            </a:r>
            <a:endParaRPr lang="nl-BE" sz="2000" dirty="0">
              <a:solidFill>
                <a:schemeClr val="tx1"/>
              </a:solidFill>
            </a:endParaRPr>
          </a:p>
          <a:p>
            <a:pPr marL="0" indent="0" algn="l">
              <a:lnSpc>
                <a:spcPct val="80000"/>
              </a:lnSpc>
              <a:buNone/>
            </a:pPr>
            <a:r>
              <a:rPr lang="nl-BE" sz="2000" dirty="0" smtClean="0">
                <a:solidFill>
                  <a:schemeClr val="tx1"/>
                </a:solidFill>
                <a:hlinkClick r:id="rId2"/>
              </a:rPr>
              <a:t>rattenbestrijding@oost-vlaanderen.be</a:t>
            </a:r>
            <a:endParaRPr lang="nl-BE" sz="2000" dirty="0" smtClean="0">
              <a:solidFill>
                <a:schemeClr val="tx1"/>
              </a:solidFill>
            </a:endParaRPr>
          </a:p>
        </p:txBody>
      </p:sp>
      <p:pic>
        <p:nvPicPr>
          <p:cNvPr id="3" name="Picture 2" descr="C:\Users\E4306\AppData\Local\Microsoft\Windows\Temporary Internet Files\Content.IE5\3AMJSO6O\classic-telephone-silhouette[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2031" y="4964054"/>
            <a:ext cx="192634" cy="1926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01133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BE" b="1" dirty="0" smtClean="0">
                <a:solidFill>
                  <a:schemeClr val="accent3">
                    <a:lumMod val="50000"/>
                  </a:schemeClr>
                </a:solidFill>
              </a:rPr>
              <a:t>4.  Resultaten Rattenbestrijding </a:t>
            </a:r>
            <a:endParaRPr lang="nl-BE" b="1" dirty="0">
              <a:solidFill>
                <a:schemeClr val="accent3">
                  <a:lumMod val="50000"/>
                </a:schemeClr>
              </a:solidFill>
            </a:endParaRPr>
          </a:p>
        </p:txBody>
      </p:sp>
      <p:sp>
        <p:nvSpPr>
          <p:cNvPr id="3" name="Tijdelijke aanduiding voor inhoud 2"/>
          <p:cNvSpPr>
            <a:spLocks noGrp="1"/>
          </p:cNvSpPr>
          <p:nvPr>
            <p:ph idx="1"/>
          </p:nvPr>
        </p:nvSpPr>
        <p:spPr/>
        <p:txBody>
          <a:bodyPr/>
          <a:lstStyle/>
          <a:p>
            <a:pPr marL="0" indent="0" algn="ctr">
              <a:buNone/>
            </a:pPr>
            <a:endParaRPr lang="nl-BE" dirty="0"/>
          </a:p>
          <a:p>
            <a:pPr marL="0" indent="0">
              <a:buNone/>
            </a:pPr>
            <a:r>
              <a:rPr lang="nl-BE" dirty="0" smtClean="0"/>
              <a:t>4.1 </a:t>
            </a:r>
            <a:r>
              <a:rPr lang="nl-BE" dirty="0"/>
              <a:t>Muskusratten</a:t>
            </a:r>
          </a:p>
          <a:p>
            <a:pPr marL="0" indent="0">
              <a:buNone/>
            </a:pPr>
            <a:r>
              <a:rPr lang="nl-BE" dirty="0"/>
              <a:t>4</a:t>
            </a:r>
            <a:r>
              <a:rPr lang="nl-BE" dirty="0" smtClean="0"/>
              <a:t>.2 </a:t>
            </a:r>
            <a:r>
              <a:rPr lang="nl-NL" dirty="0"/>
              <a:t>Bruine </a:t>
            </a:r>
            <a:r>
              <a:rPr lang="nl-NL" dirty="0" smtClean="0"/>
              <a:t>rattenbestrijding</a:t>
            </a:r>
          </a:p>
          <a:p>
            <a:pPr marL="0" indent="0" algn="ctr">
              <a:buNone/>
            </a:pPr>
            <a:endParaRPr lang="nl-NL" dirty="0"/>
          </a:p>
          <a:p>
            <a:pPr marL="0" indent="0">
              <a:buNone/>
            </a:pPr>
            <a:endParaRPr lang="nl-BE" dirty="0"/>
          </a:p>
        </p:txBody>
      </p:sp>
    </p:spTree>
    <p:extLst>
      <p:ext uri="{BB962C8B-B14F-4D97-AF65-F5344CB8AC3E}">
        <p14:creationId xmlns:p14="http://schemas.microsoft.com/office/powerpoint/2010/main" val="15542424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BE" b="1" dirty="0">
                <a:solidFill>
                  <a:schemeClr val="accent3">
                    <a:lumMod val="50000"/>
                  </a:schemeClr>
                </a:solidFill>
              </a:rPr>
              <a:t>4</a:t>
            </a:r>
            <a:r>
              <a:rPr lang="nl-BE" b="1" dirty="0" smtClean="0">
                <a:solidFill>
                  <a:schemeClr val="accent3">
                    <a:lumMod val="50000"/>
                  </a:schemeClr>
                </a:solidFill>
              </a:rPr>
              <a:t>. Resultaten rattenbestrijding  </a:t>
            </a:r>
            <a:br>
              <a:rPr lang="nl-BE" b="1" dirty="0" smtClean="0">
                <a:solidFill>
                  <a:schemeClr val="accent3">
                    <a:lumMod val="50000"/>
                  </a:schemeClr>
                </a:solidFill>
              </a:rPr>
            </a:br>
            <a:r>
              <a:rPr lang="nl-BE" sz="3100" b="1" dirty="0" smtClean="0">
                <a:solidFill>
                  <a:schemeClr val="accent3">
                    <a:lumMod val="50000"/>
                  </a:schemeClr>
                </a:solidFill>
              </a:rPr>
              <a:t>4.1 Vangsten Muskusrat</a:t>
            </a:r>
            <a:endParaRPr lang="nl-BE" sz="3100" b="1" dirty="0">
              <a:solidFill>
                <a:schemeClr val="accent3">
                  <a:lumMod val="50000"/>
                </a:schemeClr>
              </a:solidFill>
            </a:endParaRPr>
          </a:p>
        </p:txBody>
      </p:sp>
      <p:sp>
        <p:nvSpPr>
          <p:cNvPr id="3" name="Tijdelijke aanduiding voor inhoud 2"/>
          <p:cNvSpPr>
            <a:spLocks noGrp="1"/>
          </p:cNvSpPr>
          <p:nvPr>
            <p:ph idx="1"/>
          </p:nvPr>
        </p:nvSpPr>
        <p:spPr/>
        <p:txBody>
          <a:bodyPr/>
          <a:lstStyle/>
          <a:p>
            <a:pPr marL="0" indent="0">
              <a:buNone/>
            </a:pPr>
            <a:endParaRPr lang="nl-BE" sz="2400" dirty="0" smtClean="0"/>
          </a:p>
          <a:p>
            <a:pPr marL="0" indent="0">
              <a:buNone/>
            </a:pPr>
            <a:r>
              <a:rPr lang="nl-BE" dirty="0" smtClean="0"/>
              <a:t>De voorgestelde cijfers betreffen de cijfers van de provinciale bestrijders, RATO en gemeentelijke bestrijders. De cijfers van de VMM zijn vooraf niet ontvangen en worden ter vergadering toegelicht </a:t>
            </a:r>
          </a:p>
          <a:p>
            <a:pPr marL="0" indent="0">
              <a:buNone/>
            </a:pPr>
            <a:endParaRPr lang="nl-BE" dirty="0" smtClean="0"/>
          </a:p>
        </p:txBody>
      </p:sp>
    </p:spTree>
    <p:extLst>
      <p:ext uri="{BB962C8B-B14F-4D97-AF65-F5344CB8AC3E}">
        <p14:creationId xmlns:p14="http://schemas.microsoft.com/office/powerpoint/2010/main" val="31377078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BE" b="1" dirty="0">
                <a:solidFill>
                  <a:schemeClr val="accent3">
                    <a:lumMod val="50000"/>
                  </a:schemeClr>
                </a:solidFill>
              </a:rPr>
              <a:t>4</a:t>
            </a:r>
            <a:r>
              <a:rPr lang="nl-BE" b="1" dirty="0" smtClean="0">
                <a:solidFill>
                  <a:schemeClr val="accent3">
                    <a:lumMod val="50000"/>
                  </a:schemeClr>
                </a:solidFill>
              </a:rPr>
              <a:t>. </a:t>
            </a:r>
            <a:r>
              <a:rPr lang="nl-BE" b="1" dirty="0">
                <a:solidFill>
                  <a:schemeClr val="accent3">
                    <a:lumMod val="50000"/>
                  </a:schemeClr>
                </a:solidFill>
              </a:rPr>
              <a:t>Stand van zaken rattenbestrijding </a:t>
            </a:r>
            <a:r>
              <a:rPr lang="nl-BE" sz="3100" b="1" dirty="0">
                <a:solidFill>
                  <a:schemeClr val="accent3">
                    <a:lumMod val="50000"/>
                  </a:schemeClr>
                </a:solidFill>
              </a:rPr>
              <a:t>4</a:t>
            </a:r>
            <a:r>
              <a:rPr lang="nl-BE" sz="3100" b="1" dirty="0" smtClean="0">
                <a:solidFill>
                  <a:schemeClr val="accent3">
                    <a:lumMod val="50000"/>
                  </a:schemeClr>
                </a:solidFill>
              </a:rPr>
              <a:t>.1 </a:t>
            </a:r>
            <a:r>
              <a:rPr lang="nl-BE" sz="3100" b="1" dirty="0">
                <a:solidFill>
                  <a:schemeClr val="accent3">
                    <a:lumMod val="50000"/>
                  </a:schemeClr>
                </a:solidFill>
              </a:rPr>
              <a:t>Vangsten Muskusrat </a:t>
            </a:r>
          </a:p>
        </p:txBody>
      </p:sp>
      <p:sp>
        <p:nvSpPr>
          <p:cNvPr id="3" name="Tijdelijke aanduiding voor inhoud 2"/>
          <p:cNvSpPr>
            <a:spLocks noGrp="1"/>
          </p:cNvSpPr>
          <p:nvPr>
            <p:ph idx="1"/>
          </p:nvPr>
        </p:nvSpPr>
        <p:spPr/>
        <p:txBody>
          <a:bodyPr/>
          <a:lstStyle/>
          <a:p>
            <a:pPr marL="0" indent="0">
              <a:buNone/>
            </a:pPr>
            <a:endParaRPr lang="nl-BE" i="1" dirty="0">
              <a:solidFill>
                <a:schemeClr val="accent3">
                  <a:lumMod val="50000"/>
                </a:schemeClr>
              </a:solidFill>
            </a:endParaRPr>
          </a:p>
        </p:txBody>
      </p:sp>
      <p:graphicFrame>
        <p:nvGraphicFramePr>
          <p:cNvPr id="6" name="Tabel 5"/>
          <p:cNvGraphicFramePr>
            <a:graphicFrameLocks noGrp="1"/>
          </p:cNvGraphicFramePr>
          <p:nvPr>
            <p:extLst>
              <p:ext uri="{D42A27DB-BD31-4B8C-83A1-F6EECF244321}">
                <p14:modId xmlns:p14="http://schemas.microsoft.com/office/powerpoint/2010/main" val="281938165"/>
              </p:ext>
            </p:extLst>
          </p:nvPr>
        </p:nvGraphicFramePr>
        <p:xfrm>
          <a:off x="1403648" y="1556792"/>
          <a:ext cx="6120681" cy="3646454"/>
        </p:xfrm>
        <a:graphic>
          <a:graphicData uri="http://schemas.openxmlformats.org/drawingml/2006/table">
            <a:tbl>
              <a:tblPr>
                <a:tableStyleId>{5C22544A-7EE6-4342-B048-85BDC9FD1C3A}</a:tableStyleId>
              </a:tblPr>
              <a:tblGrid>
                <a:gridCol w="2304216"/>
                <a:gridCol w="1272155"/>
                <a:gridCol w="1272155"/>
                <a:gridCol w="1272155"/>
              </a:tblGrid>
              <a:tr h="260461">
                <a:tc>
                  <a:txBody>
                    <a:bodyPr/>
                    <a:lstStyle/>
                    <a:p>
                      <a:pPr algn="ctr" fontAlgn="b"/>
                      <a:r>
                        <a:rPr lang="nl-BE" sz="1600" b="1" u="none" strike="noStrike" dirty="0" smtClean="0">
                          <a:effectLst/>
                        </a:rPr>
                        <a:t>Gemeente</a:t>
                      </a:r>
                      <a:r>
                        <a:rPr lang="nl-BE" sz="1600" b="1" u="none" strike="noStrike" dirty="0">
                          <a:effectLst/>
                        </a:rPr>
                        <a:t> </a:t>
                      </a:r>
                      <a:r>
                        <a:rPr lang="nl-BE" sz="1600" b="1" u="none" strike="noStrike" dirty="0" smtClean="0">
                          <a:effectLst/>
                        </a:rPr>
                        <a:t>+ Provincie</a:t>
                      </a:r>
                      <a:endParaRPr lang="nl-BE" sz="1600" b="1" i="0" u="none" strike="noStrike" dirty="0">
                        <a:solidFill>
                          <a:srgbClr val="000000"/>
                        </a:solidFill>
                        <a:effectLst/>
                        <a:latin typeface="Arial"/>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fontAlgn="b"/>
                      <a:r>
                        <a:rPr lang="nl-BE" sz="1600" b="1" i="0" u="none" strike="noStrike" dirty="0" smtClean="0">
                          <a:solidFill>
                            <a:srgbClr val="000000"/>
                          </a:solidFill>
                          <a:effectLst/>
                          <a:latin typeface="Arial"/>
                        </a:rPr>
                        <a:t>2014</a:t>
                      </a:r>
                      <a:endParaRPr lang="nl-BE" sz="1600" b="1" i="0" u="none" strike="noStrike" dirty="0">
                        <a:solidFill>
                          <a:srgbClr val="000000"/>
                        </a:solidFill>
                        <a:effectLst/>
                        <a:latin typeface="Arial"/>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fontAlgn="b"/>
                      <a:r>
                        <a:rPr lang="nl-BE" sz="1600" b="1" i="0" u="none" strike="noStrike" dirty="0" smtClean="0">
                          <a:solidFill>
                            <a:srgbClr val="000000"/>
                          </a:solidFill>
                          <a:effectLst/>
                          <a:latin typeface="Arial"/>
                        </a:rPr>
                        <a:t>2015</a:t>
                      </a:r>
                      <a:endParaRPr lang="nl-BE" sz="1600" b="1" i="0" u="none" strike="noStrike" dirty="0">
                        <a:solidFill>
                          <a:srgbClr val="000000"/>
                        </a:solidFill>
                        <a:effectLst/>
                        <a:latin typeface="Arial"/>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fontAlgn="b"/>
                      <a:r>
                        <a:rPr lang="nl-BE" sz="1600" b="1" u="none" strike="noStrike" dirty="0">
                          <a:effectLst/>
                        </a:rPr>
                        <a:t>2016</a:t>
                      </a:r>
                      <a:endParaRPr lang="nl-BE" sz="1600" b="1" i="0" u="none" strike="noStrike" dirty="0">
                        <a:solidFill>
                          <a:srgbClr val="000000"/>
                        </a:solidFill>
                        <a:effectLst/>
                        <a:latin typeface="Arial"/>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r>
              <a:tr h="260461">
                <a:tc>
                  <a:txBody>
                    <a:bodyPr/>
                    <a:lstStyle/>
                    <a:p>
                      <a:pPr algn="ctr" fontAlgn="ctr"/>
                      <a:r>
                        <a:rPr lang="nl-BE" sz="1600" b="0" i="0" u="none" strike="noStrike" dirty="0">
                          <a:solidFill>
                            <a:srgbClr val="000000"/>
                          </a:solidFill>
                          <a:effectLst/>
                          <a:latin typeface="+mn-lt"/>
                        </a:rPr>
                        <a:t>Aalter</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b"/>
                      <a:r>
                        <a:rPr lang="nl-BE" sz="1600" b="0" i="0" u="none" strike="noStrike" dirty="0" smtClean="0">
                          <a:solidFill>
                            <a:srgbClr val="000000"/>
                          </a:solidFill>
                          <a:effectLst/>
                          <a:latin typeface="+mn-lt"/>
                        </a:rPr>
                        <a:t>0</a:t>
                      </a:r>
                      <a:endParaRPr lang="nl-BE" sz="1600" b="0" i="0" u="none" strike="noStrike" dirty="0">
                        <a:solidFill>
                          <a:srgbClr val="000000"/>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nl-BE" sz="1600" b="0" i="0" u="none" strike="noStrike" dirty="0" smtClean="0">
                          <a:solidFill>
                            <a:srgbClr val="000000"/>
                          </a:solidFill>
                          <a:effectLst/>
                          <a:latin typeface="+mn-lt"/>
                        </a:rPr>
                        <a:t>0</a:t>
                      </a:r>
                      <a:endParaRPr lang="nl-BE" sz="1600" b="0" i="0" u="none" strike="noStrike" dirty="0">
                        <a:solidFill>
                          <a:srgbClr val="000000"/>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nl-BE" sz="1600" b="0" i="0" u="none" strike="noStrike" dirty="0">
                          <a:solidFill>
                            <a:srgbClr val="000000"/>
                          </a:solidFill>
                          <a:effectLst/>
                          <a:latin typeface="+mn-lt"/>
                        </a:rPr>
                        <a:t>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r h="260461">
                <a:tc>
                  <a:txBody>
                    <a:bodyPr/>
                    <a:lstStyle/>
                    <a:p>
                      <a:pPr algn="ctr" fontAlgn="b"/>
                      <a:r>
                        <a:rPr lang="nl-BE" sz="1600" b="0" i="0" u="none" strike="noStrike" dirty="0" smtClean="0">
                          <a:solidFill>
                            <a:srgbClr val="000000"/>
                          </a:solidFill>
                          <a:effectLst/>
                          <a:latin typeface="+mn-lt"/>
                        </a:rPr>
                        <a:t>Assenede</a:t>
                      </a:r>
                      <a:endParaRPr lang="nl-BE" sz="1600" b="0" i="0" u="none" strike="noStrike" dirty="0">
                        <a:solidFill>
                          <a:srgbClr val="000000"/>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b"/>
                      <a:r>
                        <a:rPr lang="nl-BE" sz="1600" b="0" i="0" u="none" strike="noStrike" dirty="0" smtClean="0">
                          <a:solidFill>
                            <a:srgbClr val="000000"/>
                          </a:solidFill>
                          <a:effectLst/>
                          <a:latin typeface="+mn-lt"/>
                        </a:rPr>
                        <a:t>5</a:t>
                      </a:r>
                      <a:endParaRPr lang="nl-BE" sz="1600" b="0" i="0" u="none" strike="noStrike" dirty="0">
                        <a:solidFill>
                          <a:srgbClr val="000000"/>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nl-BE" sz="1600" b="0" i="0" u="none" strike="noStrike" dirty="0" smtClean="0">
                          <a:solidFill>
                            <a:srgbClr val="000000"/>
                          </a:solidFill>
                          <a:effectLst/>
                          <a:latin typeface="+mn-lt"/>
                        </a:rPr>
                        <a:t>5</a:t>
                      </a:r>
                      <a:endParaRPr lang="nl-BE" sz="1600" b="0" i="0" u="none" strike="noStrike" dirty="0">
                        <a:solidFill>
                          <a:srgbClr val="000000"/>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nl-BE" sz="1600" b="0" i="0" u="none" strike="noStrike" dirty="0">
                          <a:solidFill>
                            <a:srgbClr val="000000"/>
                          </a:solidFill>
                          <a:effectLst/>
                          <a:latin typeface="+mn-lt"/>
                        </a:rPr>
                        <a:t>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r h="260461">
                <a:tc>
                  <a:txBody>
                    <a:bodyPr/>
                    <a:lstStyle/>
                    <a:p>
                      <a:pPr algn="ctr" fontAlgn="b"/>
                      <a:r>
                        <a:rPr lang="nl-BE" sz="1600" b="0" i="0" u="none" strike="noStrike" dirty="0">
                          <a:solidFill>
                            <a:srgbClr val="000000"/>
                          </a:solidFill>
                          <a:effectLst/>
                          <a:latin typeface="+mn-lt"/>
                        </a:rPr>
                        <a:t>Eeklo</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b"/>
                      <a:r>
                        <a:rPr lang="nl-BE" sz="1600" b="0" i="0" u="none" strike="noStrike" dirty="0" smtClean="0">
                          <a:solidFill>
                            <a:srgbClr val="000000"/>
                          </a:solidFill>
                          <a:effectLst/>
                          <a:latin typeface="+mn-lt"/>
                        </a:rPr>
                        <a:t>0</a:t>
                      </a:r>
                      <a:endParaRPr lang="nl-BE" sz="1600" b="0" i="0" u="none" strike="noStrike" dirty="0">
                        <a:solidFill>
                          <a:srgbClr val="000000"/>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nl-BE" sz="1600" b="0" i="0" u="none" strike="noStrike" dirty="0" smtClean="0">
                          <a:solidFill>
                            <a:srgbClr val="000000"/>
                          </a:solidFill>
                          <a:effectLst/>
                          <a:latin typeface="+mn-lt"/>
                        </a:rPr>
                        <a:t>0</a:t>
                      </a:r>
                      <a:endParaRPr lang="nl-BE" sz="1600" b="0" i="0" u="none" strike="noStrike" dirty="0">
                        <a:solidFill>
                          <a:srgbClr val="000000"/>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nl-BE" sz="1600" b="0" i="0" u="none" strike="noStrike" dirty="0">
                          <a:solidFill>
                            <a:srgbClr val="000000"/>
                          </a:solidFill>
                          <a:effectLst/>
                          <a:latin typeface="+mn-lt"/>
                        </a:rPr>
                        <a:t>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r h="260461">
                <a:tc>
                  <a:txBody>
                    <a:bodyPr/>
                    <a:lstStyle/>
                    <a:p>
                      <a:pPr algn="ctr" fontAlgn="b"/>
                      <a:r>
                        <a:rPr lang="nl-BE" sz="1600" b="0" i="0" u="none" strike="noStrike" dirty="0">
                          <a:solidFill>
                            <a:srgbClr val="000000"/>
                          </a:solidFill>
                          <a:effectLst/>
                          <a:latin typeface="+mn-lt"/>
                        </a:rPr>
                        <a:t>Evergem</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b"/>
                      <a:r>
                        <a:rPr lang="nl-BE" sz="1600" b="0" i="0" u="none" strike="noStrike" dirty="0" smtClean="0">
                          <a:solidFill>
                            <a:srgbClr val="000000"/>
                          </a:solidFill>
                          <a:effectLst/>
                          <a:latin typeface="+mn-lt"/>
                        </a:rPr>
                        <a:t>0</a:t>
                      </a:r>
                      <a:endParaRPr lang="nl-BE" sz="1600" b="0" i="0" u="none" strike="noStrike" dirty="0">
                        <a:solidFill>
                          <a:srgbClr val="000000"/>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nl-BE" sz="1600" b="0" i="0" u="none" strike="noStrike" dirty="0" smtClean="0">
                          <a:solidFill>
                            <a:srgbClr val="000000"/>
                          </a:solidFill>
                          <a:effectLst/>
                          <a:latin typeface="+mn-lt"/>
                        </a:rPr>
                        <a:t>0</a:t>
                      </a:r>
                      <a:endParaRPr lang="nl-BE" sz="1600" b="0" i="0" u="none" strike="noStrike" dirty="0">
                        <a:solidFill>
                          <a:srgbClr val="000000"/>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nl-BE" sz="1600" b="0" i="0" u="none" strike="noStrike">
                          <a:solidFill>
                            <a:srgbClr val="000000"/>
                          </a:solidFill>
                          <a:effectLst/>
                          <a:latin typeface="+mn-lt"/>
                        </a:rPr>
                        <a:t>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r h="260461">
                <a:tc>
                  <a:txBody>
                    <a:bodyPr/>
                    <a:lstStyle/>
                    <a:p>
                      <a:pPr algn="ctr" fontAlgn="b"/>
                      <a:r>
                        <a:rPr lang="nl-BE" sz="1600" b="0" i="0" u="none" strike="noStrike" dirty="0">
                          <a:solidFill>
                            <a:srgbClr val="000000"/>
                          </a:solidFill>
                          <a:effectLst/>
                          <a:latin typeface="+mn-lt"/>
                        </a:rPr>
                        <a:t>Kaprijke</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b"/>
                      <a:r>
                        <a:rPr lang="nl-BE" sz="1600" b="0" i="0" u="none" strike="noStrike" dirty="0" smtClean="0">
                          <a:solidFill>
                            <a:srgbClr val="000000"/>
                          </a:solidFill>
                          <a:effectLst/>
                          <a:latin typeface="+mn-lt"/>
                        </a:rPr>
                        <a:t>0</a:t>
                      </a:r>
                      <a:endParaRPr lang="nl-BE" sz="1600" b="0" i="0" u="none" strike="noStrike" dirty="0">
                        <a:solidFill>
                          <a:srgbClr val="000000"/>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nl-BE" sz="1600" b="0" i="0" u="none" strike="noStrike" dirty="0" smtClean="0">
                          <a:solidFill>
                            <a:srgbClr val="000000"/>
                          </a:solidFill>
                          <a:effectLst/>
                          <a:latin typeface="+mn-lt"/>
                        </a:rPr>
                        <a:t>0</a:t>
                      </a:r>
                      <a:endParaRPr lang="nl-BE" sz="1600" b="0" i="0" u="none" strike="noStrike" dirty="0">
                        <a:solidFill>
                          <a:srgbClr val="000000"/>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nl-BE" sz="1600" b="0" i="0" u="none" strike="noStrike" dirty="0" smtClean="0">
                          <a:solidFill>
                            <a:srgbClr val="000000"/>
                          </a:solidFill>
                          <a:effectLst/>
                          <a:latin typeface="+mn-lt"/>
                        </a:rPr>
                        <a:t>*</a:t>
                      </a:r>
                      <a:r>
                        <a:rPr lang="nl-BE" sz="1600" b="0" i="0" u="none" strike="noStrike" dirty="0">
                          <a:solidFill>
                            <a:srgbClr val="000000"/>
                          </a:solidFill>
                          <a:effectLst/>
                          <a:latin typeface="+mn-lt"/>
                        </a:rPr>
                        <a:t>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r h="260461">
                <a:tc>
                  <a:txBody>
                    <a:bodyPr/>
                    <a:lstStyle/>
                    <a:p>
                      <a:pPr algn="ctr" fontAlgn="b"/>
                      <a:r>
                        <a:rPr lang="nl-BE" sz="1600" b="0" i="0" u="none" strike="noStrike" dirty="0">
                          <a:solidFill>
                            <a:srgbClr val="000000"/>
                          </a:solidFill>
                          <a:effectLst/>
                          <a:latin typeface="+mn-lt"/>
                        </a:rPr>
                        <a:t>Knesselare</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b"/>
                      <a:r>
                        <a:rPr lang="nl-BE" sz="1600" b="0" i="0" u="none" strike="noStrike" dirty="0" smtClean="0">
                          <a:solidFill>
                            <a:srgbClr val="000000"/>
                          </a:solidFill>
                          <a:effectLst/>
                          <a:latin typeface="+mn-lt"/>
                        </a:rPr>
                        <a:t>0</a:t>
                      </a:r>
                      <a:endParaRPr lang="nl-BE" sz="1600" b="0" i="0" u="none" strike="noStrike" dirty="0">
                        <a:solidFill>
                          <a:srgbClr val="000000"/>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nl-BE" sz="1600" b="0" i="0" u="none" strike="noStrike" dirty="0" smtClean="0">
                          <a:solidFill>
                            <a:srgbClr val="000000"/>
                          </a:solidFill>
                          <a:effectLst/>
                          <a:latin typeface="+mn-lt"/>
                        </a:rPr>
                        <a:t>0</a:t>
                      </a:r>
                      <a:endParaRPr lang="nl-BE" sz="1600" b="0" i="0" u="none" strike="noStrike" dirty="0">
                        <a:solidFill>
                          <a:srgbClr val="000000"/>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nl-BE" sz="1600" b="0" i="0" u="none" strike="noStrike" dirty="0">
                          <a:solidFill>
                            <a:srgbClr val="000000"/>
                          </a:solidFill>
                          <a:effectLst/>
                          <a:latin typeface="+mn-lt"/>
                        </a:rPr>
                        <a:t>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r h="260461">
                <a:tc>
                  <a:txBody>
                    <a:bodyPr/>
                    <a:lstStyle/>
                    <a:p>
                      <a:pPr algn="ctr" fontAlgn="ctr"/>
                      <a:r>
                        <a:rPr lang="nl-BE" sz="1600" b="0" i="0" u="none" strike="noStrike" dirty="0">
                          <a:solidFill>
                            <a:srgbClr val="000000"/>
                          </a:solidFill>
                          <a:effectLst/>
                          <a:latin typeface="+mn-lt"/>
                        </a:rPr>
                        <a:t>Lovendegem</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b"/>
                      <a:r>
                        <a:rPr lang="nl-BE" sz="1600" b="0" i="0" u="none" strike="noStrike" dirty="0" smtClean="0">
                          <a:solidFill>
                            <a:srgbClr val="000000"/>
                          </a:solidFill>
                          <a:effectLst/>
                          <a:latin typeface="+mn-lt"/>
                        </a:rPr>
                        <a:t>0</a:t>
                      </a:r>
                      <a:endParaRPr lang="nl-BE" sz="1600" b="0" i="0" u="none" strike="noStrike" dirty="0">
                        <a:solidFill>
                          <a:srgbClr val="000000"/>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nl-BE" sz="1600" b="0" i="0" u="none" strike="noStrike" dirty="0" smtClean="0">
                          <a:solidFill>
                            <a:srgbClr val="000000"/>
                          </a:solidFill>
                          <a:effectLst/>
                          <a:latin typeface="+mn-lt"/>
                        </a:rPr>
                        <a:t>0</a:t>
                      </a:r>
                      <a:endParaRPr lang="nl-BE" sz="1600" b="0" i="0" u="none" strike="noStrike" dirty="0">
                        <a:solidFill>
                          <a:srgbClr val="000000"/>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nl-BE" sz="1600" b="0" i="0" u="none" strike="noStrike" dirty="0">
                          <a:solidFill>
                            <a:srgbClr val="000000"/>
                          </a:solidFill>
                          <a:effectLst/>
                          <a:latin typeface="+mn-lt"/>
                        </a:rPr>
                        <a:t>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r h="260461">
                <a:tc>
                  <a:txBody>
                    <a:bodyPr/>
                    <a:lstStyle/>
                    <a:p>
                      <a:pPr algn="ctr" fontAlgn="ctr"/>
                      <a:r>
                        <a:rPr lang="nl-BE" sz="1600" b="0" i="0" u="none" strike="noStrike">
                          <a:solidFill>
                            <a:srgbClr val="000000"/>
                          </a:solidFill>
                          <a:effectLst/>
                          <a:latin typeface="+mn-lt"/>
                        </a:rPr>
                        <a:t>Maldegem</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b"/>
                      <a:r>
                        <a:rPr lang="nl-BE" sz="1600" b="0" i="0" u="none" strike="noStrike" dirty="0" smtClean="0">
                          <a:solidFill>
                            <a:srgbClr val="000000"/>
                          </a:solidFill>
                          <a:effectLst/>
                          <a:latin typeface="+mn-lt"/>
                        </a:rPr>
                        <a:t>6</a:t>
                      </a:r>
                      <a:endParaRPr lang="nl-BE" sz="1600" b="0" i="0" u="none" strike="noStrike" dirty="0">
                        <a:solidFill>
                          <a:srgbClr val="000000"/>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nl-BE" sz="1600" b="0" i="0" u="none" strike="noStrike" dirty="0" smtClean="0">
                          <a:solidFill>
                            <a:srgbClr val="000000"/>
                          </a:solidFill>
                          <a:effectLst/>
                          <a:latin typeface="+mn-lt"/>
                        </a:rPr>
                        <a:t>*</a:t>
                      </a:r>
                      <a:endParaRPr lang="nl-BE" sz="1600" b="0" i="0" u="none" strike="noStrike" dirty="0">
                        <a:solidFill>
                          <a:srgbClr val="000000"/>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nl-BE" sz="1600" b="0" i="0" u="none" strike="noStrike" dirty="0">
                          <a:solidFill>
                            <a:srgbClr val="000000"/>
                          </a:solidFill>
                          <a:effectLst/>
                          <a:latin typeface="+mn-lt"/>
                        </a:rPr>
                        <a:t>58</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r h="260461">
                <a:tc>
                  <a:txBody>
                    <a:bodyPr/>
                    <a:lstStyle/>
                    <a:p>
                      <a:pPr algn="ctr" fontAlgn="b"/>
                      <a:r>
                        <a:rPr lang="nl-BE" sz="1600" b="0" i="0" u="none" strike="noStrike" dirty="0">
                          <a:solidFill>
                            <a:srgbClr val="000000"/>
                          </a:solidFill>
                          <a:effectLst/>
                          <a:latin typeface="+mn-lt"/>
                        </a:rPr>
                        <a:t>Nevele</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b"/>
                      <a:r>
                        <a:rPr lang="nl-BE" sz="1600" b="0" i="0" u="none" strike="noStrike" dirty="0" smtClean="0">
                          <a:solidFill>
                            <a:srgbClr val="000000"/>
                          </a:solidFill>
                          <a:effectLst/>
                          <a:latin typeface="+mn-lt"/>
                        </a:rPr>
                        <a:t>0</a:t>
                      </a:r>
                      <a:endParaRPr lang="nl-BE" sz="1600" b="0" i="0" u="none" strike="noStrike" dirty="0">
                        <a:solidFill>
                          <a:srgbClr val="000000"/>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nl-BE" sz="1600" b="0" i="0" u="none" strike="noStrike" dirty="0" smtClean="0">
                          <a:solidFill>
                            <a:srgbClr val="000000"/>
                          </a:solidFill>
                          <a:effectLst/>
                          <a:latin typeface="+mn-lt"/>
                        </a:rPr>
                        <a:t>0</a:t>
                      </a:r>
                      <a:endParaRPr lang="nl-BE" sz="1600" b="0" i="0" u="none" strike="noStrike" dirty="0">
                        <a:solidFill>
                          <a:srgbClr val="000000"/>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nl-BE" sz="1600" b="0" i="0" u="none" strike="noStrike" dirty="0" smtClean="0">
                          <a:solidFill>
                            <a:srgbClr val="000000"/>
                          </a:solidFill>
                          <a:effectLst/>
                          <a:latin typeface="+mn-lt"/>
                        </a:rPr>
                        <a:t>1</a:t>
                      </a:r>
                      <a:endParaRPr lang="nl-BE" sz="1600" b="0" i="0" u="none" strike="noStrike" dirty="0">
                        <a:solidFill>
                          <a:srgbClr val="000000"/>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r h="260461">
                <a:tc>
                  <a:txBody>
                    <a:bodyPr/>
                    <a:lstStyle/>
                    <a:p>
                      <a:pPr algn="ctr" fontAlgn="ctr"/>
                      <a:r>
                        <a:rPr lang="nl-BE" sz="1600" b="0" i="0" u="none" strike="noStrike" dirty="0">
                          <a:solidFill>
                            <a:srgbClr val="000000"/>
                          </a:solidFill>
                          <a:effectLst/>
                          <a:latin typeface="+mn-lt"/>
                        </a:rPr>
                        <a:t>Sint-Laureins</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b"/>
                      <a:r>
                        <a:rPr lang="nl-BE" sz="1600" b="0" i="0" u="none" strike="noStrike" dirty="0" smtClean="0">
                          <a:solidFill>
                            <a:srgbClr val="000000"/>
                          </a:solidFill>
                          <a:effectLst/>
                          <a:latin typeface="+mn-lt"/>
                        </a:rPr>
                        <a:t>30</a:t>
                      </a:r>
                      <a:endParaRPr lang="nl-BE" sz="1600" b="0" i="0" u="none" strike="noStrike" dirty="0">
                        <a:solidFill>
                          <a:srgbClr val="000000"/>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nl-BE" sz="1600" b="0" i="0" u="none" strike="noStrike" dirty="0" smtClean="0">
                          <a:solidFill>
                            <a:srgbClr val="000000"/>
                          </a:solidFill>
                          <a:effectLst/>
                          <a:latin typeface="+mn-lt"/>
                        </a:rPr>
                        <a:t>44</a:t>
                      </a:r>
                      <a:endParaRPr lang="nl-BE" sz="1600" b="0" i="0" u="none" strike="noStrike" dirty="0">
                        <a:solidFill>
                          <a:srgbClr val="000000"/>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nl-BE" sz="1600" b="0" i="0" u="none" strike="noStrike" dirty="0">
                          <a:solidFill>
                            <a:srgbClr val="000000"/>
                          </a:solidFill>
                          <a:effectLst/>
                          <a:latin typeface="+mn-lt"/>
                        </a:rPr>
                        <a:t>41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r h="260461">
                <a:tc>
                  <a:txBody>
                    <a:bodyPr/>
                    <a:lstStyle/>
                    <a:p>
                      <a:pPr algn="ctr" fontAlgn="b"/>
                      <a:r>
                        <a:rPr lang="nl-BE" sz="1600" b="0" i="0" u="none" strike="noStrike" dirty="0">
                          <a:solidFill>
                            <a:srgbClr val="000000"/>
                          </a:solidFill>
                          <a:effectLst/>
                          <a:latin typeface="+mn-lt"/>
                        </a:rPr>
                        <a:t>Waarschoot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b"/>
                      <a:r>
                        <a:rPr lang="nl-BE" sz="1600" b="0" i="0" u="none" strike="noStrike" dirty="0" smtClean="0">
                          <a:solidFill>
                            <a:srgbClr val="000000"/>
                          </a:solidFill>
                          <a:effectLst/>
                          <a:latin typeface="+mn-lt"/>
                        </a:rPr>
                        <a:t>0</a:t>
                      </a:r>
                      <a:endParaRPr lang="nl-BE" sz="1600" b="0" i="0" u="none" strike="noStrike" dirty="0">
                        <a:solidFill>
                          <a:srgbClr val="000000"/>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nl-BE" sz="1600" b="0" i="0" u="none" strike="noStrike" dirty="0" smtClean="0">
                          <a:solidFill>
                            <a:srgbClr val="000000"/>
                          </a:solidFill>
                          <a:effectLst/>
                          <a:latin typeface="+mn-lt"/>
                        </a:rPr>
                        <a:t>0</a:t>
                      </a:r>
                      <a:endParaRPr lang="nl-BE" sz="1600" b="0" i="0" u="none" strike="noStrike" dirty="0">
                        <a:solidFill>
                          <a:srgbClr val="000000"/>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nl-BE" sz="1600" b="0" i="0" u="none" strike="noStrike" dirty="0">
                          <a:solidFill>
                            <a:srgbClr val="000000"/>
                          </a:solidFill>
                          <a:effectLst/>
                          <a:latin typeface="+mn-lt"/>
                        </a:rPr>
                        <a:t>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r h="260461">
                <a:tc>
                  <a:txBody>
                    <a:bodyPr/>
                    <a:lstStyle/>
                    <a:p>
                      <a:pPr algn="ctr" fontAlgn="b"/>
                      <a:r>
                        <a:rPr lang="nl-BE" sz="1600" b="0" i="0" u="none" strike="noStrike" dirty="0">
                          <a:solidFill>
                            <a:srgbClr val="000000"/>
                          </a:solidFill>
                          <a:effectLst/>
                          <a:latin typeface="+mn-lt"/>
                        </a:rPr>
                        <a:t>Zomergem</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b"/>
                      <a:r>
                        <a:rPr lang="nl-BE" sz="1600" b="0" i="0" u="none" strike="noStrike" dirty="0" smtClean="0">
                          <a:solidFill>
                            <a:srgbClr val="000000"/>
                          </a:solidFill>
                          <a:effectLst/>
                          <a:latin typeface="+mn-lt"/>
                        </a:rPr>
                        <a:t>0</a:t>
                      </a:r>
                      <a:endParaRPr lang="nl-BE" sz="1600" b="0" i="0" u="none" strike="noStrike" dirty="0">
                        <a:solidFill>
                          <a:srgbClr val="000000"/>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nl-BE" sz="1600" b="0" i="0" u="none" strike="noStrike" dirty="0" smtClean="0">
                          <a:solidFill>
                            <a:srgbClr val="000000"/>
                          </a:solidFill>
                          <a:effectLst/>
                          <a:latin typeface="+mn-lt"/>
                        </a:rPr>
                        <a:t>1</a:t>
                      </a:r>
                      <a:endParaRPr lang="nl-BE" sz="1600" b="0" i="0" u="none" strike="noStrike" dirty="0">
                        <a:solidFill>
                          <a:srgbClr val="000000"/>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nl-BE" sz="1600" b="0" i="0" u="none" strike="noStrike" dirty="0">
                          <a:solidFill>
                            <a:srgbClr val="000000"/>
                          </a:solidFill>
                          <a:effectLst/>
                          <a:latin typeface="+mn-lt"/>
                        </a:rPr>
                        <a:t>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r h="260461">
                <a:tc>
                  <a:txBody>
                    <a:bodyPr/>
                    <a:lstStyle/>
                    <a:p>
                      <a:pPr algn="ctr" fontAlgn="b"/>
                      <a:r>
                        <a:rPr lang="nl-BE" sz="1600" b="1" u="none" strike="noStrike" dirty="0" smtClean="0">
                          <a:effectLst/>
                          <a:latin typeface="+mn-lt"/>
                        </a:rPr>
                        <a:t>Totalen </a:t>
                      </a:r>
                      <a:endParaRPr lang="nl-BE" sz="1600" b="1" i="0" u="none" strike="noStrike" dirty="0">
                        <a:solidFill>
                          <a:srgbClr val="0070C0"/>
                        </a:solidFill>
                        <a:effectLst/>
                        <a:latin typeface="+mn-lt"/>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fontAlgn="b"/>
                      <a:r>
                        <a:rPr lang="nl-BE" sz="1600" b="0" i="0" u="none" strike="noStrike" dirty="0" smtClean="0">
                          <a:solidFill>
                            <a:schemeClr val="tx1"/>
                          </a:solidFill>
                          <a:effectLst/>
                          <a:latin typeface="+mn-lt"/>
                        </a:rPr>
                        <a:t>41</a:t>
                      </a:r>
                      <a:endParaRPr lang="nl-BE" sz="1600" b="0" i="0" u="none" strike="noStrike" dirty="0">
                        <a:solidFill>
                          <a:schemeClr val="tx1"/>
                        </a:solidFill>
                        <a:effectLst/>
                        <a:latin typeface="+mn-lt"/>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60000"/>
                        <a:lumOff val="40000"/>
                      </a:schemeClr>
                    </a:solidFill>
                  </a:tcPr>
                </a:tc>
                <a:tc>
                  <a:txBody>
                    <a:bodyPr/>
                    <a:lstStyle/>
                    <a:p>
                      <a:pPr algn="ctr" fontAlgn="b"/>
                      <a:r>
                        <a:rPr lang="nl-BE" sz="1600" b="0" i="0" u="none" strike="noStrike" dirty="0" smtClean="0">
                          <a:solidFill>
                            <a:schemeClr val="tx1"/>
                          </a:solidFill>
                          <a:effectLst/>
                          <a:latin typeface="+mn-lt"/>
                        </a:rPr>
                        <a:t>50</a:t>
                      </a:r>
                      <a:endParaRPr lang="nl-BE" sz="1600" b="0" i="0" u="none" strike="noStrike" dirty="0">
                        <a:solidFill>
                          <a:schemeClr val="tx1"/>
                        </a:solidFill>
                        <a:effectLst/>
                        <a:latin typeface="+mn-lt"/>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60000"/>
                        <a:lumOff val="40000"/>
                      </a:schemeClr>
                    </a:solidFill>
                  </a:tcPr>
                </a:tc>
                <a:tc>
                  <a:txBody>
                    <a:bodyPr/>
                    <a:lstStyle/>
                    <a:p>
                      <a:pPr algn="ctr" fontAlgn="b"/>
                      <a:r>
                        <a:rPr lang="nl-BE" sz="1600" b="0" i="0" u="none" strike="noStrike" dirty="0" smtClean="0">
                          <a:solidFill>
                            <a:schemeClr val="tx1"/>
                          </a:solidFill>
                          <a:effectLst/>
                          <a:latin typeface="+mn-lt"/>
                        </a:rPr>
                        <a:t>100</a:t>
                      </a:r>
                      <a:endParaRPr lang="nl-BE" sz="1600" b="0" i="0" u="none" strike="noStrike" dirty="0">
                        <a:solidFill>
                          <a:schemeClr val="tx1"/>
                        </a:solidFill>
                        <a:effectLst/>
                        <a:latin typeface="+mn-lt"/>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60000"/>
                        <a:lumOff val="40000"/>
                      </a:schemeClr>
                    </a:solidFill>
                  </a:tcPr>
                </a:tc>
              </a:tr>
            </a:tbl>
          </a:graphicData>
        </a:graphic>
      </p:graphicFrame>
    </p:spTree>
    <p:extLst>
      <p:ext uri="{BB962C8B-B14F-4D97-AF65-F5344CB8AC3E}">
        <p14:creationId xmlns:p14="http://schemas.microsoft.com/office/powerpoint/2010/main" val="103961017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BE" dirty="0"/>
          </a:p>
        </p:txBody>
      </p:sp>
      <p:sp>
        <p:nvSpPr>
          <p:cNvPr id="3" name="Tijdelijke aanduiding voor inhoud 2"/>
          <p:cNvSpPr>
            <a:spLocks noGrp="1"/>
          </p:cNvSpPr>
          <p:nvPr>
            <p:ph idx="1"/>
          </p:nvPr>
        </p:nvSpPr>
        <p:spPr/>
        <p:txBody>
          <a:bodyPr/>
          <a:lstStyle/>
          <a:p>
            <a:endParaRPr lang="nl-BE"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260648"/>
            <a:ext cx="8364537" cy="5273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049693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BE" dirty="0"/>
          </a:p>
        </p:txBody>
      </p:sp>
      <p:sp>
        <p:nvSpPr>
          <p:cNvPr id="3" name="Tijdelijke aanduiding voor inhoud 2"/>
          <p:cNvSpPr>
            <a:spLocks noGrp="1"/>
          </p:cNvSpPr>
          <p:nvPr>
            <p:ph idx="1"/>
          </p:nvPr>
        </p:nvSpPr>
        <p:spPr/>
        <p:txBody>
          <a:bodyPr/>
          <a:lstStyle/>
          <a:p>
            <a:endParaRPr lang="nl-BE"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88640"/>
            <a:ext cx="8321675" cy="541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07966436"/>
      </p:ext>
    </p:extLst>
  </p:cSld>
  <p:clrMapOvr>
    <a:masterClrMapping/>
  </p:clrMapOvr>
</p:sld>
</file>

<file path=ppt/theme/theme1.xml><?xml version="1.0" encoding="utf-8"?>
<a:theme xmlns:a="http://schemas.openxmlformats.org/drawingml/2006/main" name="RATO-POV">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1573</TotalTime>
  <Words>1605</Words>
  <Application>Microsoft Office PowerPoint</Application>
  <PresentationFormat>Diavoorstelling (4:3)</PresentationFormat>
  <Paragraphs>852</Paragraphs>
  <Slides>45</Slides>
  <Notes>32</Notes>
  <HiddenSlides>0</HiddenSlides>
  <MMClips>0</MMClips>
  <ScaleCrop>false</ScaleCrop>
  <HeadingPairs>
    <vt:vector size="4" baseType="variant">
      <vt:variant>
        <vt:lpstr>Thema</vt:lpstr>
      </vt:variant>
      <vt:variant>
        <vt:i4>1</vt:i4>
      </vt:variant>
      <vt:variant>
        <vt:lpstr>Diatitels</vt:lpstr>
      </vt:variant>
      <vt:variant>
        <vt:i4>45</vt:i4>
      </vt:variant>
    </vt:vector>
  </HeadingPairs>
  <TitlesOfParts>
    <vt:vector size="46" baseType="lpstr">
      <vt:lpstr>RATO-POV</vt:lpstr>
      <vt:lpstr>Regionaal Comité Ratten- en exotenbestrijding </vt:lpstr>
      <vt:lpstr>PowerPoint-presentatie</vt:lpstr>
      <vt:lpstr>Agenda </vt:lpstr>
      <vt:lpstr>PowerPoint-presentatie</vt:lpstr>
      <vt:lpstr>4.  Resultaten Rattenbestrijding </vt:lpstr>
      <vt:lpstr>4. Resultaten rattenbestrijding   4.1 Vangsten Muskusrat</vt:lpstr>
      <vt:lpstr>4. Stand van zaken rattenbestrijding 4.1 Vangsten Muskusrat </vt:lpstr>
      <vt:lpstr>PowerPoint-presentatie</vt:lpstr>
      <vt:lpstr>PowerPoint-presentatie</vt:lpstr>
      <vt:lpstr>4. Stand van zaken rattenbestrijding 4.1 Vangsten Muskusrat</vt:lpstr>
      <vt:lpstr>4. Stand van zaken rattenbestrijding 4.1 Vangsten Muskusrat </vt:lpstr>
      <vt:lpstr>4. Stand van zaken rattenbestrijding 4.1 Vangsten Muskusrat </vt:lpstr>
      <vt:lpstr>4. Stand van zaken rattenbestrijding 4.1 Vangsten Muskusrat</vt:lpstr>
      <vt:lpstr>PowerPoint-presentatie</vt:lpstr>
      <vt:lpstr>PowerPoint-presentatie</vt:lpstr>
      <vt:lpstr>4. Stand van zaken rattenbestrijding 4.2 Bruine rattenbestrijding :</vt:lpstr>
      <vt:lpstr>4. Stand van zaken rattenbestrijding 4.3 Rodenticiden in kg </vt:lpstr>
      <vt:lpstr>4. Stand van zaken rattenbestrijding 4.3 Rodenticiden </vt:lpstr>
      <vt:lpstr>4. Stand van zaken rattenbestrijding 4.3 Rodenticiden </vt:lpstr>
      <vt:lpstr> </vt:lpstr>
      <vt:lpstr>5. Resultaten overlastbezorgers</vt:lpstr>
      <vt:lpstr>5. Resultaten overlastbezorgers  5.1 Dierlijke overlastbezorgers</vt:lpstr>
      <vt:lpstr>5. Resultaten Overlastbezorgers  5.1 Dierlijke overlastbezorgers</vt:lpstr>
      <vt:lpstr>5. Resultaten Overlastbezorgers:  5.2 Plantaardige overlastbezorgers </vt:lpstr>
      <vt:lpstr>5. Resultaten Overlastbezorgers:  5.2 Plantaardige overlastbezorgers </vt:lpstr>
      <vt:lpstr>5. Resultaten Overlastbezorgers:  5.2 Plantaardige overlastbezorgers </vt:lpstr>
      <vt:lpstr>5. Resultaten Overlastbezorgers:  5.2 Plantaardige overlastbezorgers </vt:lpstr>
      <vt:lpstr>5. Resultaten Overlastbezorgers:  5.2 Plantaardige overlastbezorgers </vt:lpstr>
      <vt:lpstr>5. Resultaten bevraging:  5.2 Plantaardige overlastbezorgers </vt:lpstr>
      <vt:lpstr>6. Rattenbestrijding langs provinciale waterlopen   </vt:lpstr>
      <vt:lpstr>6. Rattenbestrijding provinciale WL 6.1 Uitvoering    </vt:lpstr>
      <vt:lpstr>6. Rattenbestrijding provinciale WL 6.1 Uitvoering </vt:lpstr>
      <vt:lpstr>6. Rattenbestrijding provinciale WL 6.1 Uitvoering </vt:lpstr>
      <vt:lpstr>6. Rattenbestrijding provinciale WL 6.1 Uitvoering </vt:lpstr>
      <vt:lpstr>PowerPoint-presentatie</vt:lpstr>
      <vt:lpstr>PowerPoint-presentatie</vt:lpstr>
      <vt:lpstr>PowerPoint-presentatie</vt:lpstr>
      <vt:lpstr>6. Rattenbestrijding provinciale WL 6.2 Prospectie polders   </vt:lpstr>
      <vt:lpstr>PowerPoint-presentatie</vt:lpstr>
      <vt:lpstr>6. Rattenbestrijding provinciale WL 6.4 Adviesverlening   </vt:lpstr>
      <vt:lpstr>6. Rattenbestrijding provinciale WL    </vt:lpstr>
      <vt:lpstr>7. ExotenNet</vt:lpstr>
      <vt:lpstr>PowerPoint-presentatie</vt:lpstr>
      <vt:lpstr>8. Varia </vt:lpstr>
      <vt:lpstr>Contact</vt:lpstr>
    </vt:vector>
  </TitlesOfParts>
  <Company>Provincie Oost-Vlaanderen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Stefens Anke</dc:creator>
  <cp:lastModifiedBy>Stefens Anke</cp:lastModifiedBy>
  <cp:revision>134</cp:revision>
  <cp:lastPrinted>2017-03-20T09:45:30Z</cp:lastPrinted>
  <dcterms:created xsi:type="dcterms:W3CDTF">2017-03-15T14:54:02Z</dcterms:created>
  <dcterms:modified xsi:type="dcterms:W3CDTF">2017-06-28T13:34:03Z</dcterms:modified>
</cp:coreProperties>
</file>