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3" r:id="rId3"/>
    <p:sldMasterId id="2147483726" r:id="rId4"/>
    <p:sldMasterId id="2147483739" r:id="rId5"/>
    <p:sldMasterId id="2147483752" r:id="rId6"/>
    <p:sldMasterId id="2147483767" r:id="rId7"/>
  </p:sldMasterIdLst>
  <p:notesMasterIdLst>
    <p:notesMasterId r:id="rId64"/>
  </p:notesMasterIdLst>
  <p:handoutMasterIdLst>
    <p:handoutMasterId r:id="rId65"/>
  </p:handoutMasterIdLst>
  <p:sldIdLst>
    <p:sldId id="256" r:id="rId8"/>
    <p:sldId id="565" r:id="rId9"/>
    <p:sldId id="566" r:id="rId10"/>
    <p:sldId id="556" r:id="rId11"/>
    <p:sldId id="507" r:id="rId12"/>
    <p:sldId id="538" r:id="rId13"/>
    <p:sldId id="552" r:id="rId14"/>
    <p:sldId id="263" r:id="rId15"/>
    <p:sldId id="567" r:id="rId16"/>
    <p:sldId id="557" r:id="rId17"/>
    <p:sldId id="468" r:id="rId18"/>
    <p:sldId id="540" r:id="rId19"/>
    <p:sldId id="408" r:id="rId20"/>
    <p:sldId id="541" r:id="rId21"/>
    <p:sldId id="508" r:id="rId22"/>
    <p:sldId id="543" r:id="rId23"/>
    <p:sldId id="542" r:id="rId24"/>
    <p:sldId id="553" r:id="rId25"/>
    <p:sldId id="462" r:id="rId26"/>
    <p:sldId id="544" r:id="rId27"/>
    <p:sldId id="554" r:id="rId28"/>
    <p:sldId id="474" r:id="rId29"/>
    <p:sldId id="545" r:id="rId30"/>
    <p:sldId id="272" r:id="rId31"/>
    <p:sldId id="412" r:id="rId32"/>
    <p:sldId id="558" r:id="rId33"/>
    <p:sldId id="559" r:id="rId34"/>
    <p:sldId id="560" r:id="rId35"/>
    <p:sldId id="561" r:id="rId36"/>
    <p:sldId id="562" r:id="rId37"/>
    <p:sldId id="563" r:id="rId38"/>
    <p:sldId id="564" r:id="rId39"/>
    <p:sldId id="549" r:id="rId40"/>
    <p:sldId id="303" r:id="rId41"/>
    <p:sldId id="324" r:id="rId42"/>
    <p:sldId id="338" r:id="rId43"/>
    <p:sldId id="320" r:id="rId44"/>
    <p:sldId id="318" r:id="rId45"/>
    <p:sldId id="311" r:id="rId46"/>
    <p:sldId id="343" r:id="rId47"/>
    <p:sldId id="341" r:id="rId48"/>
    <p:sldId id="340" r:id="rId49"/>
    <p:sldId id="339" r:id="rId50"/>
    <p:sldId id="342" r:id="rId51"/>
    <p:sldId id="326" r:id="rId52"/>
    <p:sldId id="307" r:id="rId53"/>
    <p:sldId id="328" r:id="rId54"/>
    <p:sldId id="327" r:id="rId55"/>
    <p:sldId id="332" r:id="rId56"/>
    <p:sldId id="331" r:id="rId57"/>
    <p:sldId id="334" r:id="rId58"/>
    <p:sldId id="335" r:id="rId59"/>
    <p:sldId id="336" r:id="rId60"/>
    <p:sldId id="337" r:id="rId61"/>
    <p:sldId id="488" r:id="rId62"/>
    <p:sldId id="489" r:id="rId63"/>
  </p:sldIdLst>
  <p:sldSz cx="9144000" cy="6858000" type="screen4x3"/>
  <p:notesSz cx="6669088"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1974" autoAdjust="0"/>
  </p:normalViewPr>
  <p:slideViewPr>
    <p:cSldViewPr>
      <p:cViewPr varScale="1">
        <p:scale>
          <a:sx n="62" d="100"/>
          <a:sy n="62" d="100"/>
        </p:scale>
        <p:origin x="1400" y="52"/>
      </p:cViewPr>
      <p:guideLst>
        <p:guide orient="horz" pos="2160"/>
        <p:guide pos="2880"/>
      </p:guideLst>
    </p:cSldViewPr>
  </p:slideViewPr>
  <p:outlineViewPr>
    <p:cViewPr>
      <p:scale>
        <a:sx n="33" d="100"/>
        <a:sy n="33" d="100"/>
      </p:scale>
      <p:origin x="0" y="213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file:///\\netapp01.povgrp.oost-vlaanderen.be\data\E43\06_VELDWERKING\16.%20registratie%20en%20veldgegevens\Rapportage%20en%20resulaten%20Provincie\Veldgegevens%20gemeenten%202021\cijfers%20per%20gemeente%20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etapp01.povgrp.oost-vlaanderen.be\data\E43\06_VELDWERKING\16.%20registratie%20en%20veldgegevens\Rapportage%20en%20resulaten%20Provincie\Veldgegevens%20gemeenten%202021\cijfers%20per%20gemeente%2020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etapp01.povgrp.oost-vlaanderen.be\data\E43\06_VELDWERKING\16.%20registratie%20en%20veldgegevens\Rapportage%20en%20resulaten%20Provincie\Veldgegevens%20gemeenten%202021\cijfers%20per%20gemeente%2020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netapp01.povgrp.oost-vlaanderen.be\data\E43\06_VELDWERKING\16.%20registratie%20en%20veldgegevens\Rapportage%20en%20resulaten%20Provincie\Veldgegevens%20gemeenten%202021\cijfers%20per%20gemeente%2020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ov20\data\E43\06_VELDWERKING\16.%20registratie%20en%20veldgegevens\Rapportage%20en%20resulaten%20Provincie\cijfers%20per%20gemeente%202018%20na%20nazich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etapp01.povgrp.oost-vlaanderen.be\data\E43\06_VELDWERKING\16.%20registratie%20en%20veldgegevens\Rapportage%20en%20resulaten%20Provincie\Veldgegevens%20gemeenten%202021\cijfers%20per%20gemeente%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baseline="0"/>
              <a:t>Evolutie meldingen ratten</a:t>
            </a:r>
            <a:endParaRPr lang="nl-BE"/>
          </a:p>
        </c:rich>
      </c:tx>
      <c:overlay val="0"/>
    </c:title>
    <c:autoTitleDeleted val="0"/>
    <c:plotArea>
      <c:layout/>
      <c:barChart>
        <c:barDir val="col"/>
        <c:grouping val="clustered"/>
        <c:varyColors val="0"/>
        <c:ser>
          <c:idx val="0"/>
          <c:order val="0"/>
          <c:tx>
            <c:strRef>
              <c:f>'totalen Meldingen'!$A$16</c:f>
              <c:strCache>
                <c:ptCount val="1"/>
                <c:pt idx="0">
                  <c:v>Waasland</c:v>
                </c:pt>
              </c:strCache>
            </c:strRef>
          </c:tx>
          <c:invertIfNegative val="0"/>
          <c:dLbls>
            <c:delete val="1"/>
          </c:dLbls>
          <c:cat>
            <c:numRef>
              <c:f>'totalen Meldingen'!$G$15:$K$15</c:f>
              <c:numCache>
                <c:formatCode>General</c:formatCode>
                <c:ptCount val="5"/>
                <c:pt idx="0">
                  <c:v>2017</c:v>
                </c:pt>
                <c:pt idx="1">
                  <c:v>2018</c:v>
                </c:pt>
                <c:pt idx="2">
                  <c:v>2019</c:v>
                </c:pt>
                <c:pt idx="3">
                  <c:v>2020</c:v>
                </c:pt>
                <c:pt idx="4">
                  <c:v>2021</c:v>
                </c:pt>
              </c:numCache>
            </c:numRef>
          </c:cat>
          <c:val>
            <c:numRef>
              <c:f>'totalen Meldingen'!$F$16:$J$16</c:f>
              <c:numCache>
                <c:formatCode>General</c:formatCode>
                <c:ptCount val="5"/>
                <c:pt idx="0">
                  <c:v>1240</c:v>
                </c:pt>
                <c:pt idx="1">
                  <c:v>1639</c:v>
                </c:pt>
                <c:pt idx="2" formatCode="0">
                  <c:v>1949</c:v>
                </c:pt>
                <c:pt idx="3">
                  <c:v>2214</c:v>
                </c:pt>
                <c:pt idx="4" formatCode="0">
                  <c:v>2269</c:v>
                </c:pt>
              </c:numCache>
            </c:numRef>
          </c:val>
          <c:extLst>
            <c:ext xmlns:c16="http://schemas.microsoft.com/office/drawing/2014/chart" uri="{C3380CC4-5D6E-409C-BE32-E72D297353CC}">
              <c16:uniqueId val="{00000000-8147-4256-8C9E-92F61BD5D074}"/>
            </c:ext>
          </c:extLst>
        </c:ser>
        <c:ser>
          <c:idx val="1"/>
          <c:order val="1"/>
          <c:tx>
            <c:strRef>
              <c:f>'totalen Meldingen'!$A$17</c:f>
              <c:strCache>
                <c:ptCount val="1"/>
                <c:pt idx="0">
                  <c:v>Meetjesland</c:v>
                </c:pt>
              </c:strCache>
            </c:strRef>
          </c:tx>
          <c:invertIfNegative val="0"/>
          <c:dLbls>
            <c:delete val="1"/>
          </c:dLbls>
          <c:cat>
            <c:numRef>
              <c:f>'totalen Meldingen'!$G$15:$K$15</c:f>
              <c:numCache>
                <c:formatCode>General</c:formatCode>
                <c:ptCount val="5"/>
                <c:pt idx="0">
                  <c:v>2017</c:v>
                </c:pt>
                <c:pt idx="1">
                  <c:v>2018</c:v>
                </c:pt>
                <c:pt idx="2">
                  <c:v>2019</c:v>
                </c:pt>
                <c:pt idx="3">
                  <c:v>2020</c:v>
                </c:pt>
                <c:pt idx="4">
                  <c:v>2021</c:v>
                </c:pt>
              </c:numCache>
            </c:numRef>
          </c:cat>
          <c:val>
            <c:numRef>
              <c:f>'totalen Meldingen'!$F$17:$J$17</c:f>
              <c:numCache>
                <c:formatCode>General</c:formatCode>
                <c:ptCount val="5"/>
                <c:pt idx="0">
                  <c:v>650</c:v>
                </c:pt>
                <c:pt idx="1">
                  <c:v>785</c:v>
                </c:pt>
                <c:pt idx="2" formatCode="0">
                  <c:v>1403</c:v>
                </c:pt>
                <c:pt idx="3">
                  <c:v>1107</c:v>
                </c:pt>
                <c:pt idx="4" formatCode="0">
                  <c:v>1583</c:v>
                </c:pt>
              </c:numCache>
            </c:numRef>
          </c:val>
          <c:extLst>
            <c:ext xmlns:c16="http://schemas.microsoft.com/office/drawing/2014/chart" uri="{C3380CC4-5D6E-409C-BE32-E72D297353CC}">
              <c16:uniqueId val="{00000001-8147-4256-8C9E-92F61BD5D074}"/>
            </c:ext>
          </c:extLst>
        </c:ser>
        <c:ser>
          <c:idx val="2"/>
          <c:order val="2"/>
          <c:tx>
            <c:strRef>
              <c:f>'totalen Meldingen'!$A$18</c:f>
              <c:strCache>
                <c:ptCount val="1"/>
                <c:pt idx="0">
                  <c:v>Dendervallei</c:v>
                </c:pt>
              </c:strCache>
            </c:strRef>
          </c:tx>
          <c:invertIfNegative val="0"/>
          <c:dLbls>
            <c:delete val="1"/>
          </c:dLbls>
          <c:cat>
            <c:numRef>
              <c:f>'totalen Meldingen'!$G$15:$K$15</c:f>
              <c:numCache>
                <c:formatCode>General</c:formatCode>
                <c:ptCount val="5"/>
                <c:pt idx="0">
                  <c:v>2017</c:v>
                </c:pt>
                <c:pt idx="1">
                  <c:v>2018</c:v>
                </c:pt>
                <c:pt idx="2">
                  <c:v>2019</c:v>
                </c:pt>
                <c:pt idx="3">
                  <c:v>2020</c:v>
                </c:pt>
                <c:pt idx="4">
                  <c:v>2021</c:v>
                </c:pt>
              </c:numCache>
            </c:numRef>
          </c:cat>
          <c:val>
            <c:numRef>
              <c:f>'totalen Meldingen'!$F$18:$J$18</c:f>
              <c:numCache>
                <c:formatCode>General</c:formatCode>
                <c:ptCount val="5"/>
                <c:pt idx="0">
                  <c:v>799</c:v>
                </c:pt>
                <c:pt idx="1">
                  <c:v>1021</c:v>
                </c:pt>
                <c:pt idx="2" formatCode="0">
                  <c:v>1406</c:v>
                </c:pt>
                <c:pt idx="3">
                  <c:v>1577</c:v>
                </c:pt>
                <c:pt idx="4" formatCode="0">
                  <c:v>1519</c:v>
                </c:pt>
              </c:numCache>
            </c:numRef>
          </c:val>
          <c:extLst>
            <c:ext xmlns:c16="http://schemas.microsoft.com/office/drawing/2014/chart" uri="{C3380CC4-5D6E-409C-BE32-E72D297353CC}">
              <c16:uniqueId val="{00000002-8147-4256-8C9E-92F61BD5D074}"/>
            </c:ext>
          </c:extLst>
        </c:ser>
        <c:ser>
          <c:idx val="3"/>
          <c:order val="3"/>
          <c:tx>
            <c:strRef>
              <c:f>'totalen Meldingen'!$A$19</c:f>
              <c:strCache>
                <c:ptCount val="1"/>
                <c:pt idx="0">
                  <c:v>Bovenschelde Leie</c:v>
                </c:pt>
              </c:strCache>
            </c:strRef>
          </c:tx>
          <c:invertIfNegative val="0"/>
          <c:dLbls>
            <c:delete val="1"/>
          </c:dLbls>
          <c:cat>
            <c:numRef>
              <c:f>'totalen Meldingen'!$G$15:$K$15</c:f>
              <c:numCache>
                <c:formatCode>General</c:formatCode>
                <c:ptCount val="5"/>
                <c:pt idx="0">
                  <c:v>2017</c:v>
                </c:pt>
                <c:pt idx="1">
                  <c:v>2018</c:v>
                </c:pt>
                <c:pt idx="2">
                  <c:v>2019</c:v>
                </c:pt>
                <c:pt idx="3">
                  <c:v>2020</c:v>
                </c:pt>
                <c:pt idx="4">
                  <c:v>2021</c:v>
                </c:pt>
              </c:numCache>
            </c:numRef>
          </c:cat>
          <c:val>
            <c:numRef>
              <c:f>'totalen Meldingen'!$F$19:$J$19</c:f>
              <c:numCache>
                <c:formatCode>General</c:formatCode>
                <c:ptCount val="5"/>
                <c:pt idx="0">
                  <c:v>1033</c:v>
                </c:pt>
                <c:pt idx="1">
                  <c:v>1371</c:v>
                </c:pt>
                <c:pt idx="2" formatCode="0">
                  <c:v>1214</c:v>
                </c:pt>
                <c:pt idx="3">
                  <c:v>1396</c:v>
                </c:pt>
                <c:pt idx="4" formatCode="0">
                  <c:v>1711</c:v>
                </c:pt>
              </c:numCache>
            </c:numRef>
          </c:val>
          <c:extLst>
            <c:ext xmlns:c16="http://schemas.microsoft.com/office/drawing/2014/chart" uri="{C3380CC4-5D6E-409C-BE32-E72D297353CC}">
              <c16:uniqueId val="{00000003-8147-4256-8C9E-92F61BD5D074}"/>
            </c:ext>
          </c:extLst>
        </c:ser>
        <c:ser>
          <c:idx val="4"/>
          <c:order val="4"/>
          <c:tx>
            <c:strRef>
              <c:f>'totalen Meldingen'!$A$20</c:f>
              <c:strCache>
                <c:ptCount val="1"/>
                <c:pt idx="0">
                  <c:v>Vlaamse Ardennen</c:v>
                </c:pt>
              </c:strCache>
            </c:strRef>
          </c:tx>
          <c:invertIfNegative val="0"/>
          <c:dLbls>
            <c:delete val="1"/>
          </c:dLbls>
          <c:cat>
            <c:numRef>
              <c:f>'totalen Meldingen'!$G$15:$K$15</c:f>
              <c:numCache>
                <c:formatCode>General</c:formatCode>
                <c:ptCount val="5"/>
                <c:pt idx="0">
                  <c:v>2017</c:v>
                </c:pt>
                <c:pt idx="1">
                  <c:v>2018</c:v>
                </c:pt>
                <c:pt idx="2">
                  <c:v>2019</c:v>
                </c:pt>
                <c:pt idx="3">
                  <c:v>2020</c:v>
                </c:pt>
                <c:pt idx="4">
                  <c:v>2021</c:v>
                </c:pt>
              </c:numCache>
            </c:numRef>
          </c:cat>
          <c:val>
            <c:numRef>
              <c:f>'totalen Meldingen'!$F$20:$J$20</c:f>
              <c:numCache>
                <c:formatCode>General</c:formatCode>
                <c:ptCount val="5"/>
                <c:pt idx="0">
                  <c:v>807</c:v>
                </c:pt>
                <c:pt idx="1">
                  <c:v>1132</c:v>
                </c:pt>
                <c:pt idx="2" formatCode="0">
                  <c:v>1259</c:v>
                </c:pt>
                <c:pt idx="3">
                  <c:v>1102</c:v>
                </c:pt>
                <c:pt idx="4" formatCode="0">
                  <c:v>1313</c:v>
                </c:pt>
              </c:numCache>
            </c:numRef>
          </c:val>
          <c:extLst>
            <c:ext xmlns:c16="http://schemas.microsoft.com/office/drawing/2014/chart" uri="{C3380CC4-5D6E-409C-BE32-E72D297353CC}">
              <c16:uniqueId val="{00000004-8147-4256-8C9E-92F61BD5D074}"/>
            </c:ext>
          </c:extLst>
        </c:ser>
        <c:dLbls>
          <c:showLegendKey val="0"/>
          <c:showVal val="1"/>
          <c:showCatName val="0"/>
          <c:showSerName val="0"/>
          <c:showPercent val="0"/>
          <c:showBubbleSize val="0"/>
        </c:dLbls>
        <c:gapWidth val="150"/>
        <c:axId val="140591872"/>
        <c:axId val="140593408"/>
      </c:barChart>
      <c:lineChart>
        <c:grouping val="standard"/>
        <c:varyColors val="0"/>
        <c:ser>
          <c:idx val="5"/>
          <c:order val="5"/>
          <c:tx>
            <c:strRef>
              <c:f>'totalen Meldingen'!$A$21</c:f>
              <c:strCache>
                <c:ptCount val="1"/>
                <c:pt idx="0">
                  <c:v>Totalen</c:v>
                </c:pt>
              </c:strCache>
            </c:strRef>
          </c:tx>
          <c:spPr>
            <a:ln>
              <a:solidFill>
                <a:srgbClr val="FF0000"/>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'totalen Meldingen'!$G$21:$K$21</c:f>
              <c:numCache>
                <c:formatCode>General</c:formatCode>
                <c:ptCount val="5"/>
                <c:pt idx="0">
                  <c:v>5948</c:v>
                </c:pt>
                <c:pt idx="1">
                  <c:v>7231</c:v>
                </c:pt>
                <c:pt idx="2">
                  <c:v>7396</c:v>
                </c:pt>
                <c:pt idx="3" formatCode="0">
                  <c:v>8395</c:v>
                </c:pt>
                <c:pt idx="4" formatCode="0">
                  <c:v>8582</c:v>
                </c:pt>
              </c:numCache>
            </c:numRef>
          </c:val>
          <c:smooth val="0"/>
          <c:extLst>
            <c:ext xmlns:c16="http://schemas.microsoft.com/office/drawing/2014/chart" uri="{C3380CC4-5D6E-409C-BE32-E72D297353CC}">
              <c16:uniqueId val="{00000005-8147-4256-8C9E-92F61BD5D074}"/>
            </c:ext>
          </c:extLst>
        </c:ser>
        <c:dLbls>
          <c:showLegendKey val="0"/>
          <c:showVal val="1"/>
          <c:showCatName val="0"/>
          <c:showSerName val="0"/>
          <c:showPercent val="0"/>
          <c:showBubbleSize val="0"/>
        </c:dLbls>
        <c:marker val="1"/>
        <c:smooth val="0"/>
        <c:axId val="140591872"/>
        <c:axId val="140593408"/>
      </c:lineChart>
      <c:catAx>
        <c:axId val="140591872"/>
        <c:scaling>
          <c:orientation val="minMax"/>
        </c:scaling>
        <c:delete val="0"/>
        <c:axPos val="b"/>
        <c:numFmt formatCode="General" sourceLinked="0"/>
        <c:majorTickMark val="out"/>
        <c:minorTickMark val="none"/>
        <c:tickLblPos val="nextTo"/>
        <c:crossAx val="140593408"/>
        <c:crosses val="autoZero"/>
        <c:auto val="1"/>
        <c:lblAlgn val="ctr"/>
        <c:lblOffset val="100"/>
        <c:noMultiLvlLbl val="0"/>
      </c:catAx>
      <c:valAx>
        <c:axId val="140593408"/>
        <c:scaling>
          <c:orientation val="minMax"/>
        </c:scaling>
        <c:delete val="0"/>
        <c:axPos val="l"/>
        <c:majorGridlines/>
        <c:title>
          <c:tx>
            <c:rich>
              <a:bodyPr/>
              <a:lstStyle/>
              <a:p>
                <a:pPr>
                  <a:defRPr/>
                </a:pPr>
                <a:r>
                  <a:rPr lang="nl-BE"/>
                  <a:t>Aantal meldingen</a:t>
                </a:r>
              </a:p>
            </c:rich>
          </c:tx>
          <c:overlay val="0"/>
        </c:title>
        <c:numFmt formatCode="General" sourceLinked="1"/>
        <c:majorTickMark val="out"/>
        <c:minorTickMark val="none"/>
        <c:tickLblPos val="nextTo"/>
        <c:crossAx val="140591872"/>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a:t>Regio</a:t>
            </a:r>
            <a:r>
              <a:rPr lang="nl-BE" baseline="0"/>
              <a:t> Bovenschelde Leie</a:t>
            </a:r>
          </a:p>
          <a:p>
            <a:pPr>
              <a:defRPr/>
            </a:pPr>
            <a:r>
              <a:rPr lang="nl-BE" baseline="0"/>
              <a:t>evolutie rodenticiden #kg/km²</a:t>
            </a:r>
            <a:endParaRPr lang="nl-BE"/>
          </a:p>
        </c:rich>
      </c:tx>
      <c:layout>
        <c:manualLayout>
          <c:xMode val="edge"/>
          <c:yMode val="edge"/>
          <c:x val="0.34334726697033663"/>
          <c:y val="1.2927464849761961E-3"/>
        </c:manualLayout>
      </c:layout>
      <c:overlay val="0"/>
    </c:title>
    <c:autoTitleDeleted val="0"/>
    <c:plotArea>
      <c:layout/>
      <c:barChart>
        <c:barDir val="col"/>
        <c:grouping val="clustered"/>
        <c:varyColors val="0"/>
        <c:ser>
          <c:idx val="6"/>
          <c:order val="0"/>
          <c:tx>
            <c:v>2018</c:v>
          </c:tx>
          <c:invertIfNegative val="0"/>
          <c:cat>
            <c:strRef>
              <c:f>'Rodenticiden totalen '!$A$112:$A$123</c:f>
              <c:strCache>
                <c:ptCount val="12"/>
                <c:pt idx="0">
                  <c:v>De Pinte</c:v>
                </c:pt>
                <c:pt idx="1">
                  <c:v>Deinze</c:v>
                </c:pt>
                <c:pt idx="2">
                  <c:v>Destelbergen</c:v>
                </c:pt>
                <c:pt idx="3">
                  <c:v>Gavere</c:v>
                </c:pt>
                <c:pt idx="4">
                  <c:v>Gent</c:v>
                </c:pt>
                <c:pt idx="5">
                  <c:v>Lochristi</c:v>
                </c:pt>
                <c:pt idx="6">
                  <c:v>Melle</c:v>
                </c:pt>
                <c:pt idx="7">
                  <c:v>Merelbeke</c:v>
                </c:pt>
                <c:pt idx="8">
                  <c:v>Nazareth</c:v>
                </c:pt>
                <c:pt idx="9">
                  <c:v>Oosterzele</c:v>
                </c:pt>
                <c:pt idx="10">
                  <c:v>Sint-Martens-Latem</c:v>
                </c:pt>
                <c:pt idx="11">
                  <c:v>Zulte</c:v>
                </c:pt>
              </c:strCache>
            </c:strRef>
          </c:cat>
          <c:val>
            <c:numRef>
              <c:f>'Rodenticiden totalen '!$C$112:$C$123</c:f>
              <c:numCache>
                <c:formatCode>0.00</c:formatCode>
                <c:ptCount val="12"/>
                <c:pt idx="0">
                  <c:v>5.4187404778564634</c:v>
                </c:pt>
                <c:pt idx="1">
                  <c:v>1.72</c:v>
                </c:pt>
                <c:pt idx="2">
                  <c:v>2.8587388739092443</c:v>
                </c:pt>
                <c:pt idx="3">
                  <c:v>2.4815903416453335</c:v>
                </c:pt>
                <c:pt idx="4">
                  <c:v>3.9378881987577636</c:v>
                </c:pt>
                <c:pt idx="5">
                  <c:v>3.7323833320963526</c:v>
                </c:pt>
                <c:pt idx="6">
                  <c:v>3.1289315350668485E-2</c:v>
                </c:pt>
                <c:pt idx="7">
                  <c:v>2.1093983831512735</c:v>
                </c:pt>
                <c:pt idx="8">
                  <c:v>3.5000077928537499</c:v>
                </c:pt>
                <c:pt idx="9">
                  <c:v>13.817572607203918</c:v>
                </c:pt>
                <c:pt idx="10">
                  <c:v>2.8288088642659281</c:v>
                </c:pt>
                <c:pt idx="11">
                  <c:v>2.018239904219123</c:v>
                </c:pt>
              </c:numCache>
            </c:numRef>
          </c:val>
          <c:extLst>
            <c:ext xmlns:c16="http://schemas.microsoft.com/office/drawing/2014/chart" uri="{C3380CC4-5D6E-409C-BE32-E72D297353CC}">
              <c16:uniqueId val="{00000000-ECD1-43E0-B014-23ECF6D9708E}"/>
            </c:ext>
          </c:extLst>
        </c:ser>
        <c:ser>
          <c:idx val="0"/>
          <c:order val="1"/>
          <c:tx>
            <c:v>2019</c:v>
          </c:tx>
          <c:invertIfNegative val="0"/>
          <c:cat>
            <c:strRef>
              <c:f>'Rodenticiden totalen '!$A$112:$A$123</c:f>
              <c:strCache>
                <c:ptCount val="12"/>
                <c:pt idx="0">
                  <c:v>De Pinte</c:v>
                </c:pt>
                <c:pt idx="1">
                  <c:v>Deinze</c:v>
                </c:pt>
                <c:pt idx="2">
                  <c:v>Destelbergen</c:v>
                </c:pt>
                <c:pt idx="3">
                  <c:v>Gavere</c:v>
                </c:pt>
                <c:pt idx="4">
                  <c:v>Gent</c:v>
                </c:pt>
                <c:pt idx="5">
                  <c:v>Lochristi</c:v>
                </c:pt>
                <c:pt idx="6">
                  <c:v>Melle</c:v>
                </c:pt>
                <c:pt idx="7">
                  <c:v>Merelbeke</c:v>
                </c:pt>
                <c:pt idx="8">
                  <c:v>Nazareth</c:v>
                </c:pt>
                <c:pt idx="9">
                  <c:v>Oosterzele</c:v>
                </c:pt>
                <c:pt idx="10">
                  <c:v>Sint-Martens-Latem</c:v>
                </c:pt>
                <c:pt idx="11">
                  <c:v>Zulte</c:v>
                </c:pt>
              </c:strCache>
            </c:strRef>
          </c:cat>
          <c:val>
            <c:numRef>
              <c:f>'Rodenticiden totalen '!$D$112:$D$123</c:f>
              <c:numCache>
                <c:formatCode>0.00</c:formatCode>
                <c:ptCount val="12"/>
                <c:pt idx="0">
                  <c:v>2.5939933259176864</c:v>
                </c:pt>
                <c:pt idx="1">
                  <c:v>1.1429333751863768</c:v>
                </c:pt>
                <c:pt idx="2">
                  <c:v>2.9873493975903616</c:v>
                </c:pt>
                <c:pt idx="3">
                  <c:v>1.3460925039872409</c:v>
                </c:pt>
                <c:pt idx="4">
                  <c:v>4.321552055320784</c:v>
                </c:pt>
                <c:pt idx="5">
                  <c:v>0</c:v>
                </c:pt>
                <c:pt idx="6">
                  <c:v>0.11571334648257725</c:v>
                </c:pt>
                <c:pt idx="7">
                  <c:v>2.1457170025076064</c:v>
                </c:pt>
                <c:pt idx="8">
                  <c:v>3.1056216291672287</c:v>
                </c:pt>
                <c:pt idx="9">
                  <c:v>15.588373667481381</c:v>
                </c:pt>
                <c:pt idx="10">
                  <c:v>3.1916897506925208</c:v>
                </c:pt>
                <c:pt idx="11">
                  <c:v>1.3511945121467013</c:v>
                </c:pt>
              </c:numCache>
            </c:numRef>
          </c:val>
          <c:extLst>
            <c:ext xmlns:c16="http://schemas.microsoft.com/office/drawing/2014/chart" uri="{C3380CC4-5D6E-409C-BE32-E72D297353CC}">
              <c16:uniqueId val="{00000001-ECD1-43E0-B014-23ECF6D9708E}"/>
            </c:ext>
          </c:extLst>
        </c:ser>
        <c:ser>
          <c:idx val="1"/>
          <c:order val="2"/>
          <c:tx>
            <c:strRef>
              <c:f>'Rodenticiden totalen '!$K$96</c:f>
              <c:strCache>
                <c:ptCount val="1"/>
                <c:pt idx="0">
                  <c:v>2020</c:v>
                </c:pt>
              </c:strCache>
            </c:strRef>
          </c:tx>
          <c:invertIfNegative val="0"/>
          <c:cat>
            <c:strRef>
              <c:f>'Rodenticiden totalen '!$A$112:$A$123</c:f>
              <c:strCache>
                <c:ptCount val="12"/>
                <c:pt idx="0">
                  <c:v>De Pinte</c:v>
                </c:pt>
                <c:pt idx="1">
                  <c:v>Deinze</c:v>
                </c:pt>
                <c:pt idx="2">
                  <c:v>Destelbergen</c:v>
                </c:pt>
                <c:pt idx="3">
                  <c:v>Gavere</c:v>
                </c:pt>
                <c:pt idx="4">
                  <c:v>Gent</c:v>
                </c:pt>
                <c:pt idx="5">
                  <c:v>Lochristi</c:v>
                </c:pt>
                <c:pt idx="6">
                  <c:v>Melle</c:v>
                </c:pt>
                <c:pt idx="7">
                  <c:v>Merelbeke</c:v>
                </c:pt>
                <c:pt idx="8">
                  <c:v>Nazareth</c:v>
                </c:pt>
                <c:pt idx="9">
                  <c:v>Oosterzele</c:v>
                </c:pt>
                <c:pt idx="10">
                  <c:v>Sint-Martens-Latem</c:v>
                </c:pt>
                <c:pt idx="11">
                  <c:v>Zulte</c:v>
                </c:pt>
              </c:strCache>
            </c:strRef>
          </c:cat>
          <c:val>
            <c:numRef>
              <c:f>'Rodenticiden totalen '!$E$112:$E$123</c:f>
              <c:numCache>
                <c:formatCode>0.00</c:formatCode>
                <c:ptCount val="12"/>
                <c:pt idx="0">
                  <c:v>0.40934371523915464</c:v>
                </c:pt>
                <c:pt idx="1">
                  <c:v>1.4503727536686808</c:v>
                </c:pt>
                <c:pt idx="2">
                  <c:v>3.2605421686746991</c:v>
                </c:pt>
                <c:pt idx="3">
                  <c:v>2.4121212121212121</c:v>
                </c:pt>
                <c:pt idx="4">
                  <c:v>4.5035215776667945</c:v>
                </c:pt>
                <c:pt idx="5">
                  <c:v>2.0881670533642689</c:v>
                </c:pt>
                <c:pt idx="6">
                  <c:v>7.8895463510848113E-2</c:v>
                </c:pt>
                <c:pt idx="7">
                  <c:v>1.1036492220650638</c:v>
                </c:pt>
                <c:pt idx="8">
                  <c:v>4.4044924177590516</c:v>
                </c:pt>
                <c:pt idx="9">
                  <c:v>5.7796596555245729</c:v>
                </c:pt>
                <c:pt idx="10">
                  <c:v>0.65063685340387345</c:v>
                </c:pt>
                <c:pt idx="11">
                  <c:v>2.9320676574611961</c:v>
                </c:pt>
              </c:numCache>
            </c:numRef>
          </c:val>
          <c:extLst>
            <c:ext xmlns:c16="http://schemas.microsoft.com/office/drawing/2014/chart" uri="{C3380CC4-5D6E-409C-BE32-E72D297353CC}">
              <c16:uniqueId val="{00000002-ECD1-43E0-B014-23ECF6D9708E}"/>
            </c:ext>
          </c:extLst>
        </c:ser>
        <c:ser>
          <c:idx val="2"/>
          <c:order val="3"/>
          <c:tx>
            <c:v>2021</c:v>
          </c:tx>
          <c:invertIfNegative val="0"/>
          <c:cat>
            <c:strRef>
              <c:f>'Rodenticiden totalen '!$A$112:$A$123</c:f>
              <c:strCache>
                <c:ptCount val="12"/>
                <c:pt idx="0">
                  <c:v>De Pinte</c:v>
                </c:pt>
                <c:pt idx="1">
                  <c:v>Deinze</c:v>
                </c:pt>
                <c:pt idx="2">
                  <c:v>Destelbergen</c:v>
                </c:pt>
                <c:pt idx="3">
                  <c:v>Gavere</c:v>
                </c:pt>
                <c:pt idx="4">
                  <c:v>Gent</c:v>
                </c:pt>
                <c:pt idx="5">
                  <c:v>Lochristi</c:v>
                </c:pt>
                <c:pt idx="6">
                  <c:v>Melle</c:v>
                </c:pt>
                <c:pt idx="7">
                  <c:v>Merelbeke</c:v>
                </c:pt>
                <c:pt idx="8">
                  <c:v>Nazareth</c:v>
                </c:pt>
                <c:pt idx="9">
                  <c:v>Oosterzele</c:v>
                </c:pt>
                <c:pt idx="10">
                  <c:v>Sint-Martens-Latem</c:v>
                </c:pt>
                <c:pt idx="11">
                  <c:v>Zulte</c:v>
                </c:pt>
              </c:strCache>
            </c:strRef>
          </c:cat>
          <c:val>
            <c:numRef>
              <c:f>'Rodenticiden totalen '!$F$112:$F$123</c:f>
              <c:numCache>
                <c:formatCode>0.00</c:formatCode>
                <c:ptCount val="12"/>
                <c:pt idx="0">
                  <c:v>0.52502780867630694</c:v>
                </c:pt>
                <c:pt idx="1">
                  <c:v>1.6586988935101623</c:v>
                </c:pt>
                <c:pt idx="2">
                  <c:v>4.153614457831325</c:v>
                </c:pt>
                <c:pt idx="3">
                  <c:v>3.0759808612440191</c:v>
                </c:pt>
                <c:pt idx="4">
                  <c:v>5.3488923037520806</c:v>
                </c:pt>
                <c:pt idx="5">
                  <c:v>2.4859131587669872</c:v>
                </c:pt>
                <c:pt idx="6">
                  <c:v>0.19460880999342536</c:v>
                </c:pt>
                <c:pt idx="7">
                  <c:v>0.9967751060820369</c:v>
                </c:pt>
                <c:pt idx="8">
                  <c:v>3.7340647595551286</c:v>
                </c:pt>
                <c:pt idx="9">
                  <c:v>0.32864011383065395</c:v>
                </c:pt>
                <c:pt idx="10">
                  <c:v>0.8611899266488342</c:v>
                </c:pt>
                <c:pt idx="11">
                  <c:v>2.9320676574611961</c:v>
                </c:pt>
              </c:numCache>
            </c:numRef>
          </c:val>
          <c:extLst>
            <c:ext xmlns:c16="http://schemas.microsoft.com/office/drawing/2014/chart" uri="{C3380CC4-5D6E-409C-BE32-E72D297353CC}">
              <c16:uniqueId val="{00000003-ECD1-43E0-B014-23ECF6D9708E}"/>
            </c:ext>
          </c:extLst>
        </c:ser>
        <c:dLbls>
          <c:showLegendKey val="0"/>
          <c:showVal val="0"/>
          <c:showCatName val="0"/>
          <c:showSerName val="0"/>
          <c:showPercent val="0"/>
          <c:showBubbleSize val="0"/>
        </c:dLbls>
        <c:gapWidth val="150"/>
        <c:axId val="139921280"/>
        <c:axId val="139922816"/>
      </c:barChart>
      <c:catAx>
        <c:axId val="139921280"/>
        <c:scaling>
          <c:orientation val="minMax"/>
        </c:scaling>
        <c:delete val="0"/>
        <c:axPos val="b"/>
        <c:numFmt formatCode="General" sourceLinked="0"/>
        <c:majorTickMark val="none"/>
        <c:minorTickMark val="none"/>
        <c:tickLblPos val="nextTo"/>
        <c:crossAx val="139922816"/>
        <c:crosses val="autoZero"/>
        <c:auto val="1"/>
        <c:lblAlgn val="ctr"/>
        <c:lblOffset val="100"/>
        <c:noMultiLvlLbl val="0"/>
      </c:catAx>
      <c:valAx>
        <c:axId val="139922816"/>
        <c:scaling>
          <c:orientation val="minMax"/>
        </c:scaling>
        <c:delete val="0"/>
        <c:axPos val="l"/>
        <c:majorGridlines/>
        <c:numFmt formatCode="0.00" sourceLinked="1"/>
        <c:majorTickMark val="none"/>
        <c:minorTickMark val="none"/>
        <c:tickLblPos val="nextTo"/>
        <c:crossAx val="13992128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a:t>Regio</a:t>
            </a:r>
            <a:r>
              <a:rPr lang="nl-BE" baseline="0"/>
              <a:t> Meetjesland: </a:t>
            </a:r>
          </a:p>
          <a:p>
            <a:pPr>
              <a:defRPr/>
            </a:pPr>
            <a:r>
              <a:rPr lang="nl-BE" baseline="0"/>
              <a:t>evolutie rodenticiden #kg/km²</a:t>
            </a:r>
            <a:endParaRPr lang="nl-BE"/>
          </a:p>
        </c:rich>
      </c:tx>
      <c:layout>
        <c:manualLayout>
          <c:xMode val="edge"/>
          <c:yMode val="edge"/>
          <c:x val="0.32527674300965898"/>
          <c:y val="3.8560468349703045E-2"/>
        </c:manualLayout>
      </c:layout>
      <c:overlay val="0"/>
    </c:title>
    <c:autoTitleDeleted val="0"/>
    <c:plotArea>
      <c:layout/>
      <c:barChart>
        <c:barDir val="col"/>
        <c:grouping val="clustered"/>
        <c:varyColors val="0"/>
        <c:ser>
          <c:idx val="6"/>
          <c:order val="0"/>
          <c:tx>
            <c:v>2018</c:v>
          </c:tx>
          <c:invertIfNegative val="0"/>
          <c:cat>
            <c:strRef>
              <c:f>'Rodenticiden totalen '!$A$3:$A$10</c:f>
              <c:strCache>
                <c:ptCount val="8"/>
                <c:pt idx="0">
                  <c:v>Aalter</c:v>
                </c:pt>
                <c:pt idx="1">
                  <c:v>Assenede</c:v>
                </c:pt>
                <c:pt idx="2">
                  <c:v>Eeklo</c:v>
                </c:pt>
                <c:pt idx="3">
                  <c:v>Evergem</c:v>
                </c:pt>
                <c:pt idx="4">
                  <c:v>Kaprijke</c:v>
                </c:pt>
                <c:pt idx="5">
                  <c:v>Lievegem </c:v>
                </c:pt>
                <c:pt idx="6">
                  <c:v>Maldegem</c:v>
                </c:pt>
                <c:pt idx="7">
                  <c:v>Sint-Laureins</c:v>
                </c:pt>
              </c:strCache>
            </c:strRef>
          </c:cat>
          <c:val>
            <c:numRef>
              <c:f>'Rodenticiden totalen '!$C$14:$C$21</c:f>
              <c:numCache>
                <c:formatCode>0.00</c:formatCode>
                <c:ptCount val="8"/>
                <c:pt idx="0">
                  <c:v>1.01</c:v>
                </c:pt>
                <c:pt idx="1">
                  <c:v>0.97</c:v>
                </c:pt>
                <c:pt idx="2">
                  <c:v>2.0067284812115971</c:v>
                </c:pt>
                <c:pt idx="3">
                  <c:v>3.1</c:v>
                </c:pt>
                <c:pt idx="4">
                  <c:v>2.5261346781370513</c:v>
                </c:pt>
                <c:pt idx="5">
                  <c:v>1.85</c:v>
                </c:pt>
                <c:pt idx="6">
                  <c:v>1.8889635855513187</c:v>
                </c:pt>
                <c:pt idx="7">
                  <c:v>2.1027480372119438</c:v>
                </c:pt>
              </c:numCache>
            </c:numRef>
          </c:val>
          <c:extLst>
            <c:ext xmlns:c16="http://schemas.microsoft.com/office/drawing/2014/chart" uri="{C3380CC4-5D6E-409C-BE32-E72D297353CC}">
              <c16:uniqueId val="{00000000-67DB-4835-A413-DF5C4549F115}"/>
            </c:ext>
          </c:extLst>
        </c:ser>
        <c:ser>
          <c:idx val="0"/>
          <c:order val="1"/>
          <c:tx>
            <c:v>2019</c:v>
          </c:tx>
          <c:invertIfNegative val="0"/>
          <c:cat>
            <c:strRef>
              <c:f>'Rodenticiden totalen '!$A$3:$A$10</c:f>
              <c:strCache>
                <c:ptCount val="8"/>
                <c:pt idx="0">
                  <c:v>Aalter</c:v>
                </c:pt>
                <c:pt idx="1">
                  <c:v>Assenede</c:v>
                </c:pt>
                <c:pt idx="2">
                  <c:v>Eeklo</c:v>
                </c:pt>
                <c:pt idx="3">
                  <c:v>Evergem</c:v>
                </c:pt>
                <c:pt idx="4">
                  <c:v>Kaprijke</c:v>
                </c:pt>
                <c:pt idx="5">
                  <c:v>Lievegem </c:v>
                </c:pt>
                <c:pt idx="6">
                  <c:v>Maldegem</c:v>
                </c:pt>
                <c:pt idx="7">
                  <c:v>Sint-Laureins</c:v>
                </c:pt>
              </c:strCache>
            </c:strRef>
          </c:cat>
          <c:val>
            <c:numRef>
              <c:f>'Rodenticiden totalen '!$D$14:$D$21</c:f>
              <c:numCache>
                <c:formatCode>0.00</c:formatCode>
                <c:ptCount val="8"/>
                <c:pt idx="0">
                  <c:v>0.16847050927091198</c:v>
                </c:pt>
                <c:pt idx="1">
                  <c:v>1.1100000000000001</c:v>
                </c:pt>
                <c:pt idx="2">
                  <c:v>1.6773377703826955</c:v>
                </c:pt>
                <c:pt idx="3">
                  <c:v>3.0931503198294243</c:v>
                </c:pt>
                <c:pt idx="4">
                  <c:v>2.7934737466627109</c:v>
                </c:pt>
                <c:pt idx="5">
                  <c:v>1.6972932518398403</c:v>
                </c:pt>
                <c:pt idx="6">
                  <c:v>2.3895181741335589</c:v>
                </c:pt>
                <c:pt idx="7">
                  <c:v>1.8389261744966443</c:v>
                </c:pt>
              </c:numCache>
            </c:numRef>
          </c:val>
          <c:extLst>
            <c:ext xmlns:c16="http://schemas.microsoft.com/office/drawing/2014/chart" uri="{C3380CC4-5D6E-409C-BE32-E72D297353CC}">
              <c16:uniqueId val="{00000001-67DB-4835-A413-DF5C4549F115}"/>
            </c:ext>
          </c:extLst>
        </c:ser>
        <c:ser>
          <c:idx val="1"/>
          <c:order val="2"/>
          <c:tx>
            <c:strRef>
              <c:f>'Rodenticiden totalen '!$K$2</c:f>
              <c:strCache>
                <c:ptCount val="1"/>
                <c:pt idx="0">
                  <c:v>2020</c:v>
                </c:pt>
              </c:strCache>
            </c:strRef>
          </c:tx>
          <c:invertIfNegative val="0"/>
          <c:cat>
            <c:strRef>
              <c:f>'Rodenticiden totalen '!$A$3:$A$10</c:f>
              <c:strCache>
                <c:ptCount val="8"/>
                <c:pt idx="0">
                  <c:v>Aalter</c:v>
                </c:pt>
                <c:pt idx="1">
                  <c:v>Assenede</c:v>
                </c:pt>
                <c:pt idx="2">
                  <c:v>Eeklo</c:v>
                </c:pt>
                <c:pt idx="3">
                  <c:v>Evergem</c:v>
                </c:pt>
                <c:pt idx="4">
                  <c:v>Kaprijke</c:v>
                </c:pt>
                <c:pt idx="5">
                  <c:v>Lievegem </c:v>
                </c:pt>
                <c:pt idx="6">
                  <c:v>Maldegem</c:v>
                </c:pt>
                <c:pt idx="7">
                  <c:v>Sint-Laureins</c:v>
                </c:pt>
              </c:strCache>
            </c:strRef>
          </c:cat>
          <c:val>
            <c:numRef>
              <c:f>'Rodenticiden totalen '!$E$14:$E$21</c:f>
              <c:numCache>
                <c:formatCode>0.00</c:formatCode>
                <c:ptCount val="8"/>
                <c:pt idx="0">
                  <c:v>0.1</c:v>
                </c:pt>
                <c:pt idx="1">
                  <c:v>1.6</c:v>
                </c:pt>
                <c:pt idx="2">
                  <c:v>1.6042595673876869</c:v>
                </c:pt>
                <c:pt idx="3">
                  <c:v>2.9485874200426436</c:v>
                </c:pt>
                <c:pt idx="4">
                  <c:v>2.3874600870827281</c:v>
                </c:pt>
                <c:pt idx="5">
                  <c:v>1.4676312835225145</c:v>
                </c:pt>
                <c:pt idx="6">
                  <c:v>1.7768385460693152</c:v>
                </c:pt>
                <c:pt idx="7">
                  <c:v>1.9597315436241611</c:v>
                </c:pt>
              </c:numCache>
            </c:numRef>
          </c:val>
          <c:extLst>
            <c:ext xmlns:c16="http://schemas.microsoft.com/office/drawing/2014/chart" uri="{C3380CC4-5D6E-409C-BE32-E72D297353CC}">
              <c16:uniqueId val="{00000002-67DB-4835-A413-DF5C4549F115}"/>
            </c:ext>
          </c:extLst>
        </c:ser>
        <c:ser>
          <c:idx val="2"/>
          <c:order val="3"/>
          <c:tx>
            <c:strRef>
              <c:f>'Rodenticiden totalen '!$L$2</c:f>
              <c:strCache>
                <c:ptCount val="1"/>
                <c:pt idx="0">
                  <c:v>2021</c:v>
                </c:pt>
              </c:strCache>
            </c:strRef>
          </c:tx>
          <c:invertIfNegative val="0"/>
          <c:cat>
            <c:strRef>
              <c:f>'Rodenticiden totalen '!$A$3:$A$10</c:f>
              <c:strCache>
                <c:ptCount val="8"/>
                <c:pt idx="0">
                  <c:v>Aalter</c:v>
                </c:pt>
                <c:pt idx="1">
                  <c:v>Assenede</c:v>
                </c:pt>
                <c:pt idx="2">
                  <c:v>Eeklo</c:v>
                </c:pt>
                <c:pt idx="3">
                  <c:v>Evergem</c:v>
                </c:pt>
                <c:pt idx="4">
                  <c:v>Kaprijke</c:v>
                </c:pt>
                <c:pt idx="5">
                  <c:v>Lievegem </c:v>
                </c:pt>
                <c:pt idx="6">
                  <c:v>Maldegem</c:v>
                </c:pt>
                <c:pt idx="7">
                  <c:v>Sint-Laureins</c:v>
                </c:pt>
              </c:strCache>
            </c:strRef>
          </c:cat>
          <c:val>
            <c:numRef>
              <c:f>'Rodenticiden totalen '!$F$14:$F$21</c:f>
              <c:numCache>
                <c:formatCode>0.00</c:formatCode>
                <c:ptCount val="8"/>
                <c:pt idx="0">
                  <c:v>0.1214867019045222</c:v>
                </c:pt>
                <c:pt idx="1">
                  <c:v>2.8188947489107998</c:v>
                </c:pt>
                <c:pt idx="2">
                  <c:v>2.0905158069883525</c:v>
                </c:pt>
                <c:pt idx="3">
                  <c:v>3.511460554371002</c:v>
                </c:pt>
                <c:pt idx="4">
                  <c:v>2.9550875111242956</c:v>
                </c:pt>
                <c:pt idx="5">
                  <c:v>1.3920918049145565</c:v>
                </c:pt>
                <c:pt idx="6">
                  <c:v>2.7108622147083685</c:v>
                </c:pt>
                <c:pt idx="7">
                  <c:v>1.1677852348993289</c:v>
                </c:pt>
              </c:numCache>
            </c:numRef>
          </c:val>
          <c:extLst>
            <c:ext xmlns:c16="http://schemas.microsoft.com/office/drawing/2014/chart" uri="{C3380CC4-5D6E-409C-BE32-E72D297353CC}">
              <c16:uniqueId val="{00000003-67DB-4835-A413-DF5C4549F115}"/>
            </c:ext>
          </c:extLst>
        </c:ser>
        <c:dLbls>
          <c:showLegendKey val="0"/>
          <c:showVal val="0"/>
          <c:showCatName val="0"/>
          <c:showSerName val="0"/>
          <c:showPercent val="0"/>
          <c:showBubbleSize val="0"/>
        </c:dLbls>
        <c:gapWidth val="150"/>
        <c:axId val="140097408"/>
        <c:axId val="140098944"/>
      </c:barChart>
      <c:catAx>
        <c:axId val="140097408"/>
        <c:scaling>
          <c:orientation val="minMax"/>
        </c:scaling>
        <c:delete val="0"/>
        <c:axPos val="b"/>
        <c:numFmt formatCode="General" sourceLinked="0"/>
        <c:majorTickMark val="none"/>
        <c:minorTickMark val="none"/>
        <c:tickLblPos val="nextTo"/>
        <c:crossAx val="140098944"/>
        <c:crosses val="autoZero"/>
        <c:auto val="1"/>
        <c:lblAlgn val="ctr"/>
        <c:lblOffset val="100"/>
        <c:noMultiLvlLbl val="0"/>
      </c:catAx>
      <c:valAx>
        <c:axId val="140098944"/>
        <c:scaling>
          <c:orientation val="minMax"/>
        </c:scaling>
        <c:delete val="0"/>
        <c:axPos val="l"/>
        <c:majorGridlines/>
        <c:numFmt formatCode="0.00" sourceLinked="1"/>
        <c:majorTickMark val="none"/>
        <c:minorTickMark val="none"/>
        <c:tickLblPos val="nextTo"/>
        <c:crossAx val="14009740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baseline="0"/>
              <a:t>Evolutie rodenticiden</a:t>
            </a:r>
            <a:endParaRPr lang="nl-BE"/>
          </a:p>
        </c:rich>
      </c:tx>
      <c:overlay val="0"/>
    </c:title>
    <c:autoTitleDeleted val="0"/>
    <c:plotArea>
      <c:layout/>
      <c:barChart>
        <c:barDir val="col"/>
        <c:grouping val="clustered"/>
        <c:varyColors val="0"/>
        <c:ser>
          <c:idx val="0"/>
          <c:order val="0"/>
          <c:tx>
            <c:strRef>
              <c:f>'totalen rodenticiden'!$A$16</c:f>
              <c:strCache>
                <c:ptCount val="1"/>
                <c:pt idx="0">
                  <c:v>Waasland</c:v>
                </c:pt>
              </c:strCache>
            </c:strRef>
          </c:tx>
          <c:invertIfNegative val="0"/>
          <c:dLbls>
            <c:delete val="1"/>
          </c:dLbls>
          <c:cat>
            <c:numRef>
              <c:f>'totalen rodenticiden'!$G$15:$K$15</c:f>
              <c:numCache>
                <c:formatCode>General</c:formatCode>
                <c:ptCount val="5"/>
                <c:pt idx="0">
                  <c:v>2017</c:v>
                </c:pt>
                <c:pt idx="1">
                  <c:v>2018</c:v>
                </c:pt>
                <c:pt idx="2">
                  <c:v>2019</c:v>
                </c:pt>
                <c:pt idx="3">
                  <c:v>2020</c:v>
                </c:pt>
                <c:pt idx="4">
                  <c:v>2021</c:v>
                </c:pt>
              </c:numCache>
            </c:numRef>
          </c:cat>
          <c:val>
            <c:numRef>
              <c:f>'totalen rodenticiden'!$G$16:$K$16</c:f>
              <c:numCache>
                <c:formatCode>General</c:formatCode>
                <c:ptCount val="5"/>
                <c:pt idx="0">
                  <c:v>1590.32</c:v>
                </c:pt>
                <c:pt idx="1">
                  <c:v>1337</c:v>
                </c:pt>
                <c:pt idx="2">
                  <c:v>1153</c:v>
                </c:pt>
                <c:pt idx="3">
                  <c:v>1088</c:v>
                </c:pt>
                <c:pt idx="4">
                  <c:v>1129</c:v>
                </c:pt>
              </c:numCache>
            </c:numRef>
          </c:val>
          <c:extLst>
            <c:ext xmlns:c16="http://schemas.microsoft.com/office/drawing/2014/chart" uri="{C3380CC4-5D6E-409C-BE32-E72D297353CC}">
              <c16:uniqueId val="{00000000-8A44-4B5B-9E35-3FC6367F8CC2}"/>
            </c:ext>
          </c:extLst>
        </c:ser>
        <c:ser>
          <c:idx val="1"/>
          <c:order val="1"/>
          <c:tx>
            <c:strRef>
              <c:f>'totalen rodenticiden'!$A$17</c:f>
              <c:strCache>
                <c:ptCount val="1"/>
                <c:pt idx="0">
                  <c:v>Meetjesland</c:v>
                </c:pt>
              </c:strCache>
            </c:strRef>
          </c:tx>
          <c:invertIfNegative val="0"/>
          <c:dLbls>
            <c:delete val="1"/>
          </c:dLbls>
          <c:cat>
            <c:numRef>
              <c:f>'totalen rodenticiden'!$G$15:$K$15</c:f>
              <c:numCache>
                <c:formatCode>General</c:formatCode>
                <c:ptCount val="5"/>
                <c:pt idx="0">
                  <c:v>2017</c:v>
                </c:pt>
                <c:pt idx="1">
                  <c:v>2018</c:v>
                </c:pt>
                <c:pt idx="2">
                  <c:v>2019</c:v>
                </c:pt>
                <c:pt idx="3">
                  <c:v>2020</c:v>
                </c:pt>
                <c:pt idx="4">
                  <c:v>2021</c:v>
                </c:pt>
              </c:numCache>
            </c:numRef>
          </c:cat>
          <c:val>
            <c:numRef>
              <c:f>'totalen rodenticiden'!$G$17:$K$17</c:f>
              <c:numCache>
                <c:formatCode>General</c:formatCode>
                <c:ptCount val="5"/>
                <c:pt idx="0">
                  <c:v>1636</c:v>
                </c:pt>
                <c:pt idx="1">
                  <c:v>1338.15</c:v>
                </c:pt>
                <c:pt idx="2">
                  <c:v>1518</c:v>
                </c:pt>
                <c:pt idx="3">
                  <c:v>1642</c:v>
                </c:pt>
                <c:pt idx="4">
                  <c:v>1770</c:v>
                </c:pt>
              </c:numCache>
            </c:numRef>
          </c:val>
          <c:extLst>
            <c:ext xmlns:c16="http://schemas.microsoft.com/office/drawing/2014/chart" uri="{C3380CC4-5D6E-409C-BE32-E72D297353CC}">
              <c16:uniqueId val="{00000001-8A44-4B5B-9E35-3FC6367F8CC2}"/>
            </c:ext>
          </c:extLst>
        </c:ser>
        <c:ser>
          <c:idx val="2"/>
          <c:order val="2"/>
          <c:tx>
            <c:strRef>
              <c:f>'totalen rodenticiden'!$A$18</c:f>
              <c:strCache>
                <c:ptCount val="1"/>
                <c:pt idx="0">
                  <c:v>Dendervallei</c:v>
                </c:pt>
              </c:strCache>
            </c:strRef>
          </c:tx>
          <c:invertIfNegative val="0"/>
          <c:dLbls>
            <c:delete val="1"/>
          </c:dLbls>
          <c:cat>
            <c:numRef>
              <c:f>'totalen rodenticiden'!$G$15:$K$15</c:f>
              <c:numCache>
                <c:formatCode>General</c:formatCode>
                <c:ptCount val="5"/>
                <c:pt idx="0">
                  <c:v>2017</c:v>
                </c:pt>
                <c:pt idx="1">
                  <c:v>2018</c:v>
                </c:pt>
                <c:pt idx="2">
                  <c:v>2019</c:v>
                </c:pt>
                <c:pt idx="3">
                  <c:v>2020</c:v>
                </c:pt>
                <c:pt idx="4">
                  <c:v>2021</c:v>
                </c:pt>
              </c:numCache>
            </c:numRef>
          </c:cat>
          <c:val>
            <c:numRef>
              <c:f>'totalen rodenticiden'!$G$18:$K$18</c:f>
              <c:numCache>
                <c:formatCode>General</c:formatCode>
                <c:ptCount val="5"/>
                <c:pt idx="0">
                  <c:v>1406.6</c:v>
                </c:pt>
                <c:pt idx="1">
                  <c:v>2131.3000000000002</c:v>
                </c:pt>
                <c:pt idx="2">
                  <c:v>1947</c:v>
                </c:pt>
                <c:pt idx="3">
                  <c:v>1800</c:v>
                </c:pt>
                <c:pt idx="4">
                  <c:v>1749</c:v>
                </c:pt>
              </c:numCache>
            </c:numRef>
          </c:val>
          <c:extLst>
            <c:ext xmlns:c16="http://schemas.microsoft.com/office/drawing/2014/chart" uri="{C3380CC4-5D6E-409C-BE32-E72D297353CC}">
              <c16:uniqueId val="{00000002-8A44-4B5B-9E35-3FC6367F8CC2}"/>
            </c:ext>
          </c:extLst>
        </c:ser>
        <c:ser>
          <c:idx val="3"/>
          <c:order val="3"/>
          <c:tx>
            <c:strRef>
              <c:f>'totalen rodenticiden'!$A$19</c:f>
              <c:strCache>
                <c:ptCount val="1"/>
                <c:pt idx="0">
                  <c:v>Bovenschelde Leie</c:v>
                </c:pt>
              </c:strCache>
            </c:strRef>
          </c:tx>
          <c:invertIfNegative val="0"/>
          <c:dLbls>
            <c:delete val="1"/>
          </c:dLbls>
          <c:cat>
            <c:numRef>
              <c:f>'totalen rodenticiden'!$G$15:$K$15</c:f>
              <c:numCache>
                <c:formatCode>General</c:formatCode>
                <c:ptCount val="5"/>
                <c:pt idx="0">
                  <c:v>2017</c:v>
                </c:pt>
                <c:pt idx="1">
                  <c:v>2018</c:v>
                </c:pt>
                <c:pt idx="2">
                  <c:v>2019</c:v>
                </c:pt>
                <c:pt idx="3">
                  <c:v>2020</c:v>
                </c:pt>
                <c:pt idx="4">
                  <c:v>2021</c:v>
                </c:pt>
              </c:numCache>
            </c:numRef>
          </c:cat>
          <c:val>
            <c:numRef>
              <c:f>'totalen rodenticiden'!$G$19:$K$19</c:f>
              <c:numCache>
                <c:formatCode>General</c:formatCode>
                <c:ptCount val="5"/>
                <c:pt idx="0">
                  <c:v>2245</c:v>
                </c:pt>
                <c:pt idx="1">
                  <c:v>3728.12</c:v>
                </c:pt>
                <c:pt idx="2">
                  <c:v>2007</c:v>
                </c:pt>
                <c:pt idx="3">
                  <c:v>1483.6</c:v>
                </c:pt>
                <c:pt idx="4">
                  <c:v>1842</c:v>
                </c:pt>
              </c:numCache>
            </c:numRef>
          </c:val>
          <c:extLst>
            <c:ext xmlns:c16="http://schemas.microsoft.com/office/drawing/2014/chart" uri="{C3380CC4-5D6E-409C-BE32-E72D297353CC}">
              <c16:uniqueId val="{00000003-8A44-4B5B-9E35-3FC6367F8CC2}"/>
            </c:ext>
          </c:extLst>
        </c:ser>
        <c:ser>
          <c:idx val="4"/>
          <c:order val="4"/>
          <c:tx>
            <c:strRef>
              <c:f>'totalen rodenticiden'!$A$20</c:f>
              <c:strCache>
                <c:ptCount val="1"/>
                <c:pt idx="0">
                  <c:v>Vlaamse Ardennen</c:v>
                </c:pt>
              </c:strCache>
            </c:strRef>
          </c:tx>
          <c:invertIfNegative val="0"/>
          <c:dLbls>
            <c:delete val="1"/>
          </c:dLbls>
          <c:cat>
            <c:numRef>
              <c:f>'totalen rodenticiden'!$G$15:$K$15</c:f>
              <c:numCache>
                <c:formatCode>General</c:formatCode>
                <c:ptCount val="5"/>
                <c:pt idx="0">
                  <c:v>2017</c:v>
                </c:pt>
                <c:pt idx="1">
                  <c:v>2018</c:v>
                </c:pt>
                <c:pt idx="2">
                  <c:v>2019</c:v>
                </c:pt>
                <c:pt idx="3">
                  <c:v>2020</c:v>
                </c:pt>
                <c:pt idx="4">
                  <c:v>2021</c:v>
                </c:pt>
              </c:numCache>
            </c:numRef>
          </c:cat>
          <c:val>
            <c:numRef>
              <c:f>'totalen rodenticiden'!$G$20:$K$20</c:f>
              <c:numCache>
                <c:formatCode>General</c:formatCode>
                <c:ptCount val="5"/>
                <c:pt idx="0">
                  <c:v>2399</c:v>
                </c:pt>
                <c:pt idx="1">
                  <c:v>1341.7</c:v>
                </c:pt>
                <c:pt idx="2">
                  <c:v>1261</c:v>
                </c:pt>
                <c:pt idx="3">
                  <c:v>1263</c:v>
                </c:pt>
                <c:pt idx="4">
                  <c:v>1318</c:v>
                </c:pt>
              </c:numCache>
            </c:numRef>
          </c:val>
          <c:extLst>
            <c:ext xmlns:c16="http://schemas.microsoft.com/office/drawing/2014/chart" uri="{C3380CC4-5D6E-409C-BE32-E72D297353CC}">
              <c16:uniqueId val="{00000004-8A44-4B5B-9E35-3FC6367F8CC2}"/>
            </c:ext>
          </c:extLst>
        </c:ser>
        <c:dLbls>
          <c:showLegendKey val="0"/>
          <c:showVal val="1"/>
          <c:showCatName val="0"/>
          <c:showSerName val="0"/>
          <c:showPercent val="0"/>
          <c:showBubbleSize val="0"/>
        </c:dLbls>
        <c:gapWidth val="150"/>
        <c:axId val="140591872"/>
        <c:axId val="140593408"/>
      </c:barChart>
      <c:lineChart>
        <c:grouping val="standard"/>
        <c:varyColors val="0"/>
        <c:ser>
          <c:idx val="5"/>
          <c:order val="5"/>
          <c:tx>
            <c:strRef>
              <c:f>'totalen rodenticiden'!$A$21</c:f>
              <c:strCache>
                <c:ptCount val="1"/>
                <c:pt idx="0">
                  <c:v>Totalen</c:v>
                </c:pt>
              </c:strCache>
            </c:strRef>
          </c:tx>
          <c:spPr>
            <a:ln>
              <a:solidFill>
                <a:srgbClr val="FF0000"/>
              </a:solidFill>
            </a:ln>
          </c:spPr>
          <c:marker>
            <c:symbol val="none"/>
          </c:marker>
          <c:dLbls>
            <c:dLbl>
              <c:idx val="0"/>
              <c:tx>
                <c:rich>
                  <a:bodyPr/>
                  <a:lstStyle/>
                  <a:p>
                    <a:r>
                      <a:rPr lang="en-US"/>
                      <a:t>9310</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A44-4B5B-9E35-3FC6367F8CC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'totalen rodenticiden'!$F$21:$K$21</c:f>
              <c:numCache>
                <c:formatCode>General</c:formatCode>
                <c:ptCount val="6"/>
                <c:pt idx="0">
                  <c:v>11588.95</c:v>
                </c:pt>
                <c:pt idx="1">
                  <c:v>9276.92</c:v>
                </c:pt>
                <c:pt idx="2">
                  <c:v>9876.27</c:v>
                </c:pt>
                <c:pt idx="3">
                  <c:v>7886</c:v>
                </c:pt>
                <c:pt idx="4">
                  <c:v>7276.6</c:v>
                </c:pt>
                <c:pt idx="5">
                  <c:v>7808</c:v>
                </c:pt>
              </c:numCache>
            </c:numRef>
          </c:cat>
          <c:val>
            <c:numRef>
              <c:f>'totalen rodenticiden'!$G$22:$K$22</c:f>
              <c:numCache>
                <c:formatCode>General</c:formatCode>
                <c:ptCount val="5"/>
              </c:numCache>
            </c:numRef>
          </c:val>
          <c:smooth val="0"/>
          <c:extLst>
            <c:ext xmlns:c16="http://schemas.microsoft.com/office/drawing/2014/chart" uri="{C3380CC4-5D6E-409C-BE32-E72D297353CC}">
              <c16:uniqueId val="{00000006-8A44-4B5B-9E35-3FC6367F8CC2}"/>
            </c:ext>
          </c:extLst>
        </c:ser>
        <c:dLbls>
          <c:showLegendKey val="0"/>
          <c:showVal val="1"/>
          <c:showCatName val="0"/>
          <c:showSerName val="0"/>
          <c:showPercent val="0"/>
          <c:showBubbleSize val="0"/>
        </c:dLbls>
        <c:marker val="1"/>
        <c:smooth val="0"/>
        <c:axId val="140591872"/>
        <c:axId val="140593408"/>
      </c:lineChart>
      <c:catAx>
        <c:axId val="140591872"/>
        <c:scaling>
          <c:orientation val="minMax"/>
        </c:scaling>
        <c:delete val="0"/>
        <c:axPos val="b"/>
        <c:numFmt formatCode="General" sourceLinked="0"/>
        <c:majorTickMark val="out"/>
        <c:minorTickMark val="none"/>
        <c:tickLblPos val="nextTo"/>
        <c:crossAx val="140593408"/>
        <c:crosses val="autoZero"/>
        <c:auto val="1"/>
        <c:lblAlgn val="ctr"/>
        <c:lblOffset val="100"/>
        <c:noMultiLvlLbl val="0"/>
      </c:catAx>
      <c:valAx>
        <c:axId val="140593408"/>
        <c:scaling>
          <c:orientation val="minMax"/>
        </c:scaling>
        <c:delete val="0"/>
        <c:axPos val="l"/>
        <c:majorGridlines/>
        <c:title>
          <c:tx>
            <c:rich>
              <a:bodyPr/>
              <a:lstStyle/>
              <a:p>
                <a:pPr>
                  <a:defRPr/>
                </a:pPr>
                <a:r>
                  <a:rPr lang="nl-BE"/>
                  <a:t>Aantal kg</a:t>
                </a:r>
                <a:r>
                  <a:rPr lang="nl-BE" baseline="0"/>
                  <a:t> rodenticiden</a:t>
                </a:r>
                <a:endParaRPr lang="nl-BE"/>
              </a:p>
            </c:rich>
          </c:tx>
          <c:overlay val="0"/>
        </c:title>
        <c:numFmt formatCode="General" sourceLinked="1"/>
        <c:majorTickMark val="out"/>
        <c:minorTickMark val="none"/>
        <c:tickLblPos val="nextTo"/>
        <c:crossAx val="140591872"/>
        <c:crosses val="autoZero"/>
        <c:crossBetween val="between"/>
      </c:valAx>
    </c:plotArea>
    <c:legend>
      <c:legendPos val="r"/>
      <c:legendEntry>
        <c:idx val="5"/>
        <c:delete val="1"/>
      </c:legendEntry>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1"/>
          <c:showBubbleSize val="0"/>
          <c:showLeaderLines val="0"/>
        </c:dLbls>
        <c:firstSliceAng val="0"/>
      </c:pieChart>
    </c:plotArea>
    <c:legend>
      <c:legendPos val="t"/>
      <c:overlay val="0"/>
      <c:txPr>
        <a:bodyPr/>
        <a:lstStyle/>
        <a:p>
          <a:pPr rtl="0">
            <a:defRPr/>
          </a:pPr>
          <a:endParaRPr lang="nl-BE"/>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v>Overige dierlijke overlastbezorgers</c:v>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'totalen rodenticiden'!$K$3:$P$3</c:f>
              <c:strCache>
                <c:ptCount val="6"/>
                <c:pt idx="0">
                  <c:v>vangsten katten</c:v>
                </c:pt>
                <c:pt idx="1">
                  <c:v>vangsten duiven </c:v>
                </c:pt>
                <c:pt idx="2">
                  <c:v>vangsten ganzen</c:v>
                </c:pt>
                <c:pt idx="3">
                  <c:v>vangsten kippen</c:v>
                </c:pt>
                <c:pt idx="4">
                  <c:v>eieren prikken </c:v>
                </c:pt>
                <c:pt idx="5">
                  <c:v>andere*</c:v>
                </c:pt>
              </c:strCache>
            </c:strRef>
          </c:cat>
          <c:val>
            <c:numRef>
              <c:f>'totalen rodenticiden'!$K$9:$P$9</c:f>
              <c:numCache>
                <c:formatCode>0</c:formatCode>
                <c:ptCount val="6"/>
                <c:pt idx="0">
                  <c:v>2449</c:v>
                </c:pt>
                <c:pt idx="1">
                  <c:v>2008</c:v>
                </c:pt>
                <c:pt idx="2">
                  <c:v>593</c:v>
                </c:pt>
                <c:pt idx="3">
                  <c:v>185</c:v>
                </c:pt>
                <c:pt idx="4">
                  <c:v>372</c:v>
                </c:pt>
                <c:pt idx="5">
                  <c:v>2</c:v>
                </c:pt>
              </c:numCache>
            </c:numRef>
          </c:val>
          <c:extLst>
            <c:ext xmlns:c16="http://schemas.microsoft.com/office/drawing/2014/chart" uri="{C3380CC4-5D6E-409C-BE32-E72D297353CC}">
              <c16:uniqueId val="{00000000-57D4-47C0-9A01-7FE0389A327E}"/>
            </c:ext>
          </c:extLst>
        </c:ser>
        <c:dLbls>
          <c:showLegendKey val="0"/>
          <c:showVal val="0"/>
          <c:showCatName val="0"/>
          <c:showSerName val="0"/>
          <c:showPercent val="1"/>
          <c:showBubbleSize val="0"/>
          <c:showLeaderLines val="1"/>
        </c:dLbls>
        <c:firstSliceAng val="0"/>
      </c:pieChart>
    </c:plotArea>
    <c:legend>
      <c:legendPos val="t"/>
      <c:overlay val="0"/>
      <c:txPr>
        <a:bodyPr/>
        <a:lstStyle/>
        <a:p>
          <a:pPr rtl="0">
            <a:defRPr/>
          </a:pPr>
          <a:endParaRPr lang="nl-BE"/>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2"/>
            <a:ext cx="2889938" cy="493633"/>
          </a:xfrm>
          <a:prstGeom prst="rect">
            <a:avLst/>
          </a:prstGeom>
        </p:spPr>
        <p:txBody>
          <a:bodyPr vert="horz" lIns="91440" tIns="45720" rIns="91440" bIns="45720" rtlCol="0"/>
          <a:lstStyle>
            <a:lvl1pPr algn="r">
              <a:defRPr sz="1200"/>
            </a:lvl1pPr>
          </a:lstStyle>
          <a:p>
            <a:fld id="{407807D1-B119-41F2-81DF-39128378BDAF}" type="datetimeFigureOut">
              <a:rPr lang="nl-BE" smtClean="0"/>
              <a:t>23/05/2022</a:t>
            </a:fld>
            <a:endParaRPr lang="nl-BE"/>
          </a:p>
        </p:txBody>
      </p:sp>
      <p:sp>
        <p:nvSpPr>
          <p:cNvPr id="4" name="Tijdelijke aanduiding voor voettekst 3"/>
          <p:cNvSpPr>
            <a:spLocks noGrp="1"/>
          </p:cNvSpPr>
          <p:nvPr>
            <p:ph type="ftr" sz="quarter" idx="2"/>
          </p:nvPr>
        </p:nvSpPr>
        <p:spPr>
          <a:xfrm>
            <a:off x="0" y="9377318"/>
            <a:ext cx="2889938" cy="493633"/>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377318"/>
            <a:ext cx="2889938" cy="493633"/>
          </a:xfrm>
          <a:prstGeom prst="rect">
            <a:avLst/>
          </a:prstGeom>
        </p:spPr>
        <p:txBody>
          <a:bodyPr vert="horz" lIns="91440" tIns="45720" rIns="91440" bIns="45720" rtlCol="0" anchor="b"/>
          <a:lstStyle>
            <a:lvl1pPr algn="r">
              <a:defRPr sz="1200"/>
            </a:lvl1pPr>
          </a:lstStyle>
          <a:p>
            <a:fld id="{4537F2AC-5214-439F-9C84-F9937F02AC95}" type="slidenum">
              <a:rPr lang="nl-BE" smtClean="0"/>
              <a:t>‹nr.›</a:t>
            </a:fld>
            <a:endParaRPr lang="nl-BE"/>
          </a:p>
        </p:txBody>
      </p:sp>
    </p:spTree>
    <p:extLst>
      <p:ext uri="{BB962C8B-B14F-4D97-AF65-F5344CB8AC3E}">
        <p14:creationId xmlns:p14="http://schemas.microsoft.com/office/powerpoint/2010/main" val="291789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2"/>
            <a:ext cx="2889938" cy="493633"/>
          </a:xfrm>
          <a:prstGeom prst="rect">
            <a:avLst/>
          </a:prstGeom>
        </p:spPr>
        <p:txBody>
          <a:bodyPr vert="horz" lIns="91440" tIns="45720" rIns="91440" bIns="45720" rtlCol="0"/>
          <a:lstStyle>
            <a:lvl1pPr algn="r">
              <a:defRPr sz="1200"/>
            </a:lvl1pPr>
          </a:lstStyle>
          <a:p>
            <a:fld id="{ECBDD4EC-8BC8-4DF2-B0F7-6B19BD23522F}" type="datetimeFigureOut">
              <a:rPr lang="nl-BE" smtClean="0"/>
              <a:t>23/05/2022</a:t>
            </a:fld>
            <a:endParaRPr lang="nl-BE"/>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377318"/>
            <a:ext cx="2889938" cy="49363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377318"/>
            <a:ext cx="2889938" cy="493633"/>
          </a:xfrm>
          <a:prstGeom prst="rect">
            <a:avLst/>
          </a:prstGeom>
        </p:spPr>
        <p:txBody>
          <a:bodyPr vert="horz" lIns="91440" tIns="45720" rIns="91440" bIns="45720" rtlCol="0" anchor="b"/>
          <a:lstStyle>
            <a:lvl1pPr algn="r">
              <a:defRPr sz="1200"/>
            </a:lvl1pPr>
          </a:lstStyle>
          <a:p>
            <a:fld id="{E84FB1EF-103E-4F1C-B005-4576B6DC8F33}" type="slidenum">
              <a:rPr lang="nl-BE" smtClean="0"/>
              <a:t>‹nr.›</a:t>
            </a:fld>
            <a:endParaRPr lang="nl-BE"/>
          </a:p>
        </p:txBody>
      </p:sp>
    </p:spTree>
    <p:extLst>
      <p:ext uri="{BB962C8B-B14F-4D97-AF65-F5344CB8AC3E}">
        <p14:creationId xmlns:p14="http://schemas.microsoft.com/office/powerpoint/2010/main" val="4787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a:t>
            </a:fld>
            <a:endParaRPr lang="nl-BE"/>
          </a:p>
        </p:txBody>
      </p:sp>
    </p:spTree>
    <p:extLst>
      <p:ext uri="{BB962C8B-B14F-4D97-AF65-F5344CB8AC3E}">
        <p14:creationId xmlns:p14="http://schemas.microsoft.com/office/powerpoint/2010/main" val="549033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12</a:t>
            </a:fld>
            <a:endParaRPr lang="nl-BE"/>
          </a:p>
        </p:txBody>
      </p:sp>
    </p:spTree>
    <p:extLst>
      <p:ext uri="{BB962C8B-B14F-4D97-AF65-F5344CB8AC3E}">
        <p14:creationId xmlns:p14="http://schemas.microsoft.com/office/powerpoint/2010/main" val="118672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Daling in het aantal meldingen omdat een aantal gemeenten het aantal meldingen niet meer bijhouden en omdat in sommige gemeenten ook de loketten wegvallen. Totaal provincie: minder antwoorden ontvangen dan vorige jaar, dus wellicht blijft het aantal gelijk.</a:t>
            </a:r>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103185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15</a:t>
            </a:fld>
            <a:endParaRPr lang="nl-BE">
              <a:solidFill>
                <a:prstClr val="black"/>
              </a:solidFill>
            </a:endParaRPr>
          </a:p>
        </p:txBody>
      </p:sp>
    </p:spTree>
    <p:extLst>
      <p:ext uri="{BB962C8B-B14F-4D97-AF65-F5344CB8AC3E}">
        <p14:creationId xmlns:p14="http://schemas.microsoft.com/office/powerpoint/2010/main" val="331754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16</a:t>
            </a:fld>
            <a:endParaRPr lang="nl-BE"/>
          </a:p>
        </p:txBody>
      </p:sp>
    </p:spTree>
    <p:extLst>
      <p:ext uri="{BB962C8B-B14F-4D97-AF65-F5344CB8AC3E}">
        <p14:creationId xmlns:p14="http://schemas.microsoft.com/office/powerpoint/2010/main" val="273541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36997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18</a:t>
            </a:fld>
            <a:endParaRPr lang="nl-BE"/>
          </a:p>
        </p:txBody>
      </p:sp>
    </p:spTree>
    <p:extLst>
      <p:ext uri="{BB962C8B-B14F-4D97-AF65-F5344CB8AC3E}">
        <p14:creationId xmlns:p14="http://schemas.microsoft.com/office/powerpoint/2010/main" val="199053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19</a:t>
            </a:fld>
            <a:endParaRPr lang="nl-BE">
              <a:solidFill>
                <a:prstClr val="black"/>
              </a:solidFill>
            </a:endParaRPr>
          </a:p>
        </p:txBody>
      </p:sp>
    </p:spTree>
    <p:extLst>
      <p:ext uri="{BB962C8B-B14F-4D97-AF65-F5344CB8AC3E}">
        <p14:creationId xmlns:p14="http://schemas.microsoft.com/office/powerpoint/2010/main" val="993784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21</a:t>
            </a:fld>
            <a:endParaRPr lang="nl-BE">
              <a:solidFill>
                <a:prstClr val="black"/>
              </a:solidFill>
            </a:endParaRPr>
          </a:p>
        </p:txBody>
      </p:sp>
    </p:spTree>
    <p:extLst>
      <p:ext uri="{BB962C8B-B14F-4D97-AF65-F5344CB8AC3E}">
        <p14:creationId xmlns:p14="http://schemas.microsoft.com/office/powerpoint/2010/main" val="261504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Vermelden dat een kattenwerking in gemeenten verplicht is. alle info daarover in presentaties en verslagen vorige jaar.</a:t>
            </a:r>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22</a:t>
            </a:fld>
            <a:endParaRPr lang="nl-BE"/>
          </a:p>
        </p:txBody>
      </p:sp>
    </p:spTree>
    <p:extLst>
      <p:ext uri="{BB962C8B-B14F-4D97-AF65-F5344CB8AC3E}">
        <p14:creationId xmlns:p14="http://schemas.microsoft.com/office/powerpoint/2010/main" val="63102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Vermelden dat een kattenwerking in gemeenten verplicht is. alle info daarover in presentaties en verslagen vorige jaar.</a:t>
            </a:r>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23</a:t>
            </a:fld>
            <a:endParaRPr lang="nl-BE"/>
          </a:p>
        </p:txBody>
      </p:sp>
    </p:spTree>
    <p:extLst>
      <p:ext uri="{BB962C8B-B14F-4D97-AF65-F5344CB8AC3E}">
        <p14:creationId xmlns:p14="http://schemas.microsoft.com/office/powerpoint/2010/main" val="420025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a:t>
            </a:fld>
            <a:endParaRPr lang="nl-BE"/>
          </a:p>
        </p:txBody>
      </p:sp>
    </p:spTree>
    <p:extLst>
      <p:ext uri="{BB962C8B-B14F-4D97-AF65-F5344CB8AC3E}">
        <p14:creationId xmlns:p14="http://schemas.microsoft.com/office/powerpoint/2010/main" val="25599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24</a:t>
            </a:fld>
            <a:endParaRPr lang="nl-BE"/>
          </a:p>
        </p:txBody>
      </p:sp>
    </p:spTree>
    <p:extLst>
      <p:ext uri="{BB962C8B-B14F-4D97-AF65-F5344CB8AC3E}">
        <p14:creationId xmlns:p14="http://schemas.microsoft.com/office/powerpoint/2010/main" val="817232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FB1EF-103E-4F1C-B005-4576B6DC8F33}"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275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FB1EF-103E-4F1C-B005-4576B6DC8F33}"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019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FB1EF-103E-4F1C-B005-4576B6DC8F33}"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39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54C26B6-9576-4B62-82B7-3A474162406D}" type="slidenum">
              <a:rPr lang="nl-BE" smtClean="0"/>
              <a:t>37</a:t>
            </a:fld>
            <a:endParaRPr lang="nl-BE"/>
          </a:p>
        </p:txBody>
      </p:sp>
    </p:spTree>
    <p:extLst>
      <p:ext uri="{BB962C8B-B14F-4D97-AF65-F5344CB8AC3E}">
        <p14:creationId xmlns:p14="http://schemas.microsoft.com/office/powerpoint/2010/main" val="787199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54C26B6-9576-4B62-82B7-3A474162406D}" type="slidenum">
              <a:rPr lang="nl-BE" smtClean="0"/>
              <a:t>52</a:t>
            </a:fld>
            <a:endParaRPr lang="nl-BE"/>
          </a:p>
        </p:txBody>
      </p:sp>
    </p:spTree>
    <p:extLst>
      <p:ext uri="{BB962C8B-B14F-4D97-AF65-F5344CB8AC3E}">
        <p14:creationId xmlns:p14="http://schemas.microsoft.com/office/powerpoint/2010/main" val="4228755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55</a:t>
            </a:fld>
            <a:endParaRPr lang="nl-BE">
              <a:solidFill>
                <a:prstClr val="black"/>
              </a:solidFill>
            </a:endParaRPr>
          </a:p>
        </p:txBody>
      </p:sp>
    </p:spTree>
    <p:extLst>
      <p:ext uri="{BB962C8B-B14F-4D97-AF65-F5344CB8AC3E}">
        <p14:creationId xmlns:p14="http://schemas.microsoft.com/office/powerpoint/2010/main" val="18730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56</a:t>
            </a:fld>
            <a:endParaRPr lang="nl-BE">
              <a:solidFill>
                <a:prstClr val="black"/>
              </a:solidFill>
            </a:endParaRPr>
          </a:p>
        </p:txBody>
      </p:sp>
    </p:spTree>
    <p:extLst>
      <p:ext uri="{BB962C8B-B14F-4D97-AF65-F5344CB8AC3E}">
        <p14:creationId xmlns:p14="http://schemas.microsoft.com/office/powerpoint/2010/main" val="114923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Voorstelling werking</a:t>
            </a:r>
            <a:r>
              <a:rPr lang="nl-BE" baseline="0" dirty="0"/>
              <a:t> RATO vzw: Wij werken samen met Oost-Vlaamse gemeenten, waar we rattenbestrijding opnemen en soms ook extra diensten verlenen. Daarnaast zijn wij verantwoordelijk voor de waterlopen 2</a:t>
            </a:r>
            <a:r>
              <a:rPr lang="nl-BE" baseline="30000" dirty="0"/>
              <a:t>de</a:t>
            </a:r>
            <a:r>
              <a:rPr lang="nl-BE" baseline="0" dirty="0"/>
              <a:t> categorie binnen de provincie Oost-Vlaanderen als ook prospectie in de polders en wateringen. In opdracht van de dienst waterlopen van de provincie Oost-Vlaanderen voeren wij ook beheer en bestrijding uit van een aantal uitheemse, invasieve plantensoorten. </a:t>
            </a:r>
            <a:endParaRPr lang="nl-BE" dirty="0"/>
          </a:p>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FB1EF-103E-4F1C-B005-4576B6DC8F33}"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22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a:t>Voorstelling werking</a:t>
            </a:r>
            <a:r>
              <a:rPr lang="nl-BE" baseline="0" dirty="0"/>
              <a:t> RATO vzw: Wij werken samen met Oost-Vlaamse gemeenten, waar we rattenbestrijding opnemen en soms ook extra diensten verlenen. Daarnaast zijn wij verantwoordelijk voor de waterlopen 2</a:t>
            </a:r>
            <a:r>
              <a:rPr lang="nl-BE" baseline="30000" dirty="0"/>
              <a:t>de</a:t>
            </a:r>
            <a:r>
              <a:rPr lang="nl-BE" baseline="0" dirty="0"/>
              <a:t> categorie binnen de provincie Oost-Vlaanderen als ook prospectie in de polders en wateringen. In opdracht van de dienst waterlopen van de provincie Oost-Vlaanderen voeren wij ook beheer en bestrijding uit van een aantal uitheemse, invasieve plantensoorten. </a:t>
            </a:r>
            <a:endParaRPr lang="nl-BE" dirty="0"/>
          </a:p>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4</a:t>
            </a:fld>
            <a:endParaRPr lang="nl-BE">
              <a:solidFill>
                <a:prstClr val="black"/>
              </a:solidFill>
            </a:endParaRPr>
          </a:p>
        </p:txBody>
      </p:sp>
    </p:spTree>
    <p:extLst>
      <p:ext uri="{BB962C8B-B14F-4D97-AF65-F5344CB8AC3E}">
        <p14:creationId xmlns:p14="http://schemas.microsoft.com/office/powerpoint/2010/main" val="82319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5</a:t>
            </a:fld>
            <a:endParaRPr lang="nl-BE">
              <a:solidFill>
                <a:prstClr val="black"/>
              </a:solidFill>
            </a:endParaRPr>
          </a:p>
        </p:txBody>
      </p:sp>
    </p:spTree>
    <p:extLst>
      <p:ext uri="{BB962C8B-B14F-4D97-AF65-F5344CB8AC3E}">
        <p14:creationId xmlns:p14="http://schemas.microsoft.com/office/powerpoint/2010/main" val="427790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val="273909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24607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8</a:t>
            </a:fld>
            <a:endParaRPr lang="nl-BE"/>
          </a:p>
        </p:txBody>
      </p:sp>
    </p:spTree>
    <p:extLst>
      <p:ext uri="{BB962C8B-B14F-4D97-AF65-F5344CB8AC3E}">
        <p14:creationId xmlns:p14="http://schemas.microsoft.com/office/powerpoint/2010/main" val="150820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11</a:t>
            </a:fld>
            <a:endParaRPr lang="nl-BE"/>
          </a:p>
        </p:txBody>
      </p:sp>
    </p:spTree>
    <p:extLst>
      <p:ext uri="{BB962C8B-B14F-4D97-AF65-F5344CB8AC3E}">
        <p14:creationId xmlns:p14="http://schemas.microsoft.com/office/powerpoint/2010/main" val="314145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7381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33025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1086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562001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7436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66954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240410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50013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440081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020388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5336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298372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04052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97194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199630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leidin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23/05/2022</a:t>
            </a:fld>
            <a:r>
              <a:rPr lang="nl-BE" dirty="0">
                <a:solidFill>
                  <a:prstClr val="white">
                    <a:lumMod val="50000"/>
                  </a:prstClr>
                </a:solidFill>
              </a:rPr>
              <a:t> </a:t>
            </a:r>
            <a:r>
              <a:rPr lang="nl-BE" b="1" dirty="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637485" y="532263"/>
            <a:ext cx="8096612" cy="929834"/>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637486" y="1481959"/>
            <a:ext cx="8096612" cy="4105241"/>
          </a:xfrm>
        </p:spPr>
        <p:txBody>
          <a:bodyPr bIns="0"/>
          <a:lstStyle>
            <a:lvl1pPr marL="0" indent="0">
              <a:lnSpc>
                <a:spcPct val="90000"/>
              </a:lnSpc>
              <a:buFontTx/>
              <a:buBlip>
                <a:blip r:embed="rId2"/>
              </a:buBlip>
              <a:defRPr sz="2200">
                <a:solidFill>
                  <a:schemeClr val="tx1"/>
                </a:solidFill>
                <a:latin typeface="FlandersArtSans-Regular" panose="00000500000000000000" pitchFamily="2" charset="0"/>
              </a:defRPr>
            </a:lvl1pPr>
            <a:lvl2pPr>
              <a:lnSpc>
                <a:spcPct val="90000"/>
              </a:lnSpc>
              <a:buSzPct val="75000"/>
              <a:buFontTx/>
              <a:buBlip>
                <a:blip r:embed="rId3"/>
              </a:buBlip>
              <a:defRPr sz="2200">
                <a:solidFill>
                  <a:schemeClr val="tx1"/>
                </a:solidFill>
                <a:latin typeface="FlandersArtSans-Regular" panose="00000500000000000000" pitchFamily="2" charset="0"/>
              </a:defRPr>
            </a:lvl2pPr>
            <a:lvl3pPr>
              <a:lnSpc>
                <a:spcPct val="90000"/>
              </a:lnSpc>
              <a:buSzPct val="85000"/>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609525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24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1583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137914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05132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62093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89479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749047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7271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702614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07140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388099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657785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613881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969970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nleidin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23/05/2022</a:t>
            </a:fld>
            <a:r>
              <a:rPr lang="nl-BE" dirty="0">
                <a:solidFill>
                  <a:prstClr val="white">
                    <a:lumMod val="50000"/>
                  </a:prstClr>
                </a:solidFill>
              </a:rPr>
              <a:t> </a:t>
            </a:r>
            <a:r>
              <a:rPr lang="nl-BE" b="1" dirty="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637485" y="532263"/>
            <a:ext cx="8096612" cy="929834"/>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637486" y="1481959"/>
            <a:ext cx="8096612" cy="4105241"/>
          </a:xfrm>
        </p:spPr>
        <p:txBody>
          <a:bodyPr bIns="0"/>
          <a:lstStyle>
            <a:lvl1pPr marL="0" indent="0">
              <a:lnSpc>
                <a:spcPct val="90000"/>
              </a:lnSpc>
              <a:buFontTx/>
              <a:buBlip>
                <a:blip r:embed="rId2"/>
              </a:buBlip>
              <a:defRPr sz="2200">
                <a:solidFill>
                  <a:schemeClr val="tx1"/>
                </a:solidFill>
                <a:latin typeface="FlandersArtSans-Regular" panose="00000500000000000000" pitchFamily="2" charset="0"/>
              </a:defRPr>
            </a:lvl1pPr>
            <a:lvl2pPr>
              <a:lnSpc>
                <a:spcPct val="90000"/>
              </a:lnSpc>
              <a:buSzPct val="75000"/>
              <a:buFontTx/>
              <a:buBlip>
                <a:blip r:embed="rId3"/>
              </a:buBlip>
              <a:defRPr sz="2200">
                <a:solidFill>
                  <a:schemeClr val="tx1"/>
                </a:solidFill>
                <a:latin typeface="FlandersArtSans-Regular" panose="00000500000000000000" pitchFamily="2" charset="0"/>
              </a:defRPr>
            </a:lvl2pPr>
            <a:lvl3pPr>
              <a:lnSpc>
                <a:spcPct val="90000"/>
              </a:lnSpc>
              <a:buSzPct val="85000"/>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609820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31174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35018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23/05/2022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914521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22423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071914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908804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861755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202663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179016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85392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706836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6960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nleidin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23/05/2022</a:t>
            </a:fld>
            <a:r>
              <a:rPr lang="nl-BE" dirty="0">
                <a:solidFill>
                  <a:prstClr val="white">
                    <a:lumMod val="50000"/>
                  </a:prstClr>
                </a:solidFill>
              </a:rPr>
              <a:t> </a:t>
            </a:r>
            <a:r>
              <a:rPr lang="nl-BE" b="1" dirty="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637485" y="532263"/>
            <a:ext cx="8096612" cy="929834"/>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637486" y="1481959"/>
            <a:ext cx="8096612" cy="4105241"/>
          </a:xfrm>
        </p:spPr>
        <p:txBody>
          <a:bodyPr bIns="0"/>
          <a:lstStyle>
            <a:lvl1pPr marL="0" indent="0">
              <a:lnSpc>
                <a:spcPct val="90000"/>
              </a:lnSpc>
              <a:buFontTx/>
              <a:buBlip>
                <a:blip r:embed="rId2"/>
              </a:buBlip>
              <a:defRPr sz="2200">
                <a:solidFill>
                  <a:schemeClr val="tx1"/>
                </a:solidFill>
                <a:latin typeface="FlandersArtSans-Regular" panose="00000500000000000000" pitchFamily="2" charset="0"/>
              </a:defRPr>
            </a:lvl1pPr>
            <a:lvl2pPr>
              <a:lnSpc>
                <a:spcPct val="90000"/>
              </a:lnSpc>
              <a:buSzPct val="75000"/>
              <a:buFontTx/>
              <a:buBlip>
                <a:blip r:embed="rId3"/>
              </a:buBlip>
              <a:defRPr sz="2200">
                <a:solidFill>
                  <a:schemeClr val="tx1"/>
                </a:solidFill>
                <a:latin typeface="FlandersArtSans-Regular" panose="00000500000000000000" pitchFamily="2" charset="0"/>
              </a:defRPr>
            </a:lvl2pPr>
            <a:lvl3pPr>
              <a:lnSpc>
                <a:spcPct val="90000"/>
              </a:lnSpc>
              <a:buSzPct val="85000"/>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00254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t>23/05/2022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538217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601668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288558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012888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95394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233494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34226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525519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252589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816607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54375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t>23/05/2022</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9436561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194275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leidin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23/05/2022</a:t>
            </a:fld>
            <a:r>
              <a:rPr lang="nl-BE" dirty="0">
                <a:solidFill>
                  <a:prstClr val="white">
                    <a:lumMod val="50000"/>
                  </a:prstClr>
                </a:solidFill>
              </a:rPr>
              <a:t> </a:t>
            </a:r>
            <a:r>
              <a:rPr lang="nl-BE" b="1" dirty="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637485" y="532263"/>
            <a:ext cx="8096612" cy="929834"/>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637486" y="1481959"/>
            <a:ext cx="8096612" cy="4105241"/>
          </a:xfrm>
        </p:spPr>
        <p:txBody>
          <a:bodyPr bIns="0"/>
          <a:lstStyle>
            <a:lvl1pPr marL="0" indent="0">
              <a:lnSpc>
                <a:spcPct val="90000"/>
              </a:lnSpc>
              <a:buFontTx/>
              <a:buBlip>
                <a:blip r:embed="rId2"/>
              </a:buBlip>
              <a:defRPr sz="2200">
                <a:solidFill>
                  <a:schemeClr val="tx1"/>
                </a:solidFill>
                <a:latin typeface="FlandersArtSans-Regular" panose="00000500000000000000" pitchFamily="2" charset="0"/>
              </a:defRPr>
            </a:lvl1pPr>
            <a:lvl2pPr>
              <a:lnSpc>
                <a:spcPct val="90000"/>
              </a:lnSpc>
              <a:buSzPct val="75000"/>
              <a:buFontTx/>
              <a:buBlip>
                <a:blip r:embed="rId3"/>
              </a:buBlip>
              <a:defRPr sz="2200">
                <a:solidFill>
                  <a:schemeClr val="tx1"/>
                </a:solidFill>
                <a:latin typeface="FlandersArtSans-Regular" panose="00000500000000000000" pitchFamily="2" charset="0"/>
              </a:defRPr>
            </a:lvl2pPr>
            <a:lvl3pPr>
              <a:lnSpc>
                <a:spcPct val="90000"/>
              </a:lnSpc>
              <a:buSzPct val="85000"/>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0409195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02733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188498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852308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004230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07161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3881973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6388716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38645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t>23/05/2022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746423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24028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7074919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solidFill>
                  <a:prstClr val="black">
                    <a:tint val="75000"/>
                  </a:prstClr>
                </a:solidFill>
              </a:rPr>
              <a:pPr/>
              <a:t>23/05/2022</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794994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nleidin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23/05/2022</a:t>
            </a:fld>
            <a:r>
              <a:rPr lang="nl-BE" dirty="0">
                <a:solidFill>
                  <a:prstClr val="white">
                    <a:lumMod val="50000"/>
                  </a:prstClr>
                </a:solidFill>
              </a:rPr>
              <a:t> </a:t>
            </a:r>
            <a:r>
              <a:rPr lang="nl-BE" b="1" dirty="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637485" y="532263"/>
            <a:ext cx="8096612" cy="929834"/>
          </a:xfrm>
        </p:spPr>
        <p:txBody>
          <a:bodyPr anchor="t" anchorCtr="0"/>
          <a:lstStyle>
            <a:lvl1pPr>
              <a:defRPr>
                <a:latin typeface="FlandersArtSans-Bold" panose="00000800000000000000" pitchFamily="2" charset="0"/>
              </a:defRPr>
            </a:lvl1pPr>
          </a:lstStyle>
          <a:p>
            <a:r>
              <a:rPr lang="nl-NL"/>
              <a:t>Klik om de stijl te bewerken</a:t>
            </a:r>
            <a:endParaRPr lang="nl-BE" dirty="0"/>
          </a:p>
        </p:txBody>
      </p:sp>
      <p:sp>
        <p:nvSpPr>
          <p:cNvPr id="9" name="Tijdelijke aanduiding voor inhoud 2"/>
          <p:cNvSpPr>
            <a:spLocks noGrp="1"/>
          </p:cNvSpPr>
          <p:nvPr>
            <p:ph sz="half" idx="1"/>
          </p:nvPr>
        </p:nvSpPr>
        <p:spPr>
          <a:xfrm>
            <a:off x="637486" y="1481959"/>
            <a:ext cx="8096612" cy="4105241"/>
          </a:xfrm>
        </p:spPr>
        <p:txBody>
          <a:bodyPr bIns="0"/>
          <a:lstStyle>
            <a:lvl1pPr marL="0" indent="0">
              <a:lnSpc>
                <a:spcPct val="90000"/>
              </a:lnSpc>
              <a:buFontTx/>
              <a:buBlip>
                <a:blip r:embed="rId2"/>
              </a:buBlip>
              <a:defRPr sz="2200">
                <a:solidFill>
                  <a:schemeClr val="tx1"/>
                </a:solidFill>
                <a:latin typeface="FlandersArtSans-Regular" panose="00000500000000000000" pitchFamily="2" charset="0"/>
              </a:defRPr>
            </a:lvl1pPr>
            <a:lvl2pPr>
              <a:lnSpc>
                <a:spcPct val="90000"/>
              </a:lnSpc>
              <a:buSzPct val="75000"/>
              <a:buFontTx/>
              <a:buBlip>
                <a:blip r:embed="rId3"/>
              </a:buBlip>
              <a:defRPr sz="2200">
                <a:solidFill>
                  <a:schemeClr val="tx1"/>
                </a:solidFill>
                <a:latin typeface="FlandersArtSans-Regular" panose="00000500000000000000" pitchFamily="2" charset="0"/>
              </a:defRPr>
            </a:lvl2pPr>
            <a:lvl3pPr>
              <a:lnSpc>
                <a:spcPct val="90000"/>
              </a:lnSpc>
              <a:buSzPct val="85000"/>
              <a:defRPr>
                <a:solidFill>
                  <a:schemeClr val="tx1"/>
                </a:solidFill>
                <a:latin typeface="FlandersArtSans-Regular" panose="00000500000000000000" pitchFamily="2" charset="0"/>
              </a:defRPr>
            </a:lvl3pPr>
            <a:lvl4pPr>
              <a:lnSpc>
                <a:spcPct val="90000"/>
              </a:lnSpc>
              <a:defRPr>
                <a:solidFill>
                  <a:schemeClr val="tx1"/>
                </a:solidFill>
                <a:latin typeface="FlandersArtSans-Regular" panose="00000500000000000000" pitchFamily="2" charset="0"/>
              </a:defRPr>
            </a:lvl4pPr>
            <a:lvl5pPr>
              <a:lnSpc>
                <a:spcPct val="90000"/>
              </a:lnSpc>
              <a:defRPr>
                <a:solidFill>
                  <a:schemeClr val="tx1"/>
                </a:solidFill>
                <a:latin typeface="FlandersArtSans-Regular" panose="00000500000000000000" pitchFamily="2"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6362993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1009199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1526381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4114464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2483589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339118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234961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23/05/2022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4931730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5057464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3940350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2839993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4098636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7CB1BFB5-05C7-404F-B01A-4400D44D282A}" type="datetimeFigureOut">
              <a:rPr lang="nl-BE" smtClean="0"/>
              <a:pPr/>
              <a:t>23/05/2022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244E0ED-7BA5-446E-B55F-F7DA2086AD34}" type="slidenum">
              <a:rPr lang="nl-BE" smtClean="0"/>
              <a:pPr/>
              <a:t>‹nr.›</a:t>
            </a:fld>
            <a:endParaRPr lang="nl-BE"/>
          </a:p>
        </p:txBody>
      </p:sp>
    </p:spTree>
    <p:extLst>
      <p:ext uri="{BB962C8B-B14F-4D97-AF65-F5344CB8AC3E}">
        <p14:creationId xmlns:p14="http://schemas.microsoft.com/office/powerpoint/2010/main" val="22655990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AndObj">
  <p:cSld name="Titel, 2 inhoudselementen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endParaRPr lang="nl-BE"/>
          </a:p>
        </p:txBody>
      </p:sp>
      <p:sp>
        <p:nvSpPr>
          <p:cNvPr id="3" name="Tijdelijke aanduiding voor inhoud 2"/>
          <p:cNvSpPr>
            <a:spLocks noGrp="1"/>
          </p:cNvSpPr>
          <p:nvPr>
            <p:ph sz="quarter" idx="1"/>
          </p:nvPr>
        </p:nvSpPr>
        <p:spPr>
          <a:xfrm>
            <a:off x="457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quarter" idx="2"/>
          </p:nvPr>
        </p:nvSpPr>
        <p:spPr>
          <a:xfrm>
            <a:off x="457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inhoud 4"/>
          <p:cNvSpPr>
            <a:spLocks noGrp="1"/>
          </p:cNvSpPr>
          <p:nvPr>
            <p:ph sz="half" idx="3"/>
          </p:nvPr>
        </p:nvSpPr>
        <p:spPr>
          <a:xfrm>
            <a:off x="4648200" y="1600200"/>
            <a:ext cx="40386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atum 5"/>
          <p:cNvSpPr>
            <a:spLocks noGrp="1"/>
          </p:cNvSpPr>
          <p:nvPr>
            <p:ph type="dt" sz="half" idx="10"/>
          </p:nvPr>
        </p:nvSpPr>
        <p:spPr>
          <a:xfrm>
            <a:off x="457200" y="6245225"/>
            <a:ext cx="2133600" cy="476250"/>
          </a:xfrm>
        </p:spPr>
        <p:txBody>
          <a:bodyPr/>
          <a:lstStyle>
            <a:lvl1pPr>
              <a:defRPr/>
            </a:lvl1pPr>
          </a:lstStyle>
          <a:p>
            <a:endParaRPr lang="nl-NL"/>
          </a:p>
        </p:txBody>
      </p:sp>
      <p:sp>
        <p:nvSpPr>
          <p:cNvPr id="7" name="Tijdelijke aanduiding voor voettekst 6"/>
          <p:cNvSpPr>
            <a:spLocks noGrp="1"/>
          </p:cNvSpPr>
          <p:nvPr>
            <p:ph type="ftr" sz="quarter" idx="11"/>
          </p:nvPr>
        </p:nvSpPr>
        <p:spPr>
          <a:xfrm>
            <a:off x="3124200" y="6245225"/>
            <a:ext cx="2895600" cy="476250"/>
          </a:xfrm>
        </p:spPr>
        <p:txBody>
          <a:bodyPr/>
          <a:lstStyle>
            <a:lvl1pPr>
              <a:defRPr/>
            </a:lvl1pPr>
          </a:lstStyle>
          <a:p>
            <a:endParaRPr lang="nl-NL"/>
          </a:p>
        </p:txBody>
      </p:sp>
      <p:sp>
        <p:nvSpPr>
          <p:cNvPr id="8" name="Tijdelijke aanduiding voor dianummer 7"/>
          <p:cNvSpPr>
            <a:spLocks noGrp="1"/>
          </p:cNvSpPr>
          <p:nvPr>
            <p:ph type="sldNum" sz="quarter" idx="12"/>
          </p:nvPr>
        </p:nvSpPr>
        <p:spPr>
          <a:xfrm>
            <a:off x="6553200" y="6245225"/>
            <a:ext cx="2133600" cy="476250"/>
          </a:xfrm>
        </p:spPr>
        <p:txBody>
          <a:bodyPr/>
          <a:lstStyle>
            <a:lvl1pPr>
              <a:defRPr/>
            </a:lvl1pPr>
          </a:lstStyle>
          <a:p>
            <a:fld id="{054F9E10-7AF8-495C-A398-451E097C904F}" type="slidenum">
              <a:rPr lang="nl-NL"/>
              <a:pPr/>
              <a:t>‹nr.›</a:t>
            </a:fld>
            <a:endParaRPr lang="nl-NL"/>
          </a:p>
        </p:txBody>
      </p:sp>
    </p:spTree>
    <p:extLst>
      <p:ext uri="{BB962C8B-B14F-4D97-AF65-F5344CB8AC3E}">
        <p14:creationId xmlns:p14="http://schemas.microsoft.com/office/powerpoint/2010/main" val="347364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23/05/2022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2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2.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t>‹nr.›</a:t>
            </a:fld>
            <a:endParaRPr lang="nl-BE"/>
          </a:p>
        </p:txBody>
      </p:sp>
      <p:pic>
        <p:nvPicPr>
          <p:cNvPr id="7" name="Picture 3" descr="C:\Documents and Settings\E4306\Mijn documenten\Mijn afbeeldingen\powerpoint-logo2.gi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4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pic>
        <p:nvPicPr>
          <p:cNvPr id="7" name="Picture 3" descr="C:\Documents and Settings\E4306\Mijn documenten\Mijn afbeeldingen\powerpoint-logo2.gif"/>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043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80" r:id="rId13"/>
    <p:sldLayoutId id="214748378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pic>
        <p:nvPicPr>
          <p:cNvPr id="7" name="Picture 3" descr="C:\Documents and Settings\E4306\Mijn documenten\Mijn afbeeldingen\powerpoint-logo2.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2176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pic>
        <p:nvPicPr>
          <p:cNvPr id="7" name="Picture 3" descr="C:\Documents and Settings\E4306\Mijn documenten\Mijn afbeeldingen\powerpoint-logo2.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129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pic>
        <p:nvPicPr>
          <p:cNvPr id="7" name="Picture 3" descr="C:\Documents and Settings\E4306\Mijn documenten\Mijn afbeeldingen\powerpoint-logo2.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34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solidFill>
                  <a:prstClr val="black">
                    <a:tint val="75000"/>
                  </a:prstClr>
                </a:solidFill>
              </a:rPr>
              <a:pPr/>
              <a:t>‹nr.›</a:t>
            </a:fld>
            <a:endParaRPr lang="nl-BE">
              <a:solidFill>
                <a:prstClr val="black">
                  <a:tint val="75000"/>
                </a:prstClr>
              </a:solidFill>
            </a:endParaRPr>
          </a:p>
        </p:txBody>
      </p:sp>
      <p:pic>
        <p:nvPicPr>
          <p:cNvPr id="7" name="Picture 3" descr="C:\Documents and Settings\E4306\Mijn documenten\Mijn afbeeldingen\powerpoint-logo2.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8126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1BFB5-05C7-404F-B01A-4400D44D282A}" type="datetimeFigureOut">
              <a:rPr lang="nl-BE" smtClean="0"/>
              <a:pPr/>
              <a:t>23/05/2022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4E0ED-7BA5-446E-B55F-F7DA2086AD34}" type="slidenum">
              <a:rPr lang="nl-BE" smtClean="0"/>
              <a:pPr/>
              <a:t>‹nr.›</a:t>
            </a:fld>
            <a:endParaRPr lang="nl-BE"/>
          </a:p>
        </p:txBody>
      </p:sp>
    </p:spTree>
    <p:extLst>
      <p:ext uri="{BB962C8B-B14F-4D97-AF65-F5344CB8AC3E}">
        <p14:creationId xmlns:p14="http://schemas.microsoft.com/office/powerpoint/2010/main" val="394064920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FOd9UY7Q-4ayfq0rAalMCxu7SYjKX6MCgqgONW1xy7Y/edit#gid=0"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mailto:emma.cartuyvels@inbo.b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drive/u/1/folders/1Eu3M8ZnFfw0oF_HzW0rXh1m6uJQfg82I"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mailto:rato@oost-vlaanderen.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hyperlink" Target="https://codex.vlaanderen.be/PrintDocument.ashx?id=1018227&amp;datum=&amp;geannoteerd=false&amp;print=false#H1075869" TargetMode="External"/><Relationship Id="rId5" Type="http://schemas.openxmlformats.org/officeDocument/2006/relationships/hyperlink" Target="https://www.ecopedia.be/pagina/europese-verordening-nr-11432014" TargetMode="Externa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emf"/><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dms.oost-vlaanderen.be/download/05317702-e476-4412-a0c7-40a614f02d4a/Invasieve_duizendknoop.pdf" TargetMode="External"/><Relationship Id="rId2" Type="http://schemas.openxmlformats.org/officeDocument/2006/relationships/image" Target="../media/image31.jpeg"/><Relationship Id="rId1" Type="http://schemas.openxmlformats.org/officeDocument/2006/relationships/slideLayout" Target="../slideLayouts/slideLayout24.xml"/><Relationship Id="rId6" Type="http://schemas.openxmlformats.org/officeDocument/2006/relationships/hyperlink" Target="https://dms.oost-vlaanderen.be/Invasieve_duizendknoop.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24.xml"/><Relationship Id="rId6" Type="http://schemas.openxmlformats.org/officeDocument/2006/relationships/hyperlink" Target="https://dms.oost-vlaanderen.be/download/7ecea58b-a83d-4819-b6ff-171d51672b6d/Exoten%20bij%20onderhoud%20en%20werken%20langs%20waterlopen%20HANDLEIDING%20invasieve%20duizenknoop.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hyperlink" Target="https://dms.oost-vlaanderen.be/download/7ecea58b-a83d-4819-b6ff-171d51672b6d/Exoten%20bij%20onderhoud%20en%20werken%20langs%20waterlopen%20HANDLEIDING%20invasieve%20duizenknoop.pdf" TargetMode="Externa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37.jpeg"/><Relationship Id="rId5" Type="http://schemas.openxmlformats.org/officeDocument/2006/relationships/image" Target="../media/image14.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8" Type="http://schemas.openxmlformats.org/officeDocument/2006/relationships/hyperlink" Target="mailto:exoten@oost-vlaanderen.be" TargetMode="External"/><Relationship Id="rId3" Type="http://schemas.openxmlformats.org/officeDocument/2006/relationships/image" Target="../media/image12.png"/><Relationship Id="rId7" Type="http://schemas.openxmlformats.org/officeDocument/2006/relationships/hyperlink" Target="https://www.ecopedia.be/pagina/exoten" TargetMode="External"/><Relationship Id="rId2" Type="http://schemas.openxmlformats.org/officeDocument/2006/relationships/image" Target="../media/image40.jpeg"/><Relationship Id="rId1" Type="http://schemas.openxmlformats.org/officeDocument/2006/relationships/slideLayout" Target="../slideLayouts/slideLayout24.xml"/><Relationship Id="rId6" Type="http://schemas.openxmlformats.org/officeDocument/2006/relationships/hyperlink" Target="https://oost-vlaanderen.be/exoten"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mailto:Koen.van.roeyen@oost-vlaanderen.b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ecopedia.be/pagina/nieuwsflash-exotennet"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exotennet.be/brochure-rato/"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rato@oost-vlaanderen.be"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700808"/>
            <a:ext cx="7772400" cy="1470025"/>
          </a:xfrm>
        </p:spPr>
        <p:txBody>
          <a:bodyPr>
            <a:normAutofit/>
          </a:bodyPr>
          <a:lstStyle/>
          <a:p>
            <a:r>
              <a:rPr lang="nl-BE" b="1" dirty="0">
                <a:solidFill>
                  <a:schemeClr val="accent3">
                    <a:lumMod val="50000"/>
                  </a:schemeClr>
                </a:solidFill>
              </a:rPr>
              <a:t>Regionaal Comité Ratten- en exotenbestrijding </a:t>
            </a:r>
          </a:p>
        </p:txBody>
      </p:sp>
      <p:sp>
        <p:nvSpPr>
          <p:cNvPr id="3" name="Ondertitel 2"/>
          <p:cNvSpPr>
            <a:spLocks noGrp="1"/>
          </p:cNvSpPr>
          <p:nvPr>
            <p:ph type="subTitle" idx="1"/>
          </p:nvPr>
        </p:nvSpPr>
        <p:spPr>
          <a:xfrm>
            <a:off x="1331640" y="3501008"/>
            <a:ext cx="6400800" cy="1752600"/>
          </a:xfrm>
        </p:spPr>
        <p:txBody>
          <a:bodyPr>
            <a:normAutofit lnSpcReduction="10000"/>
          </a:bodyPr>
          <a:lstStyle/>
          <a:p>
            <a:r>
              <a:rPr lang="nl-BE" sz="4000" dirty="0" err="1"/>
              <a:t>Bovenschelde</a:t>
            </a:r>
            <a:r>
              <a:rPr lang="nl-BE" sz="4000" dirty="0"/>
              <a:t>-Leie en Meetjesland</a:t>
            </a:r>
          </a:p>
          <a:p>
            <a:r>
              <a:rPr lang="nl-BE" sz="2800" dirty="0"/>
              <a:t>30 maart 2022</a:t>
            </a:r>
          </a:p>
        </p:txBody>
      </p:sp>
    </p:spTree>
    <p:extLst>
      <p:ext uri="{BB962C8B-B14F-4D97-AF65-F5344CB8AC3E}">
        <p14:creationId xmlns:p14="http://schemas.microsoft.com/office/powerpoint/2010/main" val="329870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aart&#10;&#10;Automatisch gegenereerde beschrijving">
            <a:extLst>
              <a:ext uri="{FF2B5EF4-FFF2-40B4-BE49-F238E27FC236}">
                <a16:creationId xmlns:a16="http://schemas.microsoft.com/office/drawing/2014/main" id="{8E9F9C05-2AAF-471D-B741-B7DFCE1E58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995" t="2651" r="28938" b="1"/>
          <a:stretch/>
        </p:blipFill>
        <p:spPr>
          <a:xfrm>
            <a:off x="971600" y="13383"/>
            <a:ext cx="6120682" cy="5762409"/>
          </a:xfrm>
          <a:prstGeom prst="rect">
            <a:avLst/>
          </a:prstGeom>
        </p:spPr>
      </p:pic>
      <p:pic>
        <p:nvPicPr>
          <p:cNvPr id="22" name="Afbeelding 21">
            <a:extLst>
              <a:ext uri="{FF2B5EF4-FFF2-40B4-BE49-F238E27FC236}">
                <a16:creationId xmlns:a16="http://schemas.microsoft.com/office/drawing/2014/main" id="{B576FF81-3DB5-4DE8-A68F-48E4FA804C5B}"/>
              </a:ext>
            </a:extLst>
          </p:cNvPr>
          <p:cNvPicPr>
            <a:picLocks noChangeAspect="1"/>
          </p:cNvPicPr>
          <p:nvPr/>
        </p:nvPicPr>
        <p:blipFill>
          <a:blip r:embed="rId3"/>
          <a:stretch>
            <a:fillRect/>
          </a:stretch>
        </p:blipFill>
        <p:spPr>
          <a:xfrm>
            <a:off x="6361383" y="4365104"/>
            <a:ext cx="1090937" cy="1474563"/>
          </a:xfrm>
          <a:prstGeom prst="rect">
            <a:avLst/>
          </a:prstGeom>
        </p:spPr>
      </p:pic>
      <p:sp>
        <p:nvSpPr>
          <p:cNvPr id="5" name="Tekstvak 4">
            <a:extLst>
              <a:ext uri="{FF2B5EF4-FFF2-40B4-BE49-F238E27FC236}">
                <a16:creationId xmlns:a16="http://schemas.microsoft.com/office/drawing/2014/main" id="{9CF72CB9-9A67-4BFC-BFEB-0748ACA13F11}"/>
              </a:ext>
            </a:extLst>
          </p:cNvPr>
          <p:cNvSpPr txBox="1"/>
          <p:nvPr/>
        </p:nvSpPr>
        <p:spPr>
          <a:xfrm>
            <a:off x="323528" y="332656"/>
            <a:ext cx="2088232" cy="646331"/>
          </a:xfrm>
          <a:prstGeom prst="rect">
            <a:avLst/>
          </a:prstGeom>
          <a:noFill/>
        </p:spPr>
        <p:txBody>
          <a:bodyPr wrap="square" rtlCol="0">
            <a:spAutoFit/>
          </a:bodyPr>
          <a:lstStyle/>
          <a:p>
            <a:r>
              <a:rPr lang="nl-BE" b="1" dirty="0"/>
              <a:t>Overzicht </a:t>
            </a:r>
            <a:r>
              <a:rPr lang="nl-BE" b="1" dirty="0" err="1"/>
              <a:t>mura</a:t>
            </a:r>
            <a:r>
              <a:rPr lang="nl-BE" b="1" dirty="0"/>
              <a:t> 2021</a:t>
            </a:r>
          </a:p>
        </p:txBody>
      </p:sp>
    </p:spTree>
    <p:extLst>
      <p:ext uri="{BB962C8B-B14F-4D97-AF65-F5344CB8AC3E}">
        <p14:creationId xmlns:p14="http://schemas.microsoft.com/office/powerpoint/2010/main" val="1183693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p:cNvSpPr txBox="1">
            <a:spLocks/>
          </p:cNvSpPr>
          <p:nvPr/>
        </p:nvSpPr>
        <p:spPr>
          <a:xfrm>
            <a:off x="323528" y="116632"/>
            <a:ext cx="8229600" cy="4958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r>
              <a:rPr lang="nl-BE" sz="4000" b="1" dirty="0">
                <a:solidFill>
                  <a:schemeClr val="accent3">
                    <a:lumMod val="50000"/>
                  </a:schemeClr>
                </a:solidFill>
                <a:latin typeface="+mj-lt"/>
                <a:ea typeface="+mj-ea"/>
                <a:cs typeface="+mj-cs"/>
              </a:rPr>
              <a:t>2. Rattenbestrijding </a:t>
            </a:r>
          </a:p>
          <a:p>
            <a:pPr marL="0" indent="0" algn="ctr">
              <a:spcBef>
                <a:spcPct val="0"/>
              </a:spcBef>
              <a:buNone/>
            </a:pPr>
            <a:r>
              <a:rPr lang="nl-BE" sz="2800" b="1" dirty="0">
                <a:solidFill>
                  <a:schemeClr val="accent3">
                    <a:lumMod val="50000"/>
                  </a:schemeClr>
                </a:solidFill>
                <a:latin typeface="+mj-lt"/>
                <a:ea typeface="+mj-ea"/>
                <a:cs typeface="+mj-cs"/>
              </a:rPr>
              <a:t>2.2 Bruine rat: meldingen BSL</a:t>
            </a:r>
          </a:p>
        </p:txBody>
      </p:sp>
      <p:graphicFrame>
        <p:nvGraphicFramePr>
          <p:cNvPr id="4" name="Tabel 3">
            <a:extLst>
              <a:ext uri="{FF2B5EF4-FFF2-40B4-BE49-F238E27FC236}">
                <a16:creationId xmlns:a16="http://schemas.microsoft.com/office/drawing/2014/main" id="{28C3D8B5-5409-4704-8826-D6BC699BC380}"/>
              </a:ext>
            </a:extLst>
          </p:cNvPr>
          <p:cNvGraphicFramePr>
            <a:graphicFrameLocks noGrp="1"/>
          </p:cNvGraphicFramePr>
          <p:nvPr>
            <p:extLst>
              <p:ext uri="{D42A27DB-BD31-4B8C-83A1-F6EECF244321}">
                <p14:modId xmlns:p14="http://schemas.microsoft.com/office/powerpoint/2010/main" val="1089436101"/>
              </p:ext>
            </p:extLst>
          </p:nvPr>
        </p:nvGraphicFramePr>
        <p:xfrm>
          <a:off x="416224" y="1279489"/>
          <a:ext cx="8136904" cy="4424648"/>
        </p:xfrm>
        <a:graphic>
          <a:graphicData uri="http://schemas.openxmlformats.org/drawingml/2006/table">
            <a:tbl>
              <a:tblPr>
                <a:tableStyleId>{5C22544A-7EE6-4342-B048-85BDC9FD1C3A}</a:tableStyleId>
              </a:tblPr>
              <a:tblGrid>
                <a:gridCol w="1605514">
                  <a:extLst>
                    <a:ext uri="{9D8B030D-6E8A-4147-A177-3AD203B41FA5}">
                      <a16:colId xmlns:a16="http://schemas.microsoft.com/office/drawing/2014/main" val="20000"/>
                    </a:ext>
                  </a:extLst>
                </a:gridCol>
                <a:gridCol w="1593016">
                  <a:extLst>
                    <a:ext uri="{9D8B030D-6E8A-4147-A177-3AD203B41FA5}">
                      <a16:colId xmlns:a16="http://schemas.microsoft.com/office/drawing/2014/main" val="71025040"/>
                    </a:ext>
                  </a:extLst>
                </a:gridCol>
                <a:gridCol w="1593016">
                  <a:extLst>
                    <a:ext uri="{9D8B030D-6E8A-4147-A177-3AD203B41FA5}">
                      <a16:colId xmlns:a16="http://schemas.microsoft.com/office/drawing/2014/main" val="3793264977"/>
                    </a:ext>
                  </a:extLst>
                </a:gridCol>
                <a:gridCol w="1593016">
                  <a:extLst>
                    <a:ext uri="{9D8B030D-6E8A-4147-A177-3AD203B41FA5}">
                      <a16:colId xmlns:a16="http://schemas.microsoft.com/office/drawing/2014/main" val="20001"/>
                    </a:ext>
                  </a:extLst>
                </a:gridCol>
                <a:gridCol w="1752342">
                  <a:extLst>
                    <a:ext uri="{9D8B030D-6E8A-4147-A177-3AD203B41FA5}">
                      <a16:colId xmlns:a16="http://schemas.microsoft.com/office/drawing/2014/main" val="20003"/>
                    </a:ext>
                  </a:extLst>
                </a:gridCol>
              </a:tblGrid>
              <a:tr h="1034868">
                <a:tc>
                  <a:txBody>
                    <a:bodyPr/>
                    <a:lstStyle/>
                    <a:p>
                      <a:pPr algn="ctr" fontAlgn="ctr"/>
                      <a:r>
                        <a:rPr lang="nl-BE" sz="1400" b="1" u="none" strike="noStrike" dirty="0">
                          <a:effectLst/>
                        </a:rPr>
                        <a:t>Gemeente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ratten 2020</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1000 inwoners 2020</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ratten 2021</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1000 inwoners 2021</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De Pinte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GG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295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kern="1200" dirty="0">
                          <a:solidFill>
                            <a:srgbClr val="000000"/>
                          </a:solidFill>
                          <a:effectLst/>
                          <a:latin typeface="+mn-lt"/>
                          <a:ea typeface="+mn-ea"/>
                          <a:cs typeface="+mn-cs"/>
                        </a:rPr>
                        <a:t>6,77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277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6,35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4,65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5,47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3,36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4,77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717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2,73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777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2,96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8,89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5,33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GG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0,17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2,03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2,72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Nazareth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12,13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a:solidFill>
                            <a:srgbClr val="000000"/>
                          </a:solidFill>
                          <a:effectLst/>
                          <a:latin typeface="+mn-lt"/>
                          <a:ea typeface="+mn-ea"/>
                          <a:cs typeface="+mn-cs"/>
                        </a:rPr>
                        <a:t>129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11,10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Oosterzele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5,74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Sint-Martens-Latem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3,69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7,25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250364">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Zulte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4,51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174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11,06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385412">
                <a:tc>
                  <a:txBody>
                    <a:bodyPr/>
                    <a:lstStyle/>
                    <a:p>
                      <a:pPr algn="ctr" fontAlgn="ctr"/>
                      <a:r>
                        <a:rPr lang="nl-BE" sz="1400" b="1" u="none" strike="noStrike" dirty="0">
                          <a:effectLst/>
                        </a:rPr>
                        <a:t>Totalen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nl-BE" sz="1400" b="1" i="0" u="none" strike="noStrike" kern="1200" dirty="0">
                          <a:solidFill>
                            <a:srgbClr val="000000"/>
                          </a:solidFill>
                          <a:effectLst/>
                          <a:latin typeface="Arial"/>
                          <a:ea typeface="+mn-ea"/>
                          <a:cs typeface="+mn-cs"/>
                        </a:rPr>
                        <a:t>1711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nl-BE" sz="1400" b="1" i="0" u="none" strike="noStrike" kern="1200" dirty="0">
                          <a:solidFill>
                            <a:srgbClr val="000000"/>
                          </a:solidFill>
                          <a:effectLst/>
                          <a:latin typeface="Arial"/>
                          <a:ea typeface="+mn-ea"/>
                          <a:cs typeface="+mn-cs"/>
                        </a:rPr>
                        <a:t>3,75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nl-BE" sz="1400" b="1" i="0" u="none" strike="noStrike" kern="1200" dirty="0">
                          <a:solidFill>
                            <a:srgbClr val="000000"/>
                          </a:solidFill>
                          <a:effectLst/>
                          <a:latin typeface="Arial"/>
                          <a:ea typeface="+mn-ea"/>
                          <a:cs typeface="+mn-cs"/>
                        </a:rPr>
                        <a:t>1768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nl-BE" sz="1400" b="1" i="0" u="none" strike="noStrike" kern="1200" dirty="0">
                          <a:solidFill>
                            <a:srgbClr val="000000"/>
                          </a:solidFill>
                          <a:effectLst/>
                          <a:latin typeface="Arial"/>
                          <a:ea typeface="+mn-ea"/>
                          <a:cs typeface="+mn-cs"/>
                        </a:rPr>
                        <a:t>4,76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bl>
          </a:graphicData>
        </a:graphic>
      </p:graphicFrame>
      <p:sp>
        <p:nvSpPr>
          <p:cNvPr id="3" name="Tekstvak 2">
            <a:extLst>
              <a:ext uri="{FF2B5EF4-FFF2-40B4-BE49-F238E27FC236}">
                <a16:creationId xmlns:a16="http://schemas.microsoft.com/office/drawing/2014/main" id="{4C8D1724-655E-41BF-9634-BCB207CEDAF0}"/>
              </a:ext>
            </a:extLst>
          </p:cNvPr>
          <p:cNvSpPr txBox="1"/>
          <p:nvPr/>
        </p:nvSpPr>
        <p:spPr>
          <a:xfrm>
            <a:off x="6948264" y="5704137"/>
            <a:ext cx="2088232" cy="369332"/>
          </a:xfrm>
          <a:prstGeom prst="rect">
            <a:avLst/>
          </a:prstGeom>
          <a:noFill/>
        </p:spPr>
        <p:txBody>
          <a:bodyPr wrap="square" rtlCol="0">
            <a:spAutoFit/>
          </a:bodyPr>
          <a:lstStyle/>
          <a:p>
            <a:r>
              <a:rPr lang="nl-BE" dirty="0"/>
              <a:t>*GG gemeente</a:t>
            </a:r>
          </a:p>
        </p:txBody>
      </p:sp>
    </p:spTree>
    <p:extLst>
      <p:ext uri="{BB962C8B-B14F-4D97-AF65-F5344CB8AC3E}">
        <p14:creationId xmlns:p14="http://schemas.microsoft.com/office/powerpoint/2010/main" val="40060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p:cNvSpPr txBox="1">
            <a:spLocks/>
          </p:cNvSpPr>
          <p:nvPr/>
        </p:nvSpPr>
        <p:spPr>
          <a:xfrm>
            <a:off x="323528" y="116632"/>
            <a:ext cx="8229600" cy="4958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r>
              <a:rPr lang="nl-BE" sz="4000" b="1" dirty="0">
                <a:solidFill>
                  <a:schemeClr val="accent3">
                    <a:lumMod val="50000"/>
                  </a:schemeClr>
                </a:solidFill>
                <a:latin typeface="+mj-lt"/>
                <a:ea typeface="+mj-ea"/>
                <a:cs typeface="+mj-cs"/>
              </a:rPr>
              <a:t>2. Rattenbestrijding </a:t>
            </a:r>
          </a:p>
          <a:p>
            <a:pPr marL="0" indent="0" algn="ctr">
              <a:spcBef>
                <a:spcPct val="0"/>
              </a:spcBef>
              <a:buNone/>
            </a:pPr>
            <a:r>
              <a:rPr lang="nl-BE" sz="2800" b="1" dirty="0">
                <a:solidFill>
                  <a:schemeClr val="accent3">
                    <a:lumMod val="50000"/>
                  </a:schemeClr>
                </a:solidFill>
                <a:latin typeface="+mj-lt"/>
                <a:ea typeface="+mj-ea"/>
                <a:cs typeface="+mj-cs"/>
              </a:rPr>
              <a:t>2.2 Bruine rat: meldingen Meetjesland</a:t>
            </a:r>
          </a:p>
        </p:txBody>
      </p:sp>
      <p:graphicFrame>
        <p:nvGraphicFramePr>
          <p:cNvPr id="5" name="Tabel 4">
            <a:extLst>
              <a:ext uri="{FF2B5EF4-FFF2-40B4-BE49-F238E27FC236}">
                <a16:creationId xmlns:a16="http://schemas.microsoft.com/office/drawing/2014/main" id="{D3E8E77A-7404-4199-9178-10B31153C59C}"/>
              </a:ext>
            </a:extLst>
          </p:cNvPr>
          <p:cNvGraphicFramePr>
            <a:graphicFrameLocks noGrp="1"/>
          </p:cNvGraphicFramePr>
          <p:nvPr>
            <p:extLst>
              <p:ext uri="{D42A27DB-BD31-4B8C-83A1-F6EECF244321}">
                <p14:modId xmlns:p14="http://schemas.microsoft.com/office/powerpoint/2010/main" val="2103522011"/>
              </p:ext>
            </p:extLst>
          </p:nvPr>
        </p:nvGraphicFramePr>
        <p:xfrm>
          <a:off x="328557" y="1268760"/>
          <a:ext cx="8568954" cy="4116263"/>
        </p:xfrm>
        <a:graphic>
          <a:graphicData uri="http://schemas.openxmlformats.org/drawingml/2006/table">
            <a:tbl>
              <a:tblPr>
                <a:tableStyleId>{5C22544A-7EE6-4342-B048-85BDC9FD1C3A}</a:tableStyleId>
              </a:tblPr>
              <a:tblGrid>
                <a:gridCol w="2499278">
                  <a:extLst>
                    <a:ext uri="{9D8B030D-6E8A-4147-A177-3AD203B41FA5}">
                      <a16:colId xmlns:a16="http://schemas.microsoft.com/office/drawing/2014/main" val="20000"/>
                    </a:ext>
                  </a:extLst>
                </a:gridCol>
                <a:gridCol w="1517419">
                  <a:extLst>
                    <a:ext uri="{9D8B030D-6E8A-4147-A177-3AD203B41FA5}">
                      <a16:colId xmlns:a16="http://schemas.microsoft.com/office/drawing/2014/main" val="71025040"/>
                    </a:ext>
                  </a:extLst>
                </a:gridCol>
                <a:gridCol w="1517419">
                  <a:extLst>
                    <a:ext uri="{9D8B030D-6E8A-4147-A177-3AD203B41FA5}">
                      <a16:colId xmlns:a16="http://schemas.microsoft.com/office/drawing/2014/main" val="3793264977"/>
                    </a:ext>
                  </a:extLst>
                </a:gridCol>
                <a:gridCol w="1517419">
                  <a:extLst>
                    <a:ext uri="{9D8B030D-6E8A-4147-A177-3AD203B41FA5}">
                      <a16:colId xmlns:a16="http://schemas.microsoft.com/office/drawing/2014/main" val="20001"/>
                    </a:ext>
                  </a:extLst>
                </a:gridCol>
                <a:gridCol w="1517419">
                  <a:extLst>
                    <a:ext uri="{9D8B030D-6E8A-4147-A177-3AD203B41FA5}">
                      <a16:colId xmlns:a16="http://schemas.microsoft.com/office/drawing/2014/main" val="20003"/>
                    </a:ext>
                  </a:extLst>
                </a:gridCol>
              </a:tblGrid>
              <a:tr h="1392652">
                <a:tc>
                  <a:txBody>
                    <a:bodyPr/>
                    <a:lstStyle/>
                    <a:p>
                      <a:pPr algn="ctr" fontAlgn="ctr"/>
                      <a:r>
                        <a:rPr lang="nl-BE" sz="1400" b="1" u="none" strike="noStrike" dirty="0">
                          <a:effectLst/>
                        </a:rPr>
                        <a:t>Gemeente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ratten 2020</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1000 inwoners 2020</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ratten 2021</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1000 inwoners 2021</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1258">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GG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GG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01258">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Assenede + Zwarte sluispolder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7,63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7,91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01258">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4,99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5,36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01258">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2,28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01258">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7,93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01258">
                <a:tc>
                  <a:txBody>
                    <a:bodyPr/>
                    <a:lstStyle/>
                    <a:p>
                      <a:pPr marL="0" algn="ctr" defTabSz="914400" rtl="0" eaLnBrk="1" fontAlgn="ctr" latinLnBrk="0" hangingPunct="1"/>
                      <a:r>
                        <a:rPr lang="nl-BE" sz="1400" b="0" i="0" u="none" strike="noStrike" kern="1200" dirty="0" err="1">
                          <a:solidFill>
                            <a:srgbClr val="000000"/>
                          </a:solidFill>
                          <a:effectLst/>
                          <a:latin typeface="+mn-lt"/>
                          <a:ea typeface="+mn-ea"/>
                          <a:cs typeface="+mn-cs"/>
                        </a:rPr>
                        <a:t>Lievegem</a:t>
                      </a:r>
                      <a:endParaRPr lang="nl-BE" sz="1400" b="0" i="0" u="none" strike="noStrike" kern="1200" dirty="0">
                        <a:solidFill>
                          <a:srgbClr val="000000"/>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152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5,81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5,20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01258">
                <a:tc>
                  <a:txBody>
                    <a:bodyPr/>
                    <a:lstStyle/>
                    <a:p>
                      <a:pPr marL="0" algn="ctr" defTabSz="914400" rtl="0" eaLnBrk="1" fontAlgn="ctr" latinLnBrk="0" hangingPunct="1"/>
                      <a:r>
                        <a:rPr lang="nl-BE" sz="1400" b="0" i="0" u="none" strike="noStrike" kern="1200" dirty="0">
                          <a:solidFill>
                            <a:srgbClr val="000000"/>
                          </a:solidFill>
                          <a:effectLst/>
                          <a:latin typeface="+mn-lt"/>
                          <a:ea typeface="+mn-ea"/>
                          <a:cs typeface="+mn-cs"/>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12,64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358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15,04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314966">
                <a:tc>
                  <a:txBody>
                    <a:bodyPr/>
                    <a:lstStyle/>
                    <a:p>
                      <a:pPr algn="ctr" fontAlgn="ctr"/>
                      <a:r>
                        <a:rPr lang="nl-BE" sz="1400" b="0" i="0" u="none" strike="noStrike" kern="1200" dirty="0">
                          <a:solidFill>
                            <a:srgbClr val="000000"/>
                          </a:solidFill>
                          <a:effectLst/>
                          <a:latin typeface="+mn-lt"/>
                          <a:ea typeface="+mn-ea"/>
                          <a:cs typeface="+mn-cs"/>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rgbClr val="000000"/>
                          </a:solidFill>
                          <a:effectLst/>
                          <a:latin typeface="+mn-lt"/>
                        </a:rPr>
                        <a:t>117,89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248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0" i="0" u="none" strike="noStrike" kern="1200" dirty="0">
                          <a:solidFill>
                            <a:srgbClr val="000000"/>
                          </a:solidFill>
                          <a:effectLst/>
                          <a:latin typeface="+mn-lt"/>
                          <a:ea typeface="+mn-ea"/>
                          <a:cs typeface="+mn-cs"/>
                        </a:rPr>
                        <a:t>36,55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299839">
                <a:tc>
                  <a:txBody>
                    <a:bodyPr/>
                    <a:lstStyle/>
                    <a:p>
                      <a:pPr algn="ctr" fontAlgn="ctr"/>
                      <a:r>
                        <a:rPr lang="nl-BE" sz="1400" b="1" u="none" strike="noStrike" dirty="0">
                          <a:effectLst/>
                        </a:rPr>
                        <a:t>Totalen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a:solidFill>
                            <a:srgbClr val="000000"/>
                          </a:solidFill>
                          <a:effectLst/>
                          <a:latin typeface="+mn-lt"/>
                        </a:rPr>
                        <a:t>1583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a:solidFill>
                            <a:srgbClr val="000000"/>
                          </a:solidFill>
                          <a:effectLst/>
                          <a:latin typeface="+mn-lt"/>
                        </a:rPr>
                        <a:t>9,71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1" i="0" u="none" strike="noStrike" kern="1200" dirty="0">
                          <a:solidFill>
                            <a:srgbClr val="000000"/>
                          </a:solidFill>
                          <a:effectLst/>
                          <a:latin typeface="+mn-lt"/>
                          <a:ea typeface="+mn-ea"/>
                          <a:cs typeface="+mn-cs"/>
                        </a:rPr>
                        <a:t>1107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400" b="1" i="0" u="none" strike="noStrike" kern="1200" dirty="0">
                          <a:solidFill>
                            <a:srgbClr val="000000"/>
                          </a:solidFill>
                          <a:effectLst/>
                          <a:latin typeface="+mn-lt"/>
                          <a:ea typeface="+mn-ea"/>
                          <a:cs typeface="+mn-cs"/>
                        </a:rPr>
                        <a:t>6,79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6193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fontScale="90000"/>
          </a:bodyPr>
          <a:lstStyle/>
          <a:p>
            <a:pPr>
              <a:lnSpc>
                <a:spcPct val="90000"/>
              </a:lnSpc>
            </a:pPr>
            <a:r>
              <a:rPr lang="nl-BE" sz="4000" b="1" dirty="0">
                <a:solidFill>
                  <a:schemeClr val="accent3">
                    <a:lumMod val="50000"/>
                  </a:schemeClr>
                </a:solidFill>
              </a:rPr>
              <a:t>2. Rattenbestrijding</a:t>
            </a:r>
            <a:br>
              <a:rPr lang="nl-BE" sz="3700" b="1" dirty="0"/>
            </a:br>
            <a:r>
              <a:rPr lang="nl-BE" sz="3700" b="1" dirty="0"/>
              <a:t> </a:t>
            </a:r>
            <a:r>
              <a:rPr lang="nl-BE" sz="3100" b="1" dirty="0">
                <a:solidFill>
                  <a:schemeClr val="accent3">
                    <a:lumMod val="50000"/>
                  </a:schemeClr>
                </a:solidFill>
              </a:rPr>
              <a:t>2.2 Bruine rat: meldingen Oost-Vlaanderen</a:t>
            </a:r>
          </a:p>
        </p:txBody>
      </p:sp>
      <p:graphicFrame>
        <p:nvGraphicFramePr>
          <p:cNvPr id="5" name="Tabel 4"/>
          <p:cNvGraphicFramePr>
            <a:graphicFrameLocks noGrp="1"/>
          </p:cNvGraphicFramePr>
          <p:nvPr>
            <p:extLst>
              <p:ext uri="{D42A27DB-BD31-4B8C-83A1-F6EECF244321}">
                <p14:modId xmlns:p14="http://schemas.microsoft.com/office/powerpoint/2010/main" val="3039047282"/>
              </p:ext>
            </p:extLst>
          </p:nvPr>
        </p:nvGraphicFramePr>
        <p:xfrm>
          <a:off x="539551" y="1556792"/>
          <a:ext cx="8147252" cy="3643732"/>
        </p:xfrm>
        <a:graphic>
          <a:graphicData uri="http://schemas.openxmlformats.org/drawingml/2006/table">
            <a:tbl>
              <a:tblPr firstRow="1" bandRow="1"/>
              <a:tblGrid>
                <a:gridCol w="1862228">
                  <a:extLst>
                    <a:ext uri="{9D8B030D-6E8A-4147-A177-3AD203B41FA5}">
                      <a16:colId xmlns:a16="http://schemas.microsoft.com/office/drawing/2014/main" val="20000"/>
                    </a:ext>
                  </a:extLst>
                </a:gridCol>
                <a:gridCol w="1047504">
                  <a:extLst>
                    <a:ext uri="{9D8B030D-6E8A-4147-A177-3AD203B41FA5}">
                      <a16:colId xmlns:a16="http://schemas.microsoft.com/office/drawing/2014/main" val="20001"/>
                    </a:ext>
                  </a:extLst>
                </a:gridCol>
                <a:gridCol w="1047504">
                  <a:extLst>
                    <a:ext uri="{9D8B030D-6E8A-4147-A177-3AD203B41FA5}">
                      <a16:colId xmlns:a16="http://schemas.microsoft.com/office/drawing/2014/main" val="20002"/>
                    </a:ext>
                  </a:extLst>
                </a:gridCol>
                <a:gridCol w="1047504">
                  <a:extLst>
                    <a:ext uri="{9D8B030D-6E8A-4147-A177-3AD203B41FA5}">
                      <a16:colId xmlns:a16="http://schemas.microsoft.com/office/drawing/2014/main" val="20003"/>
                    </a:ext>
                  </a:extLst>
                </a:gridCol>
                <a:gridCol w="1047504">
                  <a:extLst>
                    <a:ext uri="{9D8B030D-6E8A-4147-A177-3AD203B41FA5}">
                      <a16:colId xmlns:a16="http://schemas.microsoft.com/office/drawing/2014/main" val="20004"/>
                    </a:ext>
                  </a:extLst>
                </a:gridCol>
                <a:gridCol w="1047504">
                  <a:extLst>
                    <a:ext uri="{9D8B030D-6E8A-4147-A177-3AD203B41FA5}">
                      <a16:colId xmlns:a16="http://schemas.microsoft.com/office/drawing/2014/main" val="20005"/>
                    </a:ext>
                  </a:extLst>
                </a:gridCol>
                <a:gridCol w="1047504">
                  <a:extLst>
                    <a:ext uri="{9D8B030D-6E8A-4147-A177-3AD203B41FA5}">
                      <a16:colId xmlns:a16="http://schemas.microsoft.com/office/drawing/2014/main" val="20006"/>
                    </a:ext>
                  </a:extLst>
                </a:gridCol>
              </a:tblGrid>
              <a:tr h="888738">
                <a:tc>
                  <a:txBody>
                    <a:bodyPr/>
                    <a:lstStyle/>
                    <a:p>
                      <a:pPr algn="ctr" fontAlgn="b"/>
                      <a:r>
                        <a:rPr lang="nl-BE" sz="1700" b="0" i="0" u="none" strike="noStrike" kern="1200" dirty="0">
                          <a:solidFill>
                            <a:srgbClr val="000000"/>
                          </a:solidFill>
                          <a:effectLst/>
                          <a:latin typeface="+mn-lt"/>
                          <a:ea typeface="+mn-ea"/>
                          <a:cs typeface="+mn-cs"/>
                        </a:rPr>
                        <a:t>Aantal meldingen ratten </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600" b="0" i="0" u="none" strike="noStrike" dirty="0">
                          <a:solidFill>
                            <a:srgbClr val="000000"/>
                          </a:solidFill>
                          <a:effectLst/>
                          <a:latin typeface="+mn-lt"/>
                        </a:rPr>
                        <a:t>Vlaamse Ardennen</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600" b="0" i="0" u="none" strike="noStrike" dirty="0">
                          <a:solidFill>
                            <a:srgbClr val="000000"/>
                          </a:solidFill>
                          <a:effectLst/>
                          <a:latin typeface="+mn-lt"/>
                        </a:rPr>
                        <a:t>Dender-vallei</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600" b="0" i="0" u="none" strike="noStrike" dirty="0" err="1">
                          <a:solidFill>
                            <a:srgbClr val="000000"/>
                          </a:solidFill>
                          <a:effectLst/>
                          <a:latin typeface="+mn-lt"/>
                        </a:rPr>
                        <a:t>Bovenschel</a:t>
                      </a:r>
                      <a:r>
                        <a:rPr lang="nl-BE" sz="1600" b="0" i="0" u="none" strike="noStrike" dirty="0">
                          <a:solidFill>
                            <a:srgbClr val="000000"/>
                          </a:solidFill>
                          <a:effectLst/>
                          <a:latin typeface="+mn-lt"/>
                        </a:rPr>
                        <a:t>-de-Leie </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600" b="0" i="0" u="none" strike="noStrike" dirty="0">
                          <a:solidFill>
                            <a:srgbClr val="000000"/>
                          </a:solidFill>
                          <a:effectLst/>
                          <a:latin typeface="+mn-lt"/>
                        </a:rPr>
                        <a:t>Meetjesland</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600" b="0" i="0" u="none" strike="noStrike" dirty="0">
                          <a:solidFill>
                            <a:srgbClr val="000000"/>
                          </a:solidFill>
                          <a:effectLst/>
                          <a:latin typeface="+mn-lt"/>
                        </a:rPr>
                        <a:t>Waasland</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600" b="1" i="0" u="none" strike="noStrike" dirty="0">
                          <a:solidFill>
                            <a:srgbClr val="000000"/>
                          </a:solidFill>
                          <a:effectLst/>
                          <a:latin typeface="+mn-lt"/>
                        </a:rPr>
                        <a:t>Oost-Vlaanderen</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77497">
                <a:tc>
                  <a:txBody>
                    <a:bodyPr/>
                    <a:lstStyle/>
                    <a:p>
                      <a:pPr algn="ctr" fontAlgn="b"/>
                      <a:r>
                        <a:rPr lang="nl-BE" sz="1700" b="1" i="0" u="none" strike="noStrike" dirty="0">
                          <a:solidFill>
                            <a:srgbClr val="000000"/>
                          </a:solidFill>
                          <a:effectLst/>
                          <a:latin typeface="+mn-lt"/>
                        </a:rPr>
                        <a:t>2020</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1313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1519</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1711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1583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2269</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1" i="0" u="none" strike="noStrike" kern="1200" dirty="0">
                          <a:solidFill>
                            <a:srgbClr val="000000"/>
                          </a:solidFill>
                          <a:effectLst/>
                          <a:latin typeface="+mn-lt"/>
                          <a:ea typeface="+mn-ea"/>
                          <a:cs typeface="+mn-cs"/>
                        </a:rPr>
                        <a:t>8395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900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700" b="0" i="0" u="none" strike="noStrike">
                          <a:solidFill>
                            <a:srgbClr val="000000"/>
                          </a:solidFill>
                          <a:effectLst/>
                          <a:latin typeface="+mn-lt"/>
                        </a:rPr>
                        <a:t>aantal meldingen/ 1000 inwoners</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9,31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4,18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3,75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9,71</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6,09</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1" i="0" u="none" strike="noStrike" kern="1200" dirty="0">
                          <a:solidFill>
                            <a:srgbClr val="000000"/>
                          </a:solidFill>
                          <a:effectLst/>
                          <a:latin typeface="+mn-lt"/>
                          <a:ea typeface="+mn-ea"/>
                          <a:cs typeface="+mn-cs"/>
                        </a:rPr>
                        <a:t>5,37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477497">
                <a:tc>
                  <a:txBody>
                    <a:bodyPr/>
                    <a:lstStyle/>
                    <a:p>
                      <a:pPr algn="ctr" fontAlgn="b"/>
                      <a:r>
                        <a:rPr lang="nl-BE" sz="1700" b="1" i="0" u="none" strike="noStrike" dirty="0">
                          <a:solidFill>
                            <a:srgbClr val="000000"/>
                          </a:solidFill>
                          <a:effectLst/>
                          <a:latin typeface="+mn-lt"/>
                        </a:rPr>
                        <a:t>2021</a:t>
                      </a: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1325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1758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1768</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1107</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2624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1" i="0" u="none" strike="noStrike" kern="1200" dirty="0">
                          <a:solidFill>
                            <a:srgbClr val="000000"/>
                          </a:solidFill>
                          <a:effectLst/>
                          <a:latin typeface="+mn-lt"/>
                          <a:ea typeface="+mn-ea"/>
                          <a:cs typeface="+mn-cs"/>
                        </a:rPr>
                        <a:t>8582</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51383617"/>
                  </a:ext>
                </a:extLst>
              </a:tr>
              <a:tr h="9000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700" b="0" i="0" u="none" strike="noStrike">
                          <a:solidFill>
                            <a:srgbClr val="000000"/>
                          </a:solidFill>
                          <a:effectLst/>
                          <a:latin typeface="+mn-lt"/>
                        </a:rPr>
                        <a:t>aantal meldingen/ 1000 inwoners</a:t>
                      </a:r>
                    </a:p>
                    <a:p>
                      <a:pPr algn="ctr" fontAlgn="b"/>
                      <a:endParaRPr lang="nl-BE" sz="1700" b="0" i="0" u="none" strike="noStrike">
                        <a:solidFill>
                          <a:srgbClr val="000000"/>
                        </a:solidFill>
                        <a:effectLst/>
                        <a:latin typeface="+mn-lt"/>
                      </a:endParaRPr>
                    </a:p>
                  </a:txBody>
                  <a:tcPr marL="7348" marR="7348" marT="73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9,94</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4,83</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4,76</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6,76</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0" i="0" u="none" strike="noStrike" kern="1200" dirty="0">
                          <a:solidFill>
                            <a:srgbClr val="000000"/>
                          </a:solidFill>
                          <a:effectLst/>
                          <a:latin typeface="+mn-lt"/>
                          <a:ea typeface="+mn-ea"/>
                          <a:cs typeface="+mn-cs"/>
                        </a:rPr>
                        <a:t>7,05</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700" b="1" i="0" u="none" strike="noStrike" kern="1200" dirty="0">
                          <a:solidFill>
                            <a:srgbClr val="000000"/>
                          </a:solidFill>
                          <a:effectLst/>
                          <a:latin typeface="+mn-lt"/>
                          <a:ea typeface="+mn-ea"/>
                          <a:cs typeface="+mn-cs"/>
                        </a:rPr>
                        <a:t>5,86</a:t>
                      </a:r>
                    </a:p>
                  </a:txBody>
                  <a:tcPr marL="6123" marR="6123" marT="6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68086959"/>
                  </a:ext>
                </a:extLst>
              </a:tr>
            </a:tbl>
          </a:graphicData>
        </a:graphic>
      </p:graphicFrame>
    </p:spTree>
    <p:extLst>
      <p:ext uri="{BB962C8B-B14F-4D97-AF65-F5344CB8AC3E}">
        <p14:creationId xmlns:p14="http://schemas.microsoft.com/office/powerpoint/2010/main" val="424858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286845A-05FB-3EDA-52F7-85F42CBDDFFF}"/>
              </a:ext>
            </a:extLst>
          </p:cNvPr>
          <p:cNvSpPr>
            <a:spLocks noGrp="1"/>
          </p:cNvSpPr>
          <p:nvPr>
            <p:ph type="title"/>
          </p:nvPr>
        </p:nvSpPr>
        <p:spPr>
          <a:xfrm>
            <a:off x="457200" y="274638"/>
            <a:ext cx="8229600" cy="1143000"/>
          </a:xfrm>
        </p:spPr>
        <p:txBody>
          <a:bodyPr anchor="ctr">
            <a:normAutofit/>
          </a:bodyPr>
          <a:lstStyle/>
          <a:p>
            <a:pPr>
              <a:lnSpc>
                <a:spcPct val="90000"/>
              </a:lnSpc>
            </a:pPr>
            <a:r>
              <a:rPr lang="nl-BE" sz="3400" b="1"/>
              <a:t>2. Rattenbestrijding</a:t>
            </a:r>
            <a:br>
              <a:rPr lang="nl-BE" sz="3400" b="1"/>
            </a:br>
            <a:r>
              <a:rPr lang="nl-BE" sz="3400" b="1"/>
              <a:t> 2.2 Bruine rat: meldingen Oost-Vlaanderen</a:t>
            </a:r>
            <a:endParaRPr lang="en-US" sz="3400" b="1"/>
          </a:p>
        </p:txBody>
      </p:sp>
      <p:graphicFrame>
        <p:nvGraphicFramePr>
          <p:cNvPr id="4" name="Grafiek 3">
            <a:extLst>
              <a:ext uri="{FF2B5EF4-FFF2-40B4-BE49-F238E27FC236}">
                <a16:creationId xmlns:a16="http://schemas.microsoft.com/office/drawing/2014/main" id="{86368ACC-AB32-4DC6-90AE-EF4C90C33726}"/>
              </a:ext>
            </a:extLst>
          </p:cNvPr>
          <p:cNvGraphicFramePr>
            <a:graphicFrameLocks/>
          </p:cNvGraphicFramePr>
          <p:nvPr/>
        </p:nvGraphicFramePr>
        <p:xfrm>
          <a:off x="611560" y="1556792"/>
          <a:ext cx="792088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456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a:p>
          <a:p>
            <a:pPr marL="457200" lvl="1" indent="0">
              <a:buNone/>
            </a:pPr>
            <a:endParaRPr lang="nl-BE" dirty="0"/>
          </a:p>
          <a:p>
            <a:pPr marL="400050" lvl="1" indent="0">
              <a:buNone/>
            </a:pPr>
            <a:endParaRPr lang="nl-BE" dirty="0"/>
          </a:p>
        </p:txBody>
      </p:sp>
      <p:sp>
        <p:nvSpPr>
          <p:cNvPr id="7" name="Titel 1">
            <a:extLst>
              <a:ext uri="{FF2B5EF4-FFF2-40B4-BE49-F238E27FC236}">
                <a16:creationId xmlns:a16="http://schemas.microsoft.com/office/drawing/2014/main" id="{E79E4EA7-DF31-415B-905C-79E1909963EE}"/>
              </a:ext>
            </a:extLst>
          </p:cNvPr>
          <p:cNvSpPr>
            <a:spLocks noGrp="1"/>
          </p:cNvSpPr>
          <p:nvPr>
            <p:ph type="title"/>
          </p:nvPr>
        </p:nvSpPr>
        <p:spPr>
          <a:xfrm>
            <a:off x="395536" y="160337"/>
            <a:ext cx="8229600" cy="1143000"/>
          </a:xfrm>
        </p:spPr>
        <p:txBody>
          <a:bodyPr>
            <a:normAutofit fontScale="90000"/>
          </a:bodyPr>
          <a:lstStyle/>
          <a:p>
            <a:pPr>
              <a:spcBef>
                <a:spcPts val="0"/>
              </a:spcBef>
            </a:pPr>
            <a:r>
              <a:rPr lang="nl-BE" b="1" dirty="0">
                <a:solidFill>
                  <a:schemeClr val="accent3">
                    <a:lumMod val="50000"/>
                  </a:schemeClr>
                </a:solidFill>
              </a:rPr>
              <a:t>2. Rattenbestrijding</a:t>
            </a:r>
            <a:br>
              <a:rPr lang="nl-BE" b="1" dirty="0">
                <a:solidFill>
                  <a:schemeClr val="accent3">
                    <a:lumMod val="50000"/>
                  </a:schemeClr>
                </a:solidFill>
              </a:rPr>
            </a:br>
            <a:r>
              <a:rPr lang="nl-BE" b="1" dirty="0">
                <a:solidFill>
                  <a:schemeClr val="accent3">
                    <a:lumMod val="50000"/>
                  </a:schemeClr>
                </a:solidFill>
              </a:rPr>
              <a:t> </a:t>
            </a:r>
            <a:r>
              <a:rPr lang="nl-BE" sz="3100" b="1" dirty="0">
                <a:solidFill>
                  <a:schemeClr val="accent3">
                    <a:lumMod val="50000"/>
                  </a:schemeClr>
                </a:solidFill>
              </a:rPr>
              <a:t>2.2 Bruine rat: </a:t>
            </a:r>
            <a:r>
              <a:rPr lang="nl-BE" sz="3100" b="1" dirty="0" err="1">
                <a:solidFill>
                  <a:schemeClr val="accent3">
                    <a:lumMod val="50000"/>
                  </a:schemeClr>
                </a:solidFill>
              </a:rPr>
              <a:t>rodenticiden</a:t>
            </a:r>
            <a:r>
              <a:rPr lang="nl-BE" sz="3100" b="1" dirty="0">
                <a:solidFill>
                  <a:schemeClr val="accent3">
                    <a:lumMod val="50000"/>
                  </a:schemeClr>
                </a:solidFill>
              </a:rPr>
              <a:t> </a:t>
            </a:r>
            <a:r>
              <a:rPr lang="nl-BE" sz="3100" b="1" dirty="0" err="1">
                <a:solidFill>
                  <a:schemeClr val="accent3">
                    <a:lumMod val="50000"/>
                  </a:schemeClr>
                </a:solidFill>
              </a:rPr>
              <a:t>Bovenschelde</a:t>
            </a:r>
            <a:r>
              <a:rPr lang="nl-BE" sz="3100" b="1" dirty="0">
                <a:solidFill>
                  <a:schemeClr val="accent3">
                    <a:lumMod val="50000"/>
                  </a:schemeClr>
                </a:solidFill>
              </a:rPr>
              <a:t>-Leie</a:t>
            </a:r>
            <a:br>
              <a:rPr lang="nl-BE" sz="3100" b="1" dirty="0">
                <a:solidFill>
                  <a:schemeClr val="accent3">
                    <a:lumMod val="50000"/>
                  </a:schemeClr>
                </a:solidFill>
              </a:rPr>
            </a:br>
            <a:br>
              <a:rPr lang="nl-BE" sz="1200" b="1" dirty="0">
                <a:solidFill>
                  <a:schemeClr val="accent3">
                    <a:lumMod val="50000"/>
                  </a:schemeClr>
                </a:solidFill>
              </a:rPr>
            </a:br>
            <a:endParaRPr lang="nl-BE" sz="1200" dirty="0"/>
          </a:p>
        </p:txBody>
      </p:sp>
      <p:sp>
        <p:nvSpPr>
          <p:cNvPr id="10" name="Tekstvak 9">
            <a:extLst>
              <a:ext uri="{FF2B5EF4-FFF2-40B4-BE49-F238E27FC236}">
                <a16:creationId xmlns:a16="http://schemas.microsoft.com/office/drawing/2014/main" id="{4A2A0BD2-4A62-4FEE-8EF0-B522B3370D2F}"/>
              </a:ext>
            </a:extLst>
          </p:cNvPr>
          <p:cNvSpPr txBox="1"/>
          <p:nvPr/>
        </p:nvSpPr>
        <p:spPr>
          <a:xfrm>
            <a:off x="1043608" y="1058922"/>
            <a:ext cx="7416824" cy="646331"/>
          </a:xfrm>
          <a:prstGeom prst="rect">
            <a:avLst/>
          </a:prstGeom>
          <a:noFill/>
        </p:spPr>
        <p:txBody>
          <a:bodyPr wrap="square" rtlCol="0">
            <a:spAutoFit/>
          </a:bodyPr>
          <a:lstStyle/>
          <a:p>
            <a:r>
              <a:rPr lang="nl-BE" dirty="0"/>
              <a:t>                          Absolute cijfers (openbaar + privé) in Kg </a:t>
            </a:r>
          </a:p>
          <a:p>
            <a:endParaRPr lang="nl-BE" dirty="0"/>
          </a:p>
        </p:txBody>
      </p:sp>
      <p:graphicFrame>
        <p:nvGraphicFramePr>
          <p:cNvPr id="8" name="Tabel 7">
            <a:extLst>
              <a:ext uri="{FF2B5EF4-FFF2-40B4-BE49-F238E27FC236}">
                <a16:creationId xmlns:a16="http://schemas.microsoft.com/office/drawing/2014/main" id="{8D52484E-0FE4-48BE-BFAE-0D9DC2ED9BF0}"/>
              </a:ext>
            </a:extLst>
          </p:cNvPr>
          <p:cNvGraphicFramePr>
            <a:graphicFrameLocks noGrp="1"/>
          </p:cNvGraphicFramePr>
          <p:nvPr>
            <p:extLst>
              <p:ext uri="{D42A27DB-BD31-4B8C-83A1-F6EECF244321}">
                <p14:modId xmlns:p14="http://schemas.microsoft.com/office/powerpoint/2010/main" val="1622730334"/>
              </p:ext>
            </p:extLst>
          </p:nvPr>
        </p:nvGraphicFramePr>
        <p:xfrm>
          <a:off x="125759" y="1382087"/>
          <a:ext cx="8892481" cy="3947160"/>
        </p:xfrm>
        <a:graphic>
          <a:graphicData uri="http://schemas.openxmlformats.org/drawingml/2006/table">
            <a:tbl>
              <a:tblPr>
                <a:tableStyleId>{5C22544A-7EE6-4342-B048-85BDC9FD1C3A}</a:tableStyleId>
              </a:tblPr>
              <a:tblGrid>
                <a:gridCol w="3331738">
                  <a:extLst>
                    <a:ext uri="{9D8B030D-6E8A-4147-A177-3AD203B41FA5}">
                      <a16:colId xmlns:a16="http://schemas.microsoft.com/office/drawing/2014/main" val="20000"/>
                    </a:ext>
                  </a:extLst>
                </a:gridCol>
                <a:gridCol w="1853581">
                  <a:extLst>
                    <a:ext uri="{9D8B030D-6E8A-4147-A177-3AD203B41FA5}">
                      <a16:colId xmlns:a16="http://schemas.microsoft.com/office/drawing/2014/main" val="3176733696"/>
                    </a:ext>
                  </a:extLst>
                </a:gridCol>
                <a:gridCol w="1853581">
                  <a:extLst>
                    <a:ext uri="{9D8B030D-6E8A-4147-A177-3AD203B41FA5}">
                      <a16:colId xmlns:a16="http://schemas.microsoft.com/office/drawing/2014/main" val="4015960542"/>
                    </a:ext>
                  </a:extLst>
                </a:gridCol>
                <a:gridCol w="1853581">
                  <a:extLst>
                    <a:ext uri="{9D8B030D-6E8A-4147-A177-3AD203B41FA5}">
                      <a16:colId xmlns:a16="http://schemas.microsoft.com/office/drawing/2014/main" val="2210790428"/>
                    </a:ext>
                  </a:extLst>
                </a:gridCol>
              </a:tblGrid>
              <a:tr h="265710">
                <a:tc>
                  <a:txBody>
                    <a:bodyPr/>
                    <a:lstStyle/>
                    <a:p>
                      <a:pPr algn="ctr" fontAlgn="b"/>
                      <a:r>
                        <a:rPr lang="nl-BE" sz="1800" b="1" u="none" strike="noStrike" dirty="0">
                          <a:effectLst/>
                        </a:rPr>
                        <a:t>Gemeente </a:t>
                      </a:r>
                      <a:endParaRPr lang="nl-BE" sz="18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Arial"/>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Arial"/>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Arial"/>
                        </a:rPr>
                        <a:t>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5710">
                <a:tc>
                  <a:txBody>
                    <a:bodyPr/>
                    <a:lstStyle/>
                    <a:p>
                      <a:pPr algn="ctr" fontAlgn="b"/>
                      <a:r>
                        <a:rPr lang="nl-BE" sz="1800" b="0" i="0" u="none" strike="noStrike" dirty="0">
                          <a:solidFill>
                            <a:srgbClr val="000000"/>
                          </a:solidFill>
                          <a:effectLst/>
                          <a:latin typeface="+mn-lt"/>
                        </a:rPr>
                        <a:t>De Pinte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65710">
                <a:tc>
                  <a:txBody>
                    <a:bodyPr/>
                    <a:lstStyle/>
                    <a:p>
                      <a:pPr algn="ctr" fontAlgn="ctr"/>
                      <a:r>
                        <a:rPr lang="nl-BE" sz="1800" b="0" i="0" u="none" strike="noStrike" dirty="0">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265710">
                <a:tc>
                  <a:txBody>
                    <a:bodyPr/>
                    <a:lstStyle/>
                    <a:p>
                      <a:pPr algn="ctr" fontAlgn="ctr"/>
                      <a:r>
                        <a:rPr lang="nl-BE" sz="18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65710">
                <a:tc>
                  <a:txBody>
                    <a:bodyPr/>
                    <a:lstStyle/>
                    <a:p>
                      <a:pPr algn="ctr" fontAlgn="ctr"/>
                      <a:r>
                        <a:rPr lang="nl-BE" sz="18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265710">
                <a:tc>
                  <a:txBody>
                    <a:bodyPr/>
                    <a:lstStyle/>
                    <a:p>
                      <a:pPr algn="ctr" fontAlgn="ctr"/>
                      <a:r>
                        <a:rPr lang="nl-BE" sz="1800" b="0" i="0" u="none" strike="noStrike" dirty="0">
                          <a:solidFill>
                            <a:srgbClr val="000000"/>
                          </a:solidFill>
                          <a:effectLst/>
                          <a:latin typeface="+mn-lt"/>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675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835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265710">
                <a:tc>
                  <a:txBody>
                    <a:bodyPr/>
                    <a:lstStyle/>
                    <a:p>
                      <a:pPr algn="ctr" fontAlgn="ctr"/>
                      <a:r>
                        <a:rPr lang="nl-BE" sz="18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65710">
                <a:tc>
                  <a:txBody>
                    <a:bodyPr/>
                    <a:lstStyle/>
                    <a:p>
                      <a:pPr algn="ctr" fontAlgn="ctr"/>
                      <a:r>
                        <a:rPr lang="nl-BE" sz="18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265710">
                <a:tc>
                  <a:txBody>
                    <a:bodyPr/>
                    <a:lstStyle/>
                    <a:p>
                      <a:pPr algn="ctr" fontAlgn="ctr"/>
                      <a:r>
                        <a:rPr lang="nl-BE" sz="1800" b="0" i="0" u="none" strike="noStrike" dirty="0">
                          <a:solidFill>
                            <a:srgbClr val="000000"/>
                          </a:solidFill>
                          <a:effectLst/>
                          <a:latin typeface="+mn-lt"/>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65710">
                <a:tc>
                  <a:txBody>
                    <a:bodyPr/>
                    <a:lstStyle/>
                    <a:p>
                      <a:pPr algn="ctr" fontAlgn="b"/>
                      <a:r>
                        <a:rPr lang="nl-BE" sz="1800" b="0" i="0" u="none" strike="noStrike" dirty="0">
                          <a:solidFill>
                            <a:srgbClr val="000000"/>
                          </a:solidFill>
                          <a:effectLst/>
                          <a:latin typeface="+mn-lt"/>
                        </a:rPr>
                        <a:t>Nazareth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65710">
                <a:tc>
                  <a:txBody>
                    <a:bodyPr/>
                    <a:lstStyle/>
                    <a:p>
                      <a:pPr algn="ctr" fontAlgn="b"/>
                      <a:r>
                        <a:rPr lang="nl-BE" sz="1800" b="0" i="0" u="none" strike="noStrike" dirty="0">
                          <a:solidFill>
                            <a:srgbClr val="000000"/>
                          </a:solidFill>
                          <a:effectLst/>
                          <a:latin typeface="+mn-lt"/>
                        </a:rPr>
                        <a:t>Oosterzele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679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65710">
                <a:tc>
                  <a:txBody>
                    <a:bodyPr/>
                    <a:lstStyle/>
                    <a:p>
                      <a:pPr algn="ctr" fontAlgn="b"/>
                      <a:r>
                        <a:rPr lang="nl-BE" sz="1800" b="0" i="0" u="none" strike="noStrike" dirty="0">
                          <a:solidFill>
                            <a:srgbClr val="000000"/>
                          </a:solidFill>
                          <a:effectLst/>
                          <a:latin typeface="+mn-lt"/>
                        </a:rPr>
                        <a:t>Sint-Martens-Latem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65710">
                <a:tc>
                  <a:txBody>
                    <a:bodyPr/>
                    <a:lstStyle/>
                    <a:p>
                      <a:pPr algn="ctr" fontAlgn="b"/>
                      <a:r>
                        <a:rPr lang="nl-BE" sz="1800" b="0" i="0" u="none" strike="noStrike" dirty="0">
                          <a:solidFill>
                            <a:srgbClr val="000000"/>
                          </a:solidFill>
                          <a:effectLst/>
                          <a:latin typeface="+mn-lt"/>
                        </a:rPr>
                        <a:t>Zulte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96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265710">
                <a:tc>
                  <a:txBody>
                    <a:bodyPr/>
                    <a:lstStyle/>
                    <a:p>
                      <a:pPr algn="ctr" fontAlgn="b"/>
                      <a:r>
                        <a:rPr lang="nl-BE" sz="1800" b="1" u="none" strike="noStrike" dirty="0">
                          <a:effectLst/>
                          <a:latin typeface="+mn-lt"/>
                        </a:rPr>
                        <a:t>Totalen</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1" i="0" u="none" strike="noStrike" kern="1200" dirty="0">
                          <a:solidFill>
                            <a:srgbClr val="000000"/>
                          </a:solidFill>
                          <a:effectLst/>
                          <a:latin typeface="+mn-lt"/>
                          <a:ea typeface="+mn-ea"/>
                          <a:cs typeface="+mn-cs"/>
                        </a:rPr>
                        <a:t>1947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1" i="0" u="none" strike="noStrike" kern="1200" dirty="0">
                          <a:solidFill>
                            <a:srgbClr val="000000"/>
                          </a:solidFill>
                          <a:effectLst/>
                          <a:latin typeface="+mn-lt"/>
                          <a:ea typeface="+mn-ea"/>
                          <a:cs typeface="+mn-cs"/>
                        </a:rPr>
                        <a:t>1800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1" i="0" u="none" strike="noStrike" kern="1200" dirty="0">
                          <a:solidFill>
                            <a:srgbClr val="000000"/>
                          </a:solidFill>
                          <a:effectLst/>
                          <a:latin typeface="+mn-lt"/>
                          <a:ea typeface="+mn-ea"/>
                          <a:cs typeface="+mn-cs"/>
                        </a:rPr>
                        <a:t>1749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14"/>
                  </a:ext>
                </a:extLst>
              </a:tr>
            </a:tbl>
          </a:graphicData>
        </a:graphic>
      </p:graphicFrame>
      <p:sp>
        <p:nvSpPr>
          <p:cNvPr id="4" name="Tekstvak 3">
            <a:extLst>
              <a:ext uri="{FF2B5EF4-FFF2-40B4-BE49-F238E27FC236}">
                <a16:creationId xmlns:a16="http://schemas.microsoft.com/office/drawing/2014/main" id="{9C95BEE9-52EA-4F44-A207-760F869AABB2}"/>
              </a:ext>
            </a:extLst>
          </p:cNvPr>
          <p:cNvSpPr txBox="1"/>
          <p:nvPr/>
        </p:nvSpPr>
        <p:spPr>
          <a:xfrm>
            <a:off x="251520" y="5257800"/>
            <a:ext cx="8892480" cy="646331"/>
          </a:xfrm>
          <a:prstGeom prst="rect">
            <a:avLst/>
          </a:prstGeom>
          <a:noFill/>
        </p:spPr>
        <p:txBody>
          <a:bodyPr wrap="square" rtlCol="0">
            <a:spAutoFit/>
          </a:bodyPr>
          <a:lstStyle/>
          <a:p>
            <a:r>
              <a:rPr lang="nl-BE" sz="1800" dirty="0"/>
              <a:t>*Dit zijn enkel de gegevens van </a:t>
            </a:r>
            <a:r>
              <a:rPr lang="nl-BE" sz="1800" dirty="0" err="1"/>
              <a:t>rodenticiden</a:t>
            </a:r>
            <a:r>
              <a:rPr lang="nl-BE" sz="1800" dirty="0"/>
              <a:t> die werden uitgelegd door de provincie. Van de gemeente zijn er geen gegevens</a:t>
            </a:r>
            <a:endParaRPr lang="nl-BE" dirty="0"/>
          </a:p>
        </p:txBody>
      </p:sp>
    </p:spTree>
    <p:extLst>
      <p:ext uri="{BB962C8B-B14F-4D97-AF65-F5344CB8AC3E}">
        <p14:creationId xmlns:p14="http://schemas.microsoft.com/office/powerpoint/2010/main" val="265876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pPr>
              <a:lnSpc>
                <a:spcPct val="90000"/>
              </a:lnSpc>
            </a:pPr>
            <a:r>
              <a:rPr lang="nl-BE" sz="3600" b="1" dirty="0">
                <a:solidFill>
                  <a:schemeClr val="accent3">
                    <a:lumMod val="50000"/>
                  </a:schemeClr>
                </a:solidFill>
              </a:rPr>
              <a:t>2. Rattenbestrijding</a:t>
            </a:r>
            <a:br>
              <a:rPr lang="nl-BE" sz="3700" b="1" dirty="0"/>
            </a:br>
            <a:r>
              <a:rPr lang="nl-BE" sz="3700" b="1" dirty="0"/>
              <a:t> </a:t>
            </a:r>
            <a:r>
              <a:rPr lang="nl-BE" sz="2800" b="1" dirty="0">
                <a:solidFill>
                  <a:schemeClr val="accent3">
                    <a:lumMod val="50000"/>
                  </a:schemeClr>
                </a:solidFill>
              </a:rPr>
              <a:t>2.2 Bruine rat: </a:t>
            </a:r>
            <a:r>
              <a:rPr lang="nl-BE" sz="2800" b="1" dirty="0" err="1">
                <a:solidFill>
                  <a:schemeClr val="accent3">
                    <a:lumMod val="50000"/>
                  </a:schemeClr>
                </a:solidFill>
              </a:rPr>
              <a:t>Rodenticiden</a:t>
            </a:r>
            <a:r>
              <a:rPr lang="nl-BE" sz="2800" b="1" dirty="0">
                <a:solidFill>
                  <a:schemeClr val="accent3">
                    <a:lumMod val="50000"/>
                  </a:schemeClr>
                </a:solidFill>
              </a:rPr>
              <a:t> BSL</a:t>
            </a:r>
          </a:p>
        </p:txBody>
      </p:sp>
      <p:graphicFrame>
        <p:nvGraphicFramePr>
          <p:cNvPr id="4" name="Grafiek 3">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4180811716"/>
              </p:ext>
            </p:extLst>
          </p:nvPr>
        </p:nvGraphicFramePr>
        <p:xfrm>
          <a:off x="251520" y="1417638"/>
          <a:ext cx="8352928" cy="4315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68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a:p>
          <a:p>
            <a:pPr marL="457200" lvl="1" indent="0">
              <a:buNone/>
            </a:pPr>
            <a:endParaRPr lang="nl-BE" dirty="0"/>
          </a:p>
          <a:p>
            <a:pPr marL="400050" lvl="1" indent="0">
              <a:buNone/>
            </a:pPr>
            <a:endParaRPr lang="nl-BE" dirty="0"/>
          </a:p>
        </p:txBody>
      </p:sp>
      <p:sp>
        <p:nvSpPr>
          <p:cNvPr id="7" name="Titel 1">
            <a:extLst>
              <a:ext uri="{FF2B5EF4-FFF2-40B4-BE49-F238E27FC236}">
                <a16:creationId xmlns:a16="http://schemas.microsoft.com/office/drawing/2014/main" id="{E79E4EA7-DF31-415B-905C-79E1909963EE}"/>
              </a:ext>
            </a:extLst>
          </p:cNvPr>
          <p:cNvSpPr>
            <a:spLocks noGrp="1"/>
          </p:cNvSpPr>
          <p:nvPr>
            <p:ph type="title"/>
          </p:nvPr>
        </p:nvSpPr>
        <p:spPr>
          <a:xfrm>
            <a:off x="395536" y="160337"/>
            <a:ext cx="8229600" cy="1143000"/>
          </a:xfrm>
        </p:spPr>
        <p:txBody>
          <a:bodyPr>
            <a:normAutofit fontScale="90000"/>
          </a:bodyPr>
          <a:lstStyle/>
          <a:p>
            <a:pPr>
              <a:spcBef>
                <a:spcPts val="0"/>
              </a:spcBef>
            </a:pPr>
            <a:r>
              <a:rPr lang="nl-BE" b="1" dirty="0">
                <a:solidFill>
                  <a:schemeClr val="accent3">
                    <a:lumMod val="50000"/>
                  </a:schemeClr>
                </a:solidFill>
              </a:rPr>
              <a:t>2. Rattenbestrijding</a:t>
            </a:r>
            <a:br>
              <a:rPr lang="nl-BE" b="1" dirty="0">
                <a:solidFill>
                  <a:schemeClr val="accent3">
                    <a:lumMod val="50000"/>
                  </a:schemeClr>
                </a:solidFill>
              </a:rPr>
            </a:br>
            <a:r>
              <a:rPr lang="nl-BE" b="1" dirty="0">
                <a:solidFill>
                  <a:schemeClr val="accent3">
                    <a:lumMod val="50000"/>
                  </a:schemeClr>
                </a:solidFill>
              </a:rPr>
              <a:t> </a:t>
            </a:r>
            <a:r>
              <a:rPr lang="nl-BE" sz="3100" b="1" dirty="0">
                <a:solidFill>
                  <a:schemeClr val="accent3">
                    <a:lumMod val="50000"/>
                  </a:schemeClr>
                </a:solidFill>
              </a:rPr>
              <a:t>2.2 Bruine rat: </a:t>
            </a:r>
            <a:r>
              <a:rPr lang="nl-BE" sz="3100" b="1" dirty="0" err="1">
                <a:solidFill>
                  <a:schemeClr val="accent3">
                    <a:lumMod val="50000"/>
                  </a:schemeClr>
                </a:solidFill>
              </a:rPr>
              <a:t>rodenticiden</a:t>
            </a:r>
            <a:r>
              <a:rPr lang="nl-BE" sz="3100" b="1" dirty="0">
                <a:solidFill>
                  <a:schemeClr val="accent3">
                    <a:lumMod val="50000"/>
                  </a:schemeClr>
                </a:solidFill>
              </a:rPr>
              <a:t> Meetjesland</a:t>
            </a:r>
            <a:br>
              <a:rPr lang="nl-BE" sz="3100" b="1" dirty="0">
                <a:solidFill>
                  <a:schemeClr val="accent3">
                    <a:lumMod val="50000"/>
                  </a:schemeClr>
                </a:solidFill>
              </a:rPr>
            </a:br>
            <a:br>
              <a:rPr lang="nl-BE" sz="1200" b="1" dirty="0">
                <a:solidFill>
                  <a:schemeClr val="accent3">
                    <a:lumMod val="50000"/>
                  </a:schemeClr>
                </a:solidFill>
              </a:rPr>
            </a:br>
            <a:endParaRPr lang="nl-BE" sz="1200" dirty="0"/>
          </a:p>
        </p:txBody>
      </p:sp>
      <p:sp>
        <p:nvSpPr>
          <p:cNvPr id="9" name="Tekstvak 8">
            <a:extLst>
              <a:ext uri="{FF2B5EF4-FFF2-40B4-BE49-F238E27FC236}">
                <a16:creationId xmlns:a16="http://schemas.microsoft.com/office/drawing/2014/main" id="{010DA473-31F8-401F-95EA-F384D5BCA519}"/>
              </a:ext>
            </a:extLst>
          </p:cNvPr>
          <p:cNvSpPr txBox="1"/>
          <p:nvPr/>
        </p:nvSpPr>
        <p:spPr>
          <a:xfrm>
            <a:off x="-62197" y="5257800"/>
            <a:ext cx="9026684" cy="584775"/>
          </a:xfrm>
          <a:prstGeom prst="rect">
            <a:avLst/>
          </a:prstGeom>
          <a:noFill/>
        </p:spPr>
        <p:txBody>
          <a:bodyPr wrap="square" rtlCol="0">
            <a:spAutoFit/>
          </a:bodyPr>
          <a:lstStyle/>
          <a:p>
            <a:pPr algn="ctr"/>
            <a:r>
              <a:rPr lang="nl-BE" sz="1600" dirty="0"/>
              <a:t>* Dit zijn enkel de gegevens van </a:t>
            </a:r>
            <a:r>
              <a:rPr lang="nl-BE" sz="1600" dirty="0" err="1"/>
              <a:t>rodenticiden</a:t>
            </a:r>
            <a:r>
              <a:rPr lang="nl-BE" sz="1600" dirty="0"/>
              <a:t> die werden uitgelegd door de provincie. Van de gemeente zijn er geen gegevens</a:t>
            </a:r>
          </a:p>
        </p:txBody>
      </p:sp>
      <p:sp>
        <p:nvSpPr>
          <p:cNvPr id="10" name="Tekstvak 9">
            <a:extLst>
              <a:ext uri="{FF2B5EF4-FFF2-40B4-BE49-F238E27FC236}">
                <a16:creationId xmlns:a16="http://schemas.microsoft.com/office/drawing/2014/main" id="{4A2A0BD2-4A62-4FEE-8EF0-B522B3370D2F}"/>
              </a:ext>
            </a:extLst>
          </p:cNvPr>
          <p:cNvSpPr txBox="1"/>
          <p:nvPr/>
        </p:nvSpPr>
        <p:spPr>
          <a:xfrm>
            <a:off x="1043608" y="1089609"/>
            <a:ext cx="7416824" cy="646331"/>
          </a:xfrm>
          <a:prstGeom prst="rect">
            <a:avLst/>
          </a:prstGeom>
          <a:noFill/>
        </p:spPr>
        <p:txBody>
          <a:bodyPr wrap="square" rtlCol="0">
            <a:spAutoFit/>
          </a:bodyPr>
          <a:lstStyle/>
          <a:p>
            <a:r>
              <a:rPr lang="nl-BE" dirty="0"/>
              <a:t>                          Absolute cijfers (openbaar + privé) in Kg </a:t>
            </a:r>
          </a:p>
          <a:p>
            <a:endParaRPr lang="nl-BE" dirty="0"/>
          </a:p>
        </p:txBody>
      </p:sp>
      <p:graphicFrame>
        <p:nvGraphicFramePr>
          <p:cNvPr id="11" name="Tabel 10">
            <a:extLst>
              <a:ext uri="{FF2B5EF4-FFF2-40B4-BE49-F238E27FC236}">
                <a16:creationId xmlns:a16="http://schemas.microsoft.com/office/drawing/2014/main" id="{0B372AA3-6812-4B08-9CF7-49AC490D3879}"/>
              </a:ext>
            </a:extLst>
          </p:cNvPr>
          <p:cNvGraphicFramePr>
            <a:graphicFrameLocks noGrp="1"/>
          </p:cNvGraphicFramePr>
          <p:nvPr>
            <p:extLst>
              <p:ext uri="{D42A27DB-BD31-4B8C-83A1-F6EECF244321}">
                <p14:modId xmlns:p14="http://schemas.microsoft.com/office/powerpoint/2010/main" val="812628576"/>
              </p:ext>
            </p:extLst>
          </p:nvPr>
        </p:nvGraphicFramePr>
        <p:xfrm>
          <a:off x="107504" y="1412776"/>
          <a:ext cx="8856984" cy="3845021"/>
        </p:xfrm>
        <a:graphic>
          <a:graphicData uri="http://schemas.openxmlformats.org/drawingml/2006/table">
            <a:tbl>
              <a:tblPr>
                <a:tableStyleId>{5C22544A-7EE6-4342-B048-85BDC9FD1C3A}</a:tableStyleId>
              </a:tblPr>
              <a:tblGrid>
                <a:gridCol w="3318441">
                  <a:extLst>
                    <a:ext uri="{9D8B030D-6E8A-4147-A177-3AD203B41FA5}">
                      <a16:colId xmlns:a16="http://schemas.microsoft.com/office/drawing/2014/main" val="20000"/>
                    </a:ext>
                  </a:extLst>
                </a:gridCol>
                <a:gridCol w="1846181">
                  <a:extLst>
                    <a:ext uri="{9D8B030D-6E8A-4147-A177-3AD203B41FA5}">
                      <a16:colId xmlns:a16="http://schemas.microsoft.com/office/drawing/2014/main" val="3176733696"/>
                    </a:ext>
                  </a:extLst>
                </a:gridCol>
                <a:gridCol w="1846181">
                  <a:extLst>
                    <a:ext uri="{9D8B030D-6E8A-4147-A177-3AD203B41FA5}">
                      <a16:colId xmlns:a16="http://schemas.microsoft.com/office/drawing/2014/main" val="4015960542"/>
                    </a:ext>
                  </a:extLst>
                </a:gridCol>
                <a:gridCol w="1846181">
                  <a:extLst>
                    <a:ext uri="{9D8B030D-6E8A-4147-A177-3AD203B41FA5}">
                      <a16:colId xmlns:a16="http://schemas.microsoft.com/office/drawing/2014/main" val="80434539"/>
                    </a:ext>
                  </a:extLst>
                </a:gridCol>
              </a:tblGrid>
              <a:tr h="345641">
                <a:tc>
                  <a:txBody>
                    <a:bodyPr/>
                    <a:lstStyle/>
                    <a:p>
                      <a:pPr algn="ctr" fontAlgn="b"/>
                      <a:r>
                        <a:rPr lang="nl-BE" sz="1800" b="1" u="none" strike="noStrike" dirty="0">
                          <a:effectLst/>
                          <a:latin typeface="+mn-lt"/>
                        </a:rPr>
                        <a:t>Gemeente </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Assenede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Zwarte sluispolder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186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229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000853141"/>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232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49938">
                <a:tc>
                  <a:txBody>
                    <a:bodyPr/>
                    <a:lstStyle/>
                    <a:p>
                      <a:pPr marL="0" algn="ctr" defTabSz="914400" rtl="0" eaLnBrk="1" fontAlgn="b" latinLnBrk="0" hangingPunct="1"/>
                      <a:r>
                        <a:rPr lang="nl-BE" sz="1800" b="0" i="0" u="none" strike="noStrike" kern="1200" dirty="0" err="1">
                          <a:solidFill>
                            <a:srgbClr val="000000"/>
                          </a:solidFill>
                          <a:effectLst/>
                          <a:latin typeface="+mn-lt"/>
                          <a:ea typeface="+mn-ea"/>
                          <a:cs typeface="+mn-cs"/>
                        </a:rPr>
                        <a:t>Lievegem</a:t>
                      </a:r>
                      <a:endParaRPr lang="nl-BE" sz="1800" b="0" i="0" u="none" strike="noStrike" kern="1200" dirty="0">
                        <a:solidFill>
                          <a:srgbClr val="000000"/>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136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118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226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168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349938">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137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800" b="0" i="0" u="none" strike="noStrike" dirty="0">
                          <a:solidFill>
                            <a:srgbClr val="000000"/>
                          </a:solidFill>
                          <a:effectLst/>
                          <a:latin typeface="+mn-lt"/>
                        </a:rPr>
                        <a:t>146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349938">
                <a:tc>
                  <a:txBody>
                    <a:bodyPr/>
                    <a:lstStyle/>
                    <a:p>
                      <a:pPr algn="ctr" fontAlgn="b"/>
                      <a:r>
                        <a:rPr lang="nl-BE" sz="1800" b="1" u="none" strike="noStrike" dirty="0">
                          <a:effectLst/>
                          <a:latin typeface="+mn-lt"/>
                        </a:rPr>
                        <a:t>Totaal</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800" b="1" i="0" u="none" strike="noStrike" dirty="0">
                          <a:solidFill>
                            <a:srgbClr val="000000"/>
                          </a:solidFill>
                          <a:effectLst/>
                          <a:latin typeface="+mn-lt"/>
                        </a:rPr>
                        <a:t>1153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800" b="1" i="0" u="none" strike="noStrike" dirty="0">
                          <a:solidFill>
                            <a:srgbClr val="000000"/>
                          </a:solidFill>
                          <a:effectLst/>
                          <a:latin typeface="+mn-lt"/>
                        </a:rPr>
                        <a:t>1088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1" i="0" u="none" strike="noStrike" kern="1200" dirty="0">
                          <a:solidFill>
                            <a:srgbClr val="000000"/>
                          </a:solidFill>
                          <a:effectLst/>
                          <a:latin typeface="+mn-lt"/>
                          <a:ea typeface="+mn-ea"/>
                          <a:cs typeface="+mn-cs"/>
                        </a:rPr>
                        <a:t>1129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4323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pPr>
              <a:lnSpc>
                <a:spcPct val="90000"/>
              </a:lnSpc>
            </a:pPr>
            <a:r>
              <a:rPr lang="nl-BE" sz="3600" b="1" dirty="0">
                <a:solidFill>
                  <a:schemeClr val="accent3">
                    <a:lumMod val="50000"/>
                  </a:schemeClr>
                </a:solidFill>
              </a:rPr>
              <a:t>2. Rattenbestrijding</a:t>
            </a:r>
            <a:br>
              <a:rPr lang="nl-BE" sz="3700" b="1" dirty="0"/>
            </a:br>
            <a:r>
              <a:rPr lang="nl-BE" sz="3700" b="1" dirty="0"/>
              <a:t> </a:t>
            </a:r>
            <a:r>
              <a:rPr lang="nl-BE" sz="2800" b="1" dirty="0">
                <a:solidFill>
                  <a:schemeClr val="accent3">
                    <a:lumMod val="50000"/>
                  </a:schemeClr>
                </a:solidFill>
              </a:rPr>
              <a:t>2.2 Bruine rat:  </a:t>
            </a:r>
            <a:r>
              <a:rPr lang="nl-BE" sz="2800" b="1" dirty="0" err="1">
                <a:solidFill>
                  <a:schemeClr val="accent3">
                    <a:lumMod val="50000"/>
                  </a:schemeClr>
                </a:solidFill>
              </a:rPr>
              <a:t>Rodenticiden</a:t>
            </a:r>
            <a:r>
              <a:rPr lang="nl-BE" sz="2800" b="1" dirty="0">
                <a:solidFill>
                  <a:schemeClr val="accent3">
                    <a:lumMod val="50000"/>
                  </a:schemeClr>
                </a:solidFill>
              </a:rPr>
              <a:t> Meetjesland</a:t>
            </a:r>
          </a:p>
        </p:txBody>
      </p:sp>
      <p:graphicFrame>
        <p:nvGraphicFramePr>
          <p:cNvPr id="7" name="Grafiek 6">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1149613518"/>
              </p:ext>
            </p:extLst>
          </p:nvPr>
        </p:nvGraphicFramePr>
        <p:xfrm>
          <a:off x="179512" y="1163637"/>
          <a:ext cx="8640959" cy="4281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071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chor="ctr">
            <a:normAutofit fontScale="90000"/>
          </a:bodyPr>
          <a:lstStyle/>
          <a:p>
            <a:br>
              <a:rPr lang="nl-BE" b="1" dirty="0">
                <a:solidFill>
                  <a:schemeClr val="accent3">
                    <a:lumMod val="50000"/>
                  </a:schemeClr>
                </a:solidFill>
              </a:rPr>
            </a:br>
            <a:r>
              <a:rPr lang="nl-BE" b="1" dirty="0">
                <a:solidFill>
                  <a:schemeClr val="accent3">
                    <a:lumMod val="50000"/>
                  </a:schemeClr>
                </a:solidFill>
              </a:rPr>
              <a:t>2. Rattenbestrijding </a:t>
            </a:r>
            <a:br>
              <a:rPr lang="nl-BE" b="1" dirty="0">
                <a:solidFill>
                  <a:schemeClr val="accent3">
                    <a:lumMod val="50000"/>
                  </a:schemeClr>
                </a:solidFill>
              </a:rPr>
            </a:br>
            <a:r>
              <a:rPr lang="nl-BE" sz="3100" b="1" dirty="0">
                <a:solidFill>
                  <a:schemeClr val="accent3">
                    <a:lumMod val="50000"/>
                  </a:schemeClr>
                </a:solidFill>
              </a:rPr>
              <a:t>2.2 Bruine rat: </a:t>
            </a:r>
            <a:r>
              <a:rPr lang="nl-BE" sz="3100" b="1" dirty="0" err="1">
                <a:solidFill>
                  <a:schemeClr val="accent3">
                    <a:lumMod val="50000"/>
                  </a:schemeClr>
                </a:solidFill>
              </a:rPr>
              <a:t>rodenticiden</a:t>
            </a:r>
            <a:br>
              <a:rPr lang="nl-BE" sz="3100" b="1" dirty="0">
                <a:solidFill>
                  <a:schemeClr val="accent3">
                    <a:lumMod val="50000"/>
                  </a:schemeClr>
                </a:solidFill>
              </a:rPr>
            </a:br>
            <a:r>
              <a:rPr lang="nl-BE" sz="2200" dirty="0">
                <a:solidFill>
                  <a:prstClr val="black"/>
                </a:solidFill>
              </a:rPr>
              <a:t>Absolute cijfers (openbaar + </a:t>
            </a:r>
            <a:r>
              <a:rPr lang="nl-BE" sz="2200" dirty="0" err="1">
                <a:solidFill>
                  <a:prstClr val="black"/>
                </a:solidFill>
              </a:rPr>
              <a:t>prive</a:t>
            </a:r>
            <a:r>
              <a:rPr lang="nl-BE" sz="2200" dirty="0">
                <a:solidFill>
                  <a:prstClr val="black"/>
                </a:solidFill>
              </a:rPr>
              <a:t>) in Kg en </a:t>
            </a:r>
            <a:r>
              <a:rPr lang="nl-BE" sz="2200" dirty="0" err="1">
                <a:solidFill>
                  <a:prstClr val="black"/>
                </a:solidFill>
              </a:rPr>
              <a:t>rodenticiden</a:t>
            </a:r>
            <a:r>
              <a:rPr lang="nl-BE" sz="2200" dirty="0">
                <a:solidFill>
                  <a:prstClr val="black"/>
                </a:solidFill>
              </a:rPr>
              <a:t>/km² </a:t>
            </a:r>
            <a:br>
              <a:rPr lang="nl-BE" sz="3100" dirty="0">
                <a:solidFill>
                  <a:prstClr val="black"/>
                </a:solidFill>
              </a:rPr>
            </a:br>
            <a:endParaRPr lang="nl-BE" sz="3100" b="1" dirty="0">
              <a:solidFill>
                <a:schemeClr val="accent3">
                  <a:lumMod val="50000"/>
                </a:schemeClr>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1396412379"/>
              </p:ext>
            </p:extLst>
          </p:nvPr>
        </p:nvGraphicFramePr>
        <p:xfrm>
          <a:off x="457199" y="1628800"/>
          <a:ext cx="8229602" cy="4176461"/>
        </p:xfrm>
        <a:graphic>
          <a:graphicData uri="http://schemas.openxmlformats.org/drawingml/2006/table">
            <a:tbl>
              <a:tblPr/>
              <a:tblGrid>
                <a:gridCol w="2427596">
                  <a:extLst>
                    <a:ext uri="{9D8B030D-6E8A-4147-A177-3AD203B41FA5}">
                      <a16:colId xmlns:a16="http://schemas.microsoft.com/office/drawing/2014/main" val="20000"/>
                    </a:ext>
                  </a:extLst>
                </a:gridCol>
                <a:gridCol w="967001">
                  <a:extLst>
                    <a:ext uri="{9D8B030D-6E8A-4147-A177-3AD203B41FA5}">
                      <a16:colId xmlns:a16="http://schemas.microsoft.com/office/drawing/2014/main" val="426313328"/>
                    </a:ext>
                  </a:extLst>
                </a:gridCol>
                <a:gridCol w="967001">
                  <a:extLst>
                    <a:ext uri="{9D8B030D-6E8A-4147-A177-3AD203B41FA5}">
                      <a16:colId xmlns:a16="http://schemas.microsoft.com/office/drawing/2014/main" val="2316584867"/>
                    </a:ext>
                  </a:extLst>
                </a:gridCol>
                <a:gridCol w="967001">
                  <a:extLst>
                    <a:ext uri="{9D8B030D-6E8A-4147-A177-3AD203B41FA5}">
                      <a16:colId xmlns:a16="http://schemas.microsoft.com/office/drawing/2014/main" val="838593941"/>
                    </a:ext>
                  </a:extLst>
                </a:gridCol>
                <a:gridCol w="967001">
                  <a:extLst>
                    <a:ext uri="{9D8B030D-6E8A-4147-A177-3AD203B41FA5}">
                      <a16:colId xmlns:a16="http://schemas.microsoft.com/office/drawing/2014/main" val="435124470"/>
                    </a:ext>
                  </a:extLst>
                </a:gridCol>
                <a:gridCol w="967001">
                  <a:extLst>
                    <a:ext uri="{9D8B030D-6E8A-4147-A177-3AD203B41FA5}">
                      <a16:colId xmlns:a16="http://schemas.microsoft.com/office/drawing/2014/main" val="2853666837"/>
                    </a:ext>
                  </a:extLst>
                </a:gridCol>
                <a:gridCol w="967001">
                  <a:extLst>
                    <a:ext uri="{9D8B030D-6E8A-4147-A177-3AD203B41FA5}">
                      <a16:colId xmlns:a16="http://schemas.microsoft.com/office/drawing/2014/main" val="3260635376"/>
                    </a:ext>
                  </a:extLst>
                </a:gridCol>
              </a:tblGrid>
              <a:tr h="478361">
                <a:tc>
                  <a:txBody>
                    <a:bodyPr/>
                    <a:lstStyle/>
                    <a:p>
                      <a:pPr algn="ctr" fontAlgn="b"/>
                      <a:r>
                        <a:rPr lang="nl-BE" sz="1800" b="1" i="0" u="none" strike="noStrike" dirty="0">
                          <a:solidFill>
                            <a:schemeClr val="tx1"/>
                          </a:solidFill>
                          <a:effectLst/>
                          <a:latin typeface="+mn-lt"/>
                        </a:rPr>
                        <a:t> Regio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nl-BE" sz="1800" b="1" i="0" u="none" strike="noStrike" dirty="0">
                          <a:solidFill>
                            <a:schemeClr val="tx1"/>
                          </a:solidFill>
                          <a:effectLst/>
                          <a:latin typeface="+mn-lt"/>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6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nl-BE" sz="1800" b="1" i="0" u="none" strike="noStrike" dirty="0">
                          <a:solidFill>
                            <a:schemeClr val="tx1"/>
                          </a:solidFill>
                          <a:effectLst/>
                          <a:latin typeface="+mn-lt"/>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6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nl-BE" sz="1800" b="1" i="0" u="none" strike="noStrike" dirty="0">
                          <a:solidFill>
                            <a:schemeClr val="tx1"/>
                          </a:solidFill>
                          <a:effectLst/>
                          <a:latin typeface="+mn-lt"/>
                        </a:rPr>
                        <a:t>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6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16350">
                <a:tc>
                  <a:txBody>
                    <a:bodyPr/>
                    <a:lstStyle/>
                    <a:p>
                      <a:pPr algn="ctr" fontAlgn="b"/>
                      <a:r>
                        <a:rPr lang="nl-BE" sz="1800" b="0" i="0" u="none" strike="noStrike" dirty="0">
                          <a:solidFill>
                            <a:schemeClr val="tx1"/>
                          </a:solidFill>
                          <a:effectLst/>
                          <a:latin typeface="+mn-lt"/>
                        </a:rPr>
                        <a:t>Meetjesland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  1153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Calibri" panose="020F0502020204030204" pitchFamily="34" charset="0"/>
                          <a:ea typeface="+mn-ea"/>
                          <a:cs typeface="+mn-cs"/>
                        </a:rPr>
                        <a:t>1,94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1088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1,83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1129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1,90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616350">
                <a:tc>
                  <a:txBody>
                    <a:bodyPr/>
                    <a:lstStyle/>
                    <a:p>
                      <a:pPr algn="ctr" fontAlgn="b"/>
                      <a:r>
                        <a:rPr lang="nl-BE" sz="1800" b="0" i="0" u="none" strike="noStrike" dirty="0">
                          <a:solidFill>
                            <a:schemeClr val="tx1"/>
                          </a:solidFill>
                          <a:effectLst/>
                          <a:latin typeface="+mn-lt"/>
                        </a:rPr>
                        <a:t>Waasland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1518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Calibri" panose="020F0502020204030204" pitchFamily="34" charset="0"/>
                          <a:ea typeface="+mn-ea"/>
                          <a:cs typeface="+mn-cs"/>
                        </a:rPr>
                        <a:t>2,41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2,60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1770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2,81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616350">
                <a:tc>
                  <a:txBody>
                    <a:bodyPr/>
                    <a:lstStyle/>
                    <a:p>
                      <a:pPr algn="ctr" fontAlgn="b"/>
                      <a:r>
                        <a:rPr lang="nl-BE" sz="1800" b="0" i="0" u="none" strike="noStrike" dirty="0">
                          <a:solidFill>
                            <a:schemeClr val="tx1"/>
                          </a:solidFill>
                          <a:effectLst/>
                          <a:latin typeface="+mn-lt"/>
                        </a:rPr>
                        <a:t>Dendervallei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2007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Calibri" panose="020F0502020204030204" pitchFamily="34" charset="0"/>
                          <a:ea typeface="+mn-ea"/>
                          <a:cs typeface="+mn-cs"/>
                        </a:rPr>
                        <a:t>3,38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1484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2,50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1842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3,10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16350">
                <a:tc>
                  <a:txBody>
                    <a:bodyPr/>
                    <a:lstStyle/>
                    <a:p>
                      <a:pPr algn="ctr" fontAlgn="b"/>
                      <a:r>
                        <a:rPr lang="nl-BE" sz="1800" b="0" i="0" u="none" strike="noStrike" dirty="0" err="1">
                          <a:solidFill>
                            <a:schemeClr val="tx1"/>
                          </a:solidFill>
                          <a:effectLst/>
                          <a:latin typeface="+mn-lt"/>
                        </a:rPr>
                        <a:t>Bovenschelde</a:t>
                      </a:r>
                      <a:r>
                        <a:rPr lang="nl-BE" sz="1800" b="0" i="0" u="none" strike="noStrike" baseline="0" dirty="0">
                          <a:solidFill>
                            <a:schemeClr val="tx1"/>
                          </a:solidFill>
                          <a:effectLst/>
                          <a:latin typeface="+mn-lt"/>
                        </a:rPr>
                        <a:t>-L</a:t>
                      </a:r>
                      <a:r>
                        <a:rPr lang="nl-BE" sz="1800" b="0" i="0" u="none" strike="noStrike" dirty="0">
                          <a:solidFill>
                            <a:schemeClr val="tx1"/>
                          </a:solidFill>
                          <a:effectLst/>
                          <a:latin typeface="+mn-lt"/>
                        </a:rPr>
                        <a:t>eie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 1949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Calibri" panose="020F0502020204030204" pitchFamily="34" charset="0"/>
                          <a:ea typeface="+mn-ea"/>
                          <a:cs typeface="+mn-cs"/>
                        </a:rPr>
                        <a:t>2,85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2,63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1749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2,56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616350">
                <a:tc>
                  <a:txBody>
                    <a:bodyPr/>
                    <a:lstStyle/>
                    <a:p>
                      <a:pPr algn="ctr" fontAlgn="b"/>
                      <a:r>
                        <a:rPr lang="nl-BE" sz="1800" b="0" i="0" u="none" strike="noStrike" dirty="0">
                          <a:solidFill>
                            <a:schemeClr val="tx1"/>
                          </a:solidFill>
                          <a:effectLst/>
                          <a:latin typeface="+mn-lt"/>
                        </a:rPr>
                        <a:t>Vlaamse Ardennen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1261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fontAlgn="b" latinLnBrk="0" hangingPunct="1"/>
                      <a:r>
                        <a:rPr lang="nl-BE" sz="1800" b="0" i="0" u="none" strike="noStrike" kern="1200" dirty="0">
                          <a:solidFill>
                            <a:srgbClr val="000000"/>
                          </a:solidFill>
                          <a:effectLst/>
                          <a:latin typeface="Calibri" panose="020F0502020204030204" pitchFamily="34" charset="0"/>
                          <a:ea typeface="+mn-ea"/>
                          <a:cs typeface="+mn-cs"/>
                        </a:rPr>
                        <a:t>2,65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1263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2,66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u="none" strike="noStrike" kern="1200" dirty="0">
                          <a:solidFill>
                            <a:schemeClr val="dk1"/>
                          </a:solidFill>
                          <a:effectLst/>
                          <a:latin typeface="+mn-lt"/>
                          <a:ea typeface="+mn-ea"/>
                          <a:cs typeface="+mn-cs"/>
                        </a:rPr>
                        <a:t>1318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nl-BE" sz="1800" b="0" i="0" u="none" strike="noStrike" dirty="0">
                          <a:solidFill>
                            <a:srgbClr val="000000"/>
                          </a:solidFill>
                          <a:effectLst/>
                          <a:latin typeface="Calibri" panose="020F0502020204030204" pitchFamily="34" charset="0"/>
                        </a:rPr>
                        <a:t>2,77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616350">
                <a:tc>
                  <a:txBody>
                    <a:bodyPr/>
                    <a:lstStyle/>
                    <a:p>
                      <a:pPr algn="ctr" fontAlgn="b"/>
                      <a:r>
                        <a:rPr lang="nl-BE" sz="1800" b="1" i="0" u="none" strike="noStrike" dirty="0">
                          <a:solidFill>
                            <a:schemeClr val="tx1"/>
                          </a:solidFill>
                          <a:effectLst/>
                          <a:latin typeface="+mn-lt"/>
                        </a:rPr>
                        <a:t>Totalen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1" u="none" strike="noStrike" kern="1200" dirty="0">
                          <a:solidFill>
                            <a:schemeClr val="dk1"/>
                          </a:solidFill>
                          <a:effectLst/>
                          <a:latin typeface="+mn-lt"/>
                          <a:ea typeface="+mn-ea"/>
                          <a:cs typeface="+mn-cs"/>
                        </a:rPr>
                        <a:t>7886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nl-BE" sz="1800" b="1" i="0" u="none" strike="noStrike" dirty="0">
                          <a:solidFill>
                            <a:srgbClr val="000000"/>
                          </a:solidFill>
                          <a:effectLst/>
                          <a:latin typeface="Calibri" panose="020F0502020204030204" pitchFamily="34" charset="0"/>
                        </a:rPr>
                        <a:t>2,69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1" u="none" strike="noStrike" kern="1200" dirty="0">
                          <a:solidFill>
                            <a:schemeClr val="dk1"/>
                          </a:solidFill>
                          <a:effectLst/>
                          <a:latin typeface="+mn-lt"/>
                          <a:ea typeface="+mn-ea"/>
                          <a:cs typeface="+mn-cs"/>
                        </a:rPr>
                        <a:t>7277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nl-BE" sz="1800" b="1" i="0" u="none" strike="noStrike" dirty="0">
                          <a:solidFill>
                            <a:srgbClr val="000000"/>
                          </a:solidFill>
                          <a:effectLst/>
                          <a:latin typeface="Calibri" panose="020F0502020204030204" pitchFamily="34" charset="0"/>
                        </a:rPr>
                        <a:t>2,49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1" u="none" strike="noStrike" kern="1200" dirty="0">
                          <a:solidFill>
                            <a:schemeClr val="dk1"/>
                          </a:solidFill>
                          <a:effectLst/>
                          <a:latin typeface="+mn-lt"/>
                          <a:ea typeface="+mn-ea"/>
                          <a:cs typeface="+mn-cs"/>
                        </a:rPr>
                        <a:t>7808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nl-BE" sz="1800" b="1" i="0" u="none" strike="noStrike" dirty="0">
                          <a:solidFill>
                            <a:srgbClr val="000000"/>
                          </a:solidFill>
                          <a:effectLst/>
                          <a:latin typeface="Calibri" panose="020F0502020204030204" pitchFamily="34" charset="0"/>
                        </a:rPr>
                        <a:t>2,67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7256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864" y="-99392"/>
            <a:ext cx="8167936" cy="1517030"/>
          </a:xfrm>
        </p:spPr>
        <p:txBody>
          <a:bodyPr/>
          <a:lstStyle/>
          <a:p>
            <a:r>
              <a:rPr lang="nl-BE" b="1" dirty="0">
                <a:solidFill>
                  <a:schemeClr val="accent3">
                    <a:lumMod val="50000"/>
                  </a:schemeClr>
                </a:solidFill>
              </a:rPr>
              <a:t>Agenda</a:t>
            </a:r>
            <a:r>
              <a:rPr lang="nl-BE" dirty="0">
                <a:solidFill>
                  <a:schemeClr val="accent3">
                    <a:lumMod val="50000"/>
                  </a:schemeClr>
                </a:solidFill>
              </a:rPr>
              <a:t> </a:t>
            </a:r>
          </a:p>
        </p:txBody>
      </p:sp>
      <p:sp>
        <p:nvSpPr>
          <p:cNvPr id="3" name="Tijdelijke aanduiding voor inhoud 2"/>
          <p:cNvSpPr>
            <a:spLocks noGrp="1"/>
          </p:cNvSpPr>
          <p:nvPr>
            <p:ph idx="1"/>
          </p:nvPr>
        </p:nvSpPr>
        <p:spPr>
          <a:xfrm>
            <a:off x="389856" y="1196752"/>
            <a:ext cx="8229600" cy="4813995"/>
          </a:xfrm>
        </p:spPr>
        <p:txBody>
          <a:bodyPr>
            <a:normAutofit/>
          </a:bodyPr>
          <a:lstStyle/>
          <a:p>
            <a:pPr marL="514350" lvl="0" indent="-514350" hangingPunct="0">
              <a:buAutoNum type="arabicPeriod"/>
            </a:pPr>
            <a:r>
              <a:rPr lang="nl-NL" sz="2400" dirty="0"/>
              <a:t>Verwelkoming door voorzitters </a:t>
            </a:r>
            <a:r>
              <a:rPr lang="nl-NL" sz="2400" dirty="0" err="1"/>
              <a:t>Vercamer</a:t>
            </a:r>
            <a:r>
              <a:rPr lang="nl-NL" sz="2400" dirty="0"/>
              <a:t> en </a:t>
            </a:r>
            <a:r>
              <a:rPr lang="nl-NL" sz="2400" dirty="0" err="1"/>
              <a:t>D’hondt</a:t>
            </a:r>
            <a:endParaRPr lang="nl-BE" sz="2400" dirty="0"/>
          </a:p>
          <a:p>
            <a:pPr marL="514350" lvl="0" indent="-514350" hangingPunct="0">
              <a:buAutoNum type="arabicPeriod"/>
            </a:pPr>
            <a:r>
              <a:rPr lang="nl-NL" sz="2400" dirty="0"/>
              <a:t>Rattenbestrijding </a:t>
            </a:r>
          </a:p>
          <a:p>
            <a:pPr marL="400050" lvl="1" indent="0" hangingPunct="0">
              <a:buNone/>
            </a:pPr>
            <a:r>
              <a:rPr lang="nl-NL" sz="2000" dirty="0"/>
              <a:t>2.1 Muskusrat</a:t>
            </a:r>
          </a:p>
          <a:p>
            <a:pPr marL="400050" lvl="1" indent="0" hangingPunct="0">
              <a:buNone/>
            </a:pPr>
            <a:r>
              <a:rPr lang="nl-NL" sz="2000" dirty="0"/>
              <a:t>2.2 Bruine rat </a:t>
            </a:r>
          </a:p>
          <a:p>
            <a:pPr marL="514350" lvl="0" indent="-514350" hangingPunct="0">
              <a:buAutoNum type="arabicPeriod"/>
            </a:pPr>
            <a:r>
              <a:rPr lang="nl-NL" sz="2400" dirty="0"/>
              <a:t>Resultaten overlastbezorgers en zwerfkatten</a:t>
            </a:r>
          </a:p>
          <a:p>
            <a:pPr marL="514350" indent="-514350" hangingPunct="0">
              <a:buFont typeface="Arial" panose="020B0604020202020204" pitchFamily="34" charset="0"/>
              <a:buAutoNum type="arabicPeriod"/>
            </a:pPr>
            <a:r>
              <a:rPr lang="nl-NL" sz="2400" dirty="0"/>
              <a:t>Muskusrat</a:t>
            </a:r>
          </a:p>
          <a:p>
            <a:pPr marL="514350" indent="-514350" hangingPunct="0">
              <a:buFont typeface="Arial" panose="020B0604020202020204" pitchFamily="34" charset="0"/>
              <a:buAutoNum type="arabicPeriod"/>
            </a:pPr>
            <a:r>
              <a:rPr lang="nl-NL" sz="2400" dirty="0"/>
              <a:t>Provinciale ondersteuning </a:t>
            </a:r>
          </a:p>
          <a:p>
            <a:pPr marL="514350" indent="-514350" hangingPunct="0">
              <a:buAutoNum type="arabicPeriod" startAt="6"/>
            </a:pPr>
            <a:r>
              <a:rPr lang="nl-NL" sz="2400" dirty="0"/>
              <a:t>Plantaardige exoten: </a:t>
            </a:r>
            <a:r>
              <a:rPr lang="nl-NL" sz="2000" dirty="0"/>
              <a:t>toelichting door Koen Van </a:t>
            </a:r>
            <a:r>
              <a:rPr lang="nl-NL" sz="2000" dirty="0" err="1"/>
              <a:t>Roeyen</a:t>
            </a:r>
            <a:endParaRPr lang="nl-NL" sz="2400" dirty="0"/>
          </a:p>
          <a:p>
            <a:pPr marL="514350" indent="-514350" hangingPunct="0">
              <a:buAutoNum type="arabicPeriod" startAt="6"/>
            </a:pPr>
            <a:r>
              <a:rPr lang="nl-NL" sz="2400" dirty="0"/>
              <a:t>Kalender en varia </a:t>
            </a:r>
            <a:endParaRPr lang="nl-BE" sz="2400" dirty="0"/>
          </a:p>
          <a:p>
            <a:pPr marL="0" indent="0">
              <a:buNone/>
            </a:pPr>
            <a:endParaRPr lang="nl-BE" dirty="0"/>
          </a:p>
        </p:txBody>
      </p:sp>
    </p:spTree>
    <p:extLst>
      <p:ext uri="{BB962C8B-B14F-4D97-AF65-F5344CB8AC3E}">
        <p14:creationId xmlns:p14="http://schemas.microsoft.com/office/powerpoint/2010/main" val="418256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EB146C-94A0-4112-A2F5-642AE773FFE5}"/>
              </a:ext>
            </a:extLst>
          </p:cNvPr>
          <p:cNvSpPr>
            <a:spLocks noGrp="1"/>
          </p:cNvSpPr>
          <p:nvPr>
            <p:ph type="title"/>
          </p:nvPr>
        </p:nvSpPr>
        <p:spPr>
          <a:xfrm>
            <a:off x="457200" y="274638"/>
            <a:ext cx="8229600" cy="1143000"/>
          </a:xfrm>
        </p:spPr>
        <p:txBody>
          <a:bodyPr anchor="ctr">
            <a:normAutofit/>
          </a:bodyPr>
          <a:lstStyle/>
          <a:p>
            <a:pPr>
              <a:lnSpc>
                <a:spcPct val="90000"/>
              </a:lnSpc>
            </a:pPr>
            <a:r>
              <a:rPr lang="nl-BE" sz="3700" b="1"/>
              <a:t>2. Rattenbestrijding </a:t>
            </a:r>
            <a:br>
              <a:rPr lang="nl-BE" sz="3700" b="1"/>
            </a:br>
            <a:r>
              <a:rPr lang="nl-BE" sz="3700" b="1"/>
              <a:t>2.2 Bruine rat:  </a:t>
            </a:r>
            <a:r>
              <a:rPr lang="nl-BE" sz="3700" b="1" err="1"/>
              <a:t>Rodenticiden</a:t>
            </a:r>
            <a:endParaRPr lang="nl-BE" sz="3700"/>
          </a:p>
        </p:txBody>
      </p:sp>
      <p:graphicFrame>
        <p:nvGraphicFramePr>
          <p:cNvPr id="5" name="Grafiek 4">
            <a:extLst>
              <a:ext uri="{FF2B5EF4-FFF2-40B4-BE49-F238E27FC236}">
                <a16:creationId xmlns:a16="http://schemas.microsoft.com/office/drawing/2014/main" id="{9B3D799B-931C-4A4F-982E-D29B5B7B4C98}"/>
              </a:ext>
            </a:extLst>
          </p:cNvPr>
          <p:cNvGraphicFramePr/>
          <p:nvPr>
            <p:extLst>
              <p:ext uri="{D42A27DB-BD31-4B8C-83A1-F6EECF244321}">
                <p14:modId xmlns:p14="http://schemas.microsoft.com/office/powerpoint/2010/main" val="1448929720"/>
              </p:ext>
            </p:extLst>
          </p:nvPr>
        </p:nvGraphicFramePr>
        <p:xfrm>
          <a:off x="457200" y="1844824"/>
          <a:ext cx="7571184"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172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6462"/>
            <a:ext cx="8291264" cy="1152128"/>
          </a:xfrm>
        </p:spPr>
        <p:txBody>
          <a:bodyPr>
            <a:normAutofit fontScale="90000"/>
          </a:bodyPr>
          <a:lstStyle/>
          <a:p>
            <a:r>
              <a:rPr lang="nl-NL" b="1" dirty="0">
                <a:solidFill>
                  <a:schemeClr val="accent3">
                    <a:lumMod val="50000"/>
                  </a:schemeClr>
                </a:solidFill>
              </a:rPr>
              <a:t>3. Resultaten overlastbezorgers en katten</a:t>
            </a:r>
            <a:endParaRPr lang="nl-BE" dirty="0"/>
          </a:p>
        </p:txBody>
      </p:sp>
      <p:sp>
        <p:nvSpPr>
          <p:cNvPr id="3" name="Tijdelijke aanduiding voor inhoud 2"/>
          <p:cNvSpPr>
            <a:spLocks noGrp="1"/>
          </p:cNvSpPr>
          <p:nvPr>
            <p:ph idx="1"/>
          </p:nvPr>
        </p:nvSpPr>
        <p:spPr>
          <a:xfrm>
            <a:off x="395536" y="2348880"/>
            <a:ext cx="8291264" cy="3777283"/>
          </a:xfrm>
        </p:spPr>
        <p:txBody>
          <a:bodyPr/>
          <a:lstStyle/>
          <a:p>
            <a:pPr marL="0" indent="0">
              <a:buNone/>
            </a:pPr>
            <a:r>
              <a:rPr lang="nl-BE" dirty="0"/>
              <a:t>	</a:t>
            </a:r>
          </a:p>
        </p:txBody>
      </p:sp>
      <p:pic>
        <p:nvPicPr>
          <p:cNvPr id="5" name="Afbeelding 4" descr="Afbeelding met gras, buiten, schimmels&#10;&#10;Automatisch gegenereerde beschrijving">
            <a:extLst>
              <a:ext uri="{FF2B5EF4-FFF2-40B4-BE49-F238E27FC236}">
                <a16:creationId xmlns:a16="http://schemas.microsoft.com/office/drawing/2014/main" id="{3FB5FA62-2112-4055-823F-76592C8EEA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1935"/>
          <a:stretch/>
        </p:blipFill>
        <p:spPr>
          <a:xfrm>
            <a:off x="611560" y="1196753"/>
            <a:ext cx="7596336" cy="4464496"/>
          </a:xfrm>
          <a:prstGeom prst="rect">
            <a:avLst/>
          </a:prstGeom>
        </p:spPr>
      </p:pic>
    </p:spTree>
    <p:extLst>
      <p:ext uri="{BB962C8B-B14F-4D97-AF65-F5344CB8AC3E}">
        <p14:creationId xmlns:p14="http://schemas.microsoft.com/office/powerpoint/2010/main" val="386954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3. Overlastbezorgers </a:t>
            </a:r>
            <a:br>
              <a:rPr lang="nl-NL" b="1" dirty="0">
                <a:solidFill>
                  <a:schemeClr val="accent3">
                    <a:lumMod val="50000"/>
                  </a:schemeClr>
                </a:solidFill>
              </a:rPr>
            </a:br>
            <a:r>
              <a:rPr lang="nl-NL" sz="3100" b="1" dirty="0" err="1">
                <a:solidFill>
                  <a:schemeClr val="accent3">
                    <a:lumMod val="50000"/>
                  </a:schemeClr>
                </a:solidFill>
              </a:rPr>
              <a:t>Bovenschelde</a:t>
            </a:r>
            <a:r>
              <a:rPr lang="nl-NL" sz="3100" b="1" dirty="0">
                <a:solidFill>
                  <a:schemeClr val="accent3">
                    <a:lumMod val="50000"/>
                  </a:schemeClr>
                </a:solidFill>
              </a:rPr>
              <a:t>-Leie</a:t>
            </a:r>
            <a:endParaRPr lang="nl-BE" sz="3100"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p:txBody>
      </p:sp>
      <p:graphicFrame>
        <p:nvGraphicFramePr>
          <p:cNvPr id="5" name="Tabel 4">
            <a:extLst>
              <a:ext uri="{FF2B5EF4-FFF2-40B4-BE49-F238E27FC236}">
                <a16:creationId xmlns:a16="http://schemas.microsoft.com/office/drawing/2014/main" id="{8220C79C-DF15-422D-9C47-F96136A28C5D}"/>
              </a:ext>
            </a:extLst>
          </p:cNvPr>
          <p:cNvGraphicFramePr>
            <a:graphicFrameLocks noGrp="1"/>
          </p:cNvGraphicFramePr>
          <p:nvPr>
            <p:extLst>
              <p:ext uri="{D42A27DB-BD31-4B8C-83A1-F6EECF244321}">
                <p14:modId xmlns:p14="http://schemas.microsoft.com/office/powerpoint/2010/main" val="3353503374"/>
              </p:ext>
            </p:extLst>
          </p:nvPr>
        </p:nvGraphicFramePr>
        <p:xfrm>
          <a:off x="107504" y="1417638"/>
          <a:ext cx="8928993" cy="4502106"/>
        </p:xfrm>
        <a:graphic>
          <a:graphicData uri="http://schemas.openxmlformats.org/drawingml/2006/table">
            <a:tbl>
              <a:tblPr firstRow="1" firstCol="1" bandRow="1">
                <a:tableStyleId>{5C22544A-7EE6-4342-B048-85BDC9FD1C3A}</a:tableStyleId>
              </a:tblPr>
              <a:tblGrid>
                <a:gridCol w="2688125">
                  <a:extLst>
                    <a:ext uri="{9D8B030D-6E8A-4147-A177-3AD203B41FA5}">
                      <a16:colId xmlns:a16="http://schemas.microsoft.com/office/drawing/2014/main" val="20000"/>
                    </a:ext>
                  </a:extLst>
                </a:gridCol>
                <a:gridCol w="1560217">
                  <a:extLst>
                    <a:ext uri="{9D8B030D-6E8A-4147-A177-3AD203B41FA5}">
                      <a16:colId xmlns:a16="http://schemas.microsoft.com/office/drawing/2014/main" val="20003"/>
                    </a:ext>
                  </a:extLst>
                </a:gridCol>
                <a:gridCol w="1560217">
                  <a:extLst>
                    <a:ext uri="{9D8B030D-6E8A-4147-A177-3AD203B41FA5}">
                      <a16:colId xmlns:a16="http://schemas.microsoft.com/office/drawing/2014/main" val="20004"/>
                    </a:ext>
                  </a:extLst>
                </a:gridCol>
                <a:gridCol w="1560217">
                  <a:extLst>
                    <a:ext uri="{9D8B030D-6E8A-4147-A177-3AD203B41FA5}">
                      <a16:colId xmlns:a16="http://schemas.microsoft.com/office/drawing/2014/main" val="20005"/>
                    </a:ext>
                  </a:extLst>
                </a:gridCol>
                <a:gridCol w="1560217">
                  <a:extLst>
                    <a:ext uri="{9D8B030D-6E8A-4147-A177-3AD203B41FA5}">
                      <a16:colId xmlns:a16="http://schemas.microsoft.com/office/drawing/2014/main" val="2068747465"/>
                    </a:ext>
                  </a:extLst>
                </a:gridCol>
              </a:tblGrid>
              <a:tr h="506172">
                <a:tc>
                  <a:txBody>
                    <a:bodyPr/>
                    <a:lstStyle/>
                    <a:p>
                      <a:pPr algn="ctr" fontAlgn="auto" hangingPunct="1">
                        <a:spcAft>
                          <a:spcPts val="0"/>
                        </a:spcAft>
                      </a:pPr>
                      <a:r>
                        <a:rPr lang="nl-BE" sz="1800" dirty="0">
                          <a:solidFill>
                            <a:schemeClr val="tx1"/>
                          </a:solidFill>
                          <a:effectLst/>
                          <a:latin typeface="+mn-lt"/>
                        </a:rPr>
                        <a:t>Gemeente </a:t>
                      </a:r>
                      <a:endParaRPr lang="nl-BE" sz="18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800" dirty="0">
                          <a:solidFill>
                            <a:schemeClr val="tx1"/>
                          </a:solidFill>
                          <a:effectLst/>
                          <a:latin typeface="+mn-lt"/>
                        </a:rPr>
                        <a:t>vangsten duiven </a:t>
                      </a:r>
                      <a:endParaRPr lang="nl-BE" sz="18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auto" hangingPunct="1">
                        <a:spcAft>
                          <a:spcPts val="0"/>
                        </a:spcAft>
                      </a:pPr>
                      <a:r>
                        <a:rPr lang="nl-BE" sz="1800" dirty="0">
                          <a:solidFill>
                            <a:schemeClr val="tx1"/>
                          </a:solidFill>
                          <a:effectLst/>
                          <a:latin typeface="+mn-lt"/>
                        </a:rPr>
                        <a:t>vangsten ganzen</a:t>
                      </a:r>
                      <a:endParaRPr lang="nl-BE" sz="18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auto" latinLnBrk="0" hangingPunct="1">
                        <a:spcAft>
                          <a:spcPts val="0"/>
                        </a:spcAft>
                      </a:pPr>
                      <a:r>
                        <a:rPr lang="nl-BE" sz="1800" b="1" kern="1200" dirty="0">
                          <a:solidFill>
                            <a:schemeClr val="tx1"/>
                          </a:solidFill>
                          <a:effectLst/>
                          <a:latin typeface="+mn-lt"/>
                          <a:ea typeface="+mn-ea"/>
                          <a:cs typeface="+mn-cs"/>
                        </a:rPr>
                        <a:t>vangsten kippen</a:t>
                      </a: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auto" hangingPunct="1">
                        <a:spcAft>
                          <a:spcPts val="0"/>
                        </a:spcAft>
                      </a:pPr>
                      <a:r>
                        <a:rPr lang="nl-BE" sz="1800" b="1" kern="1200" dirty="0">
                          <a:solidFill>
                            <a:schemeClr val="tx1"/>
                          </a:solidFill>
                          <a:effectLst/>
                          <a:latin typeface="+mn-lt"/>
                          <a:ea typeface="+mn-ea"/>
                          <a:cs typeface="+mn-cs"/>
                        </a:rPr>
                        <a:t>vangsten katten</a:t>
                      </a: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1293">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De Pinte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01293">
                <a:tc>
                  <a:txBody>
                    <a:bodyPr/>
                    <a:lstStyle/>
                    <a:p>
                      <a:pPr algn="ctr" fontAlgn="ctr"/>
                      <a:r>
                        <a:rPr lang="nl-BE" sz="1800" b="0" i="0" u="none" strike="noStrike" dirty="0">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328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01293">
                <a:tc>
                  <a:txBody>
                    <a:bodyPr/>
                    <a:lstStyle/>
                    <a:p>
                      <a:pPr algn="ctr" fontAlgn="ctr"/>
                      <a:r>
                        <a:rPr lang="nl-BE" sz="18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01293">
                <a:tc>
                  <a:txBody>
                    <a:bodyPr/>
                    <a:lstStyle/>
                    <a:p>
                      <a:pPr algn="ctr" fontAlgn="ctr"/>
                      <a:r>
                        <a:rPr lang="nl-BE" sz="18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01796">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Gent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01293">
                <a:tc>
                  <a:txBody>
                    <a:bodyPr/>
                    <a:lstStyle/>
                    <a:p>
                      <a:pPr algn="ctr" fontAlgn="ctr"/>
                      <a:r>
                        <a:rPr lang="nl-BE" sz="18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01293">
                <a:tc>
                  <a:txBody>
                    <a:bodyPr/>
                    <a:lstStyle/>
                    <a:p>
                      <a:pPr algn="ctr" fontAlgn="ctr"/>
                      <a:r>
                        <a:rPr lang="nl-BE" sz="18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301293">
                <a:tc>
                  <a:txBody>
                    <a:bodyPr/>
                    <a:lstStyle/>
                    <a:p>
                      <a:pPr algn="ctr" fontAlgn="ctr"/>
                      <a:r>
                        <a:rPr lang="nl-BE" sz="1800" b="0" i="0" u="none" strike="noStrike" dirty="0">
                          <a:solidFill>
                            <a:srgbClr val="000000"/>
                          </a:solidFill>
                          <a:effectLst/>
                          <a:latin typeface="+mn-lt"/>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301293">
                <a:tc>
                  <a:txBody>
                    <a:bodyPr/>
                    <a:lstStyle/>
                    <a:p>
                      <a:pPr algn="ctr" fontAlgn="b"/>
                      <a:r>
                        <a:rPr lang="nl-BE" sz="1800" b="0" i="0" u="none" strike="noStrike" dirty="0">
                          <a:solidFill>
                            <a:srgbClr val="000000"/>
                          </a:solidFill>
                          <a:effectLst/>
                          <a:latin typeface="+mn-lt"/>
                        </a:rPr>
                        <a:t>Nazareth*</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9"/>
                  </a:ext>
                </a:extLst>
              </a:tr>
              <a:tr h="301293">
                <a:tc>
                  <a:txBody>
                    <a:bodyPr/>
                    <a:lstStyle/>
                    <a:p>
                      <a:pPr algn="ctr" fontAlgn="b"/>
                      <a:r>
                        <a:rPr lang="nl-BE" sz="1800" b="0" i="0" u="none" strike="noStrike" dirty="0">
                          <a:solidFill>
                            <a:srgbClr val="000000"/>
                          </a:solidFill>
                          <a:effectLst/>
                          <a:latin typeface="+mn-lt"/>
                        </a:rPr>
                        <a:t>Oosterzele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 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301293">
                <a:tc>
                  <a:txBody>
                    <a:bodyPr/>
                    <a:lstStyle/>
                    <a:p>
                      <a:pPr algn="ctr" fontAlgn="b"/>
                      <a:r>
                        <a:rPr lang="nl-BE" sz="1800" b="0" i="0" u="none" strike="noStrike" dirty="0">
                          <a:solidFill>
                            <a:srgbClr val="000000"/>
                          </a:solidFill>
                          <a:effectLst/>
                          <a:latin typeface="+mn-lt"/>
                        </a:rPr>
                        <a:t>Sint-Martens-Latem*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2"/>
                  </a:ext>
                </a:extLst>
              </a:tr>
              <a:tr h="301293">
                <a:tc>
                  <a:txBody>
                    <a:bodyPr/>
                    <a:lstStyle/>
                    <a:p>
                      <a:pPr algn="ctr" fontAlgn="b"/>
                      <a:r>
                        <a:rPr lang="nl-BE" sz="1800" b="0" i="0" u="none" strike="noStrike" dirty="0">
                          <a:solidFill>
                            <a:srgbClr val="000000"/>
                          </a:solidFill>
                          <a:effectLst/>
                          <a:latin typeface="+mn-lt"/>
                        </a:rPr>
                        <a:t>Zulte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3"/>
                  </a:ext>
                </a:extLst>
              </a:tr>
              <a:tr h="337447">
                <a:tc>
                  <a:txBody>
                    <a:bodyPr/>
                    <a:lstStyle/>
                    <a:p>
                      <a:pPr algn="ctr" fontAlgn="auto" hangingPunct="1">
                        <a:spcAft>
                          <a:spcPts val="0"/>
                        </a:spcAft>
                      </a:pPr>
                      <a:r>
                        <a:rPr lang="nl-BE" sz="1800" b="1" dirty="0">
                          <a:solidFill>
                            <a:schemeClr val="tx1"/>
                          </a:solidFill>
                          <a:effectLst/>
                          <a:latin typeface="+mn-lt"/>
                        </a:rPr>
                        <a:t>Totalen 2021</a:t>
                      </a:r>
                      <a:endParaRPr lang="nl-BE" sz="1800" b="1"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1" i="0" u="none" strike="noStrike">
                          <a:solidFill>
                            <a:srgbClr val="000000"/>
                          </a:solidFill>
                          <a:effectLst/>
                          <a:latin typeface="+mn-lt"/>
                        </a:rPr>
                        <a:t> 760</a:t>
                      </a:r>
                      <a:endParaRPr lang="nl-BE" sz="1800" b="1" i="0" u="none" strike="noStrike" dirty="0">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1" i="0" u="none" strike="noStrike" dirty="0">
                          <a:solidFill>
                            <a:srgbClr val="000000"/>
                          </a:solidFill>
                          <a:effectLst/>
                          <a:latin typeface="+mn-lt"/>
                        </a:rPr>
                        <a:t>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1" i="0" u="none" strike="noStrike" dirty="0">
                          <a:solidFill>
                            <a:srgbClr val="000000"/>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auto" latinLnBrk="0" hangingPunct="1">
                        <a:spcAft>
                          <a:spcPts val="0"/>
                        </a:spcAft>
                      </a:pPr>
                      <a:r>
                        <a:rPr lang="nl-BE" sz="1800" b="1" kern="1200" dirty="0">
                          <a:solidFill>
                            <a:schemeClr val="tx1"/>
                          </a:solidFill>
                          <a:effectLst/>
                          <a:latin typeface="+mn-lt"/>
                          <a:ea typeface="Times New Roman"/>
                          <a:cs typeface="Times New Roman"/>
                        </a:rPr>
                        <a:t>164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17311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3. Overlastbezorgers </a:t>
            </a:r>
            <a:br>
              <a:rPr lang="nl-NL" b="1" dirty="0">
                <a:solidFill>
                  <a:schemeClr val="accent3">
                    <a:lumMod val="50000"/>
                  </a:schemeClr>
                </a:solidFill>
              </a:rPr>
            </a:br>
            <a:r>
              <a:rPr lang="nl-NL" sz="3100" b="1" dirty="0">
                <a:solidFill>
                  <a:schemeClr val="accent3">
                    <a:lumMod val="50000"/>
                  </a:schemeClr>
                </a:solidFill>
              </a:rPr>
              <a:t>Meetjesland</a:t>
            </a:r>
            <a:endParaRPr lang="nl-BE" sz="3100"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p:txBody>
      </p:sp>
      <p:graphicFrame>
        <p:nvGraphicFramePr>
          <p:cNvPr id="6" name="Tabel 5">
            <a:extLst>
              <a:ext uri="{FF2B5EF4-FFF2-40B4-BE49-F238E27FC236}">
                <a16:creationId xmlns:a16="http://schemas.microsoft.com/office/drawing/2014/main" id="{192FB295-0CCE-424F-944C-1DD2BC23891A}"/>
              </a:ext>
            </a:extLst>
          </p:cNvPr>
          <p:cNvGraphicFramePr>
            <a:graphicFrameLocks noGrp="1"/>
          </p:cNvGraphicFramePr>
          <p:nvPr>
            <p:extLst>
              <p:ext uri="{D42A27DB-BD31-4B8C-83A1-F6EECF244321}">
                <p14:modId xmlns:p14="http://schemas.microsoft.com/office/powerpoint/2010/main" val="1946510681"/>
              </p:ext>
            </p:extLst>
          </p:nvPr>
        </p:nvGraphicFramePr>
        <p:xfrm>
          <a:off x="107505" y="1417638"/>
          <a:ext cx="8712969" cy="4407002"/>
        </p:xfrm>
        <a:graphic>
          <a:graphicData uri="http://schemas.openxmlformats.org/drawingml/2006/table">
            <a:tbl>
              <a:tblPr firstRow="1" firstCol="1" bandRow="1">
                <a:tableStyleId>{5C22544A-7EE6-4342-B048-85BDC9FD1C3A}</a:tableStyleId>
              </a:tblPr>
              <a:tblGrid>
                <a:gridCol w="2623089">
                  <a:extLst>
                    <a:ext uri="{9D8B030D-6E8A-4147-A177-3AD203B41FA5}">
                      <a16:colId xmlns:a16="http://schemas.microsoft.com/office/drawing/2014/main" val="20000"/>
                    </a:ext>
                  </a:extLst>
                </a:gridCol>
                <a:gridCol w="1522470">
                  <a:extLst>
                    <a:ext uri="{9D8B030D-6E8A-4147-A177-3AD203B41FA5}">
                      <a16:colId xmlns:a16="http://schemas.microsoft.com/office/drawing/2014/main" val="20003"/>
                    </a:ext>
                  </a:extLst>
                </a:gridCol>
                <a:gridCol w="1522470">
                  <a:extLst>
                    <a:ext uri="{9D8B030D-6E8A-4147-A177-3AD203B41FA5}">
                      <a16:colId xmlns:a16="http://schemas.microsoft.com/office/drawing/2014/main" val="20004"/>
                    </a:ext>
                  </a:extLst>
                </a:gridCol>
                <a:gridCol w="1522470">
                  <a:extLst>
                    <a:ext uri="{9D8B030D-6E8A-4147-A177-3AD203B41FA5}">
                      <a16:colId xmlns:a16="http://schemas.microsoft.com/office/drawing/2014/main" val="20005"/>
                    </a:ext>
                  </a:extLst>
                </a:gridCol>
                <a:gridCol w="1522470">
                  <a:extLst>
                    <a:ext uri="{9D8B030D-6E8A-4147-A177-3AD203B41FA5}">
                      <a16:colId xmlns:a16="http://schemas.microsoft.com/office/drawing/2014/main" val="2068747465"/>
                    </a:ext>
                  </a:extLst>
                </a:gridCol>
              </a:tblGrid>
              <a:tr h="660015">
                <a:tc>
                  <a:txBody>
                    <a:bodyPr/>
                    <a:lstStyle/>
                    <a:p>
                      <a:pPr algn="ctr" fontAlgn="auto" hangingPunct="1">
                        <a:spcAft>
                          <a:spcPts val="0"/>
                        </a:spcAft>
                      </a:pPr>
                      <a:r>
                        <a:rPr lang="nl-BE" sz="1800" dirty="0">
                          <a:solidFill>
                            <a:schemeClr val="tx1"/>
                          </a:solidFill>
                          <a:effectLst/>
                          <a:latin typeface="+mn-lt"/>
                        </a:rPr>
                        <a:t>Gemeente </a:t>
                      </a:r>
                      <a:endParaRPr lang="nl-BE" sz="18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800" dirty="0">
                          <a:solidFill>
                            <a:schemeClr val="tx1"/>
                          </a:solidFill>
                          <a:effectLst/>
                          <a:latin typeface="+mn-lt"/>
                        </a:rPr>
                        <a:t>vangsten duiven </a:t>
                      </a:r>
                      <a:endParaRPr lang="nl-BE" sz="18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auto" hangingPunct="1">
                        <a:spcAft>
                          <a:spcPts val="0"/>
                        </a:spcAft>
                      </a:pPr>
                      <a:r>
                        <a:rPr lang="nl-BE" sz="1800" dirty="0">
                          <a:solidFill>
                            <a:schemeClr val="tx1"/>
                          </a:solidFill>
                          <a:effectLst/>
                          <a:latin typeface="+mn-lt"/>
                        </a:rPr>
                        <a:t>vangsten ganzen</a:t>
                      </a:r>
                      <a:endParaRPr lang="nl-BE" sz="18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auto" latinLnBrk="0" hangingPunct="1">
                        <a:spcAft>
                          <a:spcPts val="0"/>
                        </a:spcAft>
                      </a:pPr>
                      <a:r>
                        <a:rPr lang="nl-BE" sz="1800" b="1" kern="1200" dirty="0">
                          <a:solidFill>
                            <a:schemeClr val="tx1"/>
                          </a:solidFill>
                          <a:effectLst/>
                          <a:latin typeface="+mn-lt"/>
                          <a:ea typeface="+mn-ea"/>
                          <a:cs typeface="+mn-cs"/>
                        </a:rPr>
                        <a:t>vangsten kippen</a:t>
                      </a: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auto" hangingPunct="1">
                        <a:spcAft>
                          <a:spcPts val="0"/>
                        </a:spcAft>
                      </a:pPr>
                      <a:r>
                        <a:rPr lang="nl-BE" sz="1800" dirty="0">
                          <a:solidFill>
                            <a:schemeClr val="tx1"/>
                          </a:solidFill>
                          <a:effectLst/>
                          <a:latin typeface="+mn-lt"/>
                        </a:rPr>
                        <a:t>vangsten katten</a:t>
                      </a:r>
                      <a:endParaRPr lang="nl-BE" sz="18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92866">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92866">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Assenede + Zwarte sluispolder*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92866">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339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92866">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93522">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47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92866">
                <a:tc>
                  <a:txBody>
                    <a:bodyPr/>
                    <a:lstStyle/>
                    <a:p>
                      <a:pPr marL="0" algn="ctr" defTabSz="914400" rtl="0" eaLnBrk="1" fontAlgn="ctr" latinLnBrk="0" hangingPunct="1"/>
                      <a:r>
                        <a:rPr lang="nl-BE" sz="1800" b="0" i="0" u="none" strike="noStrike" kern="1200" dirty="0" err="1">
                          <a:solidFill>
                            <a:srgbClr val="000000"/>
                          </a:solidFill>
                          <a:effectLst/>
                          <a:latin typeface="+mn-lt"/>
                          <a:ea typeface="+mn-ea"/>
                          <a:cs typeface="+mn-cs"/>
                        </a:rPr>
                        <a:t>Lievegem</a:t>
                      </a:r>
                      <a:r>
                        <a:rPr lang="nl-BE" sz="1800" b="0" i="0" u="none" strike="noStrike" kern="1200" dirty="0">
                          <a:solidFill>
                            <a:srgbClr val="000000"/>
                          </a:solidFill>
                          <a:effectLst/>
                          <a:latin typeface="+mn-lt"/>
                          <a:ea typeface="+mn-ea"/>
                          <a:cs typeface="+mn-cs"/>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172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92866">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392866">
                <a:tc>
                  <a:txBody>
                    <a:bodyPr/>
                    <a:lstStyle/>
                    <a:p>
                      <a:pPr marL="0" algn="ctr" defTabSz="914400" rtl="0" eaLnBrk="1" fontAlgn="ctr" latinLnBrk="0" hangingPunct="1"/>
                      <a:r>
                        <a:rPr lang="nl-BE" sz="1800" b="0" i="0" u="none" strike="noStrike" kern="1200" dirty="0">
                          <a:solidFill>
                            <a:srgbClr val="000000"/>
                          </a:solidFill>
                          <a:effectLst/>
                          <a:latin typeface="+mn-lt"/>
                          <a:ea typeface="+mn-ea"/>
                          <a:cs typeface="+mn-cs"/>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a:solidFill>
                            <a:srgbClr val="000000"/>
                          </a:solidFill>
                          <a:effectLst/>
                          <a:latin typeface="+mn-lt"/>
                          <a:ea typeface="+mn-ea"/>
                          <a:cs typeface="+mn-cs"/>
                        </a:rPr>
                        <a:t>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440009">
                <a:tc>
                  <a:txBody>
                    <a:bodyPr/>
                    <a:lstStyle/>
                    <a:p>
                      <a:pPr algn="ctr" fontAlgn="auto" hangingPunct="1">
                        <a:spcAft>
                          <a:spcPts val="0"/>
                        </a:spcAft>
                      </a:pPr>
                      <a:r>
                        <a:rPr lang="nl-BE" sz="1800" b="1" dirty="0">
                          <a:solidFill>
                            <a:schemeClr val="tx1"/>
                          </a:solidFill>
                          <a:effectLst/>
                        </a:rPr>
                        <a:t>Totalen 2021</a:t>
                      </a:r>
                      <a:endParaRPr lang="nl-BE" sz="1800" b="1" dirty="0">
                        <a:solidFill>
                          <a:schemeClr val="tx1"/>
                        </a:solidFill>
                        <a:effectLst/>
                        <a:latin typeface="Arial"/>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800" b="1" i="0" u="none" strike="noStrike" dirty="0">
                          <a:solidFill>
                            <a:srgbClr val="000000"/>
                          </a:solidFill>
                          <a:effectLst/>
                          <a:latin typeface="+mn-lt"/>
                        </a:rPr>
                        <a:t>586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800" b="1" i="0" u="none" strike="noStrike" dirty="0">
                          <a:solidFill>
                            <a:srgbClr val="000000"/>
                          </a:solidFill>
                          <a:effectLst/>
                          <a:latin typeface="+mn-lt"/>
                        </a:rPr>
                        <a:t>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800" b="1" i="0" u="none" strike="noStrike" dirty="0">
                          <a:solidFill>
                            <a:srgbClr val="000000"/>
                          </a:solidFill>
                          <a:effectLst/>
                          <a:latin typeface="+mn-lt"/>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nl-BE" sz="1800" b="1" i="0" u="none" strike="noStrike" dirty="0">
                          <a:solidFill>
                            <a:srgbClr val="000000"/>
                          </a:solidFill>
                          <a:effectLst/>
                          <a:latin typeface="+mn-lt"/>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22087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3. Overlastbezorgers</a:t>
            </a:r>
            <a:br>
              <a:rPr lang="nl-NL" b="1" dirty="0">
                <a:solidFill>
                  <a:schemeClr val="accent3">
                    <a:lumMod val="50000"/>
                  </a:schemeClr>
                </a:solidFill>
              </a:rPr>
            </a:br>
            <a:r>
              <a:rPr lang="nl-NL" sz="3100" b="1" dirty="0">
                <a:solidFill>
                  <a:schemeClr val="accent3">
                    <a:lumMod val="50000"/>
                  </a:schemeClr>
                </a:solidFill>
              </a:rPr>
              <a:t>Provincie Oost-Vlaanderen</a:t>
            </a:r>
            <a:endParaRPr lang="nl-BE" sz="3100" b="1" dirty="0">
              <a:solidFill>
                <a:schemeClr val="accent3">
                  <a:lumMod val="50000"/>
                </a:scheme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480115111"/>
              </p:ext>
            </p:extLst>
          </p:nvPr>
        </p:nvGraphicFramePr>
        <p:xfrm>
          <a:off x="827584" y="1484784"/>
          <a:ext cx="7560841" cy="4049033"/>
        </p:xfrm>
        <a:graphic>
          <a:graphicData uri="http://schemas.openxmlformats.org/drawingml/2006/table">
            <a:tbl>
              <a:tblPr>
                <a:tableStyleId>{5C22544A-7EE6-4342-B048-85BDC9FD1C3A}</a:tableStyleId>
              </a:tblPr>
              <a:tblGrid>
                <a:gridCol w="1846065">
                  <a:extLst>
                    <a:ext uri="{9D8B030D-6E8A-4147-A177-3AD203B41FA5}">
                      <a16:colId xmlns:a16="http://schemas.microsoft.com/office/drawing/2014/main" val="20000"/>
                    </a:ext>
                  </a:extLst>
                </a:gridCol>
                <a:gridCol w="1428694">
                  <a:extLst>
                    <a:ext uri="{9D8B030D-6E8A-4147-A177-3AD203B41FA5}">
                      <a16:colId xmlns:a16="http://schemas.microsoft.com/office/drawing/2014/main" val="20003"/>
                    </a:ext>
                  </a:extLst>
                </a:gridCol>
                <a:gridCol w="1428694">
                  <a:extLst>
                    <a:ext uri="{9D8B030D-6E8A-4147-A177-3AD203B41FA5}">
                      <a16:colId xmlns:a16="http://schemas.microsoft.com/office/drawing/2014/main" val="20004"/>
                    </a:ext>
                  </a:extLst>
                </a:gridCol>
                <a:gridCol w="1428694">
                  <a:extLst>
                    <a:ext uri="{9D8B030D-6E8A-4147-A177-3AD203B41FA5}">
                      <a16:colId xmlns:a16="http://schemas.microsoft.com/office/drawing/2014/main" val="20005"/>
                    </a:ext>
                  </a:extLst>
                </a:gridCol>
                <a:gridCol w="1428694">
                  <a:extLst>
                    <a:ext uri="{9D8B030D-6E8A-4147-A177-3AD203B41FA5}">
                      <a16:colId xmlns:a16="http://schemas.microsoft.com/office/drawing/2014/main" val="4159914217"/>
                    </a:ext>
                  </a:extLst>
                </a:gridCol>
              </a:tblGrid>
              <a:tr h="828000">
                <a:tc>
                  <a:txBody>
                    <a:bodyPr/>
                    <a:lstStyle/>
                    <a:p>
                      <a:pPr algn="ctr" fontAlgn="ctr"/>
                      <a:r>
                        <a:rPr lang="nl-BE" sz="1800" b="1" u="none" strike="noStrike" dirty="0">
                          <a:effectLst/>
                        </a:rPr>
                        <a:t>Regio </a:t>
                      </a:r>
                      <a:endParaRPr lang="nl-BE" sz="18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1" u="none" strike="noStrike" dirty="0">
                          <a:effectLst/>
                        </a:rPr>
                        <a:t>vangsten </a:t>
                      </a:r>
                    </a:p>
                    <a:p>
                      <a:pPr algn="ctr" fontAlgn="b"/>
                      <a:r>
                        <a:rPr lang="nl-BE" sz="1800" b="1" u="none" strike="noStrike" dirty="0">
                          <a:effectLst/>
                        </a:rPr>
                        <a:t>duiven </a:t>
                      </a:r>
                      <a:endParaRPr lang="nl-BE" sz="18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1" u="none" strike="noStrike" dirty="0">
                          <a:effectLst/>
                        </a:rPr>
                        <a:t>vangsten </a:t>
                      </a:r>
                    </a:p>
                    <a:p>
                      <a:pPr algn="ctr" fontAlgn="b"/>
                      <a:r>
                        <a:rPr lang="nl-BE" sz="1800" b="1" u="none" strike="noStrike" dirty="0">
                          <a:effectLst/>
                        </a:rPr>
                        <a:t>ganzen</a:t>
                      </a:r>
                      <a:endParaRPr lang="nl-BE" sz="18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1" u="none" strike="noStrike" kern="1200" dirty="0">
                          <a:solidFill>
                            <a:schemeClr val="dk1"/>
                          </a:solidFill>
                          <a:effectLst/>
                          <a:latin typeface="+mn-lt"/>
                          <a:ea typeface="+mn-ea"/>
                          <a:cs typeface="+mn-cs"/>
                        </a:rPr>
                        <a:t>vangsten</a:t>
                      </a:r>
                    </a:p>
                    <a:p>
                      <a:pPr algn="ctr" fontAlgn="b"/>
                      <a:r>
                        <a:rPr lang="nl-BE" sz="1800" b="1" u="none" strike="noStrike" kern="1200" dirty="0">
                          <a:solidFill>
                            <a:schemeClr val="dk1"/>
                          </a:solidFill>
                          <a:effectLst/>
                          <a:latin typeface="+mn-lt"/>
                          <a:ea typeface="+mn-ea"/>
                          <a:cs typeface="+mn-cs"/>
                        </a:rPr>
                        <a:t>kippen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spcAft>
                          <a:spcPts val="0"/>
                        </a:spcAft>
                      </a:pPr>
                      <a:r>
                        <a:rPr lang="nl-BE" sz="1800" b="1" u="none" strike="noStrike" kern="1200" dirty="0">
                          <a:solidFill>
                            <a:schemeClr val="dk1"/>
                          </a:solidFill>
                          <a:effectLst/>
                          <a:latin typeface="+mn-lt"/>
                          <a:ea typeface="+mn-ea"/>
                          <a:cs typeface="+mn-cs"/>
                        </a:rPr>
                        <a:t>vangsten </a:t>
                      </a:r>
                    </a:p>
                    <a:p>
                      <a:pPr marL="0" algn="ctr" defTabSz="914400" rtl="0" eaLnBrk="1" fontAlgn="b" latinLnBrk="0" hangingPunct="1">
                        <a:spcAft>
                          <a:spcPts val="0"/>
                        </a:spcAft>
                      </a:pPr>
                      <a:r>
                        <a:rPr lang="nl-BE" sz="1800" b="1" u="none" strike="noStrike" kern="1200" dirty="0">
                          <a:solidFill>
                            <a:schemeClr val="dk1"/>
                          </a:solidFill>
                          <a:effectLst/>
                          <a:latin typeface="+mn-lt"/>
                          <a:ea typeface="+mn-ea"/>
                          <a:cs typeface="+mn-cs"/>
                        </a:rPr>
                        <a:t>katten</a:t>
                      </a: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18748">
                <a:tc>
                  <a:txBody>
                    <a:bodyPr/>
                    <a:lstStyle/>
                    <a:p>
                      <a:pPr algn="ctr" fontAlgn="b"/>
                      <a:r>
                        <a:rPr lang="nl-BE" sz="1800" u="none" strike="noStrike" dirty="0" err="1">
                          <a:effectLst/>
                        </a:rPr>
                        <a:t>Bovenschelde</a:t>
                      </a:r>
                      <a:r>
                        <a:rPr lang="nl-BE" sz="1800" u="none" strike="noStrike" dirty="0">
                          <a:effectLst/>
                        </a:rPr>
                        <a:t>-Leie </a:t>
                      </a:r>
                      <a:endParaRPr lang="nl-BE"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760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0" i="0" u="none" strike="noStrike" dirty="0">
                          <a:solidFill>
                            <a:srgbClr val="000000"/>
                          </a:solidFill>
                          <a:effectLst/>
                          <a:latin typeface="+mn-lt"/>
                        </a:rPr>
                        <a:t>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0" i="0" u="none" strike="noStrike" dirty="0">
                          <a:solidFill>
                            <a:srgbClr val="000000"/>
                          </a:solidFill>
                          <a:effectLst/>
                          <a:latin typeface="+mn-lt"/>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143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518748">
                <a:tc>
                  <a:txBody>
                    <a:bodyPr/>
                    <a:lstStyle/>
                    <a:p>
                      <a:pPr algn="ctr" fontAlgn="ctr"/>
                      <a:r>
                        <a:rPr lang="nl-BE" sz="1800" b="0" u="none" strike="noStrike" dirty="0">
                          <a:effectLst/>
                        </a:rPr>
                        <a:t>Dendervallei</a:t>
                      </a:r>
                      <a:endParaRPr lang="nl-BE" sz="18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324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0" i="0" u="none" strike="noStrike" dirty="0">
                          <a:solidFill>
                            <a:srgbClr val="000000"/>
                          </a:solidFill>
                          <a:effectLst/>
                          <a:latin typeface="+mn-lt"/>
                        </a:rPr>
                        <a:t>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0" i="0" u="none" strike="noStrike" dirty="0">
                          <a:solidFill>
                            <a:srgbClr val="000000"/>
                          </a:solidFill>
                          <a:effectLst/>
                          <a:latin typeface="+mn-lt"/>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739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518748">
                <a:tc>
                  <a:txBody>
                    <a:bodyPr/>
                    <a:lstStyle/>
                    <a:p>
                      <a:pPr algn="ctr" fontAlgn="b"/>
                      <a:r>
                        <a:rPr lang="nl-BE" sz="1800" b="0" u="none" strike="noStrike" dirty="0">
                          <a:effectLst/>
                        </a:rPr>
                        <a:t>Meetjesland</a:t>
                      </a:r>
                      <a:endParaRPr lang="nl-BE"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586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0" i="0" u="none" strike="noStrike" dirty="0">
                          <a:solidFill>
                            <a:srgbClr val="000000"/>
                          </a:solidFill>
                          <a:effectLst/>
                          <a:latin typeface="+mn-lt"/>
                        </a:rPr>
                        <a:t>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0" i="0" u="none" strike="noStrike" dirty="0">
                          <a:solidFill>
                            <a:srgbClr val="000000"/>
                          </a:solidFill>
                          <a:effectLst/>
                          <a:latin typeface="+mn-lt"/>
                        </a:rPr>
                        <a:t>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518748">
                <a:tc>
                  <a:txBody>
                    <a:bodyPr/>
                    <a:lstStyle/>
                    <a:p>
                      <a:pPr algn="ctr" fontAlgn="ctr"/>
                      <a:r>
                        <a:rPr lang="nl-BE" sz="1800" b="0" u="none" strike="noStrike" dirty="0">
                          <a:effectLst/>
                        </a:rPr>
                        <a:t>Vlaamse</a:t>
                      </a:r>
                      <a:r>
                        <a:rPr lang="nl-BE" sz="1800" b="0" u="none" strike="noStrike" baseline="0" dirty="0">
                          <a:effectLst/>
                        </a:rPr>
                        <a:t> Ardennen</a:t>
                      </a:r>
                      <a:endParaRPr lang="nl-BE" sz="18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201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0" i="0" u="none" strike="noStrike" dirty="0">
                          <a:solidFill>
                            <a:srgbClr val="000000"/>
                          </a:solidFill>
                          <a:effectLst/>
                          <a:latin typeface="+mn-lt"/>
                        </a:rPr>
                        <a:t>151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0" i="0" u="none" strike="noStrike" dirty="0">
                          <a:solidFill>
                            <a:srgbClr val="000000"/>
                          </a:solidFill>
                          <a:effectLst/>
                          <a:latin typeface="+mn-lt"/>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411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518748">
                <a:tc>
                  <a:txBody>
                    <a:bodyPr/>
                    <a:lstStyle/>
                    <a:p>
                      <a:pPr algn="ctr" fontAlgn="b"/>
                      <a:r>
                        <a:rPr lang="nl-BE" sz="1800" u="none" strike="noStrike" dirty="0">
                          <a:effectLst/>
                        </a:rPr>
                        <a:t>Waasland</a:t>
                      </a:r>
                      <a:endParaRPr lang="nl-BE" sz="18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302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0" i="0" u="none" strike="noStrike" dirty="0">
                          <a:solidFill>
                            <a:srgbClr val="000000"/>
                          </a:solidFill>
                          <a:effectLst/>
                          <a:latin typeface="+mn-lt"/>
                        </a:rPr>
                        <a:t>219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0" i="0" u="none" strike="noStrike" dirty="0">
                          <a:solidFill>
                            <a:srgbClr val="000000"/>
                          </a:solidFill>
                          <a:effectLst/>
                          <a:latin typeface="+mn-lt"/>
                        </a:rPr>
                        <a:t>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932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627293">
                <a:tc>
                  <a:txBody>
                    <a:bodyPr/>
                    <a:lstStyle/>
                    <a:p>
                      <a:pPr algn="ctr" fontAlgn="b"/>
                      <a:r>
                        <a:rPr lang="nl-BE" sz="1800" b="1" u="none" strike="noStrike" dirty="0">
                          <a:effectLst/>
                        </a:rPr>
                        <a:t>Totalen 2021</a:t>
                      </a:r>
                      <a:endParaRPr lang="nl-BE" sz="18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i="0" u="none" strike="noStrike" dirty="0">
                          <a:solidFill>
                            <a:srgbClr val="000000"/>
                          </a:solidFill>
                          <a:effectLst/>
                          <a:latin typeface="+mn-lt"/>
                        </a:rPr>
                        <a:t>2173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800" b="1" i="0" u="none" strike="noStrike" dirty="0">
                          <a:solidFill>
                            <a:srgbClr val="000000"/>
                          </a:solidFill>
                          <a:effectLst/>
                          <a:latin typeface="+mn-lt"/>
                        </a:rPr>
                        <a:t>593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800" b="1" i="0" u="none" strike="noStrike">
                          <a:solidFill>
                            <a:srgbClr val="000000"/>
                          </a:solidFill>
                          <a:effectLst/>
                          <a:latin typeface="+mn-lt"/>
                        </a:rPr>
                        <a:t>189</a:t>
                      </a:r>
                      <a:endParaRPr lang="nl-BE" sz="1800" b="1" i="0" u="none" strike="noStrike" dirty="0">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1" i="0" u="none" strike="noStrike" dirty="0">
                          <a:solidFill>
                            <a:srgbClr val="000000"/>
                          </a:solidFill>
                          <a:effectLst/>
                          <a:latin typeface="+mn-lt"/>
                        </a:rPr>
                        <a:t>2546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308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solidFill>
                  <a:schemeClr val="accent3">
                    <a:lumMod val="50000"/>
                  </a:schemeClr>
                </a:solidFill>
              </a:rPr>
              <a:t>3. Overlastbezorgers</a:t>
            </a:r>
            <a:endParaRPr lang="nl-BE" dirty="0"/>
          </a:p>
        </p:txBody>
      </p:sp>
      <p:graphicFrame>
        <p:nvGraphicFramePr>
          <p:cNvPr id="7" name="Tijdelijke aanduiding voor inhoud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ek 4">
            <a:extLst>
              <a:ext uri="{FF2B5EF4-FFF2-40B4-BE49-F238E27FC236}">
                <a16:creationId xmlns:a16="http://schemas.microsoft.com/office/drawing/2014/main" id="{B5591A21-2190-452D-BA70-51CEE59CF25F}"/>
              </a:ext>
            </a:extLst>
          </p:cNvPr>
          <p:cNvGraphicFramePr>
            <a:graphicFrameLocks/>
          </p:cNvGraphicFramePr>
          <p:nvPr>
            <p:extLst>
              <p:ext uri="{D42A27DB-BD31-4B8C-83A1-F6EECF244321}">
                <p14:modId xmlns:p14="http://schemas.microsoft.com/office/powerpoint/2010/main" val="2854064671"/>
              </p:ext>
            </p:extLst>
          </p:nvPr>
        </p:nvGraphicFramePr>
        <p:xfrm>
          <a:off x="539552" y="1417638"/>
          <a:ext cx="7848872" cy="4315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490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D9849-CEAD-4DC9-8886-A587412838D8}"/>
              </a:ext>
            </a:extLst>
          </p:cNvPr>
          <p:cNvSpPr>
            <a:spLocks noGrp="1"/>
          </p:cNvSpPr>
          <p:nvPr>
            <p:ph type="title"/>
          </p:nvPr>
        </p:nvSpPr>
        <p:spPr/>
        <p:txBody>
          <a:bodyPr>
            <a:normAutofit fontScale="90000"/>
          </a:bodyPr>
          <a:lstStyle/>
          <a:p>
            <a:br>
              <a:rPr lang="nl-BE" b="1" dirty="0">
                <a:solidFill>
                  <a:schemeClr val="accent3">
                    <a:lumMod val="50000"/>
                  </a:schemeClr>
                </a:solidFill>
              </a:rPr>
            </a:br>
            <a:r>
              <a:rPr lang="nl-BE" b="1" dirty="0">
                <a:solidFill>
                  <a:schemeClr val="accent3">
                    <a:lumMod val="50000"/>
                  </a:schemeClr>
                </a:solidFill>
              </a:rPr>
              <a:t>4. Muskusrat</a:t>
            </a:r>
            <a:br>
              <a:rPr lang="nl-BE" b="1" dirty="0">
                <a:solidFill>
                  <a:schemeClr val="accent3">
                    <a:lumMod val="50000"/>
                  </a:schemeClr>
                </a:solidFill>
              </a:rPr>
            </a:br>
            <a:r>
              <a:rPr lang="nl-BE" sz="3100" b="1" dirty="0">
                <a:solidFill>
                  <a:schemeClr val="accent3">
                    <a:lumMod val="50000"/>
                  </a:schemeClr>
                </a:solidFill>
              </a:rPr>
              <a:t>Breng je gevangen </a:t>
            </a:r>
            <a:r>
              <a:rPr lang="nl-BE" sz="3100" b="1" dirty="0" err="1">
                <a:solidFill>
                  <a:schemeClr val="accent3">
                    <a:lumMod val="50000"/>
                  </a:schemeClr>
                </a:solidFill>
              </a:rPr>
              <a:t>mura</a:t>
            </a:r>
            <a:r>
              <a:rPr lang="nl-BE" sz="3100" b="1" dirty="0">
                <a:solidFill>
                  <a:schemeClr val="accent3">
                    <a:lumMod val="50000"/>
                  </a:schemeClr>
                </a:solidFill>
              </a:rPr>
              <a:t> binnen  </a:t>
            </a:r>
            <a:br>
              <a:rPr lang="nl-BE" b="1" dirty="0">
                <a:solidFill>
                  <a:schemeClr val="accent3">
                    <a:lumMod val="50000"/>
                  </a:schemeClr>
                </a:solidFill>
              </a:rPr>
            </a:br>
            <a:endParaRPr lang="nl-BE" dirty="0"/>
          </a:p>
        </p:txBody>
      </p:sp>
      <p:sp>
        <p:nvSpPr>
          <p:cNvPr id="3" name="Tijdelijke aanduiding voor inhoud 2">
            <a:extLst>
              <a:ext uri="{FF2B5EF4-FFF2-40B4-BE49-F238E27FC236}">
                <a16:creationId xmlns:a16="http://schemas.microsoft.com/office/drawing/2014/main" id="{54861535-12BA-42E1-8915-50FC74B1715B}"/>
              </a:ext>
            </a:extLst>
          </p:cNvPr>
          <p:cNvSpPr>
            <a:spLocks noGrp="1"/>
          </p:cNvSpPr>
          <p:nvPr>
            <p:ph idx="1"/>
          </p:nvPr>
        </p:nvSpPr>
        <p:spPr>
          <a:xfrm>
            <a:off x="457200" y="1556792"/>
            <a:ext cx="8229600" cy="4569371"/>
          </a:xfrm>
        </p:spPr>
        <p:txBody>
          <a:bodyPr>
            <a:normAutofit/>
          </a:bodyPr>
          <a:lstStyle/>
          <a:p>
            <a:r>
              <a:rPr lang="nl-BE" sz="2600" dirty="0"/>
              <a:t>Elke vijf jaar zamelt het INBO alle gevangen muskusratten in, om deze te controleren op vossenlintworm </a:t>
            </a:r>
          </a:p>
          <a:p>
            <a:r>
              <a:rPr lang="nl-BE" sz="2600" dirty="0"/>
              <a:t>Doe jij aan muskusratbestrijding? Zamel dan zeker alle muskusratten in en label ze correct</a:t>
            </a:r>
          </a:p>
          <a:p>
            <a:pPr>
              <a:buFont typeface="Wingdings" panose="05000000000000000000" pitchFamily="2" charset="2"/>
              <a:buChar char="ü"/>
            </a:pPr>
            <a:r>
              <a:rPr lang="nl-BE" sz="2000" dirty="0"/>
              <a:t>Groen label waarop je met potlood noteert</a:t>
            </a:r>
          </a:p>
          <a:p>
            <a:pPr>
              <a:buFont typeface="Wingdings" panose="05000000000000000000" pitchFamily="2" charset="2"/>
              <a:buChar char="ü"/>
            </a:pPr>
            <a:r>
              <a:rPr lang="nl-BE" sz="2000" dirty="0"/>
              <a:t>Noteer datum van vangst en exacte locatie</a:t>
            </a:r>
          </a:p>
          <a:p>
            <a:pPr>
              <a:buFont typeface="Wingdings" panose="05000000000000000000" pitchFamily="2" charset="2"/>
              <a:buChar char="ü"/>
            </a:pPr>
            <a:r>
              <a:rPr lang="nl-BE" sz="2000" dirty="0"/>
              <a:t>Bewaar ze koel  </a:t>
            </a:r>
          </a:p>
          <a:p>
            <a:pPr>
              <a:buFont typeface="Wingdings" panose="05000000000000000000" pitchFamily="2" charset="2"/>
              <a:buChar char="ü"/>
            </a:pPr>
            <a:r>
              <a:rPr lang="nl-BE" sz="2000" dirty="0"/>
              <a:t>Op naar de diepvries: </a:t>
            </a:r>
            <a:r>
              <a:rPr lang="nl-NL" sz="1600" u="sng" dirty="0">
                <a:solidFill>
                  <a:srgbClr val="0000FF"/>
                </a:solidFill>
                <a:effectLst/>
                <a:latin typeface="Calibri" panose="020F0502020204030204" pitchFamily="34" charset="0"/>
                <a:ea typeface="Arial" panose="020B0604020202020204" pitchFamily="34" charset="0"/>
                <a:hlinkClick r:id="rId3"/>
              </a:rPr>
              <a:t>lijst diepvriezers INBO</a:t>
            </a:r>
            <a:r>
              <a:rPr lang="nl-BE" sz="2000" dirty="0"/>
              <a:t> </a:t>
            </a:r>
          </a:p>
          <a:p>
            <a:pPr marL="0" indent="0">
              <a:buNone/>
            </a:pPr>
            <a:endParaRPr lang="nl-BE" sz="800" dirty="0"/>
          </a:p>
          <a:p>
            <a:r>
              <a:rPr lang="nl-BE" sz="2600" dirty="0"/>
              <a:t>Vragen? Contacteer </a:t>
            </a:r>
            <a:r>
              <a:rPr lang="it-IT" sz="2600" dirty="0">
                <a:hlinkClick r:id="rId4">
                  <a:extLst>
                    <a:ext uri="{A12FA001-AC4F-418D-AE19-62706E023703}">
                      <ahyp:hlinkClr xmlns:ahyp="http://schemas.microsoft.com/office/drawing/2018/hyperlinkcolor" val="tx"/>
                    </a:ext>
                  </a:extLst>
                </a:hlinkClick>
              </a:rPr>
              <a:t>emma.cartuyvels@inbo.be</a:t>
            </a:r>
            <a:endParaRPr lang="it-IT" sz="2600" dirty="0"/>
          </a:p>
        </p:txBody>
      </p:sp>
    </p:spTree>
    <p:extLst>
      <p:ext uri="{BB962C8B-B14F-4D97-AF65-F5344CB8AC3E}">
        <p14:creationId xmlns:p14="http://schemas.microsoft.com/office/powerpoint/2010/main" val="357424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656EE-AD12-4A90-B3A7-DBC2995B0919}"/>
              </a:ext>
            </a:extLst>
          </p:cNvPr>
          <p:cNvSpPr>
            <a:spLocks noGrp="1"/>
          </p:cNvSpPr>
          <p:nvPr>
            <p:ph type="title"/>
          </p:nvPr>
        </p:nvSpPr>
        <p:spPr/>
        <p:txBody>
          <a:bodyPr>
            <a:normAutofit/>
          </a:bodyPr>
          <a:lstStyle/>
          <a:p>
            <a:r>
              <a:rPr lang="nl-BE" sz="4000" b="1" dirty="0">
                <a:solidFill>
                  <a:schemeClr val="accent3">
                    <a:lumMod val="50000"/>
                  </a:schemeClr>
                </a:solidFill>
              </a:rPr>
              <a:t>5. Provinciale ondersteuning</a:t>
            </a:r>
            <a:endParaRPr lang="nl-BE" sz="4000" dirty="0"/>
          </a:p>
        </p:txBody>
      </p:sp>
      <p:sp>
        <p:nvSpPr>
          <p:cNvPr id="3" name="Tijdelijke aanduiding voor inhoud 2">
            <a:extLst>
              <a:ext uri="{FF2B5EF4-FFF2-40B4-BE49-F238E27FC236}">
                <a16:creationId xmlns:a16="http://schemas.microsoft.com/office/drawing/2014/main" id="{84C5C3A2-0897-45D3-B996-7296557896A2}"/>
              </a:ext>
            </a:extLst>
          </p:cNvPr>
          <p:cNvSpPr>
            <a:spLocks noGrp="1"/>
          </p:cNvSpPr>
          <p:nvPr>
            <p:ph idx="1"/>
          </p:nvPr>
        </p:nvSpPr>
        <p:spPr>
          <a:xfrm>
            <a:off x="457200" y="1417638"/>
            <a:ext cx="8229600" cy="4708525"/>
          </a:xfrm>
        </p:spPr>
        <p:txBody>
          <a:bodyPr>
            <a:normAutofit/>
          </a:bodyPr>
          <a:lstStyle/>
          <a:p>
            <a:pPr marL="0" indent="0">
              <a:buNone/>
            </a:pPr>
            <a:r>
              <a:rPr lang="nl-BE" sz="2800" b="1" dirty="0">
                <a:solidFill>
                  <a:srgbClr val="9BBB59">
                    <a:lumMod val="50000"/>
                  </a:srgbClr>
                </a:solidFill>
              </a:rPr>
              <a:t>Wat? </a:t>
            </a:r>
          </a:p>
          <a:p>
            <a:r>
              <a:rPr lang="nl-BE" sz="2400" dirty="0"/>
              <a:t>Begeleiding van gemeenten die zelf rattenbestrijding uitvoeren</a:t>
            </a:r>
          </a:p>
          <a:p>
            <a:endParaRPr lang="nl-BE" sz="2400" dirty="0"/>
          </a:p>
          <a:p>
            <a:pPr marL="0" indent="0">
              <a:buNone/>
            </a:pPr>
            <a:r>
              <a:rPr lang="nl-BE" sz="2800" b="1" dirty="0">
                <a:solidFill>
                  <a:srgbClr val="9BBB59">
                    <a:lumMod val="50000"/>
                  </a:srgbClr>
                </a:solidFill>
              </a:rPr>
              <a:t>Muskusrat:</a:t>
            </a:r>
          </a:p>
          <a:p>
            <a:r>
              <a:rPr lang="nl-BE" sz="2400" dirty="0"/>
              <a:t>Veldmedewerker van de gemeente, ten velde, ondersteunen rond muskusratbestrijding </a:t>
            </a:r>
          </a:p>
          <a:p>
            <a:r>
              <a:rPr lang="nl-BE" sz="2400" dirty="0"/>
              <a:t>Een digitaal registratiesysteem (APP) ter beschikking stellen</a:t>
            </a:r>
          </a:p>
          <a:p>
            <a:r>
              <a:rPr lang="nl-BE" sz="2400" dirty="0"/>
              <a:t>Informeren over beheerregeling</a:t>
            </a:r>
            <a:endParaRPr lang="nl-BE" sz="1800" dirty="0">
              <a:solidFill>
                <a:srgbClr val="FF0000"/>
              </a:solidFill>
            </a:endParaRPr>
          </a:p>
        </p:txBody>
      </p:sp>
    </p:spTree>
    <p:extLst>
      <p:ext uri="{BB962C8B-B14F-4D97-AF65-F5344CB8AC3E}">
        <p14:creationId xmlns:p14="http://schemas.microsoft.com/office/powerpoint/2010/main" val="228244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D9849-CEAD-4DC9-8886-A587412838D8}"/>
              </a:ext>
            </a:extLst>
          </p:cNvPr>
          <p:cNvSpPr>
            <a:spLocks noGrp="1"/>
          </p:cNvSpPr>
          <p:nvPr>
            <p:ph type="title"/>
          </p:nvPr>
        </p:nvSpPr>
        <p:spPr/>
        <p:txBody>
          <a:bodyPr>
            <a:normAutofit fontScale="90000"/>
          </a:bodyPr>
          <a:lstStyle/>
          <a:p>
            <a:br>
              <a:rPr lang="nl-BE" b="1" dirty="0">
                <a:solidFill>
                  <a:schemeClr val="accent3">
                    <a:lumMod val="50000"/>
                  </a:schemeClr>
                </a:solidFill>
              </a:rPr>
            </a:br>
            <a:r>
              <a:rPr lang="nl-BE" b="1" dirty="0">
                <a:solidFill>
                  <a:schemeClr val="accent3">
                    <a:lumMod val="50000"/>
                  </a:schemeClr>
                </a:solidFill>
              </a:rPr>
              <a:t>5. Provinciale ondersteuning</a:t>
            </a:r>
            <a:br>
              <a:rPr lang="nl-BE" b="1" dirty="0">
                <a:solidFill>
                  <a:schemeClr val="accent3">
                    <a:lumMod val="50000"/>
                  </a:schemeClr>
                </a:solidFill>
              </a:rPr>
            </a:br>
            <a:r>
              <a:rPr lang="nl-BE" sz="3100" b="1" dirty="0" err="1">
                <a:solidFill>
                  <a:schemeClr val="accent3">
                    <a:lumMod val="50000"/>
                  </a:schemeClr>
                </a:solidFill>
              </a:rPr>
              <a:t>Ecosystem</a:t>
            </a:r>
            <a:r>
              <a:rPr lang="nl-BE" sz="3100" b="1" dirty="0">
                <a:solidFill>
                  <a:schemeClr val="accent3">
                    <a:lumMod val="50000"/>
                  </a:schemeClr>
                </a:solidFill>
              </a:rPr>
              <a:t> app   </a:t>
            </a:r>
            <a:br>
              <a:rPr lang="nl-BE" b="1" dirty="0">
                <a:solidFill>
                  <a:schemeClr val="accent3">
                    <a:lumMod val="50000"/>
                  </a:schemeClr>
                </a:solidFill>
              </a:rPr>
            </a:br>
            <a:endParaRPr lang="nl-BE" dirty="0"/>
          </a:p>
        </p:txBody>
      </p:sp>
      <p:sp>
        <p:nvSpPr>
          <p:cNvPr id="3" name="Tijdelijke aanduiding voor inhoud 2">
            <a:extLst>
              <a:ext uri="{FF2B5EF4-FFF2-40B4-BE49-F238E27FC236}">
                <a16:creationId xmlns:a16="http://schemas.microsoft.com/office/drawing/2014/main" id="{54861535-12BA-42E1-8915-50FC74B1715B}"/>
              </a:ext>
            </a:extLst>
          </p:cNvPr>
          <p:cNvSpPr>
            <a:spLocks noGrp="1"/>
          </p:cNvSpPr>
          <p:nvPr>
            <p:ph idx="1"/>
          </p:nvPr>
        </p:nvSpPr>
        <p:spPr>
          <a:xfrm>
            <a:off x="457200" y="1628800"/>
            <a:ext cx="8229600" cy="5145435"/>
          </a:xfrm>
        </p:spPr>
        <p:txBody>
          <a:bodyPr>
            <a:normAutofit/>
          </a:bodyPr>
          <a:lstStyle/>
          <a:p>
            <a:r>
              <a:rPr lang="nl-BE" sz="2400" dirty="0"/>
              <a:t>Voldoen aan vereiste van de beheerregeling rond registratie </a:t>
            </a:r>
          </a:p>
          <a:p>
            <a:pPr lvl="1"/>
            <a:r>
              <a:rPr lang="nl-BE" sz="2000" dirty="0"/>
              <a:t>Vangsten en locatie op coördinaten</a:t>
            </a:r>
          </a:p>
          <a:p>
            <a:pPr lvl="1"/>
            <a:r>
              <a:rPr lang="nl-BE" sz="2000" dirty="0"/>
              <a:t>Locaties vangmateriaal worden bijgehouden </a:t>
            </a:r>
          </a:p>
          <a:p>
            <a:pPr lvl="1"/>
            <a:r>
              <a:rPr lang="nl-BE" sz="2000" dirty="0"/>
              <a:t>Digitaal geregistreerd </a:t>
            </a:r>
          </a:p>
          <a:p>
            <a:r>
              <a:rPr lang="nl-BE" sz="2400" dirty="0"/>
              <a:t>Kosteloos ter beschikking via RATO vzw</a:t>
            </a:r>
          </a:p>
          <a:p>
            <a:r>
              <a:rPr lang="nl-BE" sz="2400" dirty="0"/>
              <a:t>Toegang tot een desktopversie voor het opmaken van rapporten</a:t>
            </a:r>
            <a:endParaRPr lang="nl-BE" sz="2000" dirty="0">
              <a:solidFill>
                <a:srgbClr val="FF0000"/>
              </a:solidFill>
            </a:endParaRPr>
          </a:p>
          <a:p>
            <a:r>
              <a:rPr lang="nl-BE" sz="2400" dirty="0"/>
              <a:t>Doorsturen van gegevens naar INBO via RATO vzw of gemeente zelf</a:t>
            </a:r>
            <a:endParaRPr lang="nl-BE" sz="2400" dirty="0">
              <a:solidFill>
                <a:srgbClr val="FF0000"/>
              </a:solidFill>
            </a:endParaRPr>
          </a:p>
        </p:txBody>
      </p:sp>
    </p:spTree>
    <p:extLst>
      <p:ext uri="{BB962C8B-B14F-4D97-AF65-F5344CB8AC3E}">
        <p14:creationId xmlns:p14="http://schemas.microsoft.com/office/powerpoint/2010/main" val="266367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D9849-CEAD-4DC9-8886-A587412838D8}"/>
              </a:ext>
            </a:extLst>
          </p:cNvPr>
          <p:cNvSpPr>
            <a:spLocks noGrp="1"/>
          </p:cNvSpPr>
          <p:nvPr>
            <p:ph type="title"/>
          </p:nvPr>
        </p:nvSpPr>
        <p:spPr/>
        <p:txBody>
          <a:bodyPr>
            <a:normAutofit fontScale="90000"/>
          </a:bodyPr>
          <a:lstStyle/>
          <a:p>
            <a:br>
              <a:rPr lang="nl-BE" b="1" dirty="0">
                <a:solidFill>
                  <a:schemeClr val="accent3">
                    <a:lumMod val="50000"/>
                  </a:schemeClr>
                </a:solidFill>
              </a:rPr>
            </a:br>
            <a:r>
              <a:rPr lang="nl-BE" b="1" dirty="0">
                <a:solidFill>
                  <a:schemeClr val="accent3">
                    <a:lumMod val="50000"/>
                  </a:schemeClr>
                </a:solidFill>
              </a:rPr>
              <a:t>5. Provinciale ondersteuning</a:t>
            </a:r>
            <a:br>
              <a:rPr lang="nl-BE" b="1" dirty="0">
                <a:solidFill>
                  <a:schemeClr val="accent3">
                    <a:lumMod val="50000"/>
                  </a:schemeClr>
                </a:solidFill>
              </a:rPr>
            </a:br>
            <a:r>
              <a:rPr lang="nl-BE" sz="4000" b="1" dirty="0" err="1">
                <a:solidFill>
                  <a:schemeClr val="accent3">
                    <a:lumMod val="50000"/>
                  </a:schemeClr>
                </a:solidFill>
              </a:rPr>
              <a:t>Ecosystem</a:t>
            </a:r>
            <a:r>
              <a:rPr lang="nl-BE" sz="4000" b="1" dirty="0">
                <a:solidFill>
                  <a:schemeClr val="accent3">
                    <a:lumMod val="50000"/>
                  </a:schemeClr>
                </a:solidFill>
              </a:rPr>
              <a:t> app</a:t>
            </a:r>
            <a:br>
              <a:rPr lang="nl-BE" b="1" dirty="0">
                <a:solidFill>
                  <a:schemeClr val="accent3">
                    <a:lumMod val="50000"/>
                  </a:schemeClr>
                </a:solidFill>
              </a:rPr>
            </a:br>
            <a:endParaRPr lang="nl-BE" dirty="0"/>
          </a:p>
        </p:txBody>
      </p:sp>
      <p:sp>
        <p:nvSpPr>
          <p:cNvPr id="3" name="Tijdelijke aanduiding voor inhoud 2">
            <a:extLst>
              <a:ext uri="{FF2B5EF4-FFF2-40B4-BE49-F238E27FC236}">
                <a16:creationId xmlns:a16="http://schemas.microsoft.com/office/drawing/2014/main" id="{54861535-12BA-42E1-8915-50FC74B1715B}"/>
              </a:ext>
            </a:extLst>
          </p:cNvPr>
          <p:cNvSpPr>
            <a:spLocks noGrp="1"/>
          </p:cNvSpPr>
          <p:nvPr>
            <p:ph idx="1"/>
          </p:nvPr>
        </p:nvSpPr>
        <p:spPr>
          <a:xfrm>
            <a:off x="457200" y="1340768"/>
            <a:ext cx="8229600" cy="5145435"/>
          </a:xfrm>
        </p:spPr>
        <p:txBody>
          <a:bodyPr>
            <a:normAutofit/>
          </a:bodyPr>
          <a:lstStyle/>
          <a:p>
            <a:pPr marL="0" indent="0">
              <a:buNone/>
            </a:pPr>
            <a:endParaRPr lang="nl-BE" sz="2800" dirty="0"/>
          </a:p>
          <a:p>
            <a:pPr marL="0" indent="0">
              <a:buNone/>
            </a:pPr>
            <a:r>
              <a:rPr lang="nl-BE" sz="2600" dirty="0"/>
              <a:t>Alle documentatie en demo filmpjes op: </a:t>
            </a:r>
            <a:r>
              <a:rPr lang="nl-BE" sz="2600" dirty="0">
                <a:hlinkClick r:id="rId3"/>
              </a:rPr>
              <a:t>https://drive.google.com/drive/u/1/folders/1Eu3M8ZnFfw0oF_HzW0rXh1m6uJQfg82I</a:t>
            </a:r>
            <a:r>
              <a:rPr lang="nl-BE" sz="2600" dirty="0"/>
              <a:t> </a:t>
            </a:r>
          </a:p>
          <a:p>
            <a:pPr marL="0" indent="0">
              <a:buNone/>
            </a:pPr>
            <a:endParaRPr lang="nl-BE" sz="2600" dirty="0"/>
          </a:p>
          <a:p>
            <a:pPr marL="0" indent="0">
              <a:buNone/>
            </a:pPr>
            <a:r>
              <a:rPr lang="nl-BE" sz="2600" dirty="0"/>
              <a:t>Wil je graag gebruikmaken van de applicatie? Contacteer </a:t>
            </a:r>
            <a:r>
              <a:rPr lang="nl-BE" sz="2600" dirty="0">
                <a:hlinkClick r:id="rId4"/>
              </a:rPr>
              <a:t>rato@oost-vlaanderen.be</a:t>
            </a:r>
            <a:r>
              <a:rPr lang="nl-BE" sz="2600" dirty="0"/>
              <a:t> zodat we een toegang kunnen aanmaken</a:t>
            </a:r>
          </a:p>
        </p:txBody>
      </p:sp>
    </p:spTree>
    <p:extLst>
      <p:ext uri="{BB962C8B-B14F-4D97-AF65-F5344CB8AC3E}">
        <p14:creationId xmlns:p14="http://schemas.microsoft.com/office/powerpoint/2010/main" val="321843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a:p>
          <a:p>
            <a:pPr marL="457200" lvl="1" indent="0">
              <a:buNone/>
            </a:pPr>
            <a:endParaRPr lang="nl-BE" dirty="0"/>
          </a:p>
          <a:p>
            <a:pPr marL="400050" lvl="1" indent="0">
              <a:buNone/>
            </a:pPr>
            <a:endParaRPr lang="nl-BE" dirty="0"/>
          </a:p>
        </p:txBody>
      </p:sp>
      <p:pic>
        <p:nvPicPr>
          <p:cNvPr id="5" name="Picture 2">
            <a:extLst>
              <a:ext uri="{FF2B5EF4-FFF2-40B4-BE49-F238E27FC236}">
                <a16:creationId xmlns:a16="http://schemas.microsoft.com/office/drawing/2014/main" id="{69287064-171D-43FF-AFCA-23DEB39FCA8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081" b="2420"/>
          <a:stretch/>
        </p:blipFill>
        <p:spPr bwMode="auto">
          <a:xfrm>
            <a:off x="971600" y="46232"/>
            <a:ext cx="7200800" cy="676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40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656EE-AD12-4A90-B3A7-DBC2995B0919}"/>
              </a:ext>
            </a:extLst>
          </p:cNvPr>
          <p:cNvSpPr>
            <a:spLocks noGrp="1"/>
          </p:cNvSpPr>
          <p:nvPr>
            <p:ph type="title"/>
          </p:nvPr>
        </p:nvSpPr>
        <p:spPr/>
        <p:txBody>
          <a:bodyPr>
            <a:normAutofit fontScale="90000"/>
          </a:bodyPr>
          <a:lstStyle/>
          <a:p>
            <a:r>
              <a:rPr lang="nl-BE" b="1" dirty="0">
                <a:solidFill>
                  <a:schemeClr val="accent3">
                    <a:lumMod val="50000"/>
                  </a:schemeClr>
                </a:solidFill>
              </a:rPr>
              <a:t>5. Provinciale ondersteuning</a:t>
            </a:r>
            <a:br>
              <a:rPr lang="nl-BE" b="1" dirty="0">
                <a:solidFill>
                  <a:schemeClr val="accent3">
                    <a:lumMod val="50000"/>
                  </a:schemeClr>
                </a:solidFill>
              </a:rPr>
            </a:br>
            <a:r>
              <a:rPr lang="nl-BE" sz="3100" b="1" dirty="0">
                <a:solidFill>
                  <a:schemeClr val="accent3">
                    <a:lumMod val="50000"/>
                  </a:schemeClr>
                </a:solidFill>
              </a:rPr>
              <a:t>Bruine rat</a:t>
            </a:r>
            <a:endParaRPr lang="nl-BE" dirty="0"/>
          </a:p>
        </p:txBody>
      </p:sp>
      <p:sp>
        <p:nvSpPr>
          <p:cNvPr id="3" name="Tijdelijke aanduiding voor inhoud 2">
            <a:extLst>
              <a:ext uri="{FF2B5EF4-FFF2-40B4-BE49-F238E27FC236}">
                <a16:creationId xmlns:a16="http://schemas.microsoft.com/office/drawing/2014/main" id="{84C5C3A2-0897-45D3-B996-7296557896A2}"/>
              </a:ext>
            </a:extLst>
          </p:cNvPr>
          <p:cNvSpPr>
            <a:spLocks noGrp="1"/>
          </p:cNvSpPr>
          <p:nvPr>
            <p:ph idx="1"/>
          </p:nvPr>
        </p:nvSpPr>
        <p:spPr>
          <a:xfrm>
            <a:off x="457200" y="1628800"/>
            <a:ext cx="8229600" cy="4708525"/>
          </a:xfrm>
        </p:spPr>
        <p:txBody>
          <a:bodyPr>
            <a:normAutofit/>
          </a:bodyPr>
          <a:lstStyle/>
          <a:p>
            <a:pPr marL="457200" lvl="1" indent="0">
              <a:buNone/>
            </a:pPr>
            <a:endParaRPr lang="nl-BE" sz="1600" dirty="0"/>
          </a:p>
          <a:p>
            <a:r>
              <a:rPr lang="nl-BE" sz="2800" dirty="0"/>
              <a:t>Loket bij vragen rond ratten, exoten en overlastsoorten</a:t>
            </a:r>
          </a:p>
          <a:p>
            <a:pPr lvl="1"/>
            <a:r>
              <a:rPr lang="nl-BE" sz="2400" dirty="0"/>
              <a:t>Advies bij vragen rond wetgeving</a:t>
            </a:r>
          </a:p>
          <a:p>
            <a:pPr lvl="1"/>
            <a:r>
              <a:rPr lang="nl-BE" sz="2400" dirty="0"/>
              <a:t>Doorverwijzen naar juiste info</a:t>
            </a:r>
          </a:p>
          <a:p>
            <a:pPr lvl="1"/>
            <a:endParaRPr lang="nl-BE" sz="2400" dirty="0"/>
          </a:p>
          <a:p>
            <a:r>
              <a:rPr lang="nl-BE" sz="2800" dirty="0"/>
              <a:t>RATO vzw neemt deel in Vlaams onderzoek bruine rat met alle provincies, INBO, VMM en Brussel </a:t>
            </a:r>
          </a:p>
          <a:p>
            <a:pPr lvl="1"/>
            <a:endParaRPr lang="nl-BE" sz="2400" dirty="0"/>
          </a:p>
        </p:txBody>
      </p:sp>
    </p:spTree>
    <p:extLst>
      <p:ext uri="{BB962C8B-B14F-4D97-AF65-F5344CB8AC3E}">
        <p14:creationId xmlns:p14="http://schemas.microsoft.com/office/powerpoint/2010/main" val="100603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73BBA-C99B-4A10-A7A7-F5B7469E27A8}"/>
              </a:ext>
            </a:extLst>
          </p:cNvPr>
          <p:cNvSpPr>
            <a:spLocks noGrp="1"/>
          </p:cNvSpPr>
          <p:nvPr>
            <p:ph type="title"/>
          </p:nvPr>
        </p:nvSpPr>
        <p:spPr/>
        <p:txBody>
          <a:bodyPr>
            <a:normAutofit/>
          </a:bodyPr>
          <a:lstStyle/>
          <a:p>
            <a:r>
              <a:rPr lang="nl-BE" b="1" dirty="0">
                <a:solidFill>
                  <a:srgbClr val="9BBB59">
                    <a:lumMod val="50000"/>
                  </a:srgbClr>
                </a:solidFill>
              </a:rPr>
              <a:t>Vraag vanuit de regio: </a:t>
            </a:r>
            <a:endParaRPr lang="nl-BE" dirty="0"/>
          </a:p>
        </p:txBody>
      </p:sp>
      <p:sp>
        <p:nvSpPr>
          <p:cNvPr id="3" name="Tijdelijke aanduiding voor inhoud 2">
            <a:extLst>
              <a:ext uri="{FF2B5EF4-FFF2-40B4-BE49-F238E27FC236}">
                <a16:creationId xmlns:a16="http://schemas.microsoft.com/office/drawing/2014/main" id="{84C5C3A2-0897-45D3-B996-7296557896A2}"/>
              </a:ext>
            </a:extLst>
          </p:cNvPr>
          <p:cNvSpPr>
            <a:spLocks noGrp="1"/>
          </p:cNvSpPr>
          <p:nvPr>
            <p:ph idx="1"/>
          </p:nvPr>
        </p:nvSpPr>
        <p:spPr>
          <a:xfrm>
            <a:off x="457200" y="1417638"/>
            <a:ext cx="8229600" cy="4525963"/>
          </a:xfrm>
        </p:spPr>
        <p:txBody>
          <a:bodyPr>
            <a:normAutofit/>
          </a:bodyPr>
          <a:lstStyle/>
          <a:p>
            <a:pPr marL="0" indent="0">
              <a:buNone/>
            </a:pPr>
            <a:r>
              <a:rPr lang="nl-BE" sz="2600" dirty="0"/>
              <a:t>Als Stad zijn we op zoek naar diervriendelijke bestrijdingsmethode waarbij in het ideale geval eenzelfde of een betere verhouding is tussen personeelsinzet en efficiëntie als gif. De EKO1000 val en het gelijkaardige </a:t>
            </a:r>
            <a:r>
              <a:rPr lang="nl-BE" sz="2600" dirty="0" err="1"/>
              <a:t>Strygoo</a:t>
            </a:r>
            <a:r>
              <a:rPr lang="nl-BE" sz="2600" dirty="0"/>
              <a:t>-systeem leken mogelijke kandidaten maar daar zijn een aantal vraagtekens bij te stellen (</a:t>
            </a:r>
            <a:r>
              <a:rPr lang="nl-BE" sz="2600" dirty="0" err="1"/>
              <a:t>cfr</a:t>
            </a:r>
            <a:r>
              <a:rPr lang="nl-BE" sz="2600" dirty="0"/>
              <a:t> Biocide-wetgeving en verdrinkingsdood). Kan er ondersteuning geboden worden vanuit provincie of wetenschappelijke instellingen in dergelijk onderzoek? Uiteraard zijn de principes van IPM van toepassing, maar bestrijding is vaak toch noodzakelijk. </a:t>
            </a:r>
          </a:p>
        </p:txBody>
      </p:sp>
    </p:spTree>
    <p:extLst>
      <p:ext uri="{BB962C8B-B14F-4D97-AF65-F5344CB8AC3E}">
        <p14:creationId xmlns:p14="http://schemas.microsoft.com/office/powerpoint/2010/main" val="1168311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boom, buiten, persoon, plant&#10;&#10;Automatisch gegenereerde beschrijving">
            <a:extLst>
              <a:ext uri="{FF2B5EF4-FFF2-40B4-BE49-F238E27FC236}">
                <a16:creationId xmlns:a16="http://schemas.microsoft.com/office/drawing/2014/main" id="{8C1B7017-3CA3-48CD-AAFD-1C3D68ED73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8771" b="7900"/>
          <a:stretch/>
        </p:blipFill>
        <p:spPr>
          <a:xfrm>
            <a:off x="457200" y="908720"/>
            <a:ext cx="8229600" cy="4525963"/>
          </a:xfrm>
          <a:prstGeom prst="rect">
            <a:avLst/>
          </a:prstGeom>
          <a:noFill/>
        </p:spPr>
      </p:pic>
    </p:spTree>
    <p:extLst>
      <p:ext uri="{BB962C8B-B14F-4D97-AF65-F5344CB8AC3E}">
        <p14:creationId xmlns:p14="http://schemas.microsoft.com/office/powerpoint/2010/main" val="676944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50610-0C45-4849-85AD-766D74FA90E3}"/>
              </a:ext>
            </a:extLst>
          </p:cNvPr>
          <p:cNvSpPr>
            <a:spLocks noGrp="1"/>
          </p:cNvSpPr>
          <p:nvPr>
            <p:ph type="title"/>
          </p:nvPr>
        </p:nvSpPr>
        <p:spPr>
          <a:xfrm>
            <a:off x="375468" y="160337"/>
            <a:ext cx="8229600" cy="1143000"/>
          </a:xfrm>
        </p:spPr>
        <p:txBody>
          <a:bodyPr>
            <a:normAutofit fontScale="90000"/>
          </a:bodyPr>
          <a:lstStyle/>
          <a:p>
            <a:r>
              <a:rPr lang="nl-BE" b="1" dirty="0">
                <a:solidFill>
                  <a:schemeClr val="accent3">
                    <a:lumMod val="50000"/>
                  </a:schemeClr>
                </a:solidFill>
              </a:rPr>
              <a:t>6. Plantaardige exoten</a:t>
            </a:r>
            <a:br>
              <a:rPr lang="nl-BE" sz="3600" b="1" dirty="0">
                <a:solidFill>
                  <a:schemeClr val="accent3">
                    <a:lumMod val="50000"/>
                  </a:schemeClr>
                </a:solidFill>
              </a:rPr>
            </a:br>
            <a:r>
              <a:rPr lang="nl-BE" sz="3100" b="1" dirty="0">
                <a:solidFill>
                  <a:schemeClr val="accent3">
                    <a:lumMod val="50000"/>
                  </a:schemeClr>
                </a:solidFill>
              </a:rPr>
              <a:t> </a:t>
            </a:r>
            <a:r>
              <a:rPr lang="nl-BE" sz="3100" b="1" dirty="0">
                <a:solidFill>
                  <a:srgbClr val="9BBB59">
                    <a:lumMod val="50000"/>
                  </a:srgbClr>
                </a:solidFill>
              </a:rPr>
              <a:t>Vragen vanuit de regio’s:</a:t>
            </a:r>
            <a:endParaRPr lang="nl-BE" sz="3600" b="1" dirty="0">
              <a:solidFill>
                <a:schemeClr val="accent3">
                  <a:lumMod val="50000"/>
                </a:schemeClr>
              </a:solidFill>
            </a:endParaRPr>
          </a:p>
        </p:txBody>
      </p:sp>
      <p:sp>
        <p:nvSpPr>
          <p:cNvPr id="3" name="Tijdelijke aanduiding voor inhoud 2">
            <a:extLst>
              <a:ext uri="{FF2B5EF4-FFF2-40B4-BE49-F238E27FC236}">
                <a16:creationId xmlns:a16="http://schemas.microsoft.com/office/drawing/2014/main" id="{97B34D63-968E-4467-9E97-76C2920A38FA}"/>
              </a:ext>
            </a:extLst>
          </p:cNvPr>
          <p:cNvSpPr>
            <a:spLocks noGrp="1"/>
          </p:cNvSpPr>
          <p:nvPr>
            <p:ph idx="1"/>
          </p:nvPr>
        </p:nvSpPr>
        <p:spPr>
          <a:xfrm>
            <a:off x="539552" y="1556792"/>
            <a:ext cx="8147248" cy="4929411"/>
          </a:xfrm>
        </p:spPr>
        <p:txBody>
          <a:bodyPr>
            <a:normAutofit/>
          </a:bodyPr>
          <a:lstStyle/>
          <a:p>
            <a:r>
              <a:rPr lang="nl-BE" sz="2400" dirty="0"/>
              <a:t>Een uitgeschreven technische bepaling welke soort op welke manier bestreden kan worden zou handig zijn voor het uitschrijven van een overheidsopdracht</a:t>
            </a:r>
          </a:p>
          <a:p>
            <a:r>
              <a:rPr lang="nl-BE" sz="2400" dirty="0"/>
              <a:t>Graag ook meer informatie over bestrijding Japanse duizendknoop, algemeen of meer specifiek naar resultaten van injectie </a:t>
            </a:r>
          </a:p>
          <a:p>
            <a:r>
              <a:rPr lang="nl-BE" sz="2400" dirty="0"/>
              <a:t>Bestrijding van Japanse duizendknoop langsheen waterlopen blijft moeilijk. Alle advies in dit kader is zeker welkom. </a:t>
            </a:r>
          </a:p>
          <a:p>
            <a:r>
              <a:rPr lang="nl-BE" sz="2400" dirty="0"/>
              <a:t>Hoe beheer je Japanse duizendknoop langs spoorwegen? </a:t>
            </a:r>
          </a:p>
        </p:txBody>
      </p:sp>
    </p:spTree>
    <p:extLst>
      <p:ext uri="{BB962C8B-B14F-4D97-AF65-F5344CB8AC3E}">
        <p14:creationId xmlns:p14="http://schemas.microsoft.com/office/powerpoint/2010/main" val="275031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7D3691D-BAEF-4351-A55F-752F3AE6FFC0}"/>
              </a:ext>
            </a:extLst>
          </p:cNvPr>
          <p:cNvSpPr txBox="1"/>
          <p:nvPr/>
        </p:nvSpPr>
        <p:spPr>
          <a:xfrm>
            <a:off x="260604" y="1559196"/>
            <a:ext cx="8702802" cy="2167003"/>
          </a:xfrm>
          <a:prstGeom prst="rect">
            <a:avLst/>
          </a:prstGeom>
          <a:noFill/>
        </p:spPr>
        <p:txBody>
          <a:bodyPr wrap="square" rtlCol="0">
            <a:spAutoFit/>
          </a:bodyPr>
          <a:lstStyle/>
          <a:p>
            <a:pPr algn="ctr"/>
            <a:r>
              <a:rPr lang="nl-NL" sz="4500" dirty="0">
                <a:solidFill>
                  <a:schemeClr val="accent2"/>
                </a:solidFill>
              </a:rPr>
              <a:t>EXOTEN:</a:t>
            </a:r>
          </a:p>
          <a:p>
            <a:pPr algn="ctr"/>
            <a:r>
              <a:rPr lang="nl-NL" sz="4491" dirty="0">
                <a:solidFill>
                  <a:schemeClr val="accent2"/>
                </a:solidFill>
              </a:rPr>
              <a:t> beter voorkomen …</a:t>
            </a:r>
          </a:p>
          <a:p>
            <a:pPr algn="ctr"/>
            <a:r>
              <a:rPr lang="nl-NL" sz="4491" dirty="0">
                <a:solidFill>
                  <a:schemeClr val="accent2"/>
                </a:solidFill>
              </a:rPr>
              <a:t>dan genezen</a:t>
            </a:r>
            <a:endParaRPr lang="nl-BE" sz="4491" dirty="0">
              <a:solidFill>
                <a:schemeClr val="accent2"/>
              </a:solidFill>
            </a:endParaRPr>
          </a:p>
        </p:txBody>
      </p:sp>
      <p:pic>
        <p:nvPicPr>
          <p:cNvPr id="7" name="Afbeelding 6">
            <a:extLst>
              <a:ext uri="{FF2B5EF4-FFF2-40B4-BE49-F238E27FC236}">
                <a16:creationId xmlns:a16="http://schemas.microsoft.com/office/drawing/2014/main" id="{235B2EB5-FBF9-49AC-A6EA-DC9B21FFB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
        <p:nvSpPr>
          <p:cNvPr id="2" name="Tekstvak 1">
            <a:extLst>
              <a:ext uri="{FF2B5EF4-FFF2-40B4-BE49-F238E27FC236}">
                <a16:creationId xmlns:a16="http://schemas.microsoft.com/office/drawing/2014/main" id="{23C7A840-CADD-4F1E-9261-7111DE22B671}"/>
              </a:ext>
            </a:extLst>
          </p:cNvPr>
          <p:cNvSpPr txBox="1"/>
          <p:nvPr/>
        </p:nvSpPr>
        <p:spPr>
          <a:xfrm>
            <a:off x="1019755" y="5617716"/>
            <a:ext cx="7012097" cy="346249"/>
          </a:xfrm>
          <a:prstGeom prst="rect">
            <a:avLst/>
          </a:prstGeom>
          <a:noFill/>
        </p:spPr>
        <p:txBody>
          <a:bodyPr wrap="square" rtlCol="0">
            <a:spAutoFit/>
          </a:bodyPr>
          <a:lstStyle/>
          <a:p>
            <a:r>
              <a:rPr lang="nl-BE" sz="1650" dirty="0"/>
              <a:t>Koen Van </a:t>
            </a:r>
            <a:r>
              <a:rPr lang="nl-BE" sz="1650" dirty="0" err="1"/>
              <a:t>Roeyen</a:t>
            </a:r>
            <a:r>
              <a:rPr lang="nl-BE" sz="1650" dirty="0"/>
              <a:t> - dienst Integraal Waterbeleid - provincie Oost-Vlaanderen</a:t>
            </a:r>
          </a:p>
        </p:txBody>
      </p:sp>
      <p:pic>
        <p:nvPicPr>
          <p:cNvPr id="9" name="Afbeelding 8" descr="L:\M02\Natuur &amp; Landschap\Exoten\6-3DOE 3 Diensten - Exotendag\GoodBAdlogo\Bad_P.png">
            <a:extLst>
              <a:ext uri="{FF2B5EF4-FFF2-40B4-BE49-F238E27FC236}">
                <a16:creationId xmlns:a16="http://schemas.microsoft.com/office/drawing/2014/main" id="{C113D476-3293-4365-BE34-84D212FF105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2EFB89CB-58EB-42D1-ABCE-D10E083E311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Tree>
    <p:extLst>
      <p:ext uri="{BB962C8B-B14F-4D97-AF65-F5344CB8AC3E}">
        <p14:creationId xmlns:p14="http://schemas.microsoft.com/office/powerpoint/2010/main" val="1863507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7D3691D-BAEF-4351-A55F-752F3AE6FFC0}"/>
              </a:ext>
            </a:extLst>
          </p:cNvPr>
          <p:cNvSpPr txBox="1"/>
          <p:nvPr/>
        </p:nvSpPr>
        <p:spPr>
          <a:xfrm>
            <a:off x="28697" y="1848579"/>
            <a:ext cx="8702802" cy="646331"/>
          </a:xfrm>
          <a:prstGeom prst="rect">
            <a:avLst/>
          </a:prstGeom>
          <a:noFill/>
        </p:spPr>
        <p:txBody>
          <a:bodyPr wrap="square" rtlCol="0">
            <a:spAutoFit/>
          </a:bodyPr>
          <a:lstStyle/>
          <a:p>
            <a:pPr algn="ctr"/>
            <a:r>
              <a:rPr lang="nl-NL" sz="3600" dirty="0">
                <a:solidFill>
                  <a:schemeClr val="accent2"/>
                </a:solidFill>
              </a:rPr>
              <a:t>Exotencoördinatie op  Europees niveau</a:t>
            </a:r>
            <a:endParaRPr lang="nl-BE" sz="3600" dirty="0">
              <a:solidFill>
                <a:schemeClr val="accent2"/>
              </a:solidFill>
            </a:endParaRPr>
          </a:p>
        </p:txBody>
      </p:sp>
      <p:pic>
        <p:nvPicPr>
          <p:cNvPr id="7" name="Afbeelding 6">
            <a:extLst>
              <a:ext uri="{FF2B5EF4-FFF2-40B4-BE49-F238E27FC236}">
                <a16:creationId xmlns:a16="http://schemas.microsoft.com/office/drawing/2014/main" id="{235B2EB5-FBF9-49AC-A6EA-DC9B21FFB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5" name="Afbeelding 4" descr="L:\M02\Natuur &amp; Landschap\Exoten\6-3DOE 3 Diensten - Exotendag\GoodBAdlogo\Bad_P.png">
            <a:extLst>
              <a:ext uri="{FF2B5EF4-FFF2-40B4-BE49-F238E27FC236}">
                <a16:creationId xmlns:a16="http://schemas.microsoft.com/office/drawing/2014/main" id="{40A48159-BC27-422B-BD0D-5F64AC54E2B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6" name="Afbeelding 5" descr="L:\M02\Natuur &amp; Landschap\Exoten\6-3DOE 3 Diensten - Exotendag\GoodBAdlogo\Good_P.png">
            <a:extLst>
              <a:ext uri="{FF2B5EF4-FFF2-40B4-BE49-F238E27FC236}">
                <a16:creationId xmlns:a16="http://schemas.microsoft.com/office/drawing/2014/main" id="{50E47A00-EA47-4E89-A84C-16A56996641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35" name="Tekstvak 34">
            <a:extLst>
              <a:ext uri="{FF2B5EF4-FFF2-40B4-BE49-F238E27FC236}">
                <a16:creationId xmlns:a16="http://schemas.microsoft.com/office/drawing/2014/main" id="{2014F01E-3A6E-4400-BFDE-5BE181B7D4E4}"/>
              </a:ext>
            </a:extLst>
          </p:cNvPr>
          <p:cNvSpPr txBox="1"/>
          <p:nvPr/>
        </p:nvSpPr>
        <p:spPr>
          <a:xfrm>
            <a:off x="2140038" y="2673982"/>
            <a:ext cx="5826017" cy="2977738"/>
          </a:xfrm>
          <a:prstGeom prst="rect">
            <a:avLst/>
          </a:prstGeom>
          <a:noFill/>
        </p:spPr>
        <p:txBody>
          <a:bodyPr wrap="square" rtlCol="0">
            <a:spAutoFit/>
          </a:bodyPr>
          <a:lstStyle/>
          <a:p>
            <a:r>
              <a:rPr lang="nl-BE" b="1" dirty="0">
                <a:solidFill>
                  <a:srgbClr val="FF0000"/>
                </a:solidFill>
              </a:rPr>
              <a:t>2014/2016</a:t>
            </a:r>
            <a:r>
              <a:rPr lang="nl-BE" dirty="0"/>
              <a:t>  UNIE-lijst (Europese verordening invasieve exoten)      &amp;     Vlaams Soortenbesluit </a:t>
            </a:r>
            <a:r>
              <a:rPr lang="nl-BE" b="1" dirty="0">
                <a:solidFill>
                  <a:srgbClr val="FF0000"/>
                </a:solidFill>
              </a:rPr>
              <a:t>2019</a:t>
            </a:r>
            <a:r>
              <a:rPr lang="nl-BE" dirty="0"/>
              <a:t>)</a:t>
            </a:r>
          </a:p>
          <a:p>
            <a:r>
              <a:rPr lang="nl-BE" dirty="0"/>
              <a:t> </a:t>
            </a:r>
            <a:r>
              <a:rPr lang="nl-BE" sz="900" dirty="0">
                <a:hlinkClick r:id="rId5"/>
              </a:rPr>
              <a:t>Europees-verordening 11432014</a:t>
            </a:r>
            <a:r>
              <a:rPr lang="nl-BE" sz="900" dirty="0"/>
              <a:t>    &amp;    </a:t>
            </a:r>
            <a:r>
              <a:rPr lang="nl-BE" sz="900" dirty="0">
                <a:hlinkClick r:id="rId6"/>
              </a:rPr>
              <a:t>Soortenbesluit/codex.vlaanderen.be 1075869</a:t>
            </a:r>
            <a:endParaRPr lang="nl-BE" sz="900" dirty="0"/>
          </a:p>
          <a:p>
            <a:endParaRPr lang="nl-BE" sz="900" dirty="0"/>
          </a:p>
          <a:p>
            <a:r>
              <a:rPr lang="nl-BE" sz="3000" dirty="0">
                <a:solidFill>
                  <a:srgbClr val="FF0000"/>
                </a:solidFill>
              </a:rPr>
              <a:t>Handelsverbod</a:t>
            </a:r>
          </a:p>
          <a:p>
            <a:pPr marL="557213" lvl="1" indent="-214313">
              <a:buFont typeface="Arial" panose="020B0604020202020204" pitchFamily="34" charset="0"/>
              <a:buChar char="•"/>
            </a:pPr>
            <a:endParaRPr lang="nl-BE" sz="150" dirty="0"/>
          </a:p>
          <a:p>
            <a:r>
              <a:rPr lang="nl-BE" sz="3000" dirty="0"/>
              <a:t>Drie-traps-aanpak</a:t>
            </a:r>
          </a:p>
          <a:p>
            <a:pPr marL="600075" lvl="1" indent="-257175">
              <a:buFont typeface="+mj-lt"/>
              <a:buAutoNum type="arabicPeriod"/>
            </a:pPr>
            <a:r>
              <a:rPr lang="nl-BE" sz="2400" b="1" dirty="0"/>
              <a:t>in een vroeg stadium opsporen</a:t>
            </a:r>
          </a:p>
          <a:p>
            <a:pPr marL="1071563" lvl="2" indent="-385763">
              <a:buFont typeface="+mj-lt"/>
              <a:buAutoNum type="arabicPeriod" startAt="2"/>
            </a:pPr>
            <a:r>
              <a:rPr lang="nl-BE" sz="2100" dirty="0"/>
              <a:t>snel reageren</a:t>
            </a:r>
          </a:p>
          <a:p>
            <a:pPr lvl="3" indent="-342900">
              <a:buFont typeface="+mj-lt"/>
              <a:buAutoNum type="arabicPeriod" startAt="3"/>
            </a:pPr>
            <a:r>
              <a:rPr lang="nl-BE" dirty="0">
                <a:highlight>
                  <a:srgbClr val="FFFF00"/>
                </a:highlight>
              </a:rPr>
              <a:t>duurzaam beheren</a:t>
            </a:r>
          </a:p>
        </p:txBody>
      </p:sp>
      <p:pic>
        <p:nvPicPr>
          <p:cNvPr id="36" name="Picture 8" descr="Afbeeldingsresultaat voor handel verbodsteken animatie">
            <a:extLst>
              <a:ext uri="{FF2B5EF4-FFF2-40B4-BE49-F238E27FC236}">
                <a16:creationId xmlns:a16="http://schemas.microsoft.com/office/drawing/2014/main" id="{9861FC65-F91A-4A23-8A52-778AA0DCF68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0605" y="2673983"/>
            <a:ext cx="1872497" cy="1054928"/>
          </a:xfrm>
          <a:prstGeom prst="rect">
            <a:avLst/>
          </a:prstGeom>
          <a:noFill/>
          <a:extLst>
            <a:ext uri="{909E8E84-426E-40DD-AFC4-6F175D3DCCD1}">
              <a14:hiddenFill xmlns:a14="http://schemas.microsoft.com/office/drawing/2010/main">
                <a:solidFill>
                  <a:srgbClr val="FFFFFF"/>
                </a:solidFill>
              </a14:hiddenFill>
            </a:ext>
          </a:extLst>
        </p:spPr>
      </p:pic>
      <p:pic>
        <p:nvPicPr>
          <p:cNvPr id="39" name="Afbeelding 38">
            <a:extLst>
              <a:ext uri="{FF2B5EF4-FFF2-40B4-BE49-F238E27FC236}">
                <a16:creationId xmlns:a16="http://schemas.microsoft.com/office/drawing/2014/main" id="{D53C5F00-4883-494F-B3C3-C8516CFCCF52}"/>
              </a:ext>
            </a:extLst>
          </p:cNvPr>
          <p:cNvPicPr>
            <a:picLocks noChangeAspect="1"/>
          </p:cNvPicPr>
          <p:nvPr/>
        </p:nvPicPr>
        <p:blipFill>
          <a:blip r:embed="rId8"/>
          <a:stretch>
            <a:fillRect/>
          </a:stretch>
        </p:blipFill>
        <p:spPr>
          <a:xfrm>
            <a:off x="260605" y="3728911"/>
            <a:ext cx="1872497" cy="1991639"/>
          </a:xfrm>
          <a:prstGeom prst="rect">
            <a:avLst/>
          </a:prstGeom>
        </p:spPr>
      </p:pic>
      <p:sp>
        <p:nvSpPr>
          <p:cNvPr id="40" name="Tekstvak 39">
            <a:extLst>
              <a:ext uri="{FF2B5EF4-FFF2-40B4-BE49-F238E27FC236}">
                <a16:creationId xmlns:a16="http://schemas.microsoft.com/office/drawing/2014/main" id="{F2D41AEE-6084-4EC1-8310-F06307D4BD51}"/>
              </a:ext>
            </a:extLst>
          </p:cNvPr>
          <p:cNvSpPr txBox="1"/>
          <p:nvPr/>
        </p:nvSpPr>
        <p:spPr>
          <a:xfrm>
            <a:off x="3004512" y="5041283"/>
            <a:ext cx="599836" cy="1107996"/>
          </a:xfrm>
          <a:prstGeom prst="rect">
            <a:avLst/>
          </a:prstGeom>
          <a:noFill/>
        </p:spPr>
        <p:txBody>
          <a:bodyPr wrap="square" rtlCol="0">
            <a:spAutoFit/>
          </a:bodyPr>
          <a:lstStyle/>
          <a:p>
            <a:pPr algn="ctr"/>
            <a:r>
              <a:rPr lang="nl-BE" sz="6600" dirty="0">
                <a:solidFill>
                  <a:schemeClr val="accent2">
                    <a:lumMod val="75000"/>
                  </a:schemeClr>
                </a:solidFill>
                <a:latin typeface="Arial" panose="020B0604020202020204" pitchFamily="34" charset="0"/>
                <a:cs typeface="Arial" panose="020B0604020202020204" pitchFamily="34" charset="0"/>
              </a:rPr>
              <a:t>? </a:t>
            </a:r>
            <a:r>
              <a:rPr lang="nl-BE" sz="2100" dirty="0">
                <a:solidFill>
                  <a:schemeClr val="accent2">
                    <a:lumMod val="75000"/>
                  </a:schemeClr>
                </a:solidFill>
                <a:latin typeface="Arial" panose="020B0604020202020204" pitchFamily="34" charset="0"/>
                <a:cs typeface="Arial" panose="020B0604020202020204" pitchFamily="34" charset="0"/>
              </a:rPr>
              <a:t> </a:t>
            </a:r>
          </a:p>
        </p:txBody>
      </p:sp>
      <p:sp>
        <p:nvSpPr>
          <p:cNvPr id="12" name="Tekstvak 11">
            <a:extLst>
              <a:ext uri="{FF2B5EF4-FFF2-40B4-BE49-F238E27FC236}">
                <a16:creationId xmlns:a16="http://schemas.microsoft.com/office/drawing/2014/main" id="{821D07DB-895A-4204-9B9B-D7842E46CFB5}"/>
              </a:ext>
            </a:extLst>
          </p:cNvPr>
          <p:cNvSpPr txBox="1"/>
          <p:nvPr/>
        </p:nvSpPr>
        <p:spPr>
          <a:xfrm>
            <a:off x="3339781" y="5568667"/>
            <a:ext cx="3851412" cy="415498"/>
          </a:xfrm>
          <a:prstGeom prst="rect">
            <a:avLst/>
          </a:prstGeom>
          <a:noFill/>
        </p:spPr>
        <p:txBody>
          <a:bodyPr wrap="square" rtlCol="0">
            <a:spAutoFit/>
          </a:bodyPr>
          <a:lstStyle/>
          <a:p>
            <a:pPr algn="ctr"/>
            <a:r>
              <a:rPr lang="nl-BE" sz="2100" dirty="0">
                <a:solidFill>
                  <a:schemeClr val="accent2">
                    <a:lumMod val="75000"/>
                  </a:schemeClr>
                </a:solidFill>
                <a:latin typeface="Arial" panose="020B0604020202020204" pitchFamily="34" charset="0"/>
                <a:cs typeface="Arial" panose="020B0604020202020204" pitchFamily="34" charset="0"/>
              </a:rPr>
              <a:t>Wat is dat  &amp; welke soorten? </a:t>
            </a:r>
          </a:p>
        </p:txBody>
      </p:sp>
      <p:sp>
        <p:nvSpPr>
          <p:cNvPr id="15" name="Rechthoek 14">
            <a:extLst>
              <a:ext uri="{FF2B5EF4-FFF2-40B4-BE49-F238E27FC236}">
                <a16:creationId xmlns:a16="http://schemas.microsoft.com/office/drawing/2014/main" id="{4F74CFF7-B55E-4D36-8C41-099F1C7B6B0F}"/>
              </a:ext>
            </a:extLst>
          </p:cNvPr>
          <p:cNvSpPr/>
          <p:nvPr/>
        </p:nvSpPr>
        <p:spPr>
          <a:xfrm>
            <a:off x="3604348" y="1030433"/>
            <a:ext cx="1993303" cy="415498"/>
          </a:xfrm>
          <a:prstGeom prst="rect">
            <a:avLst/>
          </a:prstGeom>
          <a:solidFill>
            <a:srgbClr val="D9D9D9">
              <a:alpha val="85098"/>
            </a:srgbClr>
          </a:solidFill>
          <a:ln w="53975">
            <a:solidFill>
              <a:schemeClr val="accent6"/>
            </a:solidFill>
          </a:ln>
        </p:spPr>
        <p:txBody>
          <a:bodyPr wrap="none" rtlCol="0">
            <a:spAutoFit/>
          </a:bodyPr>
          <a:lstStyle/>
          <a:p>
            <a:r>
              <a:rPr lang="nl-BE" sz="2100" dirty="0"/>
              <a:t>Stand van zaken </a:t>
            </a:r>
          </a:p>
        </p:txBody>
      </p:sp>
    </p:spTree>
    <p:extLst>
      <p:ext uri="{BB962C8B-B14F-4D97-AF65-F5344CB8AC3E}">
        <p14:creationId xmlns:p14="http://schemas.microsoft.com/office/powerpoint/2010/main" val="2014639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jl: omlaag 6">
            <a:extLst>
              <a:ext uri="{FF2B5EF4-FFF2-40B4-BE49-F238E27FC236}">
                <a16:creationId xmlns:a16="http://schemas.microsoft.com/office/drawing/2014/main" id="{87CC683D-21E4-4250-B13E-5AF1CCC78958}"/>
              </a:ext>
            </a:extLst>
          </p:cNvPr>
          <p:cNvSpPr/>
          <p:nvPr/>
        </p:nvSpPr>
        <p:spPr>
          <a:xfrm>
            <a:off x="992476" y="2760651"/>
            <a:ext cx="1940765" cy="324170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25" dirty="0"/>
          </a:p>
          <a:p>
            <a:pPr algn="ctr"/>
            <a:endParaRPr lang="nl-BE" sz="1225" dirty="0"/>
          </a:p>
          <a:p>
            <a:pPr algn="ctr"/>
            <a:endParaRPr lang="nl-BE" sz="1225" dirty="0"/>
          </a:p>
          <a:p>
            <a:pPr algn="ctr"/>
            <a:endParaRPr lang="nl-BE" sz="1225" dirty="0"/>
          </a:p>
          <a:p>
            <a:pPr algn="ctr"/>
            <a:r>
              <a:rPr lang="nl-BE" sz="1225" dirty="0"/>
              <a:t>Uitroeien </a:t>
            </a:r>
          </a:p>
          <a:p>
            <a:pPr algn="ctr"/>
            <a:r>
              <a:rPr lang="nl-BE" sz="1225" dirty="0"/>
              <a:t>…</a:t>
            </a:r>
          </a:p>
          <a:p>
            <a:pPr algn="ctr"/>
            <a:r>
              <a:rPr lang="nl-BE" sz="1225" dirty="0"/>
              <a:t>…</a:t>
            </a:r>
          </a:p>
          <a:p>
            <a:pPr algn="ctr"/>
            <a:r>
              <a:rPr lang="nl-BE" sz="1225" dirty="0"/>
              <a:t>…</a:t>
            </a:r>
          </a:p>
          <a:p>
            <a:pPr algn="ctr"/>
            <a:r>
              <a:rPr lang="nl-BE" sz="1225" dirty="0"/>
              <a:t>…</a:t>
            </a:r>
          </a:p>
          <a:p>
            <a:pPr algn="ctr"/>
            <a:r>
              <a:rPr lang="nl-BE" sz="1225" dirty="0"/>
              <a:t>…</a:t>
            </a:r>
          </a:p>
          <a:p>
            <a:pPr algn="ctr"/>
            <a:r>
              <a:rPr lang="nl-BE" sz="1225" dirty="0"/>
              <a:t>…</a:t>
            </a:r>
          </a:p>
          <a:p>
            <a:pPr algn="ctr"/>
            <a:r>
              <a:rPr lang="nl-BE" sz="1225" dirty="0"/>
              <a:t>…</a:t>
            </a:r>
          </a:p>
          <a:p>
            <a:pPr algn="ctr"/>
            <a:r>
              <a:rPr lang="nl-BE" sz="1225" dirty="0"/>
              <a:t>Occasioneel verwijderen</a:t>
            </a:r>
          </a:p>
        </p:txBody>
      </p:sp>
      <p:sp>
        <p:nvSpPr>
          <p:cNvPr id="4" name="Pijl: rechts 3">
            <a:extLst>
              <a:ext uri="{FF2B5EF4-FFF2-40B4-BE49-F238E27FC236}">
                <a16:creationId xmlns:a16="http://schemas.microsoft.com/office/drawing/2014/main" id="{9D7CEEC5-2425-43B9-94A0-721DCAC3CF2C}"/>
              </a:ext>
            </a:extLst>
          </p:cNvPr>
          <p:cNvSpPr/>
          <p:nvPr/>
        </p:nvSpPr>
        <p:spPr>
          <a:xfrm>
            <a:off x="1119393" y="2573707"/>
            <a:ext cx="6949007" cy="1049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225" dirty="0"/>
              <a:t>Grondgebied: hele provincie             --------------------------------------------------------       proef-project-gebied </a:t>
            </a:r>
          </a:p>
        </p:txBody>
      </p:sp>
      <p:pic>
        <p:nvPicPr>
          <p:cNvPr id="13" name="Afbeelding 12" descr="L:\M02\Natuur &amp; Landschap\Exoten\6-3DOE 3 Diensten - Exotendag\GoodBAdlogo\Good_P.png">
            <a:extLst>
              <a:ext uri="{FF2B5EF4-FFF2-40B4-BE49-F238E27FC236}">
                <a16:creationId xmlns:a16="http://schemas.microsoft.com/office/drawing/2014/main" id="{C84DAACF-566A-4CBF-BD6A-232BF688BA98}"/>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671447" y="3618553"/>
            <a:ext cx="2075790" cy="2098358"/>
          </a:xfrm>
          <a:prstGeom prst="rect">
            <a:avLst/>
          </a:prstGeom>
          <a:noFill/>
          <a:ln>
            <a:noFill/>
          </a:ln>
        </p:spPr>
      </p:pic>
      <p:sp>
        <p:nvSpPr>
          <p:cNvPr id="14" name="Rechthoek 2">
            <a:extLst>
              <a:ext uri="{FF2B5EF4-FFF2-40B4-BE49-F238E27FC236}">
                <a16:creationId xmlns:a16="http://schemas.microsoft.com/office/drawing/2014/main" id="{A811147D-C422-4981-A9E1-BAFE7284EB2F}"/>
              </a:ext>
            </a:extLst>
          </p:cNvPr>
          <p:cNvSpPr/>
          <p:nvPr/>
        </p:nvSpPr>
        <p:spPr>
          <a:xfrm>
            <a:off x="1533689" y="1248992"/>
            <a:ext cx="5886454" cy="753908"/>
          </a:xfrm>
          <a:prstGeom prst="rect">
            <a:avLst/>
          </a:prstGeom>
          <a:noFill/>
        </p:spPr>
        <p:txBody>
          <a:bodyPr wrap="none" lIns="62215" tIns="31107" rIns="62215" bIns="31107">
            <a:spAutoFit/>
            <a:scene3d>
              <a:camera prst="orthographicFront"/>
              <a:lightRig rig="soft" dir="t">
                <a:rot lat="0" lon="0" rev="15600000"/>
              </a:lightRig>
            </a:scene3d>
            <a:sp3d extrusionH="57150" prstMaterial="softEdge">
              <a:bevelT w="25400" h="38100"/>
            </a:sp3d>
          </a:bodyPr>
          <a:lstStyle/>
          <a:p>
            <a:pPr algn="ctr"/>
            <a:r>
              <a:rPr lang="nl-NL" sz="4491" b="1" dirty="0">
                <a:ln/>
                <a:solidFill>
                  <a:schemeClr val="accent2"/>
                </a:solidFill>
              </a:rPr>
              <a:t> ‘Ambitie Exotenbeheer’</a:t>
            </a:r>
          </a:p>
        </p:txBody>
      </p:sp>
      <p:sp>
        <p:nvSpPr>
          <p:cNvPr id="2" name="Tekstvak 1">
            <a:extLst>
              <a:ext uri="{FF2B5EF4-FFF2-40B4-BE49-F238E27FC236}">
                <a16:creationId xmlns:a16="http://schemas.microsoft.com/office/drawing/2014/main" id="{DDF6724B-BBA2-4E65-9F1C-BE91F6A357D1}"/>
              </a:ext>
            </a:extLst>
          </p:cNvPr>
          <p:cNvSpPr txBox="1"/>
          <p:nvPr/>
        </p:nvSpPr>
        <p:spPr>
          <a:xfrm>
            <a:off x="5784777" y="1892720"/>
            <a:ext cx="2424506" cy="259943"/>
          </a:xfrm>
          <a:prstGeom prst="rect">
            <a:avLst/>
          </a:prstGeom>
          <a:noFill/>
        </p:spPr>
        <p:txBody>
          <a:bodyPr wrap="square" rtlCol="0">
            <a:spAutoFit/>
          </a:bodyPr>
          <a:lstStyle/>
          <a:p>
            <a:r>
              <a:rPr lang="nl-BE" sz="1089" i="1" dirty="0">
                <a:solidFill>
                  <a:schemeClr val="accent2">
                    <a:lumMod val="75000"/>
                  </a:schemeClr>
                </a:solidFill>
              </a:rPr>
              <a:t>Provincieraad 4 september 2019</a:t>
            </a:r>
          </a:p>
        </p:txBody>
      </p:sp>
      <p:pic>
        <p:nvPicPr>
          <p:cNvPr id="8" name="Afbeelding 7">
            <a:extLst>
              <a:ext uri="{FF2B5EF4-FFF2-40B4-BE49-F238E27FC236}">
                <a16:creationId xmlns:a16="http://schemas.microsoft.com/office/drawing/2014/main" id="{B17F2DCB-3044-4303-ACE8-839217C0A1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10197001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815500B-2217-4D8F-BF2D-8E34424D5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723" y="2351783"/>
            <a:ext cx="7752026" cy="3485630"/>
          </a:xfrm>
          <a:prstGeom prst="rect">
            <a:avLst/>
          </a:prstGeom>
        </p:spPr>
      </p:pic>
      <p:pic>
        <p:nvPicPr>
          <p:cNvPr id="18" name="Afbeelding 17">
            <a:extLst>
              <a:ext uri="{FF2B5EF4-FFF2-40B4-BE49-F238E27FC236}">
                <a16:creationId xmlns:a16="http://schemas.microsoft.com/office/drawing/2014/main" id="{2A96B3A1-B9EE-4875-BE59-C6CD2EE3E2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8381" y="4826575"/>
            <a:ext cx="431392" cy="439688"/>
          </a:xfrm>
          <a:prstGeom prst="rect">
            <a:avLst/>
          </a:prstGeom>
        </p:spPr>
      </p:pic>
      <p:sp>
        <p:nvSpPr>
          <p:cNvPr id="23" name="Tekstvak 22">
            <a:extLst>
              <a:ext uri="{FF2B5EF4-FFF2-40B4-BE49-F238E27FC236}">
                <a16:creationId xmlns:a16="http://schemas.microsoft.com/office/drawing/2014/main" id="{DAB0EBEB-CA57-49E9-A6A8-918AD9E1682C}"/>
              </a:ext>
            </a:extLst>
          </p:cNvPr>
          <p:cNvSpPr txBox="1"/>
          <p:nvPr/>
        </p:nvSpPr>
        <p:spPr>
          <a:xfrm>
            <a:off x="2801587" y="950065"/>
            <a:ext cx="3628494" cy="415498"/>
          </a:xfrm>
          <a:prstGeom prst="rect">
            <a:avLst/>
          </a:prstGeom>
          <a:solidFill>
            <a:srgbClr val="D9D9D9">
              <a:alpha val="85098"/>
            </a:srgbClr>
          </a:solidFill>
          <a:ln w="53975">
            <a:solidFill>
              <a:schemeClr val="accent6"/>
            </a:solidFill>
          </a:ln>
        </p:spPr>
        <p:txBody>
          <a:bodyPr wrap="none" rtlCol="0">
            <a:spAutoFit/>
          </a:bodyPr>
          <a:lstStyle>
            <a:defPPr>
              <a:defRPr lang="en-US"/>
            </a:defPPr>
            <a:lvl1pPr>
              <a:defRPr sz="2800"/>
            </a:lvl1pPr>
          </a:lstStyle>
          <a:p>
            <a:r>
              <a:rPr lang="nl-BE" sz="2100" dirty="0"/>
              <a:t>    Invasieve exoten-ambitieplan</a:t>
            </a:r>
          </a:p>
        </p:txBody>
      </p:sp>
      <p:sp useBgFill="1">
        <p:nvSpPr>
          <p:cNvPr id="25" name="Tekstvak 24">
            <a:extLst>
              <a:ext uri="{FF2B5EF4-FFF2-40B4-BE49-F238E27FC236}">
                <a16:creationId xmlns:a16="http://schemas.microsoft.com/office/drawing/2014/main" id="{8D4B79CE-C9BB-43FA-8FD4-54B13405B4EC}"/>
              </a:ext>
            </a:extLst>
          </p:cNvPr>
          <p:cNvSpPr txBox="1"/>
          <p:nvPr/>
        </p:nvSpPr>
        <p:spPr>
          <a:xfrm>
            <a:off x="180594" y="1830345"/>
            <a:ext cx="8757155" cy="956416"/>
          </a:xfrm>
          <a:prstGeom prst="rect">
            <a:avLst/>
          </a:prstGeom>
          <a:ln w="25400" cap="sq" cmpd="sng">
            <a:solidFill>
              <a:srgbClr val="FF0000"/>
            </a:solidFill>
            <a:miter lim="800000"/>
          </a:ln>
        </p:spPr>
        <p:txBody>
          <a:bodyPr wrap="square" rtlCol="0">
            <a:spAutoFit/>
          </a:bodyPr>
          <a:lstStyle/>
          <a:p>
            <a:pPr algn="ctr"/>
            <a:r>
              <a:rPr lang="nl-BE" dirty="0"/>
              <a:t>Welke soorten &amp;   Kennisleemtes   en  Ambitie   per soort</a:t>
            </a:r>
          </a:p>
          <a:p>
            <a:pPr algn="ctr"/>
            <a:endParaRPr lang="nl-BE" sz="545" dirty="0"/>
          </a:p>
          <a:p>
            <a:pPr algn="ctr"/>
            <a:endParaRPr lang="nl-BE" sz="545" dirty="0"/>
          </a:p>
          <a:p>
            <a:pPr algn="ctr"/>
            <a:endParaRPr lang="nl-BE" sz="545" dirty="0"/>
          </a:p>
          <a:p>
            <a:pPr algn="ctr"/>
            <a:endParaRPr lang="nl-BE" sz="545" dirty="0"/>
          </a:p>
          <a:p>
            <a:pPr algn="ctr"/>
            <a:endParaRPr lang="nl-BE" sz="545" dirty="0"/>
          </a:p>
          <a:p>
            <a:pPr algn="ctr"/>
            <a:endParaRPr lang="nl-BE" sz="545" dirty="0"/>
          </a:p>
          <a:p>
            <a:pPr algn="ctr"/>
            <a:endParaRPr lang="nl-BE" sz="545" dirty="0"/>
          </a:p>
        </p:txBody>
      </p:sp>
      <p:pic>
        <p:nvPicPr>
          <p:cNvPr id="21" name="Afbeelding 20">
            <a:extLst>
              <a:ext uri="{FF2B5EF4-FFF2-40B4-BE49-F238E27FC236}">
                <a16:creationId xmlns:a16="http://schemas.microsoft.com/office/drawing/2014/main" id="{B7129DDC-A0DE-4CBF-B751-75D382005D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
        <p:nvSpPr>
          <p:cNvPr id="4" name="Pijl: rechts 3">
            <a:extLst>
              <a:ext uri="{FF2B5EF4-FFF2-40B4-BE49-F238E27FC236}">
                <a16:creationId xmlns:a16="http://schemas.microsoft.com/office/drawing/2014/main" id="{9D7CEEC5-2425-43B9-94A0-721DCAC3CF2C}"/>
              </a:ext>
            </a:extLst>
          </p:cNvPr>
          <p:cNvSpPr/>
          <p:nvPr/>
        </p:nvSpPr>
        <p:spPr>
          <a:xfrm>
            <a:off x="2474536" y="2263663"/>
            <a:ext cx="5483741" cy="457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25" dirty="0"/>
              <a:t>Grondgebied hele provincie ---------------------------------------------- proefproject</a:t>
            </a:r>
          </a:p>
        </p:txBody>
      </p:sp>
      <p:sp>
        <p:nvSpPr>
          <p:cNvPr id="3" name="Rechthoek 2">
            <a:extLst>
              <a:ext uri="{FF2B5EF4-FFF2-40B4-BE49-F238E27FC236}">
                <a16:creationId xmlns:a16="http://schemas.microsoft.com/office/drawing/2014/main" id="{82FE1A8E-3F1D-4E71-9E07-84C27F3292CB}"/>
              </a:ext>
            </a:extLst>
          </p:cNvPr>
          <p:cNvSpPr/>
          <p:nvPr/>
        </p:nvSpPr>
        <p:spPr>
          <a:xfrm>
            <a:off x="6453130" y="2780318"/>
            <a:ext cx="1268749" cy="24301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 name="Rechthoek 5">
            <a:extLst>
              <a:ext uri="{FF2B5EF4-FFF2-40B4-BE49-F238E27FC236}">
                <a16:creationId xmlns:a16="http://schemas.microsoft.com/office/drawing/2014/main" id="{4AF28A74-0D19-4EDF-A514-1592EE143C84}"/>
              </a:ext>
            </a:extLst>
          </p:cNvPr>
          <p:cNvSpPr/>
          <p:nvPr/>
        </p:nvSpPr>
        <p:spPr>
          <a:xfrm>
            <a:off x="1183669" y="4960978"/>
            <a:ext cx="1376354" cy="2168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26" name="Afbeelding 25" descr="L:\M02\Natuur &amp; Landschap\Exoten\6-3DOE 3 Diensten - Exotendag\GoodBAdlogo\Bad_P.png">
            <a:extLst>
              <a:ext uri="{FF2B5EF4-FFF2-40B4-BE49-F238E27FC236}">
                <a16:creationId xmlns:a16="http://schemas.microsoft.com/office/drawing/2014/main" id="{3103C3A5-005E-42DF-8CDB-ACF7BB3DDAC0}"/>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27" name="Afbeelding 26" descr="L:\M02\Natuur &amp; Landschap\Exoten\6-3DOE 3 Diensten - Exotendag\GoodBAdlogo\Good_P.png">
            <a:extLst>
              <a:ext uri="{FF2B5EF4-FFF2-40B4-BE49-F238E27FC236}">
                <a16:creationId xmlns:a16="http://schemas.microsoft.com/office/drawing/2014/main" id="{8C588A1E-DB98-44C7-A54A-D648F2489C8C}"/>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7" name="Pijl: omlaag 6">
            <a:extLst>
              <a:ext uri="{FF2B5EF4-FFF2-40B4-BE49-F238E27FC236}">
                <a16:creationId xmlns:a16="http://schemas.microsoft.com/office/drawing/2014/main" id="{87CC683D-21E4-4250-B13E-5AF1CCC78958}"/>
              </a:ext>
            </a:extLst>
          </p:cNvPr>
          <p:cNvSpPr/>
          <p:nvPr/>
        </p:nvSpPr>
        <p:spPr>
          <a:xfrm>
            <a:off x="29846" y="2939439"/>
            <a:ext cx="1329577" cy="30613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50" dirty="0">
                <a:solidFill>
                  <a:srgbClr val="C00000"/>
                </a:solidFill>
              </a:rPr>
              <a:t>Uitroeien</a:t>
            </a:r>
            <a:r>
              <a:rPr lang="nl-BE" sz="1050" dirty="0"/>
              <a:t> </a:t>
            </a:r>
          </a:p>
          <a:p>
            <a:pPr algn="ctr"/>
            <a:r>
              <a:rPr lang="nl-BE" sz="1225" dirty="0">
                <a:solidFill>
                  <a:srgbClr val="C00000"/>
                </a:solidFill>
              </a:rPr>
              <a:t>…</a:t>
            </a:r>
          </a:p>
          <a:p>
            <a:pPr algn="ctr"/>
            <a:r>
              <a:rPr lang="nl-BE" sz="1225" dirty="0">
                <a:solidFill>
                  <a:schemeClr val="accent2">
                    <a:lumMod val="75000"/>
                  </a:schemeClr>
                </a:solidFill>
              </a:rPr>
              <a:t>…</a:t>
            </a:r>
          </a:p>
          <a:p>
            <a:pPr algn="ctr"/>
            <a:r>
              <a:rPr lang="nl-BE" sz="1225" dirty="0">
                <a:solidFill>
                  <a:schemeClr val="accent2">
                    <a:lumMod val="60000"/>
                    <a:lumOff val="40000"/>
                  </a:schemeClr>
                </a:solidFill>
              </a:rPr>
              <a:t>…</a:t>
            </a:r>
          </a:p>
          <a:p>
            <a:pPr algn="ctr"/>
            <a:r>
              <a:rPr lang="nl-BE" sz="1225" dirty="0">
                <a:solidFill>
                  <a:srgbClr val="FFC000"/>
                </a:solidFill>
              </a:rPr>
              <a:t>…</a:t>
            </a:r>
          </a:p>
          <a:p>
            <a:pPr algn="ctr"/>
            <a:r>
              <a:rPr lang="nl-BE" sz="1225" dirty="0">
                <a:solidFill>
                  <a:srgbClr val="FFFF00"/>
                </a:solidFill>
              </a:rPr>
              <a:t>…</a:t>
            </a:r>
          </a:p>
          <a:p>
            <a:pPr algn="ctr"/>
            <a:r>
              <a:rPr lang="nl-BE" sz="1225" dirty="0">
                <a:solidFill>
                  <a:srgbClr val="92D050"/>
                </a:solidFill>
              </a:rPr>
              <a:t>…</a:t>
            </a:r>
          </a:p>
          <a:p>
            <a:pPr algn="ctr"/>
            <a:endParaRPr lang="nl-BE" sz="1225" dirty="0">
              <a:solidFill>
                <a:schemeClr val="accent6">
                  <a:lumMod val="50000"/>
                </a:schemeClr>
              </a:solidFill>
            </a:endParaRPr>
          </a:p>
          <a:p>
            <a:pPr algn="ctr"/>
            <a:endParaRPr lang="nl-BE" sz="1225" dirty="0">
              <a:solidFill>
                <a:schemeClr val="accent6">
                  <a:lumMod val="50000"/>
                </a:schemeClr>
              </a:solidFill>
            </a:endParaRPr>
          </a:p>
          <a:p>
            <a:pPr algn="ctr"/>
            <a:endParaRPr lang="nl-BE" sz="1225" dirty="0">
              <a:solidFill>
                <a:schemeClr val="accent6">
                  <a:lumMod val="50000"/>
                </a:schemeClr>
              </a:solidFill>
            </a:endParaRPr>
          </a:p>
          <a:p>
            <a:pPr algn="ctr"/>
            <a:endParaRPr lang="nl-BE" sz="1225" dirty="0">
              <a:solidFill>
                <a:schemeClr val="accent6">
                  <a:lumMod val="50000"/>
                </a:schemeClr>
              </a:solidFill>
            </a:endParaRPr>
          </a:p>
          <a:p>
            <a:pPr algn="ctr"/>
            <a:r>
              <a:rPr lang="nl-BE" sz="825" b="1" dirty="0">
                <a:solidFill>
                  <a:schemeClr val="tx1"/>
                </a:solidFill>
              </a:rPr>
              <a:t>Occasioneel verwijderen</a:t>
            </a:r>
          </a:p>
        </p:txBody>
      </p:sp>
    </p:spTree>
    <p:extLst>
      <p:ext uri="{BB962C8B-B14F-4D97-AF65-F5344CB8AC3E}">
        <p14:creationId xmlns:p14="http://schemas.microsoft.com/office/powerpoint/2010/main" val="422634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4DB9097-D033-441A-8FA6-F7523303F0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4781" y="1360456"/>
            <a:ext cx="7685202" cy="4587269"/>
          </a:xfrm>
          <a:prstGeom prst="rect">
            <a:avLst/>
          </a:prstGeom>
        </p:spPr>
      </p:pic>
      <p:pic>
        <p:nvPicPr>
          <p:cNvPr id="10" name="Afbeelding 9">
            <a:extLst>
              <a:ext uri="{FF2B5EF4-FFF2-40B4-BE49-F238E27FC236}">
                <a16:creationId xmlns:a16="http://schemas.microsoft.com/office/drawing/2014/main" id="{15EE9AEA-70D8-45E8-B02A-58ACF57CBB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230870" y="1703768"/>
            <a:ext cx="358480" cy="1088060"/>
          </a:xfrm>
          <a:prstGeom prst="rect">
            <a:avLst/>
          </a:prstGeom>
        </p:spPr>
      </p:pic>
      <p:pic>
        <p:nvPicPr>
          <p:cNvPr id="11" name="Afbeelding 10" descr="L:\M02\Natuur &amp; Landschap\Exoten\6-3DOE 3 Diensten - Exotendag\GoodBAdlogo\Good_P.png">
            <a:extLst>
              <a:ext uri="{FF2B5EF4-FFF2-40B4-BE49-F238E27FC236}">
                <a16:creationId xmlns:a16="http://schemas.microsoft.com/office/drawing/2014/main" id="{8C966A29-02E6-4758-A5DB-AE2AAFDFBBC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7953" y="2610439"/>
            <a:ext cx="829022" cy="789400"/>
          </a:xfrm>
          <a:prstGeom prst="rect">
            <a:avLst/>
          </a:prstGeom>
          <a:noFill/>
          <a:ln>
            <a:noFill/>
          </a:ln>
          <a:effectLst>
            <a:outerShdw blurRad="50800" dist="50800" dir="5400000" algn="ctr" rotWithShape="0">
              <a:srgbClr val="0000FF"/>
            </a:outerShdw>
          </a:effectLst>
        </p:spPr>
      </p:pic>
      <p:pic>
        <p:nvPicPr>
          <p:cNvPr id="13" name="Afbeelding 12" descr="L:\M02\Natuur &amp; Landschap\Exoten\6-3DOE 3 Diensten - Exotendag\GoodBAdlogo\Good_P.png">
            <a:extLst>
              <a:ext uri="{FF2B5EF4-FFF2-40B4-BE49-F238E27FC236}">
                <a16:creationId xmlns:a16="http://schemas.microsoft.com/office/drawing/2014/main" id="{BE72232D-52B3-49DA-9B2C-65EF594322BF}"/>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884831" y="2611729"/>
            <a:ext cx="819158" cy="789400"/>
          </a:xfrm>
          <a:prstGeom prst="rect">
            <a:avLst/>
          </a:prstGeom>
          <a:noFill/>
          <a:ln>
            <a:noFill/>
          </a:ln>
          <a:effectLst>
            <a:outerShdw blurRad="50800" dist="50800" dir="5400000" algn="ctr" rotWithShape="0">
              <a:srgbClr val="FFFF00"/>
            </a:outerShdw>
          </a:effectLst>
        </p:spPr>
      </p:pic>
      <p:pic>
        <p:nvPicPr>
          <p:cNvPr id="15" name="Afbeelding 14" descr="L:\M02\Natuur &amp; Landschap\Exoten\6-3DOE 3 Diensten - Exotendag\GoodBAdlogo\Good_P.png">
            <a:extLst>
              <a:ext uri="{FF2B5EF4-FFF2-40B4-BE49-F238E27FC236}">
                <a16:creationId xmlns:a16="http://schemas.microsoft.com/office/drawing/2014/main" id="{AFBE3CA7-5B01-452F-9B6E-72FE788FC0FC}"/>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3123348" y="2564994"/>
            <a:ext cx="819158" cy="789400"/>
          </a:xfrm>
          <a:prstGeom prst="rect">
            <a:avLst/>
          </a:prstGeom>
          <a:noFill/>
          <a:ln>
            <a:noFill/>
          </a:ln>
          <a:effectLst>
            <a:outerShdw blurRad="50800" dist="50800" dir="5400000" algn="ctr" rotWithShape="0">
              <a:srgbClr val="FF0000"/>
            </a:outerShdw>
          </a:effectLst>
        </p:spPr>
      </p:pic>
      <p:pic>
        <p:nvPicPr>
          <p:cNvPr id="16" name="Afbeelding 15" descr="L:\M02\Natuur &amp; Landschap\Exoten\6-3DOE 3 Diensten - Exotendag\GoodBAdlogo\Good_P.png">
            <a:extLst>
              <a:ext uri="{FF2B5EF4-FFF2-40B4-BE49-F238E27FC236}">
                <a16:creationId xmlns:a16="http://schemas.microsoft.com/office/drawing/2014/main" id="{3D6C5582-3C16-45FA-8A95-1C103395AEF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435" y="2610440"/>
            <a:ext cx="819158" cy="789400"/>
          </a:xfrm>
          <a:prstGeom prst="rect">
            <a:avLst/>
          </a:prstGeom>
          <a:noFill/>
          <a:ln>
            <a:noFill/>
          </a:ln>
          <a:effectLst>
            <a:outerShdw blurRad="50800" dist="50800" dir="5400000" algn="ctr" rotWithShape="0">
              <a:srgbClr val="EA6216"/>
            </a:outerShdw>
          </a:effectLst>
        </p:spPr>
      </p:pic>
      <p:sp>
        <p:nvSpPr>
          <p:cNvPr id="12" name="Tekstvak 11">
            <a:extLst>
              <a:ext uri="{FF2B5EF4-FFF2-40B4-BE49-F238E27FC236}">
                <a16:creationId xmlns:a16="http://schemas.microsoft.com/office/drawing/2014/main" id="{C43D2569-1B23-4D81-8AAF-F78D5679340A}"/>
              </a:ext>
            </a:extLst>
          </p:cNvPr>
          <p:cNvSpPr txBox="1"/>
          <p:nvPr/>
        </p:nvSpPr>
        <p:spPr>
          <a:xfrm>
            <a:off x="776104" y="4461274"/>
            <a:ext cx="7274564" cy="720518"/>
          </a:xfrm>
          <a:prstGeom prst="rect">
            <a:avLst/>
          </a:prstGeom>
          <a:noFill/>
          <a:ln w="28575">
            <a:noFill/>
          </a:ln>
        </p:spPr>
        <p:txBody>
          <a:bodyPr wrap="square" rtlCol="0">
            <a:spAutoFit/>
          </a:bodyPr>
          <a:lstStyle>
            <a:defPPr>
              <a:defRPr lang="en-US"/>
            </a:defPPr>
            <a:lvl1pPr>
              <a:defRPr sz="6000"/>
            </a:lvl1pPr>
          </a:lstStyle>
          <a:p>
            <a:r>
              <a:rPr lang="nl-BE" sz="4082" dirty="0">
                <a:solidFill>
                  <a:srgbClr val="FF0000"/>
                </a:solidFill>
              </a:rPr>
              <a:t>    Invasieve</a:t>
            </a:r>
            <a:r>
              <a:rPr lang="nl-BE" sz="4082" dirty="0"/>
              <a:t> exotenambitieplan</a:t>
            </a:r>
          </a:p>
        </p:txBody>
      </p:sp>
      <p:sp>
        <p:nvSpPr>
          <p:cNvPr id="14" name="Tekstvak 13">
            <a:extLst>
              <a:ext uri="{FF2B5EF4-FFF2-40B4-BE49-F238E27FC236}">
                <a16:creationId xmlns:a16="http://schemas.microsoft.com/office/drawing/2014/main" id="{E7E3D739-94F4-4D79-9885-5B9DA26220A9}"/>
              </a:ext>
            </a:extLst>
          </p:cNvPr>
          <p:cNvSpPr txBox="1"/>
          <p:nvPr/>
        </p:nvSpPr>
        <p:spPr>
          <a:xfrm>
            <a:off x="2601799" y="1535901"/>
            <a:ext cx="3641102" cy="657744"/>
          </a:xfrm>
          <a:prstGeom prst="rect">
            <a:avLst/>
          </a:prstGeom>
          <a:noFill/>
        </p:spPr>
        <p:txBody>
          <a:bodyPr wrap="square" rtlCol="0">
            <a:spAutoFit/>
          </a:bodyPr>
          <a:lstStyle/>
          <a:p>
            <a:r>
              <a:rPr lang="nl-BE" sz="3674" b="1" dirty="0">
                <a:solidFill>
                  <a:srgbClr val="FFC000"/>
                </a:solidFill>
                <a:latin typeface="Arial" panose="020B0604020202020204" pitchFamily="34" charset="0"/>
                <a:cs typeface="Arial" panose="020B0604020202020204" pitchFamily="34" charset="0"/>
              </a:rPr>
              <a:t>Provincieraad</a:t>
            </a:r>
          </a:p>
        </p:txBody>
      </p:sp>
      <p:pic>
        <p:nvPicPr>
          <p:cNvPr id="17" name="Afbeelding 16">
            <a:extLst>
              <a:ext uri="{FF2B5EF4-FFF2-40B4-BE49-F238E27FC236}">
                <a16:creationId xmlns:a16="http://schemas.microsoft.com/office/drawing/2014/main" id="{D9108535-ED85-4E81-94F5-8A17B7A052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
        <p:nvSpPr>
          <p:cNvPr id="2" name="Tekstvak 1">
            <a:extLst>
              <a:ext uri="{FF2B5EF4-FFF2-40B4-BE49-F238E27FC236}">
                <a16:creationId xmlns:a16="http://schemas.microsoft.com/office/drawing/2014/main" id="{75593211-2603-4343-8606-589F60F15990}"/>
              </a:ext>
            </a:extLst>
          </p:cNvPr>
          <p:cNvSpPr txBox="1"/>
          <p:nvPr/>
        </p:nvSpPr>
        <p:spPr>
          <a:xfrm>
            <a:off x="1856256" y="3449935"/>
            <a:ext cx="819158" cy="300082"/>
          </a:xfrm>
          <a:prstGeom prst="rect">
            <a:avLst/>
          </a:prstGeom>
          <a:solidFill>
            <a:schemeClr val="bg1">
              <a:lumMod val="65000"/>
            </a:schemeClr>
          </a:solidFill>
        </p:spPr>
        <p:txBody>
          <a:bodyPr wrap="square" rtlCol="0">
            <a:spAutoFit/>
          </a:bodyPr>
          <a:lstStyle/>
          <a:p>
            <a:r>
              <a:rPr lang="nl-BE" sz="1350" dirty="0"/>
              <a:t>Rato vzw</a:t>
            </a:r>
          </a:p>
        </p:txBody>
      </p:sp>
      <p:sp>
        <p:nvSpPr>
          <p:cNvPr id="18" name="Tekstvak 17">
            <a:extLst>
              <a:ext uri="{FF2B5EF4-FFF2-40B4-BE49-F238E27FC236}">
                <a16:creationId xmlns:a16="http://schemas.microsoft.com/office/drawing/2014/main" id="{BB0CE0C1-6CD5-4A36-8AA2-0125E9B714E4}"/>
              </a:ext>
            </a:extLst>
          </p:cNvPr>
          <p:cNvSpPr txBox="1"/>
          <p:nvPr/>
        </p:nvSpPr>
        <p:spPr>
          <a:xfrm>
            <a:off x="3029893" y="3428605"/>
            <a:ext cx="1062710" cy="507831"/>
          </a:xfrm>
          <a:prstGeom prst="rect">
            <a:avLst/>
          </a:prstGeom>
          <a:solidFill>
            <a:schemeClr val="bg1">
              <a:lumMod val="65000"/>
            </a:schemeClr>
          </a:solidFill>
        </p:spPr>
        <p:txBody>
          <a:bodyPr wrap="square" rtlCol="0">
            <a:spAutoFit/>
          </a:bodyPr>
          <a:lstStyle>
            <a:defPPr>
              <a:defRPr lang="en-US"/>
            </a:defPPr>
          </a:lstStyle>
          <a:p>
            <a:r>
              <a:rPr lang="nl-BE" sz="1350" dirty="0"/>
              <a:t>dienst Milieu</a:t>
            </a:r>
          </a:p>
        </p:txBody>
      </p:sp>
      <p:sp>
        <p:nvSpPr>
          <p:cNvPr id="19" name="Tekstvak 18">
            <a:extLst>
              <a:ext uri="{FF2B5EF4-FFF2-40B4-BE49-F238E27FC236}">
                <a16:creationId xmlns:a16="http://schemas.microsoft.com/office/drawing/2014/main" id="{95D920F9-4F36-4C3D-BDCA-3D9B52D5EC48}"/>
              </a:ext>
            </a:extLst>
          </p:cNvPr>
          <p:cNvSpPr txBox="1"/>
          <p:nvPr/>
        </p:nvSpPr>
        <p:spPr>
          <a:xfrm>
            <a:off x="4567208" y="3430248"/>
            <a:ext cx="467666" cy="507831"/>
          </a:xfrm>
          <a:prstGeom prst="rect">
            <a:avLst/>
          </a:prstGeom>
          <a:solidFill>
            <a:schemeClr val="bg1">
              <a:lumMod val="65000"/>
            </a:schemeClr>
          </a:solidFill>
        </p:spPr>
        <p:txBody>
          <a:bodyPr wrap="square" rtlCol="0">
            <a:spAutoFit/>
          </a:bodyPr>
          <a:lstStyle>
            <a:defPPr>
              <a:defRPr lang="en-US"/>
            </a:defPPr>
          </a:lstStyle>
          <a:p>
            <a:r>
              <a:rPr lang="nl-BE" sz="1350" dirty="0"/>
              <a:t>PCM</a:t>
            </a:r>
          </a:p>
        </p:txBody>
      </p:sp>
      <p:sp>
        <p:nvSpPr>
          <p:cNvPr id="21" name="Tekstvak 20">
            <a:extLst>
              <a:ext uri="{FF2B5EF4-FFF2-40B4-BE49-F238E27FC236}">
                <a16:creationId xmlns:a16="http://schemas.microsoft.com/office/drawing/2014/main" id="{AC09B359-A22E-4CC1-8046-594711C875C3}"/>
              </a:ext>
            </a:extLst>
          </p:cNvPr>
          <p:cNvSpPr txBox="1"/>
          <p:nvPr/>
        </p:nvSpPr>
        <p:spPr>
          <a:xfrm>
            <a:off x="5233605" y="3428605"/>
            <a:ext cx="2230617" cy="300082"/>
          </a:xfrm>
          <a:prstGeom prst="rect">
            <a:avLst/>
          </a:prstGeom>
          <a:solidFill>
            <a:schemeClr val="bg1">
              <a:lumMod val="65000"/>
            </a:schemeClr>
          </a:solidFill>
        </p:spPr>
        <p:txBody>
          <a:bodyPr wrap="square" rtlCol="0">
            <a:spAutoFit/>
          </a:bodyPr>
          <a:lstStyle>
            <a:defPPr>
              <a:defRPr lang="en-US"/>
            </a:defPPr>
          </a:lstStyle>
          <a:p>
            <a:r>
              <a:rPr lang="nl-BE" sz="1350" dirty="0"/>
              <a:t>dienst Integraal Waterbeleid</a:t>
            </a:r>
          </a:p>
        </p:txBody>
      </p:sp>
    </p:spTree>
    <p:extLst>
      <p:ext uri="{BB962C8B-B14F-4D97-AF65-F5344CB8AC3E}">
        <p14:creationId xmlns:p14="http://schemas.microsoft.com/office/powerpoint/2010/main" val="220758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4086B67-5921-4249-9F8E-73D7538C038E}"/>
              </a:ext>
            </a:extLst>
          </p:cNvPr>
          <p:cNvSpPr txBox="1"/>
          <p:nvPr/>
        </p:nvSpPr>
        <p:spPr>
          <a:xfrm>
            <a:off x="934719" y="857251"/>
            <a:ext cx="7274564" cy="4556825"/>
          </a:xfrm>
          <a:prstGeom prst="rect">
            <a:avLst/>
          </a:prstGeom>
          <a:solidFill>
            <a:schemeClr val="accent6">
              <a:lumMod val="20000"/>
              <a:lumOff val="80000"/>
            </a:schemeClr>
          </a:solidFill>
        </p:spPr>
        <p:txBody>
          <a:bodyPr wrap="square" rtlCol="0">
            <a:spAutoFit/>
          </a:bodyPr>
          <a:lstStyle/>
          <a:p>
            <a:pPr algn="ctr"/>
            <a:r>
              <a:rPr lang="nl-NL" sz="4491" b="1" dirty="0">
                <a:solidFill>
                  <a:schemeClr val="accent2">
                    <a:lumMod val="75000"/>
                  </a:schemeClr>
                </a:solidFill>
              </a:rPr>
              <a:t>Wat doet uw bestuur?</a:t>
            </a:r>
          </a:p>
          <a:p>
            <a:pPr algn="ctr"/>
            <a:endParaRPr lang="nl-NL" sz="4491" b="1" dirty="0">
              <a:solidFill>
                <a:schemeClr val="accent2">
                  <a:lumMod val="75000"/>
                </a:schemeClr>
              </a:solidFill>
            </a:endParaRPr>
          </a:p>
          <a:p>
            <a:pPr algn="ctr"/>
            <a:endParaRPr lang="nl-BE" sz="1633" b="1" dirty="0">
              <a:solidFill>
                <a:schemeClr val="accent2">
                  <a:lumMod val="75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p:txBody>
      </p:sp>
      <p:pic>
        <p:nvPicPr>
          <p:cNvPr id="3" name="Afbeelding 2">
            <a:extLst>
              <a:ext uri="{FF2B5EF4-FFF2-40B4-BE49-F238E27FC236}">
                <a16:creationId xmlns:a16="http://schemas.microsoft.com/office/drawing/2014/main" id="{B411F2C0-24D6-4C98-A06B-AC3E53EF81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5163" y="1783434"/>
            <a:ext cx="6906875" cy="2860030"/>
          </a:xfrm>
          <a:prstGeom prst="rect">
            <a:avLst/>
          </a:prstGeom>
        </p:spPr>
      </p:pic>
      <p:pic>
        <p:nvPicPr>
          <p:cNvPr id="6" name="Afbeelding 5">
            <a:extLst>
              <a:ext uri="{FF2B5EF4-FFF2-40B4-BE49-F238E27FC236}">
                <a16:creationId xmlns:a16="http://schemas.microsoft.com/office/drawing/2014/main" id="{641BCDE8-1FAE-4B25-9857-45C3EF2F9E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3183" y="1100499"/>
            <a:ext cx="431392" cy="439688"/>
          </a:xfrm>
          <a:prstGeom prst="rect">
            <a:avLst/>
          </a:prstGeom>
        </p:spPr>
      </p:pic>
      <p:pic>
        <p:nvPicPr>
          <p:cNvPr id="7" name="Afbeelding 6">
            <a:extLst>
              <a:ext uri="{FF2B5EF4-FFF2-40B4-BE49-F238E27FC236}">
                <a16:creationId xmlns:a16="http://schemas.microsoft.com/office/drawing/2014/main" id="{4DB6BD0F-3FBC-4022-B56E-EEEDE8E1E7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0138" y="2917045"/>
            <a:ext cx="431392" cy="439688"/>
          </a:xfrm>
          <a:prstGeom prst="rect">
            <a:avLst/>
          </a:prstGeom>
        </p:spPr>
      </p:pic>
      <p:pic>
        <p:nvPicPr>
          <p:cNvPr id="8" name="Afbeelding 7">
            <a:extLst>
              <a:ext uri="{FF2B5EF4-FFF2-40B4-BE49-F238E27FC236}">
                <a16:creationId xmlns:a16="http://schemas.microsoft.com/office/drawing/2014/main" id="{3B0F7B58-26B9-4399-B74D-31A1840B1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3175" y="3619231"/>
            <a:ext cx="431392" cy="439688"/>
          </a:xfrm>
          <a:prstGeom prst="rect">
            <a:avLst/>
          </a:prstGeom>
        </p:spPr>
      </p:pic>
      <p:pic>
        <p:nvPicPr>
          <p:cNvPr id="9" name="Afbeelding 8">
            <a:extLst>
              <a:ext uri="{FF2B5EF4-FFF2-40B4-BE49-F238E27FC236}">
                <a16:creationId xmlns:a16="http://schemas.microsoft.com/office/drawing/2014/main" id="{8E40C927-324E-4774-AB4C-A2C6D5617B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8115" y="4243661"/>
            <a:ext cx="431392" cy="439688"/>
          </a:xfrm>
          <a:prstGeom prst="rect">
            <a:avLst/>
          </a:prstGeom>
        </p:spPr>
      </p:pic>
      <p:pic>
        <p:nvPicPr>
          <p:cNvPr id="11" name="Afbeelding 10">
            <a:extLst>
              <a:ext uri="{FF2B5EF4-FFF2-40B4-BE49-F238E27FC236}">
                <a16:creationId xmlns:a16="http://schemas.microsoft.com/office/drawing/2014/main" id="{C7527967-1F32-4C6F-9514-480B893AA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3037" y="4203776"/>
            <a:ext cx="431392" cy="439688"/>
          </a:xfrm>
          <a:prstGeom prst="rect">
            <a:avLst/>
          </a:prstGeom>
        </p:spPr>
      </p:pic>
      <p:pic>
        <p:nvPicPr>
          <p:cNvPr id="10" name="Afbeelding 9">
            <a:extLst>
              <a:ext uri="{FF2B5EF4-FFF2-40B4-BE49-F238E27FC236}">
                <a16:creationId xmlns:a16="http://schemas.microsoft.com/office/drawing/2014/main" id="{283D5A03-9B32-4B84-B65E-5067DF8D0D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20554669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kaart&#10;&#10;Automatisch gegenereerde beschrijving">
            <a:extLst>
              <a:ext uri="{FF2B5EF4-FFF2-40B4-BE49-F238E27FC236}">
                <a16:creationId xmlns:a16="http://schemas.microsoft.com/office/drawing/2014/main" id="{BFE61490-DCB9-477C-88E1-0279D08B5C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22" t="10792" b="19349"/>
          <a:stretch/>
        </p:blipFill>
        <p:spPr>
          <a:xfrm>
            <a:off x="1475656" y="-171400"/>
            <a:ext cx="5904656" cy="6040636"/>
          </a:xfrm>
          <a:prstGeom prst="rect">
            <a:avLst/>
          </a:prstGeom>
        </p:spPr>
      </p:pic>
      <p:sp>
        <p:nvSpPr>
          <p:cNvPr id="3" name="Tijdelijke aanduiding voor inhoud 2"/>
          <p:cNvSpPr>
            <a:spLocks noGrp="1"/>
          </p:cNvSpPr>
          <p:nvPr>
            <p:ph idx="1"/>
          </p:nvPr>
        </p:nvSpPr>
        <p:spPr/>
        <p:txBody>
          <a:bodyPr>
            <a:normAutofit/>
          </a:bodyPr>
          <a:lstStyle/>
          <a:p>
            <a:pPr marL="0" indent="0">
              <a:buNone/>
            </a:pPr>
            <a:endParaRPr lang="nl-BE" sz="2000" dirty="0"/>
          </a:p>
          <a:p>
            <a:pPr marL="457200" lvl="1" indent="0">
              <a:buNone/>
            </a:pPr>
            <a:endParaRPr lang="nl-BE" dirty="0"/>
          </a:p>
          <a:p>
            <a:pPr marL="400050" lvl="1" indent="0">
              <a:buNone/>
            </a:pPr>
            <a:endParaRPr lang="nl-BE" dirty="0"/>
          </a:p>
        </p:txBody>
      </p:sp>
    </p:spTree>
    <p:extLst>
      <p:ext uri="{BB962C8B-B14F-4D97-AF65-F5344CB8AC3E}">
        <p14:creationId xmlns:p14="http://schemas.microsoft.com/office/powerpoint/2010/main" val="407236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4086B67-5921-4249-9F8E-73D7538C038E}"/>
              </a:ext>
            </a:extLst>
          </p:cNvPr>
          <p:cNvSpPr txBox="1"/>
          <p:nvPr/>
        </p:nvSpPr>
        <p:spPr>
          <a:xfrm>
            <a:off x="934719" y="857251"/>
            <a:ext cx="7274564" cy="4556825"/>
          </a:xfrm>
          <a:prstGeom prst="rect">
            <a:avLst/>
          </a:prstGeom>
          <a:solidFill>
            <a:schemeClr val="accent6">
              <a:lumMod val="20000"/>
              <a:lumOff val="80000"/>
            </a:schemeClr>
          </a:solidFill>
        </p:spPr>
        <p:txBody>
          <a:bodyPr wrap="square" rtlCol="0">
            <a:spAutoFit/>
          </a:bodyPr>
          <a:lstStyle/>
          <a:p>
            <a:pPr algn="ctr"/>
            <a:r>
              <a:rPr lang="nl-NL" sz="4491" b="1" dirty="0">
                <a:solidFill>
                  <a:schemeClr val="accent2">
                    <a:lumMod val="75000"/>
                  </a:schemeClr>
                </a:solidFill>
              </a:rPr>
              <a:t>Wat doet uw bestuur?</a:t>
            </a:r>
          </a:p>
          <a:p>
            <a:pPr algn="ctr"/>
            <a:endParaRPr lang="nl-NL" sz="4491" b="1" dirty="0">
              <a:solidFill>
                <a:schemeClr val="accent2">
                  <a:lumMod val="75000"/>
                </a:schemeClr>
              </a:solidFill>
            </a:endParaRPr>
          </a:p>
          <a:p>
            <a:pPr algn="ctr"/>
            <a:endParaRPr lang="nl-BE" sz="1633" b="1" dirty="0">
              <a:solidFill>
                <a:schemeClr val="accent2">
                  <a:lumMod val="75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a:p>
            <a:pPr marL="590834" indent="-349964">
              <a:spcBef>
                <a:spcPts val="817"/>
              </a:spcBef>
              <a:buFont typeface="+mj-lt"/>
              <a:buAutoNum type="arabicPeriod"/>
            </a:pPr>
            <a:endParaRPr lang="nl-NL" sz="1633" dirty="0">
              <a:solidFill>
                <a:schemeClr val="accent6">
                  <a:lumMod val="50000"/>
                </a:schemeClr>
              </a:solidFill>
            </a:endParaRPr>
          </a:p>
        </p:txBody>
      </p:sp>
      <p:pic>
        <p:nvPicPr>
          <p:cNvPr id="11" name="Afbeelding 10">
            <a:extLst>
              <a:ext uri="{FF2B5EF4-FFF2-40B4-BE49-F238E27FC236}">
                <a16:creationId xmlns:a16="http://schemas.microsoft.com/office/drawing/2014/main" id="{C7527967-1F32-4C6F-9514-480B893AA32D}"/>
              </a:ext>
            </a:extLst>
          </p:cNvPr>
          <p:cNvPicPr>
            <a:picLocks noChangeAspect="1"/>
          </p:cNvPicPr>
          <p:nvPr/>
        </p:nvPicPr>
        <p:blipFill>
          <a:blip r:embed="rId2"/>
          <a:stretch>
            <a:fillRect/>
          </a:stretch>
        </p:blipFill>
        <p:spPr>
          <a:xfrm>
            <a:off x="4043870" y="1919471"/>
            <a:ext cx="1056260" cy="1076571"/>
          </a:xfrm>
          <a:prstGeom prst="rect">
            <a:avLst/>
          </a:prstGeom>
        </p:spPr>
      </p:pic>
      <p:pic>
        <p:nvPicPr>
          <p:cNvPr id="10" name="Afbeelding 9">
            <a:extLst>
              <a:ext uri="{FF2B5EF4-FFF2-40B4-BE49-F238E27FC236}">
                <a16:creationId xmlns:a16="http://schemas.microsoft.com/office/drawing/2014/main" id="{283D5A03-9B32-4B84-B65E-5067DF8D0D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74569913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096CF78-41CF-42AB-8B92-C8EB115715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040" y="857250"/>
            <a:ext cx="5535920" cy="5143500"/>
          </a:xfrm>
          <a:prstGeom prst="rect">
            <a:avLst/>
          </a:prstGeom>
        </p:spPr>
      </p:pic>
      <p:pic>
        <p:nvPicPr>
          <p:cNvPr id="6" name="Afbeelding 5">
            <a:extLst>
              <a:ext uri="{FF2B5EF4-FFF2-40B4-BE49-F238E27FC236}">
                <a16:creationId xmlns:a16="http://schemas.microsoft.com/office/drawing/2014/main" id="{1F2C4F2D-8D4A-40CD-9CA5-CBB15C4FA9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1967" y="973721"/>
            <a:ext cx="2505674" cy="484674"/>
          </a:xfrm>
          <a:prstGeom prst="rect">
            <a:avLst/>
          </a:prstGeom>
        </p:spPr>
      </p:pic>
      <p:pic>
        <p:nvPicPr>
          <p:cNvPr id="8" name="Afbeelding 7">
            <a:extLst>
              <a:ext uri="{FF2B5EF4-FFF2-40B4-BE49-F238E27FC236}">
                <a16:creationId xmlns:a16="http://schemas.microsoft.com/office/drawing/2014/main" id="{2E814BF8-821E-4E10-B84D-372FFEF2D1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159637157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B72C471-9E21-48BC-835D-E7C5A9195A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4257" y="857250"/>
            <a:ext cx="5635487" cy="5143500"/>
          </a:xfrm>
          <a:prstGeom prst="rect">
            <a:avLst/>
          </a:prstGeom>
        </p:spPr>
      </p:pic>
      <p:sp>
        <p:nvSpPr>
          <p:cNvPr id="5" name="Tekstvak 4">
            <a:extLst>
              <a:ext uri="{FF2B5EF4-FFF2-40B4-BE49-F238E27FC236}">
                <a16:creationId xmlns:a16="http://schemas.microsoft.com/office/drawing/2014/main" id="{D31652AB-5A2E-4DC1-8580-10CD3AB6C43B}"/>
              </a:ext>
            </a:extLst>
          </p:cNvPr>
          <p:cNvSpPr txBox="1"/>
          <p:nvPr/>
        </p:nvSpPr>
        <p:spPr>
          <a:xfrm>
            <a:off x="3930805" y="1099788"/>
            <a:ext cx="2433753" cy="369332"/>
          </a:xfrm>
          <a:prstGeom prst="rect">
            <a:avLst/>
          </a:prstGeom>
          <a:noFill/>
        </p:spPr>
        <p:txBody>
          <a:bodyPr wrap="square" rtlCol="0">
            <a:spAutoFit/>
          </a:bodyPr>
          <a:lstStyle/>
          <a:p>
            <a:r>
              <a:rPr lang="nl-BE" dirty="0">
                <a:solidFill>
                  <a:srgbClr val="00B0F0"/>
                </a:solidFill>
              </a:rPr>
              <a:t>reuzenbalsemien</a:t>
            </a:r>
          </a:p>
        </p:txBody>
      </p:sp>
      <p:pic>
        <p:nvPicPr>
          <p:cNvPr id="6" name="Afbeelding 5">
            <a:extLst>
              <a:ext uri="{FF2B5EF4-FFF2-40B4-BE49-F238E27FC236}">
                <a16:creationId xmlns:a16="http://schemas.microsoft.com/office/drawing/2014/main" id="{7E999E64-A979-4CD1-B9BD-ECEB7044AB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155520064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479B362-2947-4A41-828A-04C15FE16E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4847" y="857250"/>
            <a:ext cx="5234306" cy="5143500"/>
          </a:xfrm>
          <a:prstGeom prst="rect">
            <a:avLst/>
          </a:prstGeom>
        </p:spPr>
      </p:pic>
      <p:sp>
        <p:nvSpPr>
          <p:cNvPr id="5" name="Tekstvak 4">
            <a:extLst>
              <a:ext uri="{FF2B5EF4-FFF2-40B4-BE49-F238E27FC236}">
                <a16:creationId xmlns:a16="http://schemas.microsoft.com/office/drawing/2014/main" id="{50D4ACBA-BED8-4C65-A777-3324FFF3E372}"/>
              </a:ext>
            </a:extLst>
          </p:cNvPr>
          <p:cNvSpPr txBox="1"/>
          <p:nvPr/>
        </p:nvSpPr>
        <p:spPr>
          <a:xfrm>
            <a:off x="3930805" y="1099788"/>
            <a:ext cx="2433753" cy="369332"/>
          </a:xfrm>
          <a:prstGeom prst="rect">
            <a:avLst/>
          </a:prstGeom>
          <a:noFill/>
        </p:spPr>
        <p:txBody>
          <a:bodyPr wrap="square" rtlCol="0">
            <a:spAutoFit/>
          </a:bodyPr>
          <a:lstStyle/>
          <a:p>
            <a:r>
              <a:rPr lang="nl-BE" dirty="0">
                <a:solidFill>
                  <a:schemeClr val="accent6">
                    <a:lumMod val="75000"/>
                  </a:schemeClr>
                </a:solidFill>
              </a:rPr>
              <a:t>reuzenberenklauw</a:t>
            </a:r>
          </a:p>
        </p:txBody>
      </p:sp>
      <p:pic>
        <p:nvPicPr>
          <p:cNvPr id="6" name="Afbeelding 5">
            <a:extLst>
              <a:ext uri="{FF2B5EF4-FFF2-40B4-BE49-F238E27FC236}">
                <a16:creationId xmlns:a16="http://schemas.microsoft.com/office/drawing/2014/main" id="{25BDB9DD-C7EA-40A7-BE66-B2CEF5C842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349425867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69FCE3A-A86C-4347-8A71-1B4182ACFC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6331" y="857250"/>
            <a:ext cx="5511338" cy="5143500"/>
          </a:xfrm>
          <a:prstGeom prst="rect">
            <a:avLst/>
          </a:prstGeom>
        </p:spPr>
      </p:pic>
      <p:sp>
        <p:nvSpPr>
          <p:cNvPr id="5" name="Tekstvak 4">
            <a:extLst>
              <a:ext uri="{FF2B5EF4-FFF2-40B4-BE49-F238E27FC236}">
                <a16:creationId xmlns:a16="http://schemas.microsoft.com/office/drawing/2014/main" id="{50D4ACBA-BED8-4C65-A777-3324FFF3E372}"/>
              </a:ext>
            </a:extLst>
          </p:cNvPr>
          <p:cNvSpPr txBox="1"/>
          <p:nvPr/>
        </p:nvSpPr>
        <p:spPr>
          <a:xfrm>
            <a:off x="3930805" y="1099788"/>
            <a:ext cx="2623181" cy="369332"/>
          </a:xfrm>
          <a:prstGeom prst="rect">
            <a:avLst/>
          </a:prstGeom>
          <a:noFill/>
        </p:spPr>
        <p:txBody>
          <a:bodyPr wrap="square" rtlCol="0">
            <a:spAutoFit/>
          </a:bodyPr>
          <a:lstStyle/>
          <a:p>
            <a:r>
              <a:rPr lang="nl-BE" dirty="0">
                <a:solidFill>
                  <a:schemeClr val="accent2">
                    <a:lumMod val="50000"/>
                  </a:schemeClr>
                </a:solidFill>
              </a:rPr>
              <a:t>Invasieve duizendknopen</a:t>
            </a:r>
          </a:p>
        </p:txBody>
      </p:sp>
      <p:pic>
        <p:nvPicPr>
          <p:cNvPr id="6" name="Afbeelding 5">
            <a:extLst>
              <a:ext uri="{FF2B5EF4-FFF2-40B4-BE49-F238E27FC236}">
                <a16:creationId xmlns:a16="http://schemas.microsoft.com/office/drawing/2014/main" id="{2A03D31E-A8E7-40B7-836B-FD7FB900B2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42673848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E442258-AD49-4C85-B786-599691D4D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462" y="2180629"/>
            <a:ext cx="3026934" cy="3617687"/>
          </a:xfrm>
          <a:prstGeom prst="rect">
            <a:avLst/>
          </a:prstGeom>
        </p:spPr>
      </p:pic>
      <p:pic>
        <p:nvPicPr>
          <p:cNvPr id="7" name="Afbeelding 6">
            <a:extLst>
              <a:ext uri="{FF2B5EF4-FFF2-40B4-BE49-F238E27FC236}">
                <a16:creationId xmlns:a16="http://schemas.microsoft.com/office/drawing/2014/main" id="{235B2EB5-FBF9-49AC-A6EA-DC9B21FFBC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5" name="Afbeelding 4" descr="L:\M02\Natuur &amp; Landschap\Exoten\6-3DOE 3 Diensten - Exotendag\GoodBAdlogo\Bad_P.png">
            <a:extLst>
              <a:ext uri="{FF2B5EF4-FFF2-40B4-BE49-F238E27FC236}">
                <a16:creationId xmlns:a16="http://schemas.microsoft.com/office/drawing/2014/main" id="{40A48159-BC27-422B-BD0D-5F64AC54E2B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6" name="Afbeelding 5" descr="L:\M02\Natuur &amp; Landschap\Exoten\6-3DOE 3 Diensten - Exotendag\GoodBAdlogo\Good_P.png">
            <a:extLst>
              <a:ext uri="{FF2B5EF4-FFF2-40B4-BE49-F238E27FC236}">
                <a16:creationId xmlns:a16="http://schemas.microsoft.com/office/drawing/2014/main" id="{50E47A00-EA47-4E89-A84C-16A56996641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2" name="Rechthoek 11">
            <a:extLst>
              <a:ext uri="{FF2B5EF4-FFF2-40B4-BE49-F238E27FC236}">
                <a16:creationId xmlns:a16="http://schemas.microsoft.com/office/drawing/2014/main" id="{1EE0FFDF-3C02-4BEA-A423-99581296C237}"/>
              </a:ext>
            </a:extLst>
          </p:cNvPr>
          <p:cNvSpPr/>
          <p:nvPr/>
        </p:nvSpPr>
        <p:spPr>
          <a:xfrm>
            <a:off x="3310281" y="2395466"/>
            <a:ext cx="5566257" cy="3000821"/>
          </a:xfrm>
          <a:prstGeom prst="rect">
            <a:avLst/>
          </a:prstGeom>
        </p:spPr>
        <p:txBody>
          <a:bodyPr wrap="square">
            <a:spAutoFit/>
          </a:bodyPr>
          <a:lstStyle/>
          <a:p>
            <a:r>
              <a:rPr lang="nl-BE" sz="2100" b="1" u="sng" dirty="0">
                <a:solidFill>
                  <a:srgbClr val="FF0000"/>
                </a:solidFill>
              </a:rPr>
              <a:t>NIET in de Europese verordening</a:t>
            </a:r>
          </a:p>
          <a:p>
            <a:pPr marL="342900" indent="-342900">
              <a:buFont typeface="Arial" panose="020B0604020202020204" pitchFamily="34" charset="0"/>
              <a:buChar char="•"/>
            </a:pPr>
            <a:r>
              <a:rPr lang="nl-BE" sz="2100" dirty="0"/>
              <a:t>Soort is al overal aanwezig </a:t>
            </a:r>
          </a:p>
          <a:p>
            <a:pPr marL="342900" indent="-342900">
              <a:buFont typeface="Arial" panose="020B0604020202020204" pitchFamily="34" charset="0"/>
              <a:buChar char="•"/>
            </a:pPr>
            <a:r>
              <a:rPr lang="nl-BE" sz="2100" dirty="0"/>
              <a:t>Efficiënt bestrijden nog niet mogelijk</a:t>
            </a:r>
          </a:p>
          <a:p>
            <a:pPr marL="342900" indent="-342900">
              <a:buFont typeface="Arial" panose="020B0604020202020204" pitchFamily="34" charset="0"/>
              <a:buChar char="•"/>
            </a:pPr>
            <a:r>
              <a:rPr lang="nl-BE" sz="2100" dirty="0"/>
              <a:t>Uitroeien niet haalbaar</a:t>
            </a:r>
          </a:p>
          <a:p>
            <a:pPr marL="342900" indent="-342900">
              <a:buFont typeface="Arial" panose="020B0604020202020204" pitchFamily="34" charset="0"/>
              <a:buChar char="•"/>
            </a:pPr>
            <a:r>
              <a:rPr lang="nl-BE" sz="2100" dirty="0"/>
              <a:t>Lidstaten kunnen ook zelf beheer verplichten</a:t>
            </a:r>
            <a:r>
              <a:rPr lang="nl-BE" sz="2100" b="1" dirty="0"/>
              <a:t> </a:t>
            </a:r>
            <a:r>
              <a:rPr lang="nl-BE" sz="2100" b="1" dirty="0">
                <a:solidFill>
                  <a:srgbClr val="FF0000"/>
                </a:solidFill>
              </a:rPr>
              <a:t>… ???</a:t>
            </a:r>
          </a:p>
          <a:p>
            <a:pPr marL="214313" indent="-214313">
              <a:buFont typeface="Wingdings" panose="05000000000000000000" pitchFamily="2" charset="2"/>
              <a:buChar char="ü"/>
            </a:pPr>
            <a:endParaRPr lang="nl-BE" sz="2100" b="1" u="sng" dirty="0">
              <a:solidFill>
                <a:srgbClr val="FF0000"/>
              </a:solidFill>
            </a:endParaRPr>
          </a:p>
          <a:p>
            <a:pPr marL="214313" indent="-214313">
              <a:buFont typeface="Wingdings" panose="05000000000000000000" pitchFamily="2" charset="2"/>
              <a:buChar char="ü"/>
            </a:pPr>
            <a:endParaRPr lang="nl-BE" sz="2100" b="1" u="sng" dirty="0"/>
          </a:p>
          <a:p>
            <a:r>
              <a:rPr lang="nl-BE" sz="2100" b="1" u="sng" dirty="0">
                <a:solidFill>
                  <a:srgbClr val="FF0000"/>
                </a:solidFill>
              </a:rPr>
              <a:t>OVERLAST en verspreiding blijft groeien </a:t>
            </a:r>
          </a:p>
        </p:txBody>
      </p:sp>
      <p:sp>
        <p:nvSpPr>
          <p:cNvPr id="22" name="Rechthoek 21">
            <a:extLst>
              <a:ext uri="{FF2B5EF4-FFF2-40B4-BE49-F238E27FC236}">
                <a16:creationId xmlns:a16="http://schemas.microsoft.com/office/drawing/2014/main" id="{18D9972D-C3BE-497F-993F-5CBA4F61D54E}"/>
              </a:ext>
            </a:extLst>
          </p:cNvPr>
          <p:cNvSpPr/>
          <p:nvPr/>
        </p:nvSpPr>
        <p:spPr>
          <a:xfrm>
            <a:off x="280300" y="1803934"/>
            <a:ext cx="1993303" cy="415498"/>
          </a:xfrm>
          <a:prstGeom prst="rect">
            <a:avLst/>
          </a:prstGeom>
          <a:solidFill>
            <a:srgbClr val="D9D9D9">
              <a:alpha val="85098"/>
            </a:srgbClr>
          </a:solidFill>
          <a:ln w="53975">
            <a:solidFill>
              <a:schemeClr val="accent6"/>
            </a:solidFill>
          </a:ln>
        </p:spPr>
        <p:txBody>
          <a:bodyPr wrap="none" rtlCol="0">
            <a:spAutoFit/>
          </a:bodyPr>
          <a:lstStyle/>
          <a:p>
            <a:r>
              <a:rPr lang="nl-BE" sz="2100" dirty="0"/>
              <a:t>Stand van zaken </a:t>
            </a:r>
          </a:p>
        </p:txBody>
      </p:sp>
      <p:sp>
        <p:nvSpPr>
          <p:cNvPr id="18" name="Tekstvak 17">
            <a:extLst>
              <a:ext uri="{FF2B5EF4-FFF2-40B4-BE49-F238E27FC236}">
                <a16:creationId xmlns:a16="http://schemas.microsoft.com/office/drawing/2014/main" id="{943CB510-3529-452E-A9EE-81D7C948627E}"/>
              </a:ext>
            </a:extLst>
          </p:cNvPr>
          <p:cNvSpPr txBox="1"/>
          <p:nvPr/>
        </p:nvSpPr>
        <p:spPr>
          <a:xfrm>
            <a:off x="260604" y="946547"/>
            <a:ext cx="8702802" cy="784830"/>
          </a:xfrm>
          <a:prstGeom prst="rect">
            <a:avLst/>
          </a:prstGeom>
          <a:noFill/>
        </p:spPr>
        <p:txBody>
          <a:bodyPr wrap="square" rtlCol="0">
            <a:spAutoFit/>
          </a:bodyPr>
          <a:lstStyle/>
          <a:p>
            <a:pPr algn="ctr"/>
            <a:r>
              <a:rPr lang="nl-NL" sz="3600" dirty="0">
                <a:solidFill>
                  <a:schemeClr val="accent2"/>
                </a:solidFill>
              </a:rPr>
              <a:t>Invasieve duizendknopen</a:t>
            </a:r>
          </a:p>
          <a:p>
            <a:pPr lvl="7"/>
            <a:r>
              <a:rPr lang="nl-NL" sz="900" dirty="0">
                <a:solidFill>
                  <a:schemeClr val="accent2"/>
                </a:solidFill>
              </a:rPr>
              <a:t>Japanse duizendknoop  /  Boheemse duizendknoop  / </a:t>
            </a:r>
            <a:r>
              <a:rPr lang="nl-NL" sz="900" dirty="0" err="1">
                <a:solidFill>
                  <a:schemeClr val="accent2"/>
                </a:solidFill>
              </a:rPr>
              <a:t>Sachalinse</a:t>
            </a:r>
            <a:r>
              <a:rPr lang="nl-NL" sz="900" dirty="0">
                <a:solidFill>
                  <a:schemeClr val="accent2"/>
                </a:solidFill>
              </a:rPr>
              <a:t> duizendknoop</a:t>
            </a:r>
            <a:endParaRPr lang="nl-BE" sz="900" dirty="0">
              <a:solidFill>
                <a:schemeClr val="accent2"/>
              </a:solidFill>
            </a:endParaRPr>
          </a:p>
        </p:txBody>
      </p:sp>
    </p:spTree>
    <p:extLst>
      <p:ext uri="{BB962C8B-B14F-4D97-AF65-F5344CB8AC3E}">
        <p14:creationId xmlns:p14="http://schemas.microsoft.com/office/powerpoint/2010/main" val="1993272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E442258-AD49-4C85-B786-599691D4D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462" y="2180629"/>
            <a:ext cx="3026934" cy="3617687"/>
          </a:xfrm>
          <a:prstGeom prst="rect">
            <a:avLst/>
          </a:prstGeom>
        </p:spPr>
      </p:pic>
      <p:sp>
        <p:nvSpPr>
          <p:cNvPr id="4" name="Tekstvak 3">
            <a:extLst>
              <a:ext uri="{FF2B5EF4-FFF2-40B4-BE49-F238E27FC236}">
                <a16:creationId xmlns:a16="http://schemas.microsoft.com/office/drawing/2014/main" id="{57D3691D-BAEF-4351-A55F-752F3AE6FFC0}"/>
              </a:ext>
            </a:extLst>
          </p:cNvPr>
          <p:cNvSpPr txBox="1"/>
          <p:nvPr/>
        </p:nvSpPr>
        <p:spPr>
          <a:xfrm>
            <a:off x="260604" y="946547"/>
            <a:ext cx="8702802" cy="784830"/>
          </a:xfrm>
          <a:prstGeom prst="rect">
            <a:avLst/>
          </a:prstGeom>
          <a:noFill/>
        </p:spPr>
        <p:txBody>
          <a:bodyPr wrap="square" rtlCol="0">
            <a:spAutoFit/>
          </a:bodyPr>
          <a:lstStyle/>
          <a:p>
            <a:pPr algn="ctr"/>
            <a:r>
              <a:rPr lang="nl-NL" sz="3600" dirty="0">
                <a:solidFill>
                  <a:schemeClr val="accent2"/>
                </a:solidFill>
              </a:rPr>
              <a:t>Invasieve duizendknopen</a:t>
            </a:r>
          </a:p>
          <a:p>
            <a:pPr lvl="7"/>
            <a:r>
              <a:rPr lang="nl-NL" sz="900" dirty="0">
                <a:solidFill>
                  <a:schemeClr val="accent2"/>
                </a:solidFill>
              </a:rPr>
              <a:t>Japanse duizendknoop  /  Boheemse duizendknoop  / </a:t>
            </a:r>
            <a:r>
              <a:rPr lang="nl-NL" sz="900" dirty="0" err="1">
                <a:solidFill>
                  <a:schemeClr val="accent2"/>
                </a:solidFill>
              </a:rPr>
              <a:t>Sachalinse</a:t>
            </a:r>
            <a:r>
              <a:rPr lang="nl-NL" sz="900" dirty="0">
                <a:solidFill>
                  <a:schemeClr val="accent2"/>
                </a:solidFill>
              </a:rPr>
              <a:t> duizendknoop</a:t>
            </a:r>
            <a:endParaRPr lang="nl-BE" sz="900" dirty="0">
              <a:solidFill>
                <a:schemeClr val="accent2"/>
              </a:solidFill>
            </a:endParaRPr>
          </a:p>
        </p:txBody>
      </p:sp>
      <p:pic>
        <p:nvPicPr>
          <p:cNvPr id="7" name="Afbeelding 6">
            <a:extLst>
              <a:ext uri="{FF2B5EF4-FFF2-40B4-BE49-F238E27FC236}">
                <a16:creationId xmlns:a16="http://schemas.microsoft.com/office/drawing/2014/main" id="{235B2EB5-FBF9-49AC-A6EA-DC9B21FFBC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5" name="Afbeelding 4" descr="L:\M02\Natuur &amp; Landschap\Exoten\6-3DOE 3 Diensten - Exotendag\GoodBAdlogo\Bad_P.png">
            <a:extLst>
              <a:ext uri="{FF2B5EF4-FFF2-40B4-BE49-F238E27FC236}">
                <a16:creationId xmlns:a16="http://schemas.microsoft.com/office/drawing/2014/main" id="{40A48159-BC27-422B-BD0D-5F64AC54E2B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6" name="Afbeelding 5" descr="L:\M02\Natuur &amp; Landschap\Exoten\6-3DOE 3 Diensten - Exotendag\GoodBAdlogo\Good_P.png">
            <a:extLst>
              <a:ext uri="{FF2B5EF4-FFF2-40B4-BE49-F238E27FC236}">
                <a16:creationId xmlns:a16="http://schemas.microsoft.com/office/drawing/2014/main" id="{50E47A00-EA47-4E89-A84C-16A56996641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3" name="Rechthoek 2">
            <a:extLst>
              <a:ext uri="{FF2B5EF4-FFF2-40B4-BE49-F238E27FC236}">
                <a16:creationId xmlns:a16="http://schemas.microsoft.com/office/drawing/2014/main" id="{77C33484-DC17-4A0A-B053-EDB04A03D380}"/>
              </a:ext>
            </a:extLst>
          </p:cNvPr>
          <p:cNvSpPr/>
          <p:nvPr/>
        </p:nvSpPr>
        <p:spPr>
          <a:xfrm>
            <a:off x="3457574" y="2436502"/>
            <a:ext cx="4572000" cy="2862322"/>
          </a:xfrm>
          <a:prstGeom prst="rect">
            <a:avLst/>
          </a:prstGeom>
        </p:spPr>
        <p:txBody>
          <a:bodyPr>
            <a:spAutoFit/>
          </a:bodyPr>
          <a:lstStyle/>
          <a:p>
            <a:r>
              <a:rPr lang="nl-BE" b="1" dirty="0">
                <a:solidFill>
                  <a:srgbClr val="FF0000"/>
                </a:solidFill>
              </a:rPr>
              <a:t>2018 </a:t>
            </a:r>
            <a:r>
              <a:rPr lang="nl-BE" dirty="0">
                <a:solidFill>
                  <a:srgbClr val="FF0000"/>
                </a:solidFill>
              </a:rPr>
              <a:t> </a:t>
            </a:r>
            <a:r>
              <a:rPr lang="nl-BE" dirty="0"/>
              <a:t> </a:t>
            </a:r>
            <a:r>
              <a:rPr lang="nl-BE" u="sng" dirty="0"/>
              <a:t>INBO Beslishulp voor beheerders</a:t>
            </a:r>
          </a:p>
          <a:p>
            <a:endParaRPr lang="nl-BE" sz="900" dirty="0">
              <a:hlinkClick r:id="rId6"/>
            </a:endParaRPr>
          </a:p>
          <a:p>
            <a:pPr defTabSz="685800"/>
            <a:r>
              <a:rPr lang="nl-BE" sz="900" dirty="0">
                <a:hlinkClick r:id="rId7"/>
              </a:rPr>
              <a:t>Link: basishulp voor beheerders</a:t>
            </a:r>
            <a:r>
              <a:rPr lang="nl-BE" sz="900" dirty="0"/>
              <a:t> INBO</a:t>
            </a:r>
            <a:endParaRPr lang="nl-BE" sz="900" dirty="0">
              <a:solidFill>
                <a:prstClr val="black"/>
              </a:solidFill>
            </a:endParaRPr>
          </a:p>
          <a:p>
            <a:endParaRPr lang="nl-BE" sz="900" dirty="0"/>
          </a:p>
          <a:p>
            <a:endParaRPr lang="nl-BE" sz="900" dirty="0"/>
          </a:p>
          <a:p>
            <a:pPr marL="214313" indent="-214313">
              <a:buFont typeface="Arial" panose="020B0604020202020204" pitchFamily="34" charset="0"/>
              <a:buChar char="•"/>
            </a:pPr>
            <a:endParaRPr lang="nl-BE" dirty="0"/>
          </a:p>
          <a:p>
            <a:pPr marL="342900" indent="-342900">
              <a:buFont typeface="+mj-lt"/>
              <a:buAutoNum type="arabicPeriod"/>
            </a:pPr>
            <a:r>
              <a:rPr lang="nl-BE" dirty="0"/>
              <a:t>Waarnemen</a:t>
            </a:r>
          </a:p>
          <a:p>
            <a:pPr marL="342900" indent="-342900">
              <a:buFont typeface="+mj-lt"/>
              <a:buAutoNum type="arabicPeriod"/>
            </a:pPr>
            <a:r>
              <a:rPr lang="nl-BE" dirty="0"/>
              <a:t>Afblijven</a:t>
            </a:r>
          </a:p>
          <a:p>
            <a:r>
              <a:rPr lang="nl-BE" b="1" dirty="0">
                <a:solidFill>
                  <a:srgbClr val="C00000"/>
                </a:solidFill>
              </a:rPr>
              <a:t>of</a:t>
            </a:r>
          </a:p>
          <a:p>
            <a:pPr marL="342900" indent="-342900">
              <a:buFont typeface="+mj-lt"/>
              <a:buAutoNum type="arabicPeriod"/>
            </a:pPr>
            <a:r>
              <a:rPr lang="nl-BE" dirty="0"/>
              <a:t>Beheren </a:t>
            </a:r>
            <a:r>
              <a:rPr lang="nl-BE" sz="1500" dirty="0"/>
              <a:t>(experimenteren) </a:t>
            </a:r>
            <a:r>
              <a:rPr lang="nl-BE" dirty="0"/>
              <a:t>is maatwerk</a:t>
            </a:r>
          </a:p>
          <a:p>
            <a:pPr marL="342900" indent="-342900">
              <a:buFont typeface="+mj-lt"/>
              <a:buAutoNum type="arabicPeriod"/>
            </a:pPr>
            <a:r>
              <a:rPr lang="nl-BE" dirty="0"/>
              <a:t>Grondverzet controleren !  </a:t>
            </a:r>
          </a:p>
          <a:p>
            <a:pPr marL="814388" lvl="2" indent="-128588">
              <a:buFont typeface="Arial" panose="020B0604020202020204" pitchFamily="34" charset="0"/>
              <a:buChar char="•"/>
            </a:pPr>
            <a:endParaRPr lang="nl-BE" dirty="0"/>
          </a:p>
        </p:txBody>
      </p:sp>
      <p:sp>
        <p:nvSpPr>
          <p:cNvPr id="22" name="Rechthoek 21">
            <a:extLst>
              <a:ext uri="{FF2B5EF4-FFF2-40B4-BE49-F238E27FC236}">
                <a16:creationId xmlns:a16="http://schemas.microsoft.com/office/drawing/2014/main" id="{18D9972D-C3BE-497F-993F-5CBA4F61D54E}"/>
              </a:ext>
            </a:extLst>
          </p:cNvPr>
          <p:cNvSpPr/>
          <p:nvPr/>
        </p:nvSpPr>
        <p:spPr>
          <a:xfrm>
            <a:off x="280300" y="1803934"/>
            <a:ext cx="1993303" cy="415498"/>
          </a:xfrm>
          <a:prstGeom prst="rect">
            <a:avLst/>
          </a:prstGeom>
          <a:solidFill>
            <a:srgbClr val="D9D9D9">
              <a:alpha val="85098"/>
            </a:srgbClr>
          </a:solidFill>
          <a:ln w="53975">
            <a:solidFill>
              <a:schemeClr val="accent6"/>
            </a:solidFill>
          </a:ln>
        </p:spPr>
        <p:txBody>
          <a:bodyPr wrap="none" rtlCol="0">
            <a:spAutoFit/>
          </a:bodyPr>
          <a:lstStyle/>
          <a:p>
            <a:r>
              <a:rPr lang="nl-BE" sz="2100" dirty="0"/>
              <a:t>Stand van zaken </a:t>
            </a:r>
          </a:p>
        </p:txBody>
      </p:sp>
    </p:spTree>
    <p:extLst>
      <p:ext uri="{BB962C8B-B14F-4D97-AF65-F5344CB8AC3E}">
        <p14:creationId xmlns:p14="http://schemas.microsoft.com/office/powerpoint/2010/main" val="928885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E442258-AD49-4C85-B786-599691D4D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7462" y="2180629"/>
            <a:ext cx="3026934" cy="3617687"/>
          </a:xfrm>
          <a:prstGeom prst="rect">
            <a:avLst/>
          </a:prstGeom>
        </p:spPr>
      </p:pic>
      <p:sp>
        <p:nvSpPr>
          <p:cNvPr id="4" name="Tekstvak 3">
            <a:extLst>
              <a:ext uri="{FF2B5EF4-FFF2-40B4-BE49-F238E27FC236}">
                <a16:creationId xmlns:a16="http://schemas.microsoft.com/office/drawing/2014/main" id="{57D3691D-BAEF-4351-A55F-752F3AE6FFC0}"/>
              </a:ext>
            </a:extLst>
          </p:cNvPr>
          <p:cNvSpPr txBox="1"/>
          <p:nvPr/>
        </p:nvSpPr>
        <p:spPr>
          <a:xfrm>
            <a:off x="260604" y="946548"/>
            <a:ext cx="8702802" cy="646331"/>
          </a:xfrm>
          <a:prstGeom prst="rect">
            <a:avLst/>
          </a:prstGeom>
          <a:noFill/>
        </p:spPr>
        <p:txBody>
          <a:bodyPr wrap="square" rtlCol="0">
            <a:spAutoFit/>
          </a:bodyPr>
          <a:lstStyle/>
          <a:p>
            <a:pPr algn="ctr"/>
            <a:r>
              <a:rPr lang="nl-NL" sz="3600" dirty="0">
                <a:solidFill>
                  <a:schemeClr val="accent2"/>
                </a:solidFill>
              </a:rPr>
              <a:t>Invasieve duizendknopen</a:t>
            </a:r>
            <a:endParaRPr lang="nl-BE" sz="3600" dirty="0">
              <a:solidFill>
                <a:schemeClr val="accent2"/>
              </a:solidFill>
            </a:endParaRPr>
          </a:p>
        </p:txBody>
      </p:sp>
      <p:pic>
        <p:nvPicPr>
          <p:cNvPr id="7" name="Afbeelding 6">
            <a:extLst>
              <a:ext uri="{FF2B5EF4-FFF2-40B4-BE49-F238E27FC236}">
                <a16:creationId xmlns:a16="http://schemas.microsoft.com/office/drawing/2014/main" id="{235B2EB5-FBF9-49AC-A6EA-DC9B21FFBC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5" name="Afbeelding 4" descr="L:\M02\Natuur &amp; Landschap\Exoten\6-3DOE 3 Diensten - Exotendag\GoodBAdlogo\Bad_P.png">
            <a:extLst>
              <a:ext uri="{FF2B5EF4-FFF2-40B4-BE49-F238E27FC236}">
                <a16:creationId xmlns:a16="http://schemas.microsoft.com/office/drawing/2014/main" id="{40A48159-BC27-422B-BD0D-5F64AC54E2B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6" name="Afbeelding 5" descr="L:\M02\Natuur &amp; Landschap\Exoten\6-3DOE 3 Diensten - Exotendag\GoodBAdlogo\Good_P.png">
            <a:extLst>
              <a:ext uri="{FF2B5EF4-FFF2-40B4-BE49-F238E27FC236}">
                <a16:creationId xmlns:a16="http://schemas.microsoft.com/office/drawing/2014/main" id="{50E47A00-EA47-4E89-A84C-16A56996641D}"/>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3" name="TextBox 11">
            <a:extLst>
              <a:ext uri="{FF2B5EF4-FFF2-40B4-BE49-F238E27FC236}">
                <a16:creationId xmlns:a16="http://schemas.microsoft.com/office/drawing/2014/main" id="{F4277545-E37C-4145-9B09-FAAA7D4DDF9E}"/>
              </a:ext>
            </a:extLst>
          </p:cNvPr>
          <p:cNvSpPr txBox="1"/>
          <p:nvPr/>
        </p:nvSpPr>
        <p:spPr>
          <a:xfrm>
            <a:off x="3294397" y="3262351"/>
            <a:ext cx="5753207" cy="2215991"/>
          </a:xfrm>
          <a:prstGeom prst="rect">
            <a:avLst/>
          </a:prstGeom>
          <a:noFill/>
          <a:ln>
            <a:noFill/>
          </a:ln>
        </p:spPr>
        <p:txBody>
          <a:bodyPr wrap="square" rtlCol="0">
            <a:spAutoFit/>
          </a:bodyPr>
          <a:lstStyle/>
          <a:p>
            <a:pPr defTabSz="342900">
              <a:defRPr/>
            </a:pPr>
            <a:endParaRPr lang="nl-NL" b="1" kern="0" dirty="0">
              <a:highlight>
                <a:srgbClr val="FFFF00"/>
              </a:highlight>
            </a:endParaRPr>
          </a:p>
          <a:p>
            <a:pPr defTabSz="342900">
              <a:defRPr/>
            </a:pPr>
            <a:r>
              <a:rPr lang="nl-NL" b="1" kern="0" dirty="0"/>
              <a:t>Op provinciale waterlopen in ons beheer </a:t>
            </a:r>
            <a:r>
              <a:rPr lang="nl-NL" sz="1500" kern="0" dirty="0"/>
              <a:t>(incl. 5-mzone)</a:t>
            </a:r>
          </a:p>
          <a:p>
            <a:pPr defTabSz="342900">
              <a:defRPr/>
            </a:pPr>
            <a:endParaRPr lang="nl-NL" sz="1500" kern="0" dirty="0"/>
          </a:p>
          <a:p>
            <a:pPr defTabSz="342900"/>
            <a:r>
              <a:rPr lang="nl-BE" kern="0" dirty="0"/>
              <a:t>Groeiplaatsen stabiel houden </a:t>
            </a:r>
            <a:r>
              <a:rPr lang="nl-BE" sz="1500" kern="0" dirty="0"/>
              <a:t>(indien mogelijk reduceren).</a:t>
            </a:r>
          </a:p>
          <a:p>
            <a:pPr defTabSz="342900"/>
            <a:r>
              <a:rPr lang="nl-BE" sz="1500" kern="0" dirty="0"/>
              <a:t> </a:t>
            </a:r>
          </a:p>
          <a:p>
            <a:pPr defTabSz="342900"/>
            <a:r>
              <a:rPr lang="nl-BE" kern="0" dirty="0"/>
              <a:t>Nooit met duizendknoop besmette maaispecie of grond onbeheerd achtergelaten !!!</a:t>
            </a:r>
          </a:p>
          <a:p>
            <a:pPr defTabSz="342900"/>
            <a:r>
              <a:rPr lang="nl-BE" kern="0" dirty="0"/>
              <a:t> </a:t>
            </a:r>
            <a:endParaRPr lang="nl-NL" kern="0" dirty="0"/>
          </a:p>
        </p:txBody>
      </p:sp>
      <p:sp>
        <p:nvSpPr>
          <p:cNvPr id="22" name="Rechthoek 21">
            <a:extLst>
              <a:ext uri="{FF2B5EF4-FFF2-40B4-BE49-F238E27FC236}">
                <a16:creationId xmlns:a16="http://schemas.microsoft.com/office/drawing/2014/main" id="{18D9972D-C3BE-497F-993F-5CBA4F61D54E}"/>
              </a:ext>
            </a:extLst>
          </p:cNvPr>
          <p:cNvSpPr/>
          <p:nvPr/>
        </p:nvSpPr>
        <p:spPr>
          <a:xfrm>
            <a:off x="280300" y="1803934"/>
            <a:ext cx="1993303" cy="415498"/>
          </a:xfrm>
          <a:prstGeom prst="rect">
            <a:avLst/>
          </a:prstGeom>
          <a:solidFill>
            <a:srgbClr val="D9D9D9">
              <a:alpha val="85098"/>
            </a:srgbClr>
          </a:solidFill>
          <a:ln w="53975">
            <a:solidFill>
              <a:schemeClr val="accent6"/>
            </a:solidFill>
          </a:ln>
        </p:spPr>
        <p:txBody>
          <a:bodyPr wrap="none" rtlCol="0">
            <a:spAutoFit/>
          </a:bodyPr>
          <a:lstStyle/>
          <a:p>
            <a:r>
              <a:rPr lang="nl-BE" sz="2100" dirty="0"/>
              <a:t>Stand van zaken </a:t>
            </a:r>
          </a:p>
        </p:txBody>
      </p:sp>
      <p:sp>
        <p:nvSpPr>
          <p:cNvPr id="2" name="Rechthoek 1">
            <a:extLst>
              <a:ext uri="{FF2B5EF4-FFF2-40B4-BE49-F238E27FC236}">
                <a16:creationId xmlns:a16="http://schemas.microsoft.com/office/drawing/2014/main" id="{2D31E0F2-1499-455E-B8AE-F655205E8A24}"/>
              </a:ext>
            </a:extLst>
          </p:cNvPr>
          <p:cNvSpPr/>
          <p:nvPr/>
        </p:nvSpPr>
        <p:spPr>
          <a:xfrm>
            <a:off x="3425477" y="2280427"/>
            <a:ext cx="5767733" cy="923330"/>
          </a:xfrm>
          <a:prstGeom prst="rect">
            <a:avLst/>
          </a:prstGeom>
        </p:spPr>
        <p:txBody>
          <a:bodyPr wrap="none">
            <a:spAutoFit/>
          </a:bodyPr>
          <a:lstStyle/>
          <a:p>
            <a:r>
              <a:rPr lang="nl-BE" b="1" dirty="0">
                <a:solidFill>
                  <a:srgbClr val="FF0000"/>
                </a:solidFill>
              </a:rPr>
              <a:t>2019 </a:t>
            </a:r>
            <a:r>
              <a:rPr lang="nl-BE" b="1" dirty="0"/>
              <a:t>  </a:t>
            </a:r>
            <a:r>
              <a:rPr lang="nl-BE" u="sng" dirty="0"/>
              <a:t>HANDLEIDING voor bestekken maaien en onderhoud</a:t>
            </a:r>
          </a:p>
          <a:p>
            <a:pPr marL="342900" indent="-342900">
              <a:buAutoNum type="arabicPlain" startAt="2019"/>
            </a:pPr>
            <a:endParaRPr lang="nl-BE" sz="1350" b="1" u="sng" dirty="0">
              <a:hlinkClick r:id="rId6"/>
            </a:endParaRPr>
          </a:p>
          <a:p>
            <a:r>
              <a:rPr lang="nl-BE" sz="900" dirty="0">
                <a:hlinkClick r:id="rId6"/>
              </a:rPr>
              <a:t>link: handleiding voor bestekken en technieken</a:t>
            </a:r>
            <a:r>
              <a:rPr lang="nl-BE" sz="900" dirty="0"/>
              <a:t> POVL (is momentopnamen van technische </a:t>
            </a:r>
            <a:r>
              <a:rPr lang="nl-BE" sz="900" dirty="0" err="1"/>
              <a:t>richtlijnene</a:t>
            </a:r>
            <a:r>
              <a:rPr lang="nl-BE" sz="900" dirty="0"/>
              <a:t>/bestekposten )</a:t>
            </a:r>
            <a:endParaRPr lang="nl-BE" sz="900" b="1" u="sng" dirty="0"/>
          </a:p>
          <a:p>
            <a:pPr marL="257175" indent="-257175">
              <a:buAutoNum type="arabicPlain" startAt="2019"/>
            </a:pPr>
            <a:endParaRPr lang="nl-BE" sz="1350" b="1" u="sng" dirty="0"/>
          </a:p>
        </p:txBody>
      </p:sp>
    </p:spTree>
    <p:extLst>
      <p:ext uri="{BB962C8B-B14F-4D97-AF65-F5344CB8AC3E}">
        <p14:creationId xmlns:p14="http://schemas.microsoft.com/office/powerpoint/2010/main" val="2204721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9AB843E-2C5E-439C-B223-B392F9DA8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9" name="Afbeelding 8" descr="L:\M02\Natuur &amp; Landschap\Exoten\6-3DOE 3 Diensten - Exotendag\GoodBAdlogo\Bad_P.png">
            <a:extLst>
              <a:ext uri="{FF2B5EF4-FFF2-40B4-BE49-F238E27FC236}">
                <a16:creationId xmlns:a16="http://schemas.microsoft.com/office/drawing/2014/main" id="{7990B4C6-6808-447B-820D-57A286D17EB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D5E23155-6681-499E-AFAA-FF40002755E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1" name="Tekstvak 10">
            <a:extLst>
              <a:ext uri="{FF2B5EF4-FFF2-40B4-BE49-F238E27FC236}">
                <a16:creationId xmlns:a16="http://schemas.microsoft.com/office/drawing/2014/main" id="{3C7560D9-FC40-4A22-A1E5-19FE8CBBD4AE}"/>
              </a:ext>
            </a:extLst>
          </p:cNvPr>
          <p:cNvSpPr txBox="1"/>
          <p:nvPr/>
        </p:nvSpPr>
        <p:spPr>
          <a:xfrm>
            <a:off x="1388473" y="3284365"/>
            <a:ext cx="6070110" cy="1569660"/>
          </a:xfrm>
          <a:prstGeom prst="rect">
            <a:avLst/>
          </a:prstGeom>
          <a:noFill/>
        </p:spPr>
        <p:txBody>
          <a:bodyPr wrap="square" rtlCol="0">
            <a:spAutoFit/>
          </a:bodyPr>
          <a:lstStyle/>
          <a:p>
            <a:pPr marL="214313" indent="-214313">
              <a:buFont typeface="Arial" panose="020B0604020202020204" pitchFamily="34" charset="0"/>
              <a:buChar char="•"/>
            </a:pPr>
            <a:r>
              <a:rPr lang="nl-BE" sz="2400" dirty="0"/>
              <a:t>Inventariseren</a:t>
            </a:r>
          </a:p>
          <a:p>
            <a:pPr marL="214313" indent="-214313">
              <a:buFont typeface="Arial" panose="020B0604020202020204" pitchFamily="34" charset="0"/>
              <a:buChar char="•"/>
            </a:pPr>
            <a:r>
              <a:rPr lang="nl-BE" sz="2400" dirty="0"/>
              <a:t>Maaien aanpassen</a:t>
            </a:r>
          </a:p>
          <a:p>
            <a:pPr marL="214313" indent="-214313">
              <a:buFont typeface="Arial" panose="020B0604020202020204" pitchFamily="34" charset="0"/>
              <a:buChar char="•"/>
            </a:pPr>
            <a:r>
              <a:rPr lang="nl-BE" sz="2400" dirty="0"/>
              <a:t>Bij grondwerken: werfplan</a:t>
            </a:r>
          </a:p>
          <a:p>
            <a:pPr marL="214313" indent="-214313">
              <a:buFont typeface="Arial" panose="020B0604020202020204" pitchFamily="34" charset="0"/>
              <a:buChar char="•"/>
            </a:pPr>
            <a:r>
              <a:rPr lang="nl-BE" sz="2400" dirty="0"/>
              <a:t>Technieken</a:t>
            </a:r>
          </a:p>
        </p:txBody>
      </p:sp>
      <p:sp>
        <p:nvSpPr>
          <p:cNvPr id="12" name="Rechthoek 11">
            <a:extLst>
              <a:ext uri="{FF2B5EF4-FFF2-40B4-BE49-F238E27FC236}">
                <a16:creationId xmlns:a16="http://schemas.microsoft.com/office/drawing/2014/main" id="{95FDCAB1-F03F-4FAF-A6B6-FC632B023010}"/>
              </a:ext>
            </a:extLst>
          </p:cNvPr>
          <p:cNvSpPr/>
          <p:nvPr/>
        </p:nvSpPr>
        <p:spPr>
          <a:xfrm>
            <a:off x="239617" y="1859022"/>
            <a:ext cx="8698133" cy="507831"/>
          </a:xfrm>
          <a:prstGeom prst="rect">
            <a:avLst/>
          </a:prstGeom>
          <a:noFill/>
          <a:ln w="25400">
            <a:solidFill>
              <a:schemeClr val="accent2">
                <a:lumMod val="75000"/>
              </a:schemeClr>
            </a:solidFill>
          </a:ln>
        </p:spPr>
        <p:txBody>
          <a:bodyPr wrap="square" rtlCol="0">
            <a:spAutoFit/>
          </a:bodyPr>
          <a:lstStyle/>
          <a:p>
            <a:pPr algn="ctr"/>
            <a:r>
              <a:rPr lang="nl-BE" dirty="0">
                <a:solidFill>
                  <a:srgbClr val="FF0000"/>
                </a:solidFill>
              </a:rPr>
              <a:t>2019</a:t>
            </a:r>
            <a:r>
              <a:rPr lang="nl-BE" dirty="0"/>
              <a:t>   HANDLEIDING maaien en onderhoud langs waterlopen</a:t>
            </a:r>
          </a:p>
          <a:p>
            <a:pPr algn="ctr"/>
            <a:r>
              <a:rPr lang="nl-BE" sz="900" dirty="0">
                <a:hlinkClick r:id="rId5"/>
              </a:rPr>
              <a:t>link: handleiding voor bestekken en technieken</a:t>
            </a:r>
            <a:endParaRPr lang="nl-BE" sz="900" dirty="0"/>
          </a:p>
        </p:txBody>
      </p:sp>
      <p:sp>
        <p:nvSpPr>
          <p:cNvPr id="14" name="Tekstvak 13">
            <a:extLst>
              <a:ext uri="{FF2B5EF4-FFF2-40B4-BE49-F238E27FC236}">
                <a16:creationId xmlns:a16="http://schemas.microsoft.com/office/drawing/2014/main" id="{DEBC536B-3976-4C98-B2F0-D5F1E1434EE9}"/>
              </a:ext>
            </a:extLst>
          </p:cNvPr>
          <p:cNvSpPr txBox="1"/>
          <p:nvPr/>
        </p:nvSpPr>
        <p:spPr>
          <a:xfrm>
            <a:off x="3925073" y="1131129"/>
            <a:ext cx="925253" cy="415498"/>
          </a:xfrm>
          <a:prstGeom prst="rect">
            <a:avLst/>
          </a:prstGeom>
          <a:solidFill>
            <a:srgbClr val="D9D9D9">
              <a:alpha val="85098"/>
            </a:srgbClr>
          </a:solidFill>
          <a:ln w="53975">
            <a:solidFill>
              <a:schemeClr val="accent6"/>
            </a:solidFill>
          </a:ln>
        </p:spPr>
        <p:txBody>
          <a:bodyPr wrap="none" rtlCol="0">
            <a:spAutoFit/>
          </a:bodyPr>
          <a:lstStyle>
            <a:defPPr>
              <a:defRPr lang="en-US"/>
            </a:defPPr>
            <a:lvl1pPr>
              <a:defRPr sz="2800"/>
            </a:lvl1pPr>
          </a:lstStyle>
          <a:p>
            <a:r>
              <a:rPr lang="nl-NL" sz="2100" dirty="0"/>
              <a:t>En nu?</a:t>
            </a:r>
            <a:endParaRPr lang="nl-BE" sz="2100" dirty="0"/>
          </a:p>
        </p:txBody>
      </p:sp>
    </p:spTree>
    <p:extLst>
      <p:ext uri="{BB962C8B-B14F-4D97-AF65-F5344CB8AC3E}">
        <p14:creationId xmlns:p14="http://schemas.microsoft.com/office/powerpoint/2010/main" val="4159726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9AB843E-2C5E-439C-B223-B392F9DA8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9" name="Afbeelding 8" descr="L:\M02\Natuur &amp; Landschap\Exoten\6-3DOE 3 Diensten - Exotendag\GoodBAdlogo\Bad_P.png">
            <a:extLst>
              <a:ext uri="{FF2B5EF4-FFF2-40B4-BE49-F238E27FC236}">
                <a16:creationId xmlns:a16="http://schemas.microsoft.com/office/drawing/2014/main" id="{7990B4C6-6808-447B-820D-57A286D17EB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D5E23155-6681-499E-AFAA-FF40002755E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1" name="Tekstvak 10">
            <a:extLst>
              <a:ext uri="{FF2B5EF4-FFF2-40B4-BE49-F238E27FC236}">
                <a16:creationId xmlns:a16="http://schemas.microsoft.com/office/drawing/2014/main" id="{3C7560D9-FC40-4A22-A1E5-19FE8CBBD4AE}"/>
              </a:ext>
            </a:extLst>
          </p:cNvPr>
          <p:cNvSpPr txBox="1"/>
          <p:nvPr/>
        </p:nvSpPr>
        <p:spPr>
          <a:xfrm>
            <a:off x="180595" y="1841562"/>
            <a:ext cx="8757155" cy="784830"/>
          </a:xfrm>
          <a:prstGeom prst="rect">
            <a:avLst/>
          </a:prstGeom>
          <a:noFill/>
          <a:ln w="25400">
            <a:solidFill>
              <a:schemeClr val="accent2">
                <a:lumMod val="75000"/>
              </a:schemeClr>
            </a:solidFill>
          </a:ln>
        </p:spPr>
        <p:txBody>
          <a:bodyPr wrap="square" rtlCol="0">
            <a:spAutoFit/>
          </a:bodyPr>
          <a:lstStyle/>
          <a:p>
            <a:pPr algn="ctr"/>
            <a:r>
              <a:rPr lang="nl-BE" dirty="0">
                <a:highlight>
                  <a:srgbClr val="FFFF00"/>
                </a:highlight>
              </a:rPr>
              <a:t>Maaien</a:t>
            </a:r>
          </a:p>
          <a:p>
            <a:pPr algn="ctr"/>
            <a:r>
              <a:rPr lang="nl-BE" sz="900" b="1" dirty="0">
                <a:latin typeface="Arial" panose="020B0604020202020204" pitchFamily="34" charset="0"/>
                <a:ea typeface="Times New Roman" panose="02020603050405020304" pitchFamily="18" charset="0"/>
              </a:rPr>
              <a:t>De bodem nooit raken! Stukjes wortelkroon kunnen verspreid worden. </a:t>
            </a:r>
            <a:br>
              <a:rPr lang="nl-BE" sz="900" b="1" dirty="0">
                <a:latin typeface="Arial" panose="020B0604020202020204" pitchFamily="34" charset="0"/>
                <a:ea typeface="Times New Roman" panose="02020603050405020304" pitchFamily="18" charset="0"/>
              </a:rPr>
            </a:br>
            <a:r>
              <a:rPr lang="nl-BE" sz="900" b="1" dirty="0">
                <a:latin typeface="Arial" panose="020B0604020202020204" pitchFamily="34" charset="0"/>
                <a:ea typeface="Times New Roman" panose="02020603050405020304" pitchFamily="18" charset="0"/>
              </a:rPr>
              <a:t>Bovengrondse stengels (+15 cm) vormen GEEN gevaar. Bij twijfel afvoeren en erkend  composteren.</a:t>
            </a:r>
            <a:r>
              <a:rPr lang="nl-BE" sz="675" dirty="0">
                <a:latin typeface="Arial" panose="020B0604020202020204" pitchFamily="34" charset="0"/>
                <a:ea typeface="Times New Roman" panose="02020603050405020304" pitchFamily="18" charset="0"/>
              </a:rPr>
              <a:t>.</a:t>
            </a:r>
            <a:r>
              <a:rPr lang="nl-BE" dirty="0"/>
              <a:t> </a:t>
            </a:r>
          </a:p>
        </p:txBody>
      </p:sp>
      <p:sp>
        <p:nvSpPr>
          <p:cNvPr id="2" name="Rechthoek 1">
            <a:extLst>
              <a:ext uri="{FF2B5EF4-FFF2-40B4-BE49-F238E27FC236}">
                <a16:creationId xmlns:a16="http://schemas.microsoft.com/office/drawing/2014/main" id="{01AA3DDF-C3F5-4D73-BA7E-F1DC0E4288E0}"/>
              </a:ext>
            </a:extLst>
          </p:cNvPr>
          <p:cNvSpPr/>
          <p:nvPr/>
        </p:nvSpPr>
        <p:spPr>
          <a:xfrm>
            <a:off x="119633" y="2670598"/>
            <a:ext cx="8465261" cy="1361911"/>
          </a:xfrm>
          <a:prstGeom prst="rect">
            <a:avLst/>
          </a:prstGeom>
        </p:spPr>
        <p:txBody>
          <a:bodyPr wrap="square">
            <a:spAutoFit/>
          </a:bodyPr>
          <a:lstStyle/>
          <a:p>
            <a:pPr>
              <a:spcAft>
                <a:spcPts val="900"/>
              </a:spcAft>
            </a:pPr>
            <a:r>
              <a:rPr lang="nl-BE" sz="1050" b="1" u="sng" dirty="0">
                <a:latin typeface="Arial" panose="020B0604020202020204" pitchFamily="34" charset="0"/>
              </a:rPr>
              <a:t>NIET MAAIEN</a:t>
            </a:r>
            <a:r>
              <a:rPr lang="nl-BE" sz="1050" b="1" dirty="0">
                <a:latin typeface="Arial" panose="020B0604020202020204" pitchFamily="34" charset="0"/>
              </a:rPr>
              <a:t>  </a:t>
            </a:r>
            <a:r>
              <a:rPr lang="nl-BE" sz="1050" dirty="0">
                <a:latin typeface="Arial" panose="020B0604020202020204" pitchFamily="34" charset="0"/>
              </a:rPr>
              <a:t>voor  deeltrajecten overwegen.</a:t>
            </a:r>
          </a:p>
          <a:p>
            <a:pPr>
              <a:spcAft>
                <a:spcPts val="900"/>
              </a:spcAft>
            </a:pPr>
            <a:r>
              <a:rPr lang="nl-BE" sz="1050" b="1" u="sng" dirty="0">
                <a:latin typeface="Arial" panose="020B0604020202020204" pitchFamily="34" charset="0"/>
              </a:rPr>
              <a:t>WINTERMAAIEN KAN</a:t>
            </a:r>
            <a:r>
              <a:rPr lang="nl-BE" sz="1050" dirty="0">
                <a:latin typeface="Arial" panose="020B0604020202020204" pitchFamily="34" charset="0"/>
              </a:rPr>
              <a:t> altijd van november tot maart.    </a:t>
            </a:r>
          </a:p>
          <a:p>
            <a:pPr>
              <a:spcAft>
                <a:spcPts val="900"/>
              </a:spcAft>
            </a:pPr>
            <a:r>
              <a:rPr lang="nl-BE" sz="1050" b="1" u="sng" dirty="0">
                <a:latin typeface="Arial" panose="020B0604020202020204" pitchFamily="34" charset="0"/>
              </a:rPr>
              <a:t>ZOMERMAAIEN VERMIJDEN</a:t>
            </a:r>
            <a:r>
              <a:rPr lang="nl-BE" sz="1050" b="1" dirty="0">
                <a:latin typeface="Arial" panose="020B0604020202020204" pitchFamily="34" charset="0"/>
              </a:rPr>
              <a:t>  </a:t>
            </a:r>
            <a:r>
              <a:rPr lang="nl-BE" sz="1050" dirty="0">
                <a:latin typeface="Arial" panose="020B0604020202020204" pitchFamily="34" charset="0"/>
                <a:ea typeface="Times New Roman" panose="02020603050405020304" pitchFamily="18" charset="0"/>
              </a:rPr>
              <a:t>want het zorgt voor ondergrondse uitbreiding van de wortels en nieuwe opslag.</a:t>
            </a:r>
          </a:p>
          <a:p>
            <a:pPr marL="471488" lvl="1" indent="-128588">
              <a:spcAft>
                <a:spcPts val="900"/>
              </a:spcAft>
              <a:buFont typeface="Courier New" panose="02070309020205020404" pitchFamily="49" charset="0"/>
              <a:buChar char="o"/>
            </a:pPr>
            <a:r>
              <a:rPr lang="nl-BE" sz="1050" dirty="0">
                <a:latin typeface="Arial" panose="020B0604020202020204" pitchFamily="34" charset="0"/>
                <a:ea typeface="Times New Roman" panose="02020603050405020304" pitchFamily="18" charset="0"/>
              </a:rPr>
              <a:t>Indien toch nodig zo LAAT mogelijk vanaf  september. Minder voedsel naar de wortels en uitloopreflex lager.</a:t>
            </a:r>
          </a:p>
          <a:p>
            <a:pPr marL="471488" lvl="1" indent="-128588">
              <a:spcAft>
                <a:spcPts val="900"/>
              </a:spcAft>
              <a:buFont typeface="Courier New" panose="02070309020205020404" pitchFamily="49" charset="0"/>
              <a:buChar char="o"/>
            </a:pPr>
            <a:r>
              <a:rPr lang="nl-BE" sz="1050" dirty="0">
                <a:latin typeface="Arial" panose="020B0604020202020204" pitchFamily="34" charset="0"/>
                <a:ea typeface="Times New Roman" panose="02020603050405020304" pitchFamily="18" charset="0"/>
              </a:rPr>
              <a:t>Bodem- en taludmaaien ALTIJD APART uitvoeren om NOOIT natte specie met maaisel te mengen. </a:t>
            </a:r>
            <a:endParaRPr lang="nl-BE" sz="1050" dirty="0">
              <a:latin typeface="Times New Roman" panose="02020603050405020304" pitchFamily="18" charset="0"/>
              <a:ea typeface="Times New Roman" panose="02020603050405020304" pitchFamily="18" charset="0"/>
            </a:endParaRPr>
          </a:p>
        </p:txBody>
      </p:sp>
      <p:pic>
        <p:nvPicPr>
          <p:cNvPr id="3" name="Afbeelding 2">
            <a:extLst>
              <a:ext uri="{FF2B5EF4-FFF2-40B4-BE49-F238E27FC236}">
                <a16:creationId xmlns:a16="http://schemas.microsoft.com/office/drawing/2014/main" id="{B3F36661-4D39-48D4-B56B-1CF2F7B807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634" y="3977824"/>
            <a:ext cx="5589857" cy="2049308"/>
          </a:xfrm>
          <a:prstGeom prst="rect">
            <a:avLst/>
          </a:prstGeom>
        </p:spPr>
      </p:pic>
      <p:pic>
        <p:nvPicPr>
          <p:cNvPr id="4" name="Afbeelding 3">
            <a:extLst>
              <a:ext uri="{FF2B5EF4-FFF2-40B4-BE49-F238E27FC236}">
                <a16:creationId xmlns:a16="http://schemas.microsoft.com/office/drawing/2014/main" id="{E14580DC-4041-4417-8FA9-E8552401CE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7330" y="4009426"/>
            <a:ext cx="3170420" cy="1772364"/>
          </a:xfrm>
          <a:prstGeom prst="rect">
            <a:avLst/>
          </a:prstGeom>
        </p:spPr>
      </p:pic>
      <p:sp>
        <p:nvSpPr>
          <p:cNvPr id="13" name="Tekstvak 12">
            <a:extLst>
              <a:ext uri="{FF2B5EF4-FFF2-40B4-BE49-F238E27FC236}">
                <a16:creationId xmlns:a16="http://schemas.microsoft.com/office/drawing/2014/main" id="{39D3054E-C185-4A73-BB0B-C1FA80D12E1B}"/>
              </a:ext>
            </a:extLst>
          </p:cNvPr>
          <p:cNvSpPr txBox="1"/>
          <p:nvPr/>
        </p:nvSpPr>
        <p:spPr>
          <a:xfrm>
            <a:off x="3925073" y="1131129"/>
            <a:ext cx="925253" cy="415498"/>
          </a:xfrm>
          <a:prstGeom prst="rect">
            <a:avLst/>
          </a:prstGeom>
          <a:solidFill>
            <a:srgbClr val="D9D9D9">
              <a:alpha val="85098"/>
            </a:srgbClr>
          </a:solidFill>
          <a:ln w="53975">
            <a:solidFill>
              <a:schemeClr val="accent6"/>
            </a:solidFill>
          </a:ln>
        </p:spPr>
        <p:txBody>
          <a:bodyPr wrap="none" rtlCol="0">
            <a:spAutoFit/>
          </a:bodyPr>
          <a:lstStyle>
            <a:defPPr>
              <a:defRPr lang="en-US"/>
            </a:defPPr>
            <a:lvl1pPr>
              <a:defRPr sz="2800"/>
            </a:lvl1pPr>
          </a:lstStyle>
          <a:p>
            <a:r>
              <a:rPr lang="nl-NL" sz="2100" dirty="0"/>
              <a:t>En nu?</a:t>
            </a:r>
            <a:endParaRPr lang="nl-BE" sz="2100" dirty="0"/>
          </a:p>
        </p:txBody>
      </p:sp>
    </p:spTree>
    <p:extLst>
      <p:ext uri="{BB962C8B-B14F-4D97-AF65-F5344CB8AC3E}">
        <p14:creationId xmlns:p14="http://schemas.microsoft.com/office/powerpoint/2010/main" val="275513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07DC91C-FE48-47AB-8445-3DEAC9170CEC}"/>
              </a:ext>
            </a:extLst>
          </p:cNvPr>
          <p:cNvSpPr>
            <a:spLocks noGrp="1"/>
          </p:cNvSpPr>
          <p:nvPr>
            <p:ph type="title"/>
          </p:nvPr>
        </p:nvSpPr>
        <p:spPr>
          <a:xfrm>
            <a:off x="457200" y="274638"/>
            <a:ext cx="8229600" cy="1143000"/>
          </a:xfrm>
        </p:spPr>
        <p:txBody>
          <a:bodyPr>
            <a:normAutofit fontScale="90000"/>
          </a:bodyPr>
          <a:lstStyle/>
          <a:p>
            <a:r>
              <a:rPr lang="nl-BE" b="1" dirty="0">
                <a:solidFill>
                  <a:schemeClr val="accent3">
                    <a:lumMod val="50000"/>
                  </a:schemeClr>
                </a:solidFill>
              </a:rPr>
              <a:t>2. Resultaten rattenbestrijding</a:t>
            </a:r>
            <a:br>
              <a:rPr lang="nl-BE" b="1" dirty="0">
                <a:solidFill>
                  <a:schemeClr val="accent3">
                    <a:lumMod val="50000"/>
                  </a:schemeClr>
                </a:solidFill>
              </a:rPr>
            </a:br>
            <a:r>
              <a:rPr lang="nl-BE" b="1" dirty="0">
                <a:solidFill>
                  <a:schemeClr val="accent3">
                    <a:lumMod val="50000"/>
                  </a:schemeClr>
                </a:solidFill>
              </a:rPr>
              <a:t> </a:t>
            </a:r>
            <a:r>
              <a:rPr lang="nl-BE" sz="3100" b="1" dirty="0">
                <a:solidFill>
                  <a:schemeClr val="accent3">
                    <a:lumMod val="50000"/>
                  </a:schemeClr>
                </a:solidFill>
              </a:rPr>
              <a:t>2.1 Muskusrat: vangsten </a:t>
            </a:r>
            <a:r>
              <a:rPr lang="nl-BE" sz="3100" b="1" dirty="0" err="1">
                <a:solidFill>
                  <a:schemeClr val="accent3">
                    <a:lumMod val="50000"/>
                  </a:schemeClr>
                </a:solidFill>
              </a:rPr>
              <a:t>Bovenschelde</a:t>
            </a:r>
            <a:r>
              <a:rPr lang="nl-BE" sz="3100" b="1" dirty="0">
                <a:solidFill>
                  <a:schemeClr val="accent3">
                    <a:lumMod val="50000"/>
                  </a:schemeClr>
                </a:solidFill>
              </a:rPr>
              <a:t>-Leie</a:t>
            </a:r>
          </a:p>
        </p:txBody>
      </p:sp>
      <p:graphicFrame>
        <p:nvGraphicFramePr>
          <p:cNvPr id="4" name="Tabel 3">
            <a:extLst>
              <a:ext uri="{FF2B5EF4-FFF2-40B4-BE49-F238E27FC236}">
                <a16:creationId xmlns:a16="http://schemas.microsoft.com/office/drawing/2014/main" id="{15D35165-0BE0-4FB1-8780-112F73E4C465}"/>
              </a:ext>
            </a:extLst>
          </p:cNvPr>
          <p:cNvGraphicFramePr>
            <a:graphicFrameLocks noGrp="1"/>
          </p:cNvGraphicFramePr>
          <p:nvPr>
            <p:extLst>
              <p:ext uri="{D42A27DB-BD31-4B8C-83A1-F6EECF244321}">
                <p14:modId xmlns:p14="http://schemas.microsoft.com/office/powerpoint/2010/main" val="3367905475"/>
              </p:ext>
            </p:extLst>
          </p:nvPr>
        </p:nvGraphicFramePr>
        <p:xfrm>
          <a:off x="323528" y="1452643"/>
          <a:ext cx="8363270" cy="4503294"/>
        </p:xfrm>
        <a:graphic>
          <a:graphicData uri="http://schemas.openxmlformats.org/drawingml/2006/table">
            <a:tbl>
              <a:tblPr>
                <a:tableStyleId>{5C22544A-7EE6-4342-B048-85BDC9FD1C3A}</a:tableStyleId>
              </a:tblPr>
              <a:tblGrid>
                <a:gridCol w="3148472">
                  <a:extLst>
                    <a:ext uri="{9D8B030D-6E8A-4147-A177-3AD203B41FA5}">
                      <a16:colId xmlns:a16="http://schemas.microsoft.com/office/drawing/2014/main" val="20000"/>
                    </a:ext>
                  </a:extLst>
                </a:gridCol>
                <a:gridCol w="1738266">
                  <a:extLst>
                    <a:ext uri="{9D8B030D-6E8A-4147-A177-3AD203B41FA5}">
                      <a16:colId xmlns:a16="http://schemas.microsoft.com/office/drawing/2014/main" val="434967978"/>
                    </a:ext>
                  </a:extLst>
                </a:gridCol>
                <a:gridCol w="1738266">
                  <a:extLst>
                    <a:ext uri="{9D8B030D-6E8A-4147-A177-3AD203B41FA5}">
                      <a16:colId xmlns:a16="http://schemas.microsoft.com/office/drawing/2014/main" val="236002974"/>
                    </a:ext>
                  </a:extLst>
                </a:gridCol>
                <a:gridCol w="1738266">
                  <a:extLst>
                    <a:ext uri="{9D8B030D-6E8A-4147-A177-3AD203B41FA5}">
                      <a16:colId xmlns:a16="http://schemas.microsoft.com/office/drawing/2014/main" val="346277561"/>
                    </a:ext>
                  </a:extLst>
                </a:gridCol>
              </a:tblGrid>
              <a:tr h="488648">
                <a:tc>
                  <a:txBody>
                    <a:bodyPr/>
                    <a:lstStyle/>
                    <a:p>
                      <a:pPr algn="ctr" fontAlgn="b"/>
                      <a:r>
                        <a:rPr lang="nl-BE" sz="1600" b="1" u="none" strike="noStrike" dirty="0">
                          <a:effectLst/>
                        </a:rPr>
                        <a:t>Gemeente + RATO + provincie + VMM</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a:solidFill>
                            <a:srgbClr val="000000"/>
                          </a:solidFill>
                          <a:effectLst/>
                          <a:latin typeface="Arial"/>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a:solidFill>
                            <a:srgbClr val="000000"/>
                          </a:solidFill>
                          <a:effectLst/>
                          <a:latin typeface="Arial"/>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a:solidFill>
                            <a:srgbClr val="000000"/>
                          </a:solidFill>
                          <a:effectLst/>
                          <a:latin typeface="Arial"/>
                        </a:rPr>
                        <a:t>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06446">
                <a:tc>
                  <a:txBody>
                    <a:bodyPr/>
                    <a:lstStyle/>
                    <a:p>
                      <a:pPr algn="ctr" fontAlgn="b"/>
                      <a:r>
                        <a:rPr lang="nl-BE" sz="1600" b="0" i="0" u="none" strike="noStrike" dirty="0">
                          <a:solidFill>
                            <a:srgbClr val="000000"/>
                          </a:solidFill>
                          <a:effectLst/>
                          <a:latin typeface="+mn-lt"/>
                        </a:rPr>
                        <a:t>De Pinte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06446">
                <a:tc>
                  <a:txBody>
                    <a:bodyPr/>
                    <a:lstStyle/>
                    <a:p>
                      <a:pPr algn="ctr" fontAlgn="ctr"/>
                      <a:r>
                        <a:rPr lang="nl-BE" sz="1600" b="0" i="0" u="none" strike="noStrike" dirty="0">
                          <a:solidFill>
                            <a:srgbClr val="000000"/>
                          </a:solidFill>
                          <a:effectLst/>
                          <a:latin typeface="+mn-lt"/>
                        </a:rPr>
                        <a:t>Deinze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6446">
                <a:tc>
                  <a:txBody>
                    <a:bodyPr/>
                    <a:lstStyle/>
                    <a:p>
                      <a:pPr algn="ctr" fontAlgn="ctr"/>
                      <a:r>
                        <a:rPr lang="nl-BE" sz="1600" b="0" i="0" u="none" strike="noStrike" dirty="0">
                          <a:solidFill>
                            <a:srgbClr val="000000"/>
                          </a:solidFill>
                          <a:effectLst/>
                          <a:latin typeface="+mn-lt"/>
                        </a:rPr>
                        <a:t>Destelbergen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6446">
                <a:tc>
                  <a:txBody>
                    <a:bodyPr/>
                    <a:lstStyle/>
                    <a:p>
                      <a:pPr algn="ctr" fontAlgn="ctr"/>
                      <a:r>
                        <a:rPr lang="nl-BE" sz="1600" b="0" i="0" u="none" strike="noStrike" dirty="0">
                          <a:solidFill>
                            <a:srgbClr val="000000"/>
                          </a:solidFill>
                          <a:effectLst/>
                          <a:latin typeface="+mn-lt"/>
                        </a:rPr>
                        <a:t>Gavere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6446">
                <a:tc>
                  <a:txBody>
                    <a:bodyPr/>
                    <a:lstStyle/>
                    <a:p>
                      <a:pPr algn="ctr" fontAlgn="ctr"/>
                      <a:r>
                        <a:rPr lang="nl-BE" sz="1600" b="0" i="0" u="none" strike="noStrike" dirty="0">
                          <a:solidFill>
                            <a:srgbClr val="000000"/>
                          </a:solidFill>
                          <a:effectLst/>
                          <a:latin typeface="+mn-lt"/>
                        </a:rPr>
                        <a:t>Gent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6446">
                <a:tc>
                  <a:txBody>
                    <a:bodyPr/>
                    <a:lstStyle/>
                    <a:p>
                      <a:pPr algn="ctr" fontAlgn="ctr"/>
                      <a:r>
                        <a:rPr lang="nl-BE" sz="1600" b="0" i="0" u="none" strike="noStrike" dirty="0">
                          <a:solidFill>
                            <a:srgbClr val="000000"/>
                          </a:solidFill>
                          <a:effectLst/>
                          <a:latin typeface="+mn-lt"/>
                        </a:rPr>
                        <a:t>Lochristi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06446">
                <a:tc>
                  <a:txBody>
                    <a:bodyPr/>
                    <a:lstStyle/>
                    <a:p>
                      <a:pPr algn="ctr" fontAlgn="ctr"/>
                      <a:r>
                        <a:rPr lang="nl-BE" sz="1600" b="0" i="0" u="none" strike="noStrike" dirty="0">
                          <a:solidFill>
                            <a:srgbClr val="000000"/>
                          </a:solidFill>
                          <a:effectLst/>
                          <a:latin typeface="+mn-lt"/>
                        </a:rPr>
                        <a:t>Melle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06446">
                <a:tc>
                  <a:txBody>
                    <a:bodyPr/>
                    <a:lstStyle/>
                    <a:p>
                      <a:pPr marL="0" algn="ctr" defTabSz="914400" rtl="0" eaLnBrk="1" fontAlgn="ctr" latinLnBrk="0" hangingPunct="1"/>
                      <a:r>
                        <a:rPr lang="nl-BE" sz="1600" b="0" i="0" u="none" strike="noStrike" kern="1200" dirty="0">
                          <a:solidFill>
                            <a:srgbClr val="000000"/>
                          </a:solidFill>
                          <a:effectLst/>
                          <a:latin typeface="+mn-lt"/>
                          <a:ea typeface="+mn-ea"/>
                          <a:cs typeface="+mn-cs"/>
                        </a:rPr>
                        <a:t>Merelbeke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06446">
                <a:tc>
                  <a:txBody>
                    <a:bodyPr/>
                    <a:lstStyle/>
                    <a:p>
                      <a:pPr marL="0" algn="ctr" defTabSz="914400" rtl="0" eaLnBrk="1" fontAlgn="ctr" latinLnBrk="0" hangingPunct="1"/>
                      <a:r>
                        <a:rPr lang="nl-BE" sz="1600" b="0" i="0" u="none" strike="noStrike" kern="1200" dirty="0">
                          <a:solidFill>
                            <a:srgbClr val="000000"/>
                          </a:solidFill>
                          <a:effectLst/>
                          <a:latin typeface="+mn-lt"/>
                          <a:ea typeface="+mn-ea"/>
                          <a:cs typeface="+mn-cs"/>
                        </a:rPr>
                        <a:t>Nazareth</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06446">
                <a:tc>
                  <a:txBody>
                    <a:bodyPr/>
                    <a:lstStyle/>
                    <a:p>
                      <a:pPr algn="ctr" fontAlgn="b"/>
                      <a:r>
                        <a:rPr lang="nl-BE" sz="1600" b="0" i="0" u="none" strike="noStrike" dirty="0">
                          <a:solidFill>
                            <a:srgbClr val="000000"/>
                          </a:solidFill>
                          <a:effectLst/>
                          <a:latin typeface="+mn-lt"/>
                        </a:rPr>
                        <a:t>Oosterzele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06446">
                <a:tc>
                  <a:txBody>
                    <a:bodyPr/>
                    <a:lstStyle/>
                    <a:p>
                      <a:pPr algn="ctr" fontAlgn="b"/>
                      <a:r>
                        <a:rPr lang="nl-BE" sz="1600" b="0" i="0" u="none" strike="noStrike" dirty="0">
                          <a:solidFill>
                            <a:srgbClr val="000000"/>
                          </a:solidFill>
                          <a:effectLst/>
                          <a:latin typeface="+mn-lt"/>
                        </a:rPr>
                        <a:t>Sint-Martens-Latem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313685">
                <a:tc>
                  <a:txBody>
                    <a:bodyPr/>
                    <a:lstStyle/>
                    <a:p>
                      <a:pPr algn="ctr" fontAlgn="b"/>
                      <a:r>
                        <a:rPr lang="nl-BE" sz="1600" b="0" i="0" u="none" strike="noStrike" dirty="0">
                          <a:solidFill>
                            <a:srgbClr val="000000"/>
                          </a:solidFill>
                          <a:effectLst/>
                          <a:latin typeface="+mn-lt"/>
                        </a:rPr>
                        <a:t>Zulte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600" b="0" i="0" u="none" strike="noStrike" kern="1200" dirty="0">
                          <a:solidFill>
                            <a:srgbClr val="000000"/>
                          </a:solidFill>
                          <a:effectLst/>
                          <a:latin typeface="+mn-lt"/>
                          <a:ea typeface="+mn-ea"/>
                          <a:cs typeface="+mn-cs"/>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323403">
                <a:tc>
                  <a:txBody>
                    <a:bodyPr/>
                    <a:lstStyle/>
                    <a:p>
                      <a:pPr algn="ctr" fontAlgn="b"/>
                      <a:r>
                        <a:rPr lang="nl-BE" sz="1600" b="1" u="none" strike="noStrike" dirty="0">
                          <a:effectLst/>
                          <a:latin typeface="+mn-lt"/>
                        </a:rPr>
                        <a:t>Totalen </a:t>
                      </a:r>
                      <a:endParaRPr lang="nl-BE" sz="1600" b="1" i="0" u="none" strike="noStrike" dirty="0">
                        <a:solidFill>
                          <a:srgbClr val="0070C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nl-BE" sz="1600" b="1" u="none" strike="noStrike" kern="1200" dirty="0">
                          <a:solidFill>
                            <a:schemeClr val="dk1"/>
                          </a:solidFill>
                          <a:effectLst/>
                          <a:latin typeface="+mn-lt"/>
                          <a:ea typeface="+mn-ea"/>
                          <a:cs typeface="+mn-cs"/>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nl-BE" sz="1600" b="1" u="none" strike="noStrike" kern="1200" dirty="0">
                          <a:solidFill>
                            <a:schemeClr val="dk1"/>
                          </a:solidFill>
                          <a:effectLst/>
                          <a:latin typeface="+mn-lt"/>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fontAlgn="b" latinLnBrk="0" hangingPunct="1"/>
                      <a:r>
                        <a:rPr lang="nl-BE" sz="1600" b="1" u="none" strike="noStrike" kern="1200" dirty="0">
                          <a:solidFill>
                            <a:schemeClr val="dk1"/>
                          </a:solidFill>
                          <a:effectLst/>
                          <a:latin typeface="+mn-lt"/>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30323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9AB843E-2C5E-439C-B223-B392F9DA8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9" name="Afbeelding 8" descr="L:\M02\Natuur &amp; Landschap\Exoten\6-3DOE 3 Diensten - Exotendag\GoodBAdlogo\Bad_P.png">
            <a:extLst>
              <a:ext uri="{FF2B5EF4-FFF2-40B4-BE49-F238E27FC236}">
                <a16:creationId xmlns:a16="http://schemas.microsoft.com/office/drawing/2014/main" id="{7990B4C6-6808-447B-820D-57A286D17EB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D5E23155-6681-499E-AFAA-FF40002755E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1" name="Tekstvak 10">
            <a:extLst>
              <a:ext uri="{FF2B5EF4-FFF2-40B4-BE49-F238E27FC236}">
                <a16:creationId xmlns:a16="http://schemas.microsoft.com/office/drawing/2014/main" id="{3C7560D9-FC40-4A22-A1E5-19FE8CBBD4AE}"/>
              </a:ext>
            </a:extLst>
          </p:cNvPr>
          <p:cNvSpPr txBox="1"/>
          <p:nvPr/>
        </p:nvSpPr>
        <p:spPr>
          <a:xfrm>
            <a:off x="180595" y="1841562"/>
            <a:ext cx="8757155" cy="784830"/>
          </a:xfrm>
          <a:prstGeom prst="rect">
            <a:avLst/>
          </a:prstGeom>
          <a:noFill/>
          <a:ln w="25400">
            <a:solidFill>
              <a:schemeClr val="accent2">
                <a:lumMod val="75000"/>
              </a:schemeClr>
            </a:solidFill>
          </a:ln>
        </p:spPr>
        <p:txBody>
          <a:bodyPr wrap="square" rtlCol="0">
            <a:spAutoFit/>
          </a:bodyPr>
          <a:lstStyle/>
          <a:p>
            <a:pPr lvl="0" algn="ctr"/>
            <a:r>
              <a:rPr lang="nl-BE" dirty="0">
                <a:solidFill>
                  <a:prstClr val="black"/>
                </a:solidFill>
                <a:highlight>
                  <a:srgbClr val="FFFF00"/>
                </a:highlight>
              </a:rPr>
              <a:t>Bij grondwerken</a:t>
            </a:r>
          </a:p>
          <a:p>
            <a:pPr lvl="0" algn="ctr"/>
            <a:r>
              <a:rPr lang="nl-BE" dirty="0">
                <a:solidFill>
                  <a:prstClr val="black"/>
                </a:solidFill>
              </a:rPr>
              <a:t>Maak een werfplan</a:t>
            </a:r>
          </a:p>
          <a:p>
            <a:pPr algn="ctr"/>
            <a:r>
              <a:rPr lang="nl-BE" sz="900" b="1" dirty="0">
                <a:latin typeface="Arial" panose="020B0604020202020204" pitchFamily="34" charset="0"/>
                <a:ea typeface="Times New Roman" panose="02020603050405020304" pitchFamily="18" charset="0"/>
              </a:rPr>
              <a:t>Screen de toekomstige werf vooraf op duizendknoop. Breng besmette oppervlaktes gedetailleerd  in kaart.</a:t>
            </a:r>
            <a:endParaRPr lang="nl-BE" dirty="0">
              <a:solidFill>
                <a:prstClr val="black"/>
              </a:solidFill>
            </a:endParaRPr>
          </a:p>
        </p:txBody>
      </p:sp>
      <p:sp>
        <p:nvSpPr>
          <p:cNvPr id="2" name="Rechthoek 1">
            <a:extLst>
              <a:ext uri="{FF2B5EF4-FFF2-40B4-BE49-F238E27FC236}">
                <a16:creationId xmlns:a16="http://schemas.microsoft.com/office/drawing/2014/main" id="{BF470E41-BD37-4F1E-8754-8B0452B5CE71}"/>
              </a:ext>
            </a:extLst>
          </p:cNvPr>
          <p:cNvSpPr/>
          <p:nvPr/>
        </p:nvSpPr>
        <p:spPr>
          <a:xfrm>
            <a:off x="180595" y="2366631"/>
            <a:ext cx="8757155" cy="2985433"/>
          </a:xfrm>
          <a:prstGeom prst="rect">
            <a:avLst/>
          </a:prstGeom>
          <a:ln>
            <a:noFill/>
          </a:ln>
        </p:spPr>
        <p:txBody>
          <a:bodyPr wrap="square">
            <a:spAutoFit/>
          </a:bodyPr>
          <a:lstStyle/>
          <a:p>
            <a:pPr>
              <a:spcBef>
                <a:spcPts val="214"/>
              </a:spcBef>
            </a:pPr>
            <a:endParaRPr lang="nl-BE" sz="1200" dirty="0">
              <a:latin typeface="Times New Roman" panose="02020603050405020304" pitchFamily="18" charset="0"/>
              <a:ea typeface="Times New Roman" panose="02020603050405020304" pitchFamily="18" charset="0"/>
            </a:endParaRPr>
          </a:p>
          <a:p>
            <a:pPr algn="ctr">
              <a:spcBef>
                <a:spcPts val="214"/>
              </a:spcBef>
            </a:pPr>
            <a:r>
              <a:rPr lang="nl-BE" sz="1200" dirty="0">
                <a:latin typeface="Arial" panose="020B0604020202020204" pitchFamily="34" charset="0"/>
                <a:ea typeface="Times New Roman" panose="02020603050405020304" pitchFamily="18" charset="0"/>
              </a:rPr>
              <a:t>Verschillende </a:t>
            </a:r>
            <a:r>
              <a:rPr lang="nl-BE" sz="1200" b="1" dirty="0">
                <a:latin typeface="Arial" panose="020B0604020202020204" pitchFamily="34" charset="0"/>
                <a:ea typeface="Times New Roman" panose="02020603050405020304" pitchFamily="18" charset="0"/>
              </a:rPr>
              <a:t> </a:t>
            </a:r>
            <a:r>
              <a:rPr lang="nl-BE" sz="1200" b="1" u="sng" dirty="0">
                <a:latin typeface="Arial" panose="020B0604020202020204" pitchFamily="34" charset="0"/>
                <a:ea typeface="Times New Roman" panose="02020603050405020304" pitchFamily="18" charset="0"/>
              </a:rPr>
              <a:t>TECHNIEKEN</a:t>
            </a:r>
            <a:r>
              <a:rPr lang="nl-BE" sz="1200" b="1" dirty="0">
                <a:latin typeface="Arial" panose="020B0604020202020204" pitchFamily="34" charset="0"/>
                <a:ea typeface="Times New Roman" panose="02020603050405020304" pitchFamily="18" charset="0"/>
              </a:rPr>
              <a:t> </a:t>
            </a:r>
            <a:r>
              <a:rPr lang="nl-BE" sz="1200" dirty="0">
                <a:latin typeface="Arial" panose="020B0604020202020204" pitchFamily="34" charset="0"/>
                <a:ea typeface="Times New Roman" panose="02020603050405020304" pitchFamily="18" charset="0"/>
              </a:rPr>
              <a:t>kunnen verspreiding voorkomen. Gebruik </a:t>
            </a:r>
            <a:r>
              <a:rPr lang="nl-BE" sz="1200" b="1" u="sng" dirty="0">
                <a:latin typeface="Arial" panose="020B0604020202020204" pitchFamily="34" charset="0"/>
                <a:ea typeface="Times New Roman" panose="02020603050405020304" pitchFamily="18" charset="0"/>
              </a:rPr>
              <a:t>DUIZENDKNOOP- VRIJE</a:t>
            </a:r>
            <a:r>
              <a:rPr lang="nl-BE" sz="1200" b="1" dirty="0">
                <a:latin typeface="Arial" panose="020B0604020202020204" pitchFamily="34" charset="0"/>
                <a:ea typeface="Times New Roman" panose="02020603050405020304" pitchFamily="18" charset="0"/>
              </a:rPr>
              <a:t> </a:t>
            </a:r>
            <a:r>
              <a:rPr lang="nl-BE" sz="1200" dirty="0">
                <a:latin typeface="Arial" panose="020B0604020202020204" pitchFamily="34" charset="0"/>
                <a:ea typeface="Times New Roman" panose="02020603050405020304" pitchFamily="18" charset="0"/>
              </a:rPr>
              <a:t>aanvulgrond. </a:t>
            </a:r>
          </a:p>
          <a:p>
            <a:pPr algn="ctr">
              <a:spcBef>
                <a:spcPts val="214"/>
              </a:spcBef>
            </a:pPr>
            <a:r>
              <a:rPr lang="nl-BE" sz="1200" dirty="0">
                <a:latin typeface="Arial" panose="020B0604020202020204" pitchFamily="34" charset="0"/>
                <a:ea typeface="Times New Roman" panose="02020603050405020304" pitchFamily="18" charset="0"/>
              </a:rPr>
              <a:t>---- Een OVAM- attest bestaat (nog) niet ---- </a:t>
            </a:r>
          </a:p>
          <a:p>
            <a:pPr>
              <a:spcBef>
                <a:spcPts val="214"/>
              </a:spcBef>
            </a:pPr>
            <a:endParaRPr lang="nl-BE" sz="1200" dirty="0">
              <a:latin typeface="Arial" panose="020B0604020202020204" pitchFamily="34" charset="0"/>
              <a:ea typeface="Times New Roman" panose="02020603050405020304" pitchFamily="18" charset="0"/>
            </a:endParaRPr>
          </a:p>
          <a:p>
            <a:pPr>
              <a:spcBef>
                <a:spcPts val="214"/>
              </a:spcBef>
            </a:pPr>
            <a:r>
              <a:rPr lang="nl-BE" sz="1200" b="1" dirty="0">
                <a:latin typeface="Arial" panose="020B0604020202020204" pitchFamily="34" charset="0"/>
                <a:ea typeface="Times New Roman" panose="02020603050405020304" pitchFamily="18" charset="0"/>
              </a:rPr>
              <a:t> Kies haalbare doelstelling: </a:t>
            </a:r>
            <a:endParaRPr lang="nl-BE" sz="1200" dirty="0">
              <a:latin typeface="Times New Roman" panose="02020603050405020304" pitchFamily="18" charset="0"/>
              <a:ea typeface="Times New Roman" panose="02020603050405020304" pitchFamily="18" charset="0"/>
            </a:endParaRPr>
          </a:p>
          <a:p>
            <a:pPr marL="600075" lvl="1" indent="-257175">
              <a:spcBef>
                <a:spcPts val="214"/>
              </a:spcBef>
              <a:buFont typeface="Courier New" panose="02070309020205020404" pitchFamily="49" charset="0"/>
              <a:buChar char="o"/>
            </a:pPr>
            <a:r>
              <a:rPr lang="nl-BE" sz="1200" dirty="0">
                <a:latin typeface="Arial" panose="020B0604020202020204" pitchFamily="34" charset="0"/>
                <a:ea typeface="Times New Roman" panose="02020603050405020304" pitchFamily="18" charset="0"/>
              </a:rPr>
              <a:t>duizendknoop buiten de werf houden</a:t>
            </a:r>
          </a:p>
          <a:p>
            <a:pPr marL="600075" lvl="1" indent="-257175">
              <a:spcBef>
                <a:spcPts val="214"/>
              </a:spcBef>
              <a:buFont typeface="Courier New" panose="02070309020205020404" pitchFamily="49" charset="0"/>
              <a:buChar char="o"/>
            </a:pPr>
            <a:r>
              <a:rPr lang="nl-BE" sz="1200" dirty="0">
                <a:latin typeface="Arial" panose="020B0604020202020204" pitchFamily="34" charset="0"/>
                <a:ea typeface="Times New Roman" panose="02020603050405020304" pitchFamily="18" charset="0"/>
              </a:rPr>
              <a:t>Aanrijroutes uit duizendknoop houden of maatregelen treffen</a:t>
            </a:r>
            <a:endParaRPr lang="nl-BE" sz="1200" dirty="0">
              <a:latin typeface="Times New Roman" panose="02020603050405020304" pitchFamily="18" charset="0"/>
              <a:ea typeface="Times New Roman" panose="02020603050405020304" pitchFamily="18" charset="0"/>
            </a:endParaRPr>
          </a:p>
          <a:p>
            <a:pPr marL="600075" lvl="1" indent="-257175">
              <a:spcBef>
                <a:spcPts val="214"/>
              </a:spcBef>
              <a:buFont typeface="Courier New" panose="02070309020205020404" pitchFamily="49" charset="0"/>
              <a:buChar char="o"/>
            </a:pPr>
            <a:r>
              <a:rPr lang="nl-BE" sz="1200" dirty="0">
                <a:latin typeface="Arial" panose="020B0604020202020204" pitchFamily="34" charset="0"/>
                <a:ea typeface="Times New Roman" panose="02020603050405020304" pitchFamily="18" charset="0"/>
              </a:rPr>
              <a:t>minimaal afgraven om te temperen</a:t>
            </a:r>
          </a:p>
          <a:p>
            <a:pPr marL="600075" lvl="1" indent="-257175">
              <a:spcBef>
                <a:spcPts val="214"/>
              </a:spcBef>
              <a:buFont typeface="Courier New" panose="02070309020205020404" pitchFamily="49" charset="0"/>
              <a:buChar char="o"/>
            </a:pPr>
            <a:r>
              <a:rPr lang="nl-BE" sz="1200" dirty="0">
                <a:latin typeface="Arial" panose="020B0604020202020204" pitchFamily="34" charset="0"/>
                <a:ea typeface="Times New Roman" panose="02020603050405020304" pitchFamily="18" charset="0"/>
              </a:rPr>
              <a:t>Afgraven en ondergrond afdekken</a:t>
            </a:r>
            <a:endParaRPr lang="nl-BE" sz="1200" dirty="0">
              <a:latin typeface="Times New Roman" panose="02020603050405020304" pitchFamily="18" charset="0"/>
              <a:ea typeface="Times New Roman" panose="02020603050405020304" pitchFamily="18" charset="0"/>
            </a:endParaRPr>
          </a:p>
          <a:p>
            <a:pPr marL="600075" lvl="1" indent="-257175">
              <a:spcBef>
                <a:spcPts val="214"/>
              </a:spcBef>
              <a:buFont typeface="Courier New" panose="02070309020205020404" pitchFamily="49" charset="0"/>
              <a:buChar char="o"/>
            </a:pPr>
            <a:r>
              <a:rPr lang="nl-BE" sz="1200" dirty="0">
                <a:latin typeface="Arial" panose="020B0604020202020204" pitchFamily="34" charset="0"/>
                <a:ea typeface="Times New Roman" panose="02020603050405020304" pitchFamily="18" charset="0"/>
              </a:rPr>
              <a:t>volledig afgraven en verwerken</a:t>
            </a:r>
            <a:endParaRPr lang="nl-BE" sz="1200" dirty="0">
              <a:latin typeface="Times New Roman" panose="02020603050405020304" pitchFamily="18" charset="0"/>
              <a:ea typeface="Times New Roman" panose="02020603050405020304" pitchFamily="18" charset="0"/>
            </a:endParaRPr>
          </a:p>
          <a:p>
            <a:pPr marL="600075" lvl="1" indent="-257175">
              <a:spcBef>
                <a:spcPts val="214"/>
              </a:spcBef>
              <a:buFont typeface="Courier New" panose="02070309020205020404" pitchFamily="49" charset="0"/>
              <a:buChar char="o"/>
            </a:pPr>
            <a:r>
              <a:rPr lang="nl-BE" sz="1200" dirty="0">
                <a:latin typeface="Arial" panose="020B0604020202020204" pitchFamily="34" charset="0"/>
                <a:ea typeface="Times New Roman" panose="02020603050405020304" pitchFamily="18" charset="0"/>
              </a:rPr>
              <a:t>andere ….</a:t>
            </a:r>
          </a:p>
          <a:p>
            <a:pPr marL="257175" indent="-257175">
              <a:spcBef>
                <a:spcPts val="214"/>
              </a:spcBef>
              <a:buFont typeface="Symbol" panose="05050102010706020507" pitchFamily="18" charset="2"/>
              <a:buChar char=""/>
            </a:pPr>
            <a:endParaRPr lang="nl-BE" sz="1200" u="sng" dirty="0">
              <a:latin typeface="Arial" panose="020B0604020202020204" pitchFamily="34" charset="0"/>
            </a:endParaRPr>
          </a:p>
          <a:p>
            <a:pPr marL="257175" indent="-257175">
              <a:spcBef>
                <a:spcPts val="214"/>
              </a:spcBef>
              <a:buFont typeface="Symbol" panose="05050102010706020507" pitchFamily="18" charset="2"/>
              <a:buChar char=""/>
            </a:pPr>
            <a:endParaRPr lang="nl-BE" sz="1200" dirty="0"/>
          </a:p>
          <a:p>
            <a:pPr fontAlgn="base" hangingPunct="0">
              <a:tabLst>
                <a:tab pos="67628" algn="l"/>
              </a:tabLst>
            </a:pPr>
            <a:endParaRPr lang="nl-BE" sz="1200" dirty="0"/>
          </a:p>
        </p:txBody>
      </p:sp>
      <p:sp>
        <p:nvSpPr>
          <p:cNvPr id="8" name="Tekstvak 7">
            <a:extLst>
              <a:ext uri="{FF2B5EF4-FFF2-40B4-BE49-F238E27FC236}">
                <a16:creationId xmlns:a16="http://schemas.microsoft.com/office/drawing/2014/main" id="{CD8C2194-1BDF-42F0-B956-815BB4AC5D1D}"/>
              </a:ext>
            </a:extLst>
          </p:cNvPr>
          <p:cNvSpPr txBox="1"/>
          <p:nvPr/>
        </p:nvSpPr>
        <p:spPr>
          <a:xfrm>
            <a:off x="3925073" y="1131129"/>
            <a:ext cx="925253" cy="415498"/>
          </a:xfrm>
          <a:prstGeom prst="rect">
            <a:avLst/>
          </a:prstGeom>
          <a:solidFill>
            <a:srgbClr val="D9D9D9">
              <a:alpha val="85098"/>
            </a:srgbClr>
          </a:solidFill>
          <a:ln w="53975">
            <a:solidFill>
              <a:schemeClr val="accent6"/>
            </a:solidFill>
          </a:ln>
        </p:spPr>
        <p:txBody>
          <a:bodyPr wrap="none" rtlCol="0">
            <a:spAutoFit/>
          </a:bodyPr>
          <a:lstStyle>
            <a:defPPr>
              <a:defRPr lang="en-US"/>
            </a:defPPr>
            <a:lvl1pPr>
              <a:defRPr sz="2800"/>
            </a:lvl1pPr>
          </a:lstStyle>
          <a:p>
            <a:r>
              <a:rPr lang="nl-NL" sz="2100" dirty="0"/>
              <a:t>En nu?</a:t>
            </a:r>
            <a:endParaRPr lang="nl-BE" sz="2100" dirty="0"/>
          </a:p>
        </p:txBody>
      </p:sp>
    </p:spTree>
    <p:extLst>
      <p:ext uri="{BB962C8B-B14F-4D97-AF65-F5344CB8AC3E}">
        <p14:creationId xmlns:p14="http://schemas.microsoft.com/office/powerpoint/2010/main" val="2833371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11A1916-179A-4021-809C-016DFEEC4F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593" y="2326866"/>
            <a:ext cx="4683233" cy="3673885"/>
          </a:xfrm>
          <a:prstGeom prst="rect">
            <a:avLst/>
          </a:prstGeom>
        </p:spPr>
      </p:pic>
      <p:pic>
        <p:nvPicPr>
          <p:cNvPr id="14" name="Afbeelding 13">
            <a:extLst>
              <a:ext uri="{FF2B5EF4-FFF2-40B4-BE49-F238E27FC236}">
                <a16:creationId xmlns:a16="http://schemas.microsoft.com/office/drawing/2014/main" id="{8AAE1305-00A6-4C03-AFE1-EDBE096A8D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0725" y="2326866"/>
            <a:ext cx="4417452" cy="3673885"/>
          </a:xfrm>
          <a:prstGeom prst="rect">
            <a:avLst/>
          </a:prstGeom>
        </p:spPr>
      </p:pic>
      <p:pic>
        <p:nvPicPr>
          <p:cNvPr id="5" name="Afbeelding 4">
            <a:extLst>
              <a:ext uri="{FF2B5EF4-FFF2-40B4-BE49-F238E27FC236}">
                <a16:creationId xmlns:a16="http://schemas.microsoft.com/office/drawing/2014/main" id="{09AB843E-2C5E-439C-B223-B392F9DA82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9" name="Afbeelding 8" descr="L:\M02\Natuur &amp; Landschap\Exoten\6-3DOE 3 Diensten - Exotendag\GoodBAdlogo\Bad_P.png">
            <a:extLst>
              <a:ext uri="{FF2B5EF4-FFF2-40B4-BE49-F238E27FC236}">
                <a16:creationId xmlns:a16="http://schemas.microsoft.com/office/drawing/2014/main" id="{7990B4C6-6808-447B-820D-57A286D17EB3}"/>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D5E23155-6681-499E-AFAA-FF40002755E5}"/>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1" name="Tekstvak 10">
            <a:extLst>
              <a:ext uri="{FF2B5EF4-FFF2-40B4-BE49-F238E27FC236}">
                <a16:creationId xmlns:a16="http://schemas.microsoft.com/office/drawing/2014/main" id="{3C7560D9-FC40-4A22-A1E5-19FE8CBBD4AE}"/>
              </a:ext>
            </a:extLst>
          </p:cNvPr>
          <p:cNvSpPr txBox="1"/>
          <p:nvPr/>
        </p:nvSpPr>
        <p:spPr>
          <a:xfrm>
            <a:off x="180593" y="1858088"/>
            <a:ext cx="8757156" cy="369332"/>
          </a:xfrm>
          <a:prstGeom prst="rect">
            <a:avLst/>
          </a:prstGeom>
          <a:noFill/>
          <a:ln w="25400">
            <a:solidFill>
              <a:schemeClr val="accent2">
                <a:lumMod val="75000"/>
              </a:schemeClr>
            </a:solidFill>
          </a:ln>
        </p:spPr>
        <p:txBody>
          <a:bodyPr wrap="square" rtlCol="0">
            <a:spAutoFit/>
          </a:bodyPr>
          <a:lstStyle/>
          <a:p>
            <a:pPr algn="ctr"/>
            <a:r>
              <a:rPr lang="nl-BE" dirty="0"/>
              <a:t>Technieken</a:t>
            </a:r>
          </a:p>
        </p:txBody>
      </p:sp>
      <p:sp>
        <p:nvSpPr>
          <p:cNvPr id="2" name="Rechthoek 1">
            <a:extLst>
              <a:ext uri="{FF2B5EF4-FFF2-40B4-BE49-F238E27FC236}">
                <a16:creationId xmlns:a16="http://schemas.microsoft.com/office/drawing/2014/main" id="{A80DAE18-7458-4E3C-AB6D-161C0818E207}"/>
              </a:ext>
            </a:extLst>
          </p:cNvPr>
          <p:cNvSpPr/>
          <p:nvPr/>
        </p:nvSpPr>
        <p:spPr>
          <a:xfrm>
            <a:off x="184201" y="5494306"/>
            <a:ext cx="3795161"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80 cm uitgraven, afvoeren, verwerken</a:t>
            </a:r>
            <a:endParaRPr lang="nl-BE" sz="1200" dirty="0">
              <a:latin typeface="Times New Roman" panose="02020603050405020304" pitchFamily="18" charset="0"/>
              <a:ea typeface="Times New Roman" panose="02020603050405020304" pitchFamily="18" charset="0"/>
            </a:endParaRPr>
          </a:p>
        </p:txBody>
      </p:sp>
      <p:sp>
        <p:nvSpPr>
          <p:cNvPr id="8" name="Rechthoek 7">
            <a:extLst>
              <a:ext uri="{FF2B5EF4-FFF2-40B4-BE49-F238E27FC236}">
                <a16:creationId xmlns:a16="http://schemas.microsoft.com/office/drawing/2014/main" id="{487ED9FF-7669-4B46-B5F6-550D3973E08E}"/>
              </a:ext>
            </a:extLst>
          </p:cNvPr>
          <p:cNvSpPr/>
          <p:nvPr/>
        </p:nvSpPr>
        <p:spPr>
          <a:xfrm>
            <a:off x="4510726" y="5494306"/>
            <a:ext cx="2417285"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trommelzeven tot 20 x 20 mm </a:t>
            </a:r>
          </a:p>
        </p:txBody>
      </p:sp>
      <p:sp>
        <p:nvSpPr>
          <p:cNvPr id="13" name="Tekstvak 12">
            <a:extLst>
              <a:ext uri="{FF2B5EF4-FFF2-40B4-BE49-F238E27FC236}">
                <a16:creationId xmlns:a16="http://schemas.microsoft.com/office/drawing/2014/main" id="{F8E01F35-9546-42C0-B829-6D4BA5ECE864}"/>
              </a:ext>
            </a:extLst>
          </p:cNvPr>
          <p:cNvSpPr txBox="1"/>
          <p:nvPr/>
        </p:nvSpPr>
        <p:spPr>
          <a:xfrm>
            <a:off x="3925073" y="1131129"/>
            <a:ext cx="925253" cy="415498"/>
          </a:xfrm>
          <a:prstGeom prst="rect">
            <a:avLst/>
          </a:prstGeom>
          <a:solidFill>
            <a:srgbClr val="D9D9D9">
              <a:alpha val="85098"/>
            </a:srgbClr>
          </a:solidFill>
          <a:ln w="53975">
            <a:solidFill>
              <a:schemeClr val="accent6"/>
            </a:solidFill>
          </a:ln>
        </p:spPr>
        <p:txBody>
          <a:bodyPr wrap="none" rtlCol="0">
            <a:spAutoFit/>
          </a:bodyPr>
          <a:lstStyle>
            <a:defPPr>
              <a:defRPr lang="en-US"/>
            </a:defPPr>
            <a:lvl1pPr>
              <a:defRPr sz="2800"/>
            </a:lvl1pPr>
          </a:lstStyle>
          <a:p>
            <a:r>
              <a:rPr lang="nl-NL" sz="2100" dirty="0"/>
              <a:t>En nu?</a:t>
            </a:r>
            <a:endParaRPr lang="nl-BE" sz="2100" dirty="0"/>
          </a:p>
        </p:txBody>
      </p:sp>
    </p:spTree>
    <p:extLst>
      <p:ext uri="{BB962C8B-B14F-4D97-AF65-F5344CB8AC3E}">
        <p14:creationId xmlns:p14="http://schemas.microsoft.com/office/powerpoint/2010/main" val="1838483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5DC5076-6E7D-465F-97E4-720BCEC1A3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593" y="2314089"/>
            <a:ext cx="2843537" cy="3686662"/>
          </a:xfrm>
          <a:prstGeom prst="rect">
            <a:avLst/>
          </a:prstGeom>
        </p:spPr>
      </p:pic>
      <p:pic>
        <p:nvPicPr>
          <p:cNvPr id="9" name="Afbeelding 8" descr="L:\M02\Natuur &amp; Landschap\Exoten\6-3DOE 3 Diensten - Exotendag\GoodBAdlogo\Bad_P.png">
            <a:extLst>
              <a:ext uri="{FF2B5EF4-FFF2-40B4-BE49-F238E27FC236}">
                <a16:creationId xmlns:a16="http://schemas.microsoft.com/office/drawing/2014/main" id="{7990B4C6-6808-447B-820D-57A286D17EB3}"/>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D5E23155-6681-499E-AFAA-FF40002755E5}"/>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1" name="Tekstvak 10">
            <a:extLst>
              <a:ext uri="{FF2B5EF4-FFF2-40B4-BE49-F238E27FC236}">
                <a16:creationId xmlns:a16="http://schemas.microsoft.com/office/drawing/2014/main" id="{3C7560D9-FC40-4A22-A1E5-19FE8CBBD4AE}"/>
              </a:ext>
            </a:extLst>
          </p:cNvPr>
          <p:cNvSpPr txBox="1"/>
          <p:nvPr/>
        </p:nvSpPr>
        <p:spPr>
          <a:xfrm>
            <a:off x="180593" y="1858088"/>
            <a:ext cx="8757156" cy="369332"/>
          </a:xfrm>
          <a:prstGeom prst="rect">
            <a:avLst/>
          </a:prstGeom>
          <a:noFill/>
          <a:ln w="25400">
            <a:solidFill>
              <a:schemeClr val="accent2">
                <a:lumMod val="75000"/>
              </a:schemeClr>
            </a:solidFill>
          </a:ln>
        </p:spPr>
        <p:txBody>
          <a:bodyPr wrap="square" rtlCol="0">
            <a:spAutoFit/>
          </a:bodyPr>
          <a:lstStyle/>
          <a:p>
            <a:pPr algn="ctr"/>
            <a:r>
              <a:rPr lang="nl-BE" dirty="0"/>
              <a:t>Technieken</a:t>
            </a:r>
          </a:p>
        </p:txBody>
      </p:sp>
      <p:sp>
        <p:nvSpPr>
          <p:cNvPr id="2" name="Rechthoek 1">
            <a:extLst>
              <a:ext uri="{FF2B5EF4-FFF2-40B4-BE49-F238E27FC236}">
                <a16:creationId xmlns:a16="http://schemas.microsoft.com/office/drawing/2014/main" id="{A80DAE18-7458-4E3C-AB6D-161C0818E207}"/>
              </a:ext>
            </a:extLst>
          </p:cNvPr>
          <p:cNvSpPr/>
          <p:nvPr/>
        </p:nvSpPr>
        <p:spPr>
          <a:xfrm>
            <a:off x="180593" y="5494306"/>
            <a:ext cx="2621525" cy="461665"/>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afdekken / randen 30 cm ingraven</a:t>
            </a:r>
            <a:endParaRPr lang="nl-BE" sz="1200" dirty="0">
              <a:latin typeface="Times New Roman" panose="02020603050405020304" pitchFamily="18" charset="0"/>
              <a:ea typeface="Times New Roman" panose="02020603050405020304" pitchFamily="18" charset="0"/>
            </a:endParaRPr>
          </a:p>
        </p:txBody>
      </p:sp>
      <p:sp>
        <p:nvSpPr>
          <p:cNvPr id="15" name="Tekstvak 14">
            <a:extLst>
              <a:ext uri="{FF2B5EF4-FFF2-40B4-BE49-F238E27FC236}">
                <a16:creationId xmlns:a16="http://schemas.microsoft.com/office/drawing/2014/main" id="{72A23D52-46FF-4BBF-A43B-3B56435C9B0B}"/>
              </a:ext>
            </a:extLst>
          </p:cNvPr>
          <p:cNvSpPr txBox="1"/>
          <p:nvPr/>
        </p:nvSpPr>
        <p:spPr>
          <a:xfrm>
            <a:off x="3925073" y="1131129"/>
            <a:ext cx="925253" cy="415498"/>
          </a:xfrm>
          <a:prstGeom prst="rect">
            <a:avLst/>
          </a:prstGeom>
          <a:solidFill>
            <a:srgbClr val="D9D9D9">
              <a:alpha val="85098"/>
            </a:srgbClr>
          </a:solidFill>
          <a:ln w="53975">
            <a:solidFill>
              <a:schemeClr val="accent6"/>
            </a:solidFill>
          </a:ln>
        </p:spPr>
        <p:txBody>
          <a:bodyPr wrap="none" rtlCol="0">
            <a:spAutoFit/>
          </a:bodyPr>
          <a:lstStyle>
            <a:defPPr>
              <a:defRPr lang="en-US"/>
            </a:defPPr>
            <a:lvl1pPr>
              <a:defRPr sz="2800"/>
            </a:lvl1pPr>
          </a:lstStyle>
          <a:p>
            <a:r>
              <a:rPr lang="nl-NL" sz="2100" dirty="0"/>
              <a:t>En nu?</a:t>
            </a:r>
            <a:endParaRPr lang="nl-BE" sz="2100" dirty="0"/>
          </a:p>
        </p:txBody>
      </p:sp>
      <p:pic>
        <p:nvPicPr>
          <p:cNvPr id="13" name="Afbeelding 12">
            <a:extLst>
              <a:ext uri="{FF2B5EF4-FFF2-40B4-BE49-F238E27FC236}">
                <a16:creationId xmlns:a16="http://schemas.microsoft.com/office/drawing/2014/main" id="{79C4CC3E-7B24-4896-B8C8-C1C6F573C0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2635" y="2314089"/>
            <a:ext cx="3163679" cy="3686662"/>
          </a:xfrm>
          <a:prstGeom prst="rect">
            <a:avLst/>
          </a:prstGeom>
        </p:spPr>
      </p:pic>
      <p:sp>
        <p:nvSpPr>
          <p:cNvPr id="8" name="Rechthoek 7">
            <a:extLst>
              <a:ext uri="{FF2B5EF4-FFF2-40B4-BE49-F238E27FC236}">
                <a16:creationId xmlns:a16="http://schemas.microsoft.com/office/drawing/2014/main" id="{487ED9FF-7669-4B46-B5F6-550D3973E08E}"/>
              </a:ext>
            </a:extLst>
          </p:cNvPr>
          <p:cNvSpPr/>
          <p:nvPr/>
        </p:nvSpPr>
        <p:spPr>
          <a:xfrm>
            <a:off x="2822634" y="5494306"/>
            <a:ext cx="2865539" cy="461665"/>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directe nazorg ‘vervuilde’ aanvulgrond </a:t>
            </a:r>
          </a:p>
        </p:txBody>
      </p:sp>
      <p:pic>
        <p:nvPicPr>
          <p:cNvPr id="3" name="Afbeelding 2">
            <a:extLst>
              <a:ext uri="{FF2B5EF4-FFF2-40B4-BE49-F238E27FC236}">
                <a16:creationId xmlns:a16="http://schemas.microsoft.com/office/drawing/2014/main" id="{BBDD1BC7-A37C-4382-AAB5-DDB6C97668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2394" y="2305343"/>
            <a:ext cx="3170143" cy="3695408"/>
          </a:xfrm>
          <a:prstGeom prst="rect">
            <a:avLst/>
          </a:prstGeom>
        </p:spPr>
      </p:pic>
      <p:sp>
        <p:nvSpPr>
          <p:cNvPr id="14" name="Rechthoek 13">
            <a:extLst>
              <a:ext uri="{FF2B5EF4-FFF2-40B4-BE49-F238E27FC236}">
                <a16:creationId xmlns:a16="http://schemas.microsoft.com/office/drawing/2014/main" id="{05991174-B8DE-4E66-B577-D0424C3E5FB1}"/>
              </a:ext>
            </a:extLst>
          </p:cNvPr>
          <p:cNvSpPr/>
          <p:nvPr/>
        </p:nvSpPr>
        <p:spPr>
          <a:xfrm>
            <a:off x="5767606" y="5494306"/>
            <a:ext cx="2541033" cy="461665"/>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diepfrezen met intensieve nazorg</a:t>
            </a:r>
          </a:p>
        </p:txBody>
      </p:sp>
      <p:pic>
        <p:nvPicPr>
          <p:cNvPr id="5" name="Afbeelding 4">
            <a:extLst>
              <a:ext uri="{FF2B5EF4-FFF2-40B4-BE49-F238E27FC236}">
                <a16:creationId xmlns:a16="http://schemas.microsoft.com/office/drawing/2014/main" id="{09AB843E-2C5E-439C-B223-B392F9DA82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spTree>
    <p:extLst>
      <p:ext uri="{BB962C8B-B14F-4D97-AF65-F5344CB8AC3E}">
        <p14:creationId xmlns:p14="http://schemas.microsoft.com/office/powerpoint/2010/main" val="2744743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9AB843E-2C5E-439C-B223-B392F9DA8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9" name="Afbeelding 8" descr="L:\M02\Natuur &amp; Landschap\Exoten\6-3DOE 3 Diensten - Exotendag\GoodBAdlogo\Bad_P.png">
            <a:extLst>
              <a:ext uri="{FF2B5EF4-FFF2-40B4-BE49-F238E27FC236}">
                <a16:creationId xmlns:a16="http://schemas.microsoft.com/office/drawing/2014/main" id="{7990B4C6-6808-447B-820D-57A286D17EB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D5E23155-6681-499E-AFAA-FF40002755E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11" name="Tekstvak 10">
            <a:extLst>
              <a:ext uri="{FF2B5EF4-FFF2-40B4-BE49-F238E27FC236}">
                <a16:creationId xmlns:a16="http://schemas.microsoft.com/office/drawing/2014/main" id="{3C7560D9-FC40-4A22-A1E5-19FE8CBBD4AE}"/>
              </a:ext>
            </a:extLst>
          </p:cNvPr>
          <p:cNvSpPr txBox="1"/>
          <p:nvPr/>
        </p:nvSpPr>
        <p:spPr>
          <a:xfrm>
            <a:off x="119633" y="1858088"/>
            <a:ext cx="8818116" cy="369332"/>
          </a:xfrm>
          <a:prstGeom prst="rect">
            <a:avLst/>
          </a:prstGeom>
          <a:noFill/>
          <a:ln w="25400">
            <a:solidFill>
              <a:schemeClr val="accent2">
                <a:lumMod val="75000"/>
              </a:schemeClr>
            </a:solidFill>
          </a:ln>
        </p:spPr>
        <p:txBody>
          <a:bodyPr wrap="square" rtlCol="0">
            <a:spAutoFit/>
          </a:bodyPr>
          <a:lstStyle/>
          <a:p>
            <a:pPr algn="ctr"/>
            <a:r>
              <a:rPr lang="nl-BE" dirty="0"/>
              <a:t>Techniek</a:t>
            </a:r>
          </a:p>
        </p:txBody>
      </p:sp>
      <p:sp>
        <p:nvSpPr>
          <p:cNvPr id="12" name="Tekstvak 11">
            <a:extLst>
              <a:ext uri="{FF2B5EF4-FFF2-40B4-BE49-F238E27FC236}">
                <a16:creationId xmlns:a16="http://schemas.microsoft.com/office/drawing/2014/main" id="{19CC8087-9A75-4BAA-911F-446B7E67F461}"/>
              </a:ext>
            </a:extLst>
          </p:cNvPr>
          <p:cNvSpPr txBox="1"/>
          <p:nvPr/>
        </p:nvSpPr>
        <p:spPr>
          <a:xfrm>
            <a:off x="3925073" y="1131129"/>
            <a:ext cx="925253" cy="415498"/>
          </a:xfrm>
          <a:prstGeom prst="rect">
            <a:avLst/>
          </a:prstGeom>
          <a:solidFill>
            <a:srgbClr val="D9D9D9">
              <a:alpha val="85098"/>
            </a:srgbClr>
          </a:solidFill>
          <a:ln w="53975">
            <a:solidFill>
              <a:schemeClr val="accent6"/>
            </a:solidFill>
          </a:ln>
        </p:spPr>
        <p:txBody>
          <a:bodyPr wrap="none" rtlCol="0">
            <a:spAutoFit/>
          </a:bodyPr>
          <a:lstStyle>
            <a:defPPr>
              <a:defRPr lang="en-US"/>
            </a:defPPr>
            <a:lvl1pPr>
              <a:defRPr sz="2800"/>
            </a:lvl1pPr>
          </a:lstStyle>
          <a:p>
            <a:r>
              <a:rPr lang="nl-NL" sz="2100" dirty="0"/>
              <a:t>En nu?</a:t>
            </a:r>
            <a:endParaRPr lang="nl-BE" sz="2100" dirty="0"/>
          </a:p>
        </p:txBody>
      </p:sp>
      <p:sp>
        <p:nvSpPr>
          <p:cNvPr id="2" name="Rechthoek 1">
            <a:extLst>
              <a:ext uri="{FF2B5EF4-FFF2-40B4-BE49-F238E27FC236}">
                <a16:creationId xmlns:a16="http://schemas.microsoft.com/office/drawing/2014/main" id="{A80DAE18-7458-4E3C-AB6D-161C0818E207}"/>
              </a:ext>
            </a:extLst>
          </p:cNvPr>
          <p:cNvSpPr/>
          <p:nvPr/>
        </p:nvSpPr>
        <p:spPr>
          <a:xfrm>
            <a:off x="2523091" y="2872871"/>
            <a:ext cx="1748630"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heet water injecteren</a:t>
            </a:r>
            <a:endParaRPr lang="nl-BE" sz="1200" dirty="0">
              <a:latin typeface="Times New Roman" panose="02020603050405020304" pitchFamily="18" charset="0"/>
              <a:ea typeface="Times New Roman" panose="02020603050405020304" pitchFamily="18" charset="0"/>
            </a:endParaRPr>
          </a:p>
        </p:txBody>
      </p:sp>
      <p:sp>
        <p:nvSpPr>
          <p:cNvPr id="8" name="Rechthoek 7">
            <a:extLst>
              <a:ext uri="{FF2B5EF4-FFF2-40B4-BE49-F238E27FC236}">
                <a16:creationId xmlns:a16="http://schemas.microsoft.com/office/drawing/2014/main" id="{487ED9FF-7669-4B46-B5F6-550D3973E08E}"/>
              </a:ext>
            </a:extLst>
          </p:cNvPr>
          <p:cNvSpPr/>
          <p:nvPr/>
        </p:nvSpPr>
        <p:spPr>
          <a:xfrm>
            <a:off x="145702" y="5653699"/>
            <a:ext cx="5613367"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manuvreerzone afdekken met rijplaten / alle ‘besmette’ grond ter plaatse laten</a:t>
            </a:r>
          </a:p>
        </p:txBody>
      </p:sp>
      <p:sp>
        <p:nvSpPr>
          <p:cNvPr id="14" name="Rechthoek 13">
            <a:extLst>
              <a:ext uri="{FF2B5EF4-FFF2-40B4-BE49-F238E27FC236}">
                <a16:creationId xmlns:a16="http://schemas.microsoft.com/office/drawing/2014/main" id="{42FA39EB-B704-4ED3-BE09-E4E75FA470AA}"/>
              </a:ext>
            </a:extLst>
          </p:cNvPr>
          <p:cNvSpPr/>
          <p:nvPr/>
        </p:nvSpPr>
        <p:spPr>
          <a:xfrm>
            <a:off x="4065540" y="4252666"/>
            <a:ext cx="2915197"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concurrentie door schaduwplanten</a:t>
            </a:r>
            <a:endParaRPr lang="nl-BE" sz="1200" dirty="0">
              <a:latin typeface="Times New Roman" panose="02020603050405020304" pitchFamily="18" charset="0"/>
              <a:ea typeface="Times New Roman" panose="02020603050405020304" pitchFamily="18" charset="0"/>
            </a:endParaRPr>
          </a:p>
        </p:txBody>
      </p:sp>
      <p:sp>
        <p:nvSpPr>
          <p:cNvPr id="15" name="Rechthoek 14">
            <a:extLst>
              <a:ext uri="{FF2B5EF4-FFF2-40B4-BE49-F238E27FC236}">
                <a16:creationId xmlns:a16="http://schemas.microsoft.com/office/drawing/2014/main" id="{47DF5004-07E0-4D43-BCC3-14BD103EA430}"/>
              </a:ext>
            </a:extLst>
          </p:cNvPr>
          <p:cNvSpPr/>
          <p:nvPr/>
        </p:nvSpPr>
        <p:spPr>
          <a:xfrm>
            <a:off x="1639328" y="3979470"/>
            <a:ext cx="2632393"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begrazen met varkens of schapen</a:t>
            </a:r>
            <a:endParaRPr lang="nl-BE" sz="1200" dirty="0">
              <a:latin typeface="Times New Roman" panose="02020603050405020304" pitchFamily="18" charset="0"/>
              <a:ea typeface="Times New Roman" panose="02020603050405020304" pitchFamily="18" charset="0"/>
            </a:endParaRPr>
          </a:p>
        </p:txBody>
      </p:sp>
      <p:sp>
        <p:nvSpPr>
          <p:cNvPr id="16" name="Rechthoek 15">
            <a:extLst>
              <a:ext uri="{FF2B5EF4-FFF2-40B4-BE49-F238E27FC236}">
                <a16:creationId xmlns:a16="http://schemas.microsoft.com/office/drawing/2014/main" id="{32ADD417-AEF9-4F71-8999-DA6F08209218}"/>
              </a:ext>
            </a:extLst>
          </p:cNvPr>
          <p:cNvSpPr/>
          <p:nvPr/>
        </p:nvSpPr>
        <p:spPr>
          <a:xfrm>
            <a:off x="4072741" y="3703681"/>
            <a:ext cx="2575832" cy="461665"/>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telkens de wortelkronen uitsteken</a:t>
            </a:r>
            <a:endParaRPr lang="nl-BE" sz="1200" dirty="0">
              <a:latin typeface="Times New Roman" panose="02020603050405020304" pitchFamily="18" charset="0"/>
              <a:ea typeface="Times New Roman" panose="02020603050405020304" pitchFamily="18" charset="0"/>
            </a:endParaRPr>
          </a:p>
        </p:txBody>
      </p:sp>
      <p:sp>
        <p:nvSpPr>
          <p:cNvPr id="17" name="Rechthoek 16">
            <a:extLst>
              <a:ext uri="{FF2B5EF4-FFF2-40B4-BE49-F238E27FC236}">
                <a16:creationId xmlns:a16="http://schemas.microsoft.com/office/drawing/2014/main" id="{070B5FCE-6F6F-4601-B832-5227A6FFADF3}"/>
              </a:ext>
            </a:extLst>
          </p:cNvPr>
          <p:cNvSpPr/>
          <p:nvPr/>
        </p:nvSpPr>
        <p:spPr>
          <a:xfrm>
            <a:off x="327130" y="5090470"/>
            <a:ext cx="3958093"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zeven met schudbak terplekke, hergebruik en nazorg</a:t>
            </a:r>
            <a:endParaRPr lang="nl-BE" sz="1200" dirty="0">
              <a:latin typeface="Times New Roman" panose="02020603050405020304" pitchFamily="18" charset="0"/>
              <a:ea typeface="Times New Roman" panose="02020603050405020304" pitchFamily="18" charset="0"/>
            </a:endParaRPr>
          </a:p>
        </p:txBody>
      </p:sp>
      <p:sp>
        <p:nvSpPr>
          <p:cNvPr id="18" name="Rechthoek 17">
            <a:extLst>
              <a:ext uri="{FF2B5EF4-FFF2-40B4-BE49-F238E27FC236}">
                <a16:creationId xmlns:a16="http://schemas.microsoft.com/office/drawing/2014/main" id="{3AED1868-315C-4476-8805-F579B8A6FB13}"/>
              </a:ext>
            </a:extLst>
          </p:cNvPr>
          <p:cNvSpPr/>
          <p:nvPr/>
        </p:nvSpPr>
        <p:spPr>
          <a:xfrm>
            <a:off x="2277394" y="3421856"/>
            <a:ext cx="1994327"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ea typeface="Times New Roman" panose="02020603050405020304" pitchFamily="18" charset="0"/>
              </a:rPr>
              <a:t>met glyfosaat injecteren</a:t>
            </a:r>
            <a:endParaRPr lang="nl-BE" sz="1200" dirty="0">
              <a:latin typeface="Times New Roman" panose="02020603050405020304" pitchFamily="18" charset="0"/>
              <a:ea typeface="Times New Roman" panose="02020603050405020304" pitchFamily="18" charset="0"/>
            </a:endParaRPr>
          </a:p>
        </p:txBody>
      </p:sp>
      <p:sp>
        <p:nvSpPr>
          <p:cNvPr id="19" name="Rechthoek 18">
            <a:extLst>
              <a:ext uri="{FF2B5EF4-FFF2-40B4-BE49-F238E27FC236}">
                <a16:creationId xmlns:a16="http://schemas.microsoft.com/office/drawing/2014/main" id="{E2796CBD-B790-42D6-A373-A407A7F28E66}"/>
              </a:ext>
            </a:extLst>
          </p:cNvPr>
          <p:cNvSpPr/>
          <p:nvPr/>
        </p:nvSpPr>
        <p:spPr>
          <a:xfrm>
            <a:off x="4072742" y="2592304"/>
            <a:ext cx="1320944"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elektrocutie</a:t>
            </a:r>
          </a:p>
        </p:txBody>
      </p:sp>
      <p:sp>
        <p:nvSpPr>
          <p:cNvPr id="20" name="Rechthoek 19">
            <a:extLst>
              <a:ext uri="{FF2B5EF4-FFF2-40B4-BE49-F238E27FC236}">
                <a16:creationId xmlns:a16="http://schemas.microsoft.com/office/drawing/2014/main" id="{A067C93A-287B-4595-94D6-4075D1D3E914}"/>
              </a:ext>
            </a:extLst>
          </p:cNvPr>
          <p:cNvSpPr/>
          <p:nvPr/>
        </p:nvSpPr>
        <p:spPr>
          <a:xfrm>
            <a:off x="4072741" y="5372240"/>
            <a:ext cx="4188152"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begraven … onder de watertafel en/of afdekken met folie</a:t>
            </a:r>
          </a:p>
        </p:txBody>
      </p:sp>
      <p:sp>
        <p:nvSpPr>
          <p:cNvPr id="21" name="Rechthoek 20">
            <a:extLst>
              <a:ext uri="{FF2B5EF4-FFF2-40B4-BE49-F238E27FC236}">
                <a16:creationId xmlns:a16="http://schemas.microsoft.com/office/drawing/2014/main" id="{A2AFD6A4-0B4D-4F9D-9FD3-312608720145}"/>
              </a:ext>
            </a:extLst>
          </p:cNvPr>
          <p:cNvSpPr/>
          <p:nvPr/>
        </p:nvSpPr>
        <p:spPr>
          <a:xfrm>
            <a:off x="4065540" y="4817273"/>
            <a:ext cx="3833555"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biologische bestrijding met een beestje of schimmel</a:t>
            </a:r>
          </a:p>
        </p:txBody>
      </p:sp>
      <p:sp>
        <p:nvSpPr>
          <p:cNvPr id="22" name="Rechthoek 21">
            <a:extLst>
              <a:ext uri="{FF2B5EF4-FFF2-40B4-BE49-F238E27FC236}">
                <a16:creationId xmlns:a16="http://schemas.microsoft.com/office/drawing/2014/main" id="{41A9A1B9-88BC-415B-B683-5333C724AADB}"/>
              </a:ext>
            </a:extLst>
          </p:cNvPr>
          <p:cNvSpPr/>
          <p:nvPr/>
        </p:nvSpPr>
        <p:spPr>
          <a:xfrm>
            <a:off x="4072742" y="3147364"/>
            <a:ext cx="1886934"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nieuwe experimenten</a:t>
            </a:r>
          </a:p>
        </p:txBody>
      </p:sp>
      <p:sp>
        <p:nvSpPr>
          <p:cNvPr id="23" name="Rechthoek 22">
            <a:extLst>
              <a:ext uri="{FF2B5EF4-FFF2-40B4-BE49-F238E27FC236}">
                <a16:creationId xmlns:a16="http://schemas.microsoft.com/office/drawing/2014/main" id="{31BB8A65-16DF-4A69-B65F-BA735A914B0B}"/>
              </a:ext>
            </a:extLst>
          </p:cNvPr>
          <p:cNvSpPr/>
          <p:nvPr/>
        </p:nvSpPr>
        <p:spPr>
          <a:xfrm>
            <a:off x="1356525" y="4535082"/>
            <a:ext cx="2915197" cy="276999"/>
          </a:xfrm>
          <a:prstGeom prst="rect">
            <a:avLst/>
          </a:prstGeom>
          <a:solidFill>
            <a:schemeClr val="accent6"/>
          </a:solidFill>
        </p:spPr>
        <p:txBody>
          <a:bodyPr wrap="square">
            <a:spAutoFit/>
          </a:bodyPr>
          <a:lstStyle/>
          <a:p>
            <a:pPr marR="153353">
              <a:spcBef>
                <a:spcPts val="229"/>
              </a:spcBef>
              <a:buSzPts val="1100"/>
              <a:tabLst>
                <a:tab pos="202406" algn="l"/>
                <a:tab pos="202883" algn="l"/>
              </a:tabLst>
            </a:pPr>
            <a:r>
              <a:rPr lang="nl-BE" sz="1200" dirty="0">
                <a:latin typeface="Arial" panose="020B0604020202020204" pitchFamily="34" charset="0"/>
              </a:rPr>
              <a:t>duizendknoopadviseur aanstellen</a:t>
            </a:r>
          </a:p>
        </p:txBody>
      </p:sp>
      <p:pic>
        <p:nvPicPr>
          <p:cNvPr id="3" name="Afbeelding 2">
            <a:extLst>
              <a:ext uri="{FF2B5EF4-FFF2-40B4-BE49-F238E27FC236}">
                <a16:creationId xmlns:a16="http://schemas.microsoft.com/office/drawing/2014/main" id="{4B2E23E0-69F6-4BD1-A8A3-59C5891737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4428" y="2215269"/>
            <a:ext cx="328634" cy="326798"/>
          </a:xfrm>
          <a:prstGeom prst="rect">
            <a:avLst/>
          </a:prstGeom>
        </p:spPr>
      </p:pic>
    </p:spTree>
    <p:extLst>
      <p:ext uri="{BB962C8B-B14F-4D97-AF65-F5344CB8AC3E}">
        <p14:creationId xmlns:p14="http://schemas.microsoft.com/office/powerpoint/2010/main" val="836173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5809CA9-DFCB-4378-835F-144F874808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756" y="962248"/>
            <a:ext cx="7075014" cy="4614050"/>
          </a:xfrm>
          <a:prstGeom prst="rect">
            <a:avLst/>
          </a:prstGeom>
        </p:spPr>
      </p:pic>
      <p:sp>
        <p:nvSpPr>
          <p:cNvPr id="4" name="Tekstvak 3">
            <a:extLst>
              <a:ext uri="{FF2B5EF4-FFF2-40B4-BE49-F238E27FC236}">
                <a16:creationId xmlns:a16="http://schemas.microsoft.com/office/drawing/2014/main" id="{57D3691D-BAEF-4351-A55F-752F3AE6FFC0}"/>
              </a:ext>
            </a:extLst>
          </p:cNvPr>
          <p:cNvSpPr txBox="1"/>
          <p:nvPr/>
        </p:nvSpPr>
        <p:spPr>
          <a:xfrm>
            <a:off x="260604" y="1559195"/>
            <a:ext cx="8702802" cy="1474506"/>
          </a:xfrm>
          <a:prstGeom prst="rect">
            <a:avLst/>
          </a:prstGeom>
          <a:noFill/>
        </p:spPr>
        <p:txBody>
          <a:bodyPr wrap="square" rtlCol="0">
            <a:spAutoFit/>
          </a:bodyPr>
          <a:lstStyle/>
          <a:p>
            <a:pPr algn="ctr"/>
            <a:r>
              <a:rPr lang="nl-NL" sz="4491" dirty="0">
                <a:solidFill>
                  <a:schemeClr val="accent2"/>
                </a:solidFill>
              </a:rPr>
              <a:t>beter voorkomen …</a:t>
            </a:r>
          </a:p>
          <a:p>
            <a:pPr algn="ctr"/>
            <a:r>
              <a:rPr lang="nl-NL" sz="4491" dirty="0">
                <a:solidFill>
                  <a:schemeClr val="accent2"/>
                </a:solidFill>
              </a:rPr>
              <a:t>dan genezen</a:t>
            </a:r>
            <a:endParaRPr lang="nl-BE" sz="4491" dirty="0">
              <a:solidFill>
                <a:schemeClr val="accent2"/>
              </a:solidFill>
            </a:endParaRPr>
          </a:p>
        </p:txBody>
      </p:sp>
      <p:pic>
        <p:nvPicPr>
          <p:cNvPr id="7" name="Afbeelding 6">
            <a:extLst>
              <a:ext uri="{FF2B5EF4-FFF2-40B4-BE49-F238E27FC236}">
                <a16:creationId xmlns:a16="http://schemas.microsoft.com/office/drawing/2014/main" id="{235B2EB5-FBF9-49AC-A6EA-DC9B21FFBC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1498" y="4369313"/>
            <a:ext cx="412502" cy="1252029"/>
          </a:xfrm>
          <a:prstGeom prst="rect">
            <a:avLst/>
          </a:prstGeom>
        </p:spPr>
      </p:pic>
      <p:pic>
        <p:nvPicPr>
          <p:cNvPr id="9" name="Afbeelding 8" descr="L:\M02\Natuur &amp; Landschap\Exoten\6-3DOE 3 Diensten - Exotendag\GoodBAdlogo\Bad_P.png">
            <a:extLst>
              <a:ext uri="{FF2B5EF4-FFF2-40B4-BE49-F238E27FC236}">
                <a16:creationId xmlns:a16="http://schemas.microsoft.com/office/drawing/2014/main" id="{C113D476-3293-4365-BE34-84D212FF105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594" y="919116"/>
            <a:ext cx="839162" cy="816443"/>
          </a:xfrm>
          <a:prstGeom prst="rect">
            <a:avLst/>
          </a:prstGeom>
          <a:noFill/>
          <a:ln>
            <a:noFill/>
          </a:ln>
        </p:spPr>
      </p:pic>
      <p:pic>
        <p:nvPicPr>
          <p:cNvPr id="10" name="Afbeelding 9" descr="L:\M02\Natuur &amp; Landschap\Exoten\6-3DOE 3 Diensten - Exotendag\GoodBAdlogo\Good_P.png">
            <a:extLst>
              <a:ext uri="{FF2B5EF4-FFF2-40B4-BE49-F238E27FC236}">
                <a16:creationId xmlns:a16="http://schemas.microsoft.com/office/drawing/2014/main" id="{2EFB89CB-58EB-42D1-ABCE-D10E083E311F}"/>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120426" y="946547"/>
            <a:ext cx="817323" cy="817548"/>
          </a:xfrm>
          <a:prstGeom prst="rect">
            <a:avLst/>
          </a:prstGeom>
          <a:noFill/>
          <a:ln>
            <a:noFill/>
          </a:ln>
        </p:spPr>
      </p:pic>
      <p:sp>
        <p:nvSpPr>
          <p:cNvPr id="5" name="Tekstvak 4">
            <a:extLst>
              <a:ext uri="{FF2B5EF4-FFF2-40B4-BE49-F238E27FC236}">
                <a16:creationId xmlns:a16="http://schemas.microsoft.com/office/drawing/2014/main" id="{CEF39686-6801-4652-A8A2-1EDA7ED123DD}"/>
              </a:ext>
            </a:extLst>
          </p:cNvPr>
          <p:cNvSpPr txBox="1"/>
          <p:nvPr/>
        </p:nvSpPr>
        <p:spPr>
          <a:xfrm>
            <a:off x="1068788" y="4467296"/>
            <a:ext cx="7025982" cy="1477328"/>
          </a:xfrm>
          <a:prstGeom prst="rect">
            <a:avLst/>
          </a:prstGeom>
          <a:solidFill>
            <a:schemeClr val="bg1"/>
          </a:solidFill>
        </p:spPr>
        <p:txBody>
          <a:bodyPr wrap="square" rtlCol="0">
            <a:spAutoFit/>
          </a:bodyPr>
          <a:lstStyle/>
          <a:p>
            <a:r>
              <a:rPr lang="nl-BE" sz="1500" dirty="0"/>
              <a:t>Alle links zijn ook nog terug te vinden op </a:t>
            </a:r>
            <a:r>
              <a:rPr lang="nl-BE" sz="1500" dirty="0">
                <a:hlinkClick r:id="rId6"/>
              </a:rPr>
              <a:t>https://oost-vlaanderen.be/exoten</a:t>
            </a:r>
            <a:endParaRPr lang="nl-BE" sz="1500" dirty="0"/>
          </a:p>
          <a:p>
            <a:r>
              <a:rPr lang="nl-BE" sz="1500" dirty="0"/>
              <a:t>Veel info op </a:t>
            </a:r>
            <a:r>
              <a:rPr lang="nl-BE" sz="1500" dirty="0" err="1"/>
              <a:t>Ecopdia</a:t>
            </a:r>
            <a:r>
              <a:rPr lang="nl-BE" sz="1500" dirty="0"/>
              <a:t>: </a:t>
            </a:r>
            <a:r>
              <a:rPr lang="nl-BE" sz="1500" dirty="0">
                <a:hlinkClick r:id="rId7"/>
              </a:rPr>
              <a:t>https://www.ecopedia.be/pagina/exoten</a:t>
            </a:r>
            <a:endParaRPr lang="nl-BE" sz="1500" dirty="0"/>
          </a:p>
          <a:p>
            <a:r>
              <a:rPr lang="nl-BE" sz="1500" dirty="0"/>
              <a:t>Vragen aan :</a:t>
            </a:r>
          </a:p>
          <a:p>
            <a:pPr marL="557213" lvl="1" indent="-214313">
              <a:buFont typeface="Arial" panose="020B0604020202020204" pitchFamily="34" charset="0"/>
              <a:buChar char="•"/>
            </a:pPr>
            <a:r>
              <a:rPr lang="nl-BE" sz="1500" dirty="0">
                <a:hlinkClick r:id="rId8"/>
              </a:rPr>
              <a:t>exoten@oost-vlaanderen.be</a:t>
            </a:r>
            <a:endParaRPr lang="nl-BE" sz="1500" dirty="0"/>
          </a:p>
          <a:p>
            <a:pPr marL="557213" lvl="1" indent="-214313">
              <a:buFont typeface="Arial" panose="020B0604020202020204" pitchFamily="34" charset="0"/>
              <a:buChar char="•"/>
            </a:pPr>
            <a:r>
              <a:rPr lang="nl-BE" sz="1500" dirty="0">
                <a:hlinkClick r:id="rId9"/>
              </a:rPr>
              <a:t>koen.van.roeyen@oost-vlaanderen.be</a:t>
            </a:r>
            <a:endParaRPr lang="nl-BE" sz="1500" dirty="0"/>
          </a:p>
          <a:p>
            <a:endParaRPr lang="nl-BE" sz="1500" dirty="0"/>
          </a:p>
        </p:txBody>
      </p:sp>
    </p:spTree>
    <p:extLst>
      <p:ext uri="{BB962C8B-B14F-4D97-AF65-F5344CB8AC3E}">
        <p14:creationId xmlns:p14="http://schemas.microsoft.com/office/powerpoint/2010/main" val="2369761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b="1" dirty="0">
                <a:solidFill>
                  <a:schemeClr val="accent3">
                    <a:lumMod val="50000"/>
                  </a:schemeClr>
                </a:solidFill>
              </a:rPr>
              <a:t>7. Kalender en varia </a:t>
            </a:r>
          </a:p>
        </p:txBody>
      </p:sp>
      <p:sp>
        <p:nvSpPr>
          <p:cNvPr id="3" name="Tijdelijke aanduiding voor inhoud 2"/>
          <p:cNvSpPr>
            <a:spLocks noGrp="1"/>
          </p:cNvSpPr>
          <p:nvPr>
            <p:ph idx="1"/>
          </p:nvPr>
        </p:nvSpPr>
        <p:spPr/>
        <p:txBody>
          <a:bodyPr>
            <a:normAutofit lnSpcReduction="10000"/>
          </a:bodyPr>
          <a:lstStyle/>
          <a:p>
            <a:r>
              <a:rPr lang="nl-BE" sz="2800" dirty="0"/>
              <a:t>Volgende Regionaal Comité: voorjaar 2023</a:t>
            </a:r>
          </a:p>
          <a:p>
            <a:r>
              <a:rPr lang="nl-BE" sz="2800" dirty="0"/>
              <a:t>Thema’s volgend Regionaal Comité? </a:t>
            </a:r>
          </a:p>
          <a:p>
            <a:r>
              <a:rPr lang="nl-BE" sz="2800" dirty="0"/>
              <a:t>Schrijf je in voor nieuwsflash </a:t>
            </a:r>
            <a:r>
              <a:rPr lang="nl-BE" sz="2800" dirty="0" err="1"/>
              <a:t>ExotenNet</a:t>
            </a:r>
            <a:r>
              <a:rPr lang="nl-BE" sz="2800" dirty="0"/>
              <a:t> </a:t>
            </a:r>
          </a:p>
          <a:p>
            <a:pPr marL="0" indent="0">
              <a:buNone/>
            </a:pPr>
            <a:r>
              <a:rPr lang="nl-BE" sz="2800" dirty="0">
                <a:hlinkClick r:id="rId3"/>
              </a:rPr>
              <a:t>https://www.ecopedia.be/pagina/nieuwsflash-exotennet</a:t>
            </a:r>
            <a:r>
              <a:rPr lang="nl-BE" sz="2800" dirty="0"/>
              <a:t> </a:t>
            </a:r>
          </a:p>
          <a:p>
            <a:r>
              <a:rPr lang="nl-BE" sz="2800" dirty="0"/>
              <a:t>Brochure RATO vzw </a:t>
            </a:r>
          </a:p>
          <a:p>
            <a:pPr marL="0" indent="0">
              <a:buNone/>
            </a:pPr>
            <a:r>
              <a:rPr lang="nl-BE" sz="2800" dirty="0">
                <a:hlinkClick r:id="rId4"/>
              </a:rPr>
              <a:t>https://exotennet.be/brochure-rato/</a:t>
            </a:r>
            <a:r>
              <a:rPr lang="nl-BE" sz="2800" dirty="0"/>
              <a:t> </a:t>
            </a:r>
          </a:p>
          <a:p>
            <a:pPr marL="0" indent="0">
              <a:buNone/>
            </a:pPr>
            <a:br>
              <a:rPr lang="nl-NL" dirty="0"/>
            </a:br>
            <a:endParaRPr lang="nl-BE" dirty="0"/>
          </a:p>
        </p:txBody>
      </p:sp>
    </p:spTree>
    <p:extLst>
      <p:ext uri="{BB962C8B-B14F-4D97-AF65-F5344CB8AC3E}">
        <p14:creationId xmlns:p14="http://schemas.microsoft.com/office/powerpoint/2010/main" val="4129812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normAutofit/>
          </a:bodyPr>
          <a:lstStyle/>
          <a:p>
            <a:r>
              <a:rPr lang="nl-BE" sz="4900" b="1" dirty="0">
                <a:solidFill>
                  <a:schemeClr val="accent3">
                    <a:lumMod val="50000"/>
                  </a:schemeClr>
                </a:solidFill>
              </a:rPr>
              <a:t>Contact</a:t>
            </a:r>
            <a:endParaRPr lang="nl-BE" dirty="0"/>
          </a:p>
        </p:txBody>
      </p:sp>
      <p:sp>
        <p:nvSpPr>
          <p:cNvPr id="4" name="Rectangle 3"/>
          <p:cNvSpPr>
            <a:spLocks noGrp="1" noChangeArrowheads="1"/>
          </p:cNvSpPr>
          <p:nvPr>
            <p:ph idx="1"/>
          </p:nvPr>
        </p:nvSpPr>
        <p:spPr>
          <a:xfrm>
            <a:off x="467544" y="1052736"/>
            <a:ext cx="8157592" cy="4608512"/>
          </a:xfrm>
        </p:spPr>
        <p:txBody>
          <a:bodyPr>
            <a:noAutofit/>
          </a:bodyPr>
          <a:lstStyle/>
          <a:p>
            <a:pPr marL="0" indent="0">
              <a:lnSpc>
                <a:spcPct val="80000"/>
              </a:lnSpc>
              <a:buNone/>
            </a:pPr>
            <a:r>
              <a:rPr lang="nl-BE" sz="2000" b="1" dirty="0"/>
              <a:t>RATO vzw</a:t>
            </a:r>
          </a:p>
          <a:p>
            <a:pPr marL="0" indent="0">
              <a:lnSpc>
                <a:spcPct val="80000"/>
              </a:lnSpc>
              <a:buNone/>
            </a:pPr>
            <a:r>
              <a:rPr lang="nl-BE" sz="2000" dirty="0"/>
              <a:t>Sofie Standaert, coördinator</a:t>
            </a:r>
          </a:p>
          <a:p>
            <a:pPr marL="0" indent="0">
              <a:lnSpc>
                <a:spcPct val="80000"/>
              </a:lnSpc>
              <a:buNone/>
            </a:pPr>
            <a:r>
              <a:rPr lang="nl-BE" sz="2000" dirty="0">
                <a:solidFill>
                  <a:schemeClr val="tx1"/>
                </a:solidFill>
              </a:rPr>
              <a:t>Karel Van Moer, technisch coördinator</a:t>
            </a:r>
          </a:p>
          <a:p>
            <a:pPr marL="0" indent="0" algn="l">
              <a:lnSpc>
                <a:spcPct val="80000"/>
              </a:lnSpc>
              <a:buNone/>
            </a:pPr>
            <a:r>
              <a:rPr lang="nl-BE" sz="2000" dirty="0">
                <a:solidFill>
                  <a:schemeClr val="tx1"/>
                </a:solidFill>
              </a:rPr>
              <a:t>Anke Stefens, deskundige digitalisering</a:t>
            </a:r>
          </a:p>
          <a:p>
            <a:pPr marL="0" indent="0" algn="l">
              <a:lnSpc>
                <a:spcPct val="80000"/>
              </a:lnSpc>
              <a:buNone/>
            </a:pPr>
            <a:r>
              <a:rPr lang="nl-BE" sz="2000" dirty="0"/>
              <a:t>Nele De </a:t>
            </a:r>
            <a:r>
              <a:rPr lang="nl-BE" sz="2000" dirty="0" err="1"/>
              <a:t>Craene</a:t>
            </a:r>
            <a:r>
              <a:rPr lang="nl-BE" sz="2000" dirty="0"/>
              <a:t>, administratief medewerker</a:t>
            </a:r>
            <a:endParaRPr lang="nl-BE" sz="2000" dirty="0">
              <a:solidFill>
                <a:schemeClr val="tx1"/>
              </a:solidFill>
            </a:endParaRPr>
          </a:p>
          <a:p>
            <a:pPr marL="0" indent="0" algn="l">
              <a:lnSpc>
                <a:spcPct val="80000"/>
              </a:lnSpc>
              <a:buNone/>
            </a:pPr>
            <a:endParaRPr lang="nl-BE" sz="1200" dirty="0"/>
          </a:p>
          <a:p>
            <a:pPr marL="0" indent="0">
              <a:lnSpc>
                <a:spcPct val="80000"/>
              </a:lnSpc>
              <a:buNone/>
            </a:pPr>
            <a:r>
              <a:rPr lang="nl-BE" sz="2000" dirty="0"/>
              <a:t>Didier Huygens, directeur Landbouw en Platteland</a:t>
            </a:r>
          </a:p>
          <a:p>
            <a:pPr marL="0" indent="0">
              <a:lnSpc>
                <a:spcPct val="80000"/>
              </a:lnSpc>
              <a:buNone/>
            </a:pPr>
            <a:endParaRPr lang="nl-BE" sz="1200" dirty="0"/>
          </a:p>
          <a:p>
            <a:pPr marL="0" indent="0" algn="l">
              <a:lnSpc>
                <a:spcPct val="80000"/>
              </a:lnSpc>
              <a:buNone/>
            </a:pPr>
            <a:r>
              <a:rPr lang="nl-BE" sz="2000" dirty="0">
                <a:solidFill>
                  <a:schemeClr val="tx1"/>
                </a:solidFill>
              </a:rPr>
              <a:t>Provinciaal bestrijder: Daniël Acke</a:t>
            </a:r>
          </a:p>
          <a:p>
            <a:pPr marL="0" indent="0" algn="l">
              <a:lnSpc>
                <a:spcPct val="80000"/>
              </a:lnSpc>
              <a:buNone/>
            </a:pPr>
            <a:r>
              <a:rPr lang="nl-BE" sz="2000" dirty="0"/>
              <a:t>Teamverantwoordelijken: Hendrik Dhoore, Stijn </a:t>
            </a:r>
            <a:r>
              <a:rPr lang="nl-BE" sz="2000" dirty="0" err="1"/>
              <a:t>Rotthier</a:t>
            </a:r>
            <a:r>
              <a:rPr lang="nl-BE" sz="2000" dirty="0"/>
              <a:t>, Yves </a:t>
            </a:r>
            <a:r>
              <a:rPr lang="nl-BE" sz="2000" dirty="0" err="1"/>
              <a:t>Bruyneel</a:t>
            </a:r>
            <a:endParaRPr lang="nl-BE" sz="2000" dirty="0"/>
          </a:p>
          <a:p>
            <a:pPr marL="0" indent="0" algn="l">
              <a:lnSpc>
                <a:spcPct val="80000"/>
              </a:lnSpc>
              <a:buNone/>
            </a:pPr>
            <a:endParaRPr lang="nl-BE" sz="2000" dirty="0">
              <a:solidFill>
                <a:schemeClr val="tx1"/>
              </a:solidFill>
            </a:endParaRPr>
          </a:p>
          <a:p>
            <a:pPr marL="0" indent="0" algn="l">
              <a:lnSpc>
                <a:spcPct val="80000"/>
              </a:lnSpc>
              <a:buNone/>
            </a:pPr>
            <a:r>
              <a:rPr lang="nl-BE" sz="2000" dirty="0">
                <a:solidFill>
                  <a:schemeClr val="tx1"/>
                </a:solidFill>
              </a:rPr>
              <a:t>09 267 87 43  of  09 267 87 25</a:t>
            </a:r>
          </a:p>
          <a:p>
            <a:pPr marL="0" indent="0" algn="l">
              <a:lnSpc>
                <a:spcPct val="80000"/>
              </a:lnSpc>
              <a:buNone/>
            </a:pPr>
            <a:r>
              <a:rPr lang="nl-BE" sz="2000" dirty="0">
                <a:solidFill>
                  <a:schemeClr val="tx1"/>
                </a:solidFill>
                <a:hlinkClick r:id="rId3"/>
              </a:rPr>
              <a:t>rato@oost-vlaanderen.be</a:t>
            </a:r>
            <a:endParaRPr lang="nl-BE" sz="2000" dirty="0">
              <a:solidFill>
                <a:schemeClr val="tx1"/>
              </a:solidFill>
            </a:endParaRPr>
          </a:p>
        </p:txBody>
      </p:sp>
    </p:spTree>
    <p:extLst>
      <p:ext uri="{BB962C8B-B14F-4D97-AF65-F5344CB8AC3E}">
        <p14:creationId xmlns:p14="http://schemas.microsoft.com/office/powerpoint/2010/main" val="705524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07DC91C-FE48-47AB-8445-3DEAC9170CEC}"/>
              </a:ext>
            </a:extLst>
          </p:cNvPr>
          <p:cNvSpPr>
            <a:spLocks noGrp="1"/>
          </p:cNvSpPr>
          <p:nvPr>
            <p:ph type="title"/>
          </p:nvPr>
        </p:nvSpPr>
        <p:spPr>
          <a:xfrm>
            <a:off x="457200" y="274638"/>
            <a:ext cx="8229600" cy="1143000"/>
          </a:xfrm>
        </p:spPr>
        <p:txBody>
          <a:bodyPr>
            <a:normAutofit fontScale="90000"/>
          </a:bodyPr>
          <a:lstStyle/>
          <a:p>
            <a:r>
              <a:rPr lang="nl-BE" b="1" dirty="0">
                <a:solidFill>
                  <a:schemeClr val="accent3">
                    <a:lumMod val="50000"/>
                  </a:schemeClr>
                </a:solidFill>
              </a:rPr>
              <a:t>2. Resultaten rattenbestrijding</a:t>
            </a:r>
            <a:br>
              <a:rPr lang="nl-BE" b="1" dirty="0">
                <a:solidFill>
                  <a:schemeClr val="accent3">
                    <a:lumMod val="50000"/>
                  </a:schemeClr>
                </a:solidFill>
              </a:rPr>
            </a:br>
            <a:r>
              <a:rPr lang="nl-BE" b="1" dirty="0">
                <a:solidFill>
                  <a:schemeClr val="accent3">
                    <a:lumMod val="50000"/>
                  </a:schemeClr>
                </a:solidFill>
              </a:rPr>
              <a:t> </a:t>
            </a:r>
            <a:r>
              <a:rPr lang="nl-BE" sz="3100" b="1" dirty="0">
                <a:solidFill>
                  <a:schemeClr val="accent3">
                    <a:lumMod val="50000"/>
                  </a:schemeClr>
                </a:solidFill>
              </a:rPr>
              <a:t>2.1 Muskusrat: vangsten Meetjesland</a:t>
            </a:r>
          </a:p>
        </p:txBody>
      </p:sp>
      <p:sp>
        <p:nvSpPr>
          <p:cNvPr id="8" name="Tekstvak 7">
            <a:extLst>
              <a:ext uri="{FF2B5EF4-FFF2-40B4-BE49-F238E27FC236}">
                <a16:creationId xmlns:a16="http://schemas.microsoft.com/office/drawing/2014/main" id="{62949D6E-E7E8-4FE4-B43A-80AD4EFFAB29}"/>
              </a:ext>
            </a:extLst>
          </p:cNvPr>
          <p:cNvSpPr txBox="1"/>
          <p:nvPr/>
        </p:nvSpPr>
        <p:spPr>
          <a:xfrm>
            <a:off x="323528" y="5499021"/>
            <a:ext cx="4330823" cy="369332"/>
          </a:xfrm>
          <a:prstGeom prst="rect">
            <a:avLst/>
          </a:prstGeom>
          <a:noFill/>
        </p:spPr>
        <p:txBody>
          <a:bodyPr wrap="square" rtlCol="0">
            <a:spAutoFit/>
          </a:bodyPr>
          <a:lstStyle/>
          <a:p>
            <a:r>
              <a:rPr lang="nl-BE" dirty="0"/>
              <a:t>*Gegevens gemeente ontbreken </a:t>
            </a:r>
          </a:p>
        </p:txBody>
      </p:sp>
      <p:graphicFrame>
        <p:nvGraphicFramePr>
          <p:cNvPr id="7" name="Tabel 6">
            <a:extLst>
              <a:ext uri="{FF2B5EF4-FFF2-40B4-BE49-F238E27FC236}">
                <a16:creationId xmlns:a16="http://schemas.microsoft.com/office/drawing/2014/main" id="{3B49ACBB-2084-4426-B0D6-99E3ABA75795}"/>
              </a:ext>
            </a:extLst>
          </p:cNvPr>
          <p:cNvGraphicFramePr>
            <a:graphicFrameLocks noGrp="1"/>
          </p:cNvGraphicFramePr>
          <p:nvPr>
            <p:extLst>
              <p:ext uri="{D42A27DB-BD31-4B8C-83A1-F6EECF244321}">
                <p14:modId xmlns:p14="http://schemas.microsoft.com/office/powerpoint/2010/main" val="2183231840"/>
              </p:ext>
            </p:extLst>
          </p:nvPr>
        </p:nvGraphicFramePr>
        <p:xfrm>
          <a:off x="462229" y="1543516"/>
          <a:ext cx="8358243" cy="3955505"/>
        </p:xfrm>
        <a:graphic>
          <a:graphicData uri="http://schemas.openxmlformats.org/drawingml/2006/table">
            <a:tbl>
              <a:tblPr>
                <a:tableStyleId>{5C22544A-7EE6-4342-B048-85BDC9FD1C3A}</a:tableStyleId>
              </a:tblPr>
              <a:tblGrid>
                <a:gridCol w="3146577">
                  <a:extLst>
                    <a:ext uri="{9D8B030D-6E8A-4147-A177-3AD203B41FA5}">
                      <a16:colId xmlns:a16="http://schemas.microsoft.com/office/drawing/2014/main" val="20000"/>
                    </a:ext>
                  </a:extLst>
                </a:gridCol>
                <a:gridCol w="1737222">
                  <a:extLst>
                    <a:ext uri="{9D8B030D-6E8A-4147-A177-3AD203B41FA5}">
                      <a16:colId xmlns:a16="http://schemas.microsoft.com/office/drawing/2014/main" val="3731439197"/>
                    </a:ext>
                  </a:extLst>
                </a:gridCol>
                <a:gridCol w="1737222">
                  <a:extLst>
                    <a:ext uri="{9D8B030D-6E8A-4147-A177-3AD203B41FA5}">
                      <a16:colId xmlns:a16="http://schemas.microsoft.com/office/drawing/2014/main" val="3527260042"/>
                    </a:ext>
                  </a:extLst>
                </a:gridCol>
                <a:gridCol w="1737222">
                  <a:extLst>
                    <a:ext uri="{9D8B030D-6E8A-4147-A177-3AD203B41FA5}">
                      <a16:colId xmlns:a16="http://schemas.microsoft.com/office/drawing/2014/main" val="58744517"/>
                    </a:ext>
                  </a:extLst>
                </a:gridCol>
              </a:tblGrid>
              <a:tr h="676051">
                <a:tc>
                  <a:txBody>
                    <a:bodyPr/>
                    <a:lstStyle/>
                    <a:p>
                      <a:pPr algn="ctr" fontAlgn="b"/>
                      <a:r>
                        <a:rPr lang="nl-BE" sz="1800" b="1" u="none" strike="noStrike" dirty="0">
                          <a:effectLst/>
                          <a:latin typeface="+mn-lt"/>
                        </a:rPr>
                        <a:t>Gemeente + POV+ RATO* +VMM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57071">
                <a:tc>
                  <a:txBody>
                    <a:bodyPr/>
                    <a:lstStyle/>
                    <a:p>
                      <a:pPr algn="ctr" fontAlgn="ctr"/>
                      <a:r>
                        <a:rPr lang="nl-BE" sz="1800" b="0" i="0" u="none" strike="noStrike" dirty="0">
                          <a:solidFill>
                            <a:srgbClr val="000000"/>
                          </a:solidFill>
                          <a:effectLst/>
                          <a:latin typeface="+mn-lt"/>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45689">
                <a:tc>
                  <a:txBody>
                    <a:bodyPr/>
                    <a:lstStyle/>
                    <a:p>
                      <a:pPr algn="ctr" fontAlgn="b"/>
                      <a:r>
                        <a:rPr lang="nl-BE" sz="1800" b="0" i="0" u="none" strike="noStrike" dirty="0">
                          <a:solidFill>
                            <a:srgbClr val="000000"/>
                          </a:solidFill>
                          <a:effectLst/>
                          <a:latin typeface="+mn-lt"/>
                        </a:rPr>
                        <a:t>Assenede + Zwarte sluispolder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108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57071">
                <a:tc>
                  <a:txBody>
                    <a:bodyPr/>
                    <a:lstStyle/>
                    <a:p>
                      <a:pPr algn="ctr" fontAlgn="b"/>
                      <a:r>
                        <a:rPr lang="nl-BE" sz="1800" b="0" i="0" u="none" strike="noStrike" dirty="0">
                          <a:solidFill>
                            <a:srgbClr val="000000"/>
                          </a:solidFill>
                          <a:effectLst/>
                          <a:latin typeface="+mn-lt"/>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57071">
                <a:tc>
                  <a:txBody>
                    <a:bodyPr/>
                    <a:lstStyle/>
                    <a:p>
                      <a:pPr algn="ctr" fontAlgn="b"/>
                      <a:r>
                        <a:rPr lang="nl-BE" sz="1800" b="0" i="0" u="none" strike="noStrike" dirty="0">
                          <a:solidFill>
                            <a:srgbClr val="000000"/>
                          </a:solidFill>
                          <a:effectLst/>
                          <a:latin typeface="+mn-lt"/>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57071">
                <a:tc>
                  <a:txBody>
                    <a:bodyPr/>
                    <a:lstStyle/>
                    <a:p>
                      <a:pPr algn="ctr" fontAlgn="b"/>
                      <a:r>
                        <a:rPr lang="nl-BE" sz="1800" b="0" i="0" u="none" strike="noStrike" dirty="0">
                          <a:solidFill>
                            <a:srgbClr val="000000"/>
                          </a:solidFill>
                          <a:effectLst/>
                          <a:latin typeface="+mn-lt"/>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57071">
                <a:tc>
                  <a:txBody>
                    <a:bodyPr/>
                    <a:lstStyle/>
                    <a:p>
                      <a:pPr algn="ctr" fontAlgn="ctr"/>
                      <a:r>
                        <a:rPr lang="nl-BE" sz="1800" b="0" i="0" u="none" strike="noStrike" dirty="0" err="1">
                          <a:solidFill>
                            <a:srgbClr val="000000"/>
                          </a:solidFill>
                          <a:effectLst/>
                          <a:latin typeface="+mn-lt"/>
                        </a:rPr>
                        <a:t>Lievegem</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57071">
                <a:tc>
                  <a:txBody>
                    <a:bodyPr/>
                    <a:lstStyle/>
                    <a:p>
                      <a:pPr algn="ctr" fontAlgn="ctr"/>
                      <a:r>
                        <a:rPr lang="nl-BE" sz="1800" b="0" i="0" u="none" strike="noStrike" dirty="0">
                          <a:solidFill>
                            <a:srgbClr val="000000"/>
                          </a:solidFill>
                          <a:effectLst/>
                          <a:latin typeface="+mn-lt"/>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57071">
                <a:tc>
                  <a:txBody>
                    <a:bodyPr/>
                    <a:lstStyle/>
                    <a:p>
                      <a:pPr algn="ctr" fontAlgn="ctr"/>
                      <a:r>
                        <a:rPr lang="nl-BE" sz="1800" b="0" i="0" u="none" strike="noStrike" dirty="0">
                          <a:solidFill>
                            <a:srgbClr val="000000"/>
                          </a:solidFill>
                          <a:effectLst/>
                          <a:latin typeface="+mn-lt"/>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562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583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812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334268">
                <a:tc>
                  <a:txBody>
                    <a:bodyPr/>
                    <a:lstStyle/>
                    <a:p>
                      <a:pPr algn="ctr" fontAlgn="b"/>
                      <a:r>
                        <a:rPr lang="nl-BE" sz="1800" b="1" u="none" strike="noStrike" dirty="0">
                          <a:effectLst/>
                          <a:latin typeface="+mn-lt"/>
                        </a:rPr>
                        <a:t>Totalen </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nl-BE" sz="1800" b="1" i="0" u="none" strike="noStrike" dirty="0">
                          <a:solidFill>
                            <a:srgbClr val="000000"/>
                          </a:solidFill>
                          <a:effectLst/>
                          <a:latin typeface="+mn-lt"/>
                        </a:rPr>
                        <a:t>687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ctr"/>
                      <a:r>
                        <a:rPr lang="nl-BE" sz="1800" b="1" i="0" u="none" strike="noStrike" dirty="0">
                          <a:solidFill>
                            <a:srgbClr val="000000"/>
                          </a:solidFill>
                          <a:effectLst/>
                          <a:latin typeface="+mn-lt"/>
                        </a:rPr>
                        <a:t>760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b" latinLnBrk="0" hangingPunct="1"/>
                      <a:r>
                        <a:rPr lang="nl-BE" sz="1800" b="1" i="0" u="none" strike="noStrike" kern="1200" dirty="0">
                          <a:solidFill>
                            <a:srgbClr val="000000"/>
                          </a:solidFill>
                          <a:effectLst/>
                          <a:latin typeface="+mn-lt"/>
                          <a:ea typeface="+mn-ea"/>
                          <a:cs typeface="+mn-cs"/>
                        </a:rPr>
                        <a:t>1101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1840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507DC91C-FE48-47AB-8445-3DEAC9170CEC}"/>
              </a:ext>
            </a:extLst>
          </p:cNvPr>
          <p:cNvSpPr>
            <a:spLocks noGrp="1"/>
          </p:cNvSpPr>
          <p:nvPr>
            <p:ph type="title"/>
          </p:nvPr>
        </p:nvSpPr>
        <p:spPr>
          <a:xfrm>
            <a:off x="457200" y="274638"/>
            <a:ext cx="8229600" cy="1143000"/>
          </a:xfrm>
        </p:spPr>
        <p:txBody>
          <a:bodyPr>
            <a:normAutofit fontScale="90000"/>
          </a:bodyPr>
          <a:lstStyle/>
          <a:p>
            <a:r>
              <a:rPr lang="nl-BE" b="1" dirty="0">
                <a:solidFill>
                  <a:schemeClr val="accent3">
                    <a:lumMod val="50000"/>
                  </a:schemeClr>
                </a:solidFill>
              </a:rPr>
              <a:t>2. Resultaten rattenbestrijding</a:t>
            </a:r>
            <a:br>
              <a:rPr lang="nl-BE" b="1" dirty="0">
                <a:solidFill>
                  <a:schemeClr val="accent3">
                    <a:lumMod val="50000"/>
                  </a:schemeClr>
                </a:solidFill>
              </a:rPr>
            </a:br>
            <a:r>
              <a:rPr lang="nl-BE" b="1" dirty="0">
                <a:solidFill>
                  <a:schemeClr val="accent3">
                    <a:lumMod val="50000"/>
                  </a:schemeClr>
                </a:solidFill>
              </a:rPr>
              <a:t> </a:t>
            </a:r>
            <a:r>
              <a:rPr lang="nl-BE" sz="3100" b="1" dirty="0">
                <a:solidFill>
                  <a:schemeClr val="accent3">
                    <a:lumMod val="50000"/>
                  </a:schemeClr>
                </a:solidFill>
              </a:rPr>
              <a:t>2.1 Muskusrat: vangsten grensgebied Meetjesland</a:t>
            </a:r>
          </a:p>
        </p:txBody>
      </p:sp>
      <p:sp>
        <p:nvSpPr>
          <p:cNvPr id="8" name="Tekstvak 7">
            <a:extLst>
              <a:ext uri="{FF2B5EF4-FFF2-40B4-BE49-F238E27FC236}">
                <a16:creationId xmlns:a16="http://schemas.microsoft.com/office/drawing/2014/main" id="{62949D6E-E7E8-4FE4-B43A-80AD4EFFAB29}"/>
              </a:ext>
            </a:extLst>
          </p:cNvPr>
          <p:cNvSpPr txBox="1"/>
          <p:nvPr/>
        </p:nvSpPr>
        <p:spPr>
          <a:xfrm>
            <a:off x="827584" y="5208908"/>
            <a:ext cx="8136904" cy="615553"/>
          </a:xfrm>
          <a:prstGeom prst="rect">
            <a:avLst/>
          </a:prstGeom>
          <a:noFill/>
        </p:spPr>
        <p:txBody>
          <a:bodyPr wrap="square" rtlCol="0">
            <a:spAutoFit/>
          </a:bodyPr>
          <a:lstStyle/>
          <a:p>
            <a:r>
              <a:rPr lang="nl-BE" sz="1800" dirty="0"/>
              <a:t>*</a:t>
            </a:r>
            <a:r>
              <a:rPr lang="nl-BE" sz="1600" dirty="0"/>
              <a:t>Cijfers Zeeland  team Zuid waren niet apart beschikbaar wegens digitale problemen </a:t>
            </a:r>
          </a:p>
          <a:p>
            <a:r>
              <a:rPr lang="nl-BE" sz="1600" dirty="0"/>
              <a:t>* Cijfers regio Zuid West-Vlaanderen ontbreken </a:t>
            </a:r>
          </a:p>
        </p:txBody>
      </p:sp>
      <p:graphicFrame>
        <p:nvGraphicFramePr>
          <p:cNvPr id="6" name="Tabel 5">
            <a:extLst>
              <a:ext uri="{FF2B5EF4-FFF2-40B4-BE49-F238E27FC236}">
                <a16:creationId xmlns:a16="http://schemas.microsoft.com/office/drawing/2014/main" id="{26F30E21-3FB9-4E2A-A4B7-53D1D357C050}"/>
              </a:ext>
            </a:extLst>
          </p:cNvPr>
          <p:cNvGraphicFramePr>
            <a:graphicFrameLocks noGrp="1"/>
          </p:cNvGraphicFramePr>
          <p:nvPr>
            <p:extLst>
              <p:ext uri="{D42A27DB-BD31-4B8C-83A1-F6EECF244321}">
                <p14:modId xmlns:p14="http://schemas.microsoft.com/office/powerpoint/2010/main" val="2059244604"/>
              </p:ext>
            </p:extLst>
          </p:nvPr>
        </p:nvGraphicFramePr>
        <p:xfrm>
          <a:off x="251518" y="1595228"/>
          <a:ext cx="8640963" cy="3514544"/>
        </p:xfrm>
        <a:graphic>
          <a:graphicData uri="http://schemas.openxmlformats.org/drawingml/2006/table">
            <a:tbl>
              <a:tblPr>
                <a:tableStyleId>{5C22544A-7EE6-4342-B048-85BDC9FD1C3A}</a:tableStyleId>
              </a:tblPr>
              <a:tblGrid>
                <a:gridCol w="2003655">
                  <a:extLst>
                    <a:ext uri="{9D8B030D-6E8A-4147-A177-3AD203B41FA5}">
                      <a16:colId xmlns:a16="http://schemas.microsoft.com/office/drawing/2014/main" val="20000"/>
                    </a:ext>
                  </a:extLst>
                </a:gridCol>
                <a:gridCol w="1106218">
                  <a:extLst>
                    <a:ext uri="{9D8B030D-6E8A-4147-A177-3AD203B41FA5}">
                      <a16:colId xmlns:a16="http://schemas.microsoft.com/office/drawing/2014/main" val="20003"/>
                    </a:ext>
                  </a:extLst>
                </a:gridCol>
                <a:gridCol w="1106218">
                  <a:extLst>
                    <a:ext uri="{9D8B030D-6E8A-4147-A177-3AD203B41FA5}">
                      <a16:colId xmlns:a16="http://schemas.microsoft.com/office/drawing/2014/main" val="20004"/>
                    </a:ext>
                  </a:extLst>
                </a:gridCol>
                <a:gridCol w="1106218">
                  <a:extLst>
                    <a:ext uri="{9D8B030D-6E8A-4147-A177-3AD203B41FA5}">
                      <a16:colId xmlns:a16="http://schemas.microsoft.com/office/drawing/2014/main" val="1059790560"/>
                    </a:ext>
                  </a:extLst>
                </a:gridCol>
                <a:gridCol w="1106218">
                  <a:extLst>
                    <a:ext uri="{9D8B030D-6E8A-4147-A177-3AD203B41FA5}">
                      <a16:colId xmlns:a16="http://schemas.microsoft.com/office/drawing/2014/main" val="3956744812"/>
                    </a:ext>
                  </a:extLst>
                </a:gridCol>
                <a:gridCol w="1106218">
                  <a:extLst>
                    <a:ext uri="{9D8B030D-6E8A-4147-A177-3AD203B41FA5}">
                      <a16:colId xmlns:a16="http://schemas.microsoft.com/office/drawing/2014/main" val="2648114460"/>
                    </a:ext>
                  </a:extLst>
                </a:gridCol>
                <a:gridCol w="1106218">
                  <a:extLst>
                    <a:ext uri="{9D8B030D-6E8A-4147-A177-3AD203B41FA5}">
                      <a16:colId xmlns:a16="http://schemas.microsoft.com/office/drawing/2014/main" val="2275039796"/>
                    </a:ext>
                  </a:extLst>
                </a:gridCol>
              </a:tblGrid>
              <a:tr h="412752">
                <a:tc>
                  <a:txBody>
                    <a:bodyPr/>
                    <a:lstStyle/>
                    <a:p>
                      <a:pPr algn="ctr" fontAlgn="b"/>
                      <a:r>
                        <a:rPr lang="nl-BE" sz="1800" b="1" i="0" u="none" strike="noStrike" dirty="0">
                          <a:solidFill>
                            <a:schemeClr val="dk1"/>
                          </a:solidFill>
                          <a:effectLst/>
                          <a:latin typeface="+mn-lt"/>
                        </a:rPr>
                        <a:t>Regio</a:t>
                      </a:r>
                      <a:r>
                        <a:rPr lang="nl-BE" sz="1800" b="1" i="0" u="none" strike="noStrike" baseline="0" dirty="0">
                          <a:solidFill>
                            <a:schemeClr val="dk1"/>
                          </a:solidFill>
                          <a:effectLst/>
                          <a:latin typeface="+mn-lt"/>
                        </a:rPr>
                        <a:t> </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u="none" strike="noStrike" dirty="0">
                          <a:effectLst/>
                          <a:latin typeface="+mn-lt"/>
                        </a:rPr>
                        <a:t>2016</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800" b="1" i="0" u="none" strike="noStrike" dirty="0">
                          <a:solidFill>
                            <a:srgbClr val="000000"/>
                          </a:solidFill>
                          <a:effectLst/>
                          <a:latin typeface="+mn-lt"/>
                        </a:rPr>
                        <a:t>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67803">
                <a:tc>
                  <a:txBody>
                    <a:bodyPr/>
                    <a:lstStyle/>
                    <a:p>
                      <a:pPr algn="ctr" fontAlgn="ctr"/>
                      <a:r>
                        <a:rPr lang="nl-BE" sz="1800" b="0" i="0" u="none" strike="noStrike" dirty="0">
                          <a:solidFill>
                            <a:srgbClr val="000000"/>
                          </a:solidFill>
                          <a:effectLst/>
                          <a:latin typeface="+mn-lt"/>
                        </a:rPr>
                        <a:t>Meetjesland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628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687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760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1101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509368">
                <a:tc>
                  <a:txBody>
                    <a:bodyPr/>
                    <a:lstStyle/>
                    <a:p>
                      <a:pPr algn="ctr" fontAlgn="b"/>
                      <a:r>
                        <a:rPr lang="nl-BE" sz="1800" b="0" i="0" u="none" strike="noStrike" dirty="0">
                          <a:solidFill>
                            <a:srgbClr val="000000"/>
                          </a:solidFill>
                          <a:effectLst/>
                          <a:latin typeface="+mn-lt"/>
                        </a:rPr>
                        <a:t>Oost-Vlaanderen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703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1357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1195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                            1167</a:t>
                      </a:r>
                    </a:p>
                    <a:p>
                      <a:pPr marL="0" marR="0" lvl="0" indent="0" algn="ctr" defTabSz="914400" rtl="0" eaLnBrk="1" fontAlgn="b" latinLnBrk="0" hangingPunct="1">
                        <a:lnSpc>
                          <a:spcPct val="100000"/>
                        </a:lnSpc>
                        <a:spcBef>
                          <a:spcPts val="0"/>
                        </a:spcBef>
                        <a:spcAft>
                          <a:spcPts val="0"/>
                        </a:spcAft>
                        <a:buClrTx/>
                        <a:buSzTx/>
                        <a:buFontTx/>
                        <a:buNone/>
                        <a:tabLst/>
                        <a:defRPr/>
                      </a:pPr>
                      <a:endParaRPr lang="nl-BE" sz="1800" b="0" i="0" u="none" strike="noStrike" kern="1200" dirty="0">
                        <a:solidFill>
                          <a:srgbClr val="000000"/>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1150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1607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67803">
                <a:tc>
                  <a:txBody>
                    <a:bodyPr/>
                    <a:lstStyle/>
                    <a:p>
                      <a:pPr algn="ctr" fontAlgn="b"/>
                      <a:r>
                        <a:rPr lang="nl-BE" sz="1800" b="0" i="0" u="none" strike="noStrike" dirty="0">
                          <a:solidFill>
                            <a:srgbClr val="000000"/>
                          </a:solidFill>
                          <a:effectLst/>
                          <a:latin typeface="+mn-lt"/>
                        </a:rPr>
                        <a:t>Zeeland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3117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2982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2395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2283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3128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4936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567803">
                <a:tc>
                  <a:txBody>
                    <a:bodyPr/>
                    <a:lstStyle/>
                    <a:p>
                      <a:pPr algn="ctr" fontAlgn="b"/>
                      <a:r>
                        <a:rPr lang="nl-BE" sz="1800" b="0" i="0" u="none" strike="noStrike" dirty="0">
                          <a:solidFill>
                            <a:srgbClr val="000000"/>
                          </a:solidFill>
                          <a:effectLst/>
                          <a:latin typeface="+mn-lt"/>
                        </a:rPr>
                        <a:t>Zeeland Team Zuid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2222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2174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1629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GG*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1774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3203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67803">
                <a:tc>
                  <a:txBody>
                    <a:bodyPr/>
                    <a:lstStyle/>
                    <a:p>
                      <a:pPr algn="ctr" fontAlgn="b"/>
                      <a:r>
                        <a:rPr lang="nl-BE" sz="1800" b="0" i="0" u="none" strike="noStrike" dirty="0">
                          <a:solidFill>
                            <a:srgbClr val="000000"/>
                          </a:solidFill>
                          <a:effectLst/>
                          <a:latin typeface="+mn-lt"/>
                        </a:rPr>
                        <a:t>West</a:t>
                      </a:r>
                      <a:r>
                        <a:rPr lang="nl-BE" sz="1800" b="0" i="0" u="none" strike="noStrike" baseline="0" dirty="0">
                          <a:solidFill>
                            <a:srgbClr val="000000"/>
                          </a:solidFill>
                          <a:effectLst/>
                          <a:latin typeface="+mn-lt"/>
                        </a:rPr>
                        <a:t> Vlaanderen (zonder VMM)</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2303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800" b="0" i="0" u="none" strike="noStrike" kern="1200" dirty="0">
                          <a:solidFill>
                            <a:srgbClr val="000000"/>
                          </a:solidFill>
                          <a:effectLst/>
                          <a:latin typeface="+mn-lt"/>
                          <a:ea typeface="+mn-ea"/>
                          <a:cs typeface="+mn-cs"/>
                        </a:rPr>
                        <a:t>2433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2497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2144*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1941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2443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09676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43000"/>
          </a:xfrm>
        </p:spPr>
        <p:txBody>
          <a:bodyPr>
            <a:normAutofit fontScale="90000"/>
          </a:bodyPr>
          <a:lstStyle/>
          <a:p>
            <a:r>
              <a:rPr lang="nl-BE" b="1" dirty="0">
                <a:solidFill>
                  <a:schemeClr val="accent3">
                    <a:lumMod val="50000"/>
                  </a:schemeClr>
                </a:solidFill>
              </a:rPr>
              <a:t>2. Rattenbestrijding </a:t>
            </a:r>
            <a:br>
              <a:rPr lang="nl-BE" b="1" dirty="0">
                <a:solidFill>
                  <a:schemeClr val="accent3">
                    <a:lumMod val="50000"/>
                  </a:schemeClr>
                </a:solidFill>
              </a:rPr>
            </a:br>
            <a:r>
              <a:rPr lang="nl-BE" sz="3100" b="1" dirty="0">
                <a:solidFill>
                  <a:schemeClr val="accent3">
                    <a:lumMod val="50000"/>
                  </a:schemeClr>
                </a:solidFill>
              </a:rPr>
              <a:t>2.1 Muskusrat: vangsten Oost-Vlaanderen</a:t>
            </a:r>
            <a:endParaRPr lang="nl-BE" sz="3100" dirty="0"/>
          </a:p>
        </p:txBody>
      </p:sp>
      <p:graphicFrame>
        <p:nvGraphicFramePr>
          <p:cNvPr id="5" name="Tabel 4">
            <a:extLst>
              <a:ext uri="{FF2B5EF4-FFF2-40B4-BE49-F238E27FC236}">
                <a16:creationId xmlns:a16="http://schemas.microsoft.com/office/drawing/2014/main" id="{6B7A8FA5-0459-410E-92EF-3776600A1F1C}"/>
              </a:ext>
            </a:extLst>
          </p:cNvPr>
          <p:cNvGraphicFramePr>
            <a:graphicFrameLocks noGrp="1"/>
          </p:cNvGraphicFramePr>
          <p:nvPr>
            <p:extLst>
              <p:ext uri="{D42A27DB-BD31-4B8C-83A1-F6EECF244321}">
                <p14:modId xmlns:p14="http://schemas.microsoft.com/office/powerpoint/2010/main" val="2415399761"/>
              </p:ext>
            </p:extLst>
          </p:nvPr>
        </p:nvGraphicFramePr>
        <p:xfrm>
          <a:off x="395534" y="1549186"/>
          <a:ext cx="7848876" cy="3968044"/>
        </p:xfrm>
        <a:graphic>
          <a:graphicData uri="http://schemas.openxmlformats.org/drawingml/2006/table">
            <a:tbl>
              <a:tblPr>
                <a:tableStyleId>{5C22544A-7EE6-4342-B048-85BDC9FD1C3A}</a:tableStyleId>
              </a:tblPr>
              <a:tblGrid>
                <a:gridCol w="1914360">
                  <a:extLst>
                    <a:ext uri="{9D8B030D-6E8A-4147-A177-3AD203B41FA5}">
                      <a16:colId xmlns:a16="http://schemas.microsoft.com/office/drawing/2014/main" val="20000"/>
                    </a:ext>
                  </a:extLst>
                </a:gridCol>
                <a:gridCol w="989086">
                  <a:extLst>
                    <a:ext uri="{9D8B030D-6E8A-4147-A177-3AD203B41FA5}">
                      <a16:colId xmlns:a16="http://schemas.microsoft.com/office/drawing/2014/main" val="20005"/>
                    </a:ext>
                  </a:extLst>
                </a:gridCol>
                <a:gridCol w="989086">
                  <a:extLst>
                    <a:ext uri="{9D8B030D-6E8A-4147-A177-3AD203B41FA5}">
                      <a16:colId xmlns:a16="http://schemas.microsoft.com/office/drawing/2014/main" val="20006"/>
                    </a:ext>
                  </a:extLst>
                </a:gridCol>
                <a:gridCol w="989086">
                  <a:extLst>
                    <a:ext uri="{9D8B030D-6E8A-4147-A177-3AD203B41FA5}">
                      <a16:colId xmlns:a16="http://schemas.microsoft.com/office/drawing/2014/main" val="20007"/>
                    </a:ext>
                  </a:extLst>
                </a:gridCol>
                <a:gridCol w="989086">
                  <a:extLst>
                    <a:ext uri="{9D8B030D-6E8A-4147-A177-3AD203B41FA5}">
                      <a16:colId xmlns:a16="http://schemas.microsoft.com/office/drawing/2014/main" val="3924881253"/>
                    </a:ext>
                  </a:extLst>
                </a:gridCol>
                <a:gridCol w="989086">
                  <a:extLst>
                    <a:ext uri="{9D8B030D-6E8A-4147-A177-3AD203B41FA5}">
                      <a16:colId xmlns:a16="http://schemas.microsoft.com/office/drawing/2014/main" val="1377533349"/>
                    </a:ext>
                  </a:extLst>
                </a:gridCol>
                <a:gridCol w="989086">
                  <a:extLst>
                    <a:ext uri="{9D8B030D-6E8A-4147-A177-3AD203B41FA5}">
                      <a16:colId xmlns:a16="http://schemas.microsoft.com/office/drawing/2014/main" val="3496663089"/>
                    </a:ext>
                  </a:extLst>
                </a:gridCol>
              </a:tblGrid>
              <a:tr h="465437">
                <a:tc gridSpan="7">
                  <a:txBody>
                    <a:bodyPr/>
                    <a:lstStyle/>
                    <a:p>
                      <a:pPr algn="ctr" fontAlgn="b"/>
                      <a:r>
                        <a:rPr lang="nl-BE" sz="1800" b="1" u="none" strike="noStrike" dirty="0">
                          <a:effectLst/>
                          <a:latin typeface="+mn-lt"/>
                        </a:rPr>
                        <a:t>Evolutie muskusratten provincie Oost-Vlaanderen</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fontAlgn="b"/>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65437">
                <a:tc>
                  <a:txBody>
                    <a:bodyPr/>
                    <a:lstStyle/>
                    <a:p>
                      <a:pPr algn="ctr" fontAlgn="b"/>
                      <a:r>
                        <a:rPr lang="nl-BE" sz="1800" b="1" i="0" u="none" strike="noStrike" dirty="0">
                          <a:solidFill>
                            <a:srgbClr val="000000"/>
                          </a:solidFill>
                          <a:effectLst/>
                          <a:latin typeface="+mn-lt"/>
                        </a:rPr>
                        <a:t>Regio</a:t>
                      </a:r>
                      <a:r>
                        <a:rPr lang="nl-BE" sz="1800" b="1" i="0" u="none" strike="noStrike" baseline="0" dirty="0">
                          <a:solidFill>
                            <a:srgbClr val="000000"/>
                          </a:solidFill>
                          <a:effectLst/>
                          <a:latin typeface="+mn-lt"/>
                        </a:rPr>
                        <a:t> </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u="none" strike="noStrike" dirty="0">
                          <a:effectLst/>
                          <a:latin typeface="+mn-lt"/>
                        </a:rPr>
                        <a:t>2016</a:t>
                      </a:r>
                      <a:endParaRPr lang="nl-BE" sz="18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i="0" u="none" strike="noStrike" dirty="0">
                          <a:solidFill>
                            <a:srgbClr val="000000"/>
                          </a:solidFill>
                          <a:effectLst/>
                          <a:latin typeface="+mn-lt"/>
                        </a:rPr>
                        <a:t>2017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i="0" u="none" strike="noStrike" dirty="0">
                          <a:solidFill>
                            <a:srgbClr val="000000"/>
                          </a:solidFill>
                          <a:effectLst/>
                          <a:latin typeface="+mn-lt"/>
                        </a:rPr>
                        <a:t>2018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i="0" u="none" strike="noStrike" dirty="0">
                          <a:solidFill>
                            <a:srgbClr val="000000"/>
                          </a:solidFill>
                          <a:effectLst/>
                          <a:latin typeface="+mn-lt"/>
                        </a:rPr>
                        <a:t>2019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i="0" u="none" strike="noStrike" dirty="0">
                          <a:solidFill>
                            <a:srgbClr val="000000"/>
                          </a:solidFill>
                          <a:effectLst/>
                          <a:latin typeface="+mn-lt"/>
                        </a:rPr>
                        <a:t>2020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800" b="1" i="0" u="none" strike="noStrike" dirty="0">
                          <a:solidFill>
                            <a:srgbClr val="000000"/>
                          </a:solidFill>
                          <a:effectLst/>
                          <a:latin typeface="+mn-lt"/>
                        </a:rPr>
                        <a:t>2021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465437">
                <a:tc>
                  <a:txBody>
                    <a:bodyPr/>
                    <a:lstStyle/>
                    <a:p>
                      <a:pPr algn="ctr" fontAlgn="b"/>
                      <a:r>
                        <a:rPr lang="nl-BE" sz="1800" b="0" i="0" u="none" strike="noStrike" dirty="0">
                          <a:solidFill>
                            <a:schemeClr val="dk1"/>
                          </a:solidFill>
                          <a:effectLst/>
                          <a:latin typeface="+mn-lt"/>
                        </a:rPr>
                        <a:t>Waasland</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u="none" strike="noStrike" dirty="0">
                          <a:effectLst/>
                          <a:latin typeface="+mn-lt"/>
                        </a:rPr>
                        <a:t>2</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130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65437">
                <a:tc>
                  <a:txBody>
                    <a:bodyPr/>
                    <a:lstStyle/>
                    <a:p>
                      <a:pPr algn="ctr" fontAlgn="b"/>
                      <a:r>
                        <a:rPr lang="nl-BE" sz="1800" u="none" strike="noStrike" dirty="0">
                          <a:effectLst/>
                          <a:latin typeface="+mn-lt"/>
                        </a:rPr>
                        <a:t>Meetjesland</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chemeClr val="dk1"/>
                          </a:solidFill>
                          <a:effectLst/>
                          <a:latin typeface="+mn-lt"/>
                        </a:rPr>
                        <a:t>100</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436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628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687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760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1101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65437">
                <a:tc>
                  <a:txBody>
                    <a:bodyPr/>
                    <a:lstStyle/>
                    <a:p>
                      <a:pPr algn="ctr" fontAlgn="b"/>
                      <a:r>
                        <a:rPr lang="nl-BE" sz="1800" u="none" strike="noStrike" dirty="0">
                          <a:effectLst/>
                          <a:latin typeface="+mn-lt"/>
                        </a:rPr>
                        <a:t>Dendervallei</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chemeClr val="dk1"/>
                          </a:solidFill>
                          <a:effectLst/>
                          <a:latin typeface="+mn-lt"/>
                        </a:rPr>
                        <a:t>159</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182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113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133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87711">
                <a:tc>
                  <a:txBody>
                    <a:bodyPr/>
                    <a:lstStyle/>
                    <a:p>
                      <a:pPr algn="ctr" fontAlgn="b"/>
                      <a:r>
                        <a:rPr lang="nl-BE" sz="1800" u="none" strike="noStrike" dirty="0" err="1">
                          <a:effectLst/>
                          <a:latin typeface="+mn-lt"/>
                        </a:rPr>
                        <a:t>Bovenschelde</a:t>
                      </a:r>
                      <a:r>
                        <a:rPr lang="nl-BE" sz="1800" u="none" strike="noStrike" dirty="0">
                          <a:effectLst/>
                          <a:latin typeface="+mn-lt"/>
                        </a:rPr>
                        <a:t> Leie</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u="none" strike="noStrike" dirty="0">
                          <a:effectLst/>
                          <a:latin typeface="+mn-lt"/>
                        </a:rPr>
                        <a:t>19</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587711">
                <a:tc>
                  <a:txBody>
                    <a:bodyPr/>
                    <a:lstStyle/>
                    <a:p>
                      <a:pPr algn="ctr" fontAlgn="b"/>
                      <a:r>
                        <a:rPr lang="nl-BE" sz="1800" u="none" strike="noStrike" dirty="0">
                          <a:effectLst/>
                          <a:latin typeface="+mn-lt"/>
                        </a:rPr>
                        <a:t>Vlaamse Ardennen</a:t>
                      </a:r>
                      <a:endParaRPr lang="nl-BE"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800" b="0" i="0" u="none" strike="noStrike" dirty="0">
                          <a:solidFill>
                            <a:srgbClr val="000000"/>
                          </a:solidFill>
                          <a:effectLst/>
                          <a:latin typeface="+mn-lt"/>
                        </a:rPr>
                        <a:t>536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800" b="0" i="0" u="none" strike="noStrike" dirty="0">
                          <a:solidFill>
                            <a:srgbClr val="000000"/>
                          </a:solidFill>
                          <a:effectLst/>
                          <a:latin typeface="+mn-lt"/>
                        </a:rPr>
                        <a:t>686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nl-BE" sz="1800" b="0" i="0" u="none" strike="noStrike" kern="1200" dirty="0">
                          <a:solidFill>
                            <a:srgbClr val="000000"/>
                          </a:solidFill>
                          <a:effectLst/>
                          <a:latin typeface="+mn-lt"/>
                          <a:ea typeface="+mn-ea"/>
                          <a:cs typeface="+mn-cs"/>
                        </a:rPr>
                        <a:t>442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369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295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algn="ctr" defTabSz="914400" rtl="0" eaLnBrk="1" fontAlgn="b" latinLnBrk="0" hangingPunct="1">
                        <a:spcBef>
                          <a:spcPts val="600"/>
                        </a:spcBef>
                      </a:pPr>
                      <a:r>
                        <a:rPr lang="nl-BE" sz="1800" b="0" i="0" u="none" strike="noStrike" kern="1200" dirty="0">
                          <a:solidFill>
                            <a:srgbClr val="000000"/>
                          </a:solidFill>
                          <a:effectLst/>
                          <a:latin typeface="+mn-lt"/>
                          <a:ea typeface="+mn-ea"/>
                          <a:cs typeface="+mn-cs"/>
                        </a:rPr>
                        <a:t>217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65437">
                <a:tc>
                  <a:txBody>
                    <a:bodyPr/>
                    <a:lstStyle/>
                    <a:p>
                      <a:pPr algn="ctr" fontAlgn="b"/>
                      <a:r>
                        <a:rPr lang="nl-BE" sz="1800" b="1" u="none" strike="noStrike" dirty="0">
                          <a:effectLst/>
                          <a:latin typeface="+mn-lt"/>
                        </a:rPr>
                        <a:t>Totalen</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nl-BE" sz="1800" b="1" i="0" u="none" strike="noStrike" dirty="0">
                          <a:solidFill>
                            <a:schemeClr val="dk1"/>
                          </a:solidFill>
                          <a:effectLst/>
                          <a:latin typeface="+mn-lt"/>
                        </a:rPr>
                        <a:t>930</a:t>
                      </a:r>
                      <a:endParaRPr lang="nl-BE" sz="1800" b="1" i="0" u="none" strike="noStrike" dirty="0">
                        <a:solidFill>
                          <a:srgbClr val="0070C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nl-BE" sz="1800" b="1" u="none" strike="noStrike" kern="1200" dirty="0">
                          <a:solidFill>
                            <a:schemeClr val="dk1"/>
                          </a:solidFill>
                          <a:effectLst/>
                          <a:latin typeface="+mn-lt"/>
                          <a:ea typeface="+mn-ea"/>
                          <a:cs typeface="+mn-cs"/>
                        </a:rPr>
                        <a:t>1368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algn="ctr" defTabSz="914400" rtl="0" eaLnBrk="1" fontAlgn="b" latinLnBrk="0" hangingPunct="1"/>
                      <a:r>
                        <a:rPr lang="nl-BE" sz="1800" b="1" i="0" u="none" strike="noStrike" kern="1200" dirty="0">
                          <a:solidFill>
                            <a:srgbClr val="000000"/>
                          </a:solidFill>
                          <a:effectLst/>
                          <a:latin typeface="+mn-lt"/>
                          <a:ea typeface="+mn-ea"/>
                          <a:cs typeface="+mn-cs"/>
                        </a:rPr>
                        <a:t>1195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lvl="0" algn="ctr" defTabSz="914400" rtl="0" eaLnBrk="1" fontAlgn="b" latinLnBrk="0" hangingPunct="1">
                        <a:spcBef>
                          <a:spcPts val="600"/>
                        </a:spcBef>
                      </a:pPr>
                      <a:r>
                        <a:rPr lang="nl-BE" sz="1800" b="1" i="0" u="none" strike="noStrike" kern="1200" dirty="0">
                          <a:solidFill>
                            <a:schemeClr val="tx1"/>
                          </a:solidFill>
                          <a:effectLst/>
                          <a:latin typeface="+mn-lt"/>
                          <a:ea typeface="+mn-ea"/>
                          <a:cs typeface="+mn-cs"/>
                        </a:rPr>
                        <a:t>1167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lvl="0" algn="ctr" defTabSz="914400" rtl="0" eaLnBrk="1" fontAlgn="b" latinLnBrk="0" hangingPunct="1">
                        <a:spcBef>
                          <a:spcPts val="600"/>
                        </a:spcBef>
                      </a:pPr>
                      <a:r>
                        <a:rPr lang="nl-BE" sz="1800" b="1" i="0" u="none" strike="noStrike" kern="1200" dirty="0">
                          <a:solidFill>
                            <a:srgbClr val="000000"/>
                          </a:solidFill>
                          <a:effectLst/>
                          <a:latin typeface="+mn-lt"/>
                          <a:ea typeface="+mn-ea"/>
                          <a:cs typeface="+mn-cs"/>
                        </a:rPr>
                        <a:t>1150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lvl="0" algn="ctr" defTabSz="914400" rtl="0" eaLnBrk="1" fontAlgn="b" latinLnBrk="0" hangingPunct="1">
                        <a:spcBef>
                          <a:spcPts val="600"/>
                        </a:spcBef>
                      </a:pPr>
                      <a:r>
                        <a:rPr lang="nl-BE" sz="1800" b="1" i="0" u="none" strike="noStrike" kern="1200" dirty="0">
                          <a:solidFill>
                            <a:srgbClr val="000000"/>
                          </a:solidFill>
                          <a:effectLst/>
                          <a:latin typeface="+mn-lt"/>
                          <a:ea typeface="+mn-ea"/>
                          <a:cs typeface="+mn-cs"/>
                        </a:rPr>
                        <a:t>1600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4345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563CDC2-782F-4AA9-B9F8-09FDD266D3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176"/>
          <a:stretch/>
        </p:blipFill>
        <p:spPr>
          <a:xfrm>
            <a:off x="5563" y="-53127"/>
            <a:ext cx="7704856" cy="5741384"/>
          </a:xfrm>
          <a:prstGeom prst="rect">
            <a:avLst/>
          </a:prstGeom>
        </p:spPr>
      </p:pic>
      <p:sp>
        <p:nvSpPr>
          <p:cNvPr id="7" name="Tekstvak 6">
            <a:extLst>
              <a:ext uri="{FF2B5EF4-FFF2-40B4-BE49-F238E27FC236}">
                <a16:creationId xmlns:a16="http://schemas.microsoft.com/office/drawing/2014/main" id="{B8B446A8-ED27-4555-B4A9-F665F0A662AD}"/>
              </a:ext>
            </a:extLst>
          </p:cNvPr>
          <p:cNvSpPr txBox="1"/>
          <p:nvPr/>
        </p:nvSpPr>
        <p:spPr>
          <a:xfrm>
            <a:off x="2224069" y="4356532"/>
            <a:ext cx="432048" cy="261610"/>
          </a:xfrm>
          <a:prstGeom prst="rect">
            <a:avLst/>
          </a:prstGeom>
          <a:noFill/>
        </p:spPr>
        <p:txBody>
          <a:bodyPr wrap="square" rtlCol="0">
            <a:spAutoFit/>
          </a:bodyPr>
          <a:lstStyle/>
          <a:p>
            <a:r>
              <a:rPr lang="nl-BE" sz="1100" dirty="0"/>
              <a:t>W-P</a:t>
            </a:r>
          </a:p>
        </p:txBody>
      </p:sp>
      <p:sp>
        <p:nvSpPr>
          <p:cNvPr id="10" name="Tekstvak 9">
            <a:extLst>
              <a:ext uri="{FF2B5EF4-FFF2-40B4-BE49-F238E27FC236}">
                <a16:creationId xmlns:a16="http://schemas.microsoft.com/office/drawing/2014/main" id="{0E7A0D54-63A1-4F1A-AD74-5EE094343AFF}"/>
              </a:ext>
            </a:extLst>
          </p:cNvPr>
          <p:cNvSpPr txBox="1"/>
          <p:nvPr/>
        </p:nvSpPr>
        <p:spPr>
          <a:xfrm>
            <a:off x="1957874" y="4959605"/>
            <a:ext cx="964437" cy="261610"/>
          </a:xfrm>
          <a:prstGeom prst="rect">
            <a:avLst/>
          </a:prstGeom>
          <a:noFill/>
        </p:spPr>
        <p:txBody>
          <a:bodyPr wrap="square" rtlCol="0">
            <a:spAutoFit/>
          </a:bodyPr>
          <a:lstStyle/>
          <a:p>
            <a:r>
              <a:rPr lang="nl-BE" sz="1100" dirty="0"/>
              <a:t>Kluisbergen</a:t>
            </a:r>
          </a:p>
        </p:txBody>
      </p:sp>
      <p:sp>
        <p:nvSpPr>
          <p:cNvPr id="11" name="Tekstvak 10">
            <a:extLst>
              <a:ext uri="{FF2B5EF4-FFF2-40B4-BE49-F238E27FC236}">
                <a16:creationId xmlns:a16="http://schemas.microsoft.com/office/drawing/2014/main" id="{F7F46149-B9F8-44A9-A008-794CF288F601}"/>
              </a:ext>
            </a:extLst>
          </p:cNvPr>
          <p:cNvSpPr txBox="1"/>
          <p:nvPr/>
        </p:nvSpPr>
        <p:spPr>
          <a:xfrm>
            <a:off x="2899807" y="1196752"/>
            <a:ext cx="448057" cy="430887"/>
          </a:xfrm>
          <a:prstGeom prst="rect">
            <a:avLst/>
          </a:prstGeom>
          <a:noFill/>
        </p:spPr>
        <p:txBody>
          <a:bodyPr wrap="square" rtlCol="0">
            <a:spAutoFit/>
          </a:bodyPr>
          <a:lstStyle/>
          <a:p>
            <a:r>
              <a:rPr lang="nl-BE" sz="1100" dirty="0"/>
              <a:t>Kaprijke</a:t>
            </a:r>
          </a:p>
        </p:txBody>
      </p:sp>
      <p:sp>
        <p:nvSpPr>
          <p:cNvPr id="13" name="Tekstvak 12">
            <a:extLst>
              <a:ext uri="{FF2B5EF4-FFF2-40B4-BE49-F238E27FC236}">
                <a16:creationId xmlns:a16="http://schemas.microsoft.com/office/drawing/2014/main" id="{91D52730-B299-42EC-AE8E-9CEBCB4C102E}"/>
              </a:ext>
            </a:extLst>
          </p:cNvPr>
          <p:cNvSpPr txBox="1"/>
          <p:nvPr/>
        </p:nvSpPr>
        <p:spPr>
          <a:xfrm>
            <a:off x="3995936" y="1627639"/>
            <a:ext cx="936104" cy="261610"/>
          </a:xfrm>
          <a:prstGeom prst="rect">
            <a:avLst/>
          </a:prstGeom>
          <a:noFill/>
        </p:spPr>
        <p:txBody>
          <a:bodyPr wrap="square" rtlCol="0">
            <a:spAutoFit/>
          </a:bodyPr>
          <a:lstStyle/>
          <a:p>
            <a:r>
              <a:rPr lang="nl-BE" sz="1100" dirty="0"/>
              <a:t>Wachtebeke</a:t>
            </a:r>
          </a:p>
        </p:txBody>
      </p:sp>
      <p:sp>
        <p:nvSpPr>
          <p:cNvPr id="14" name="Tekstvak 13">
            <a:extLst>
              <a:ext uri="{FF2B5EF4-FFF2-40B4-BE49-F238E27FC236}">
                <a16:creationId xmlns:a16="http://schemas.microsoft.com/office/drawing/2014/main" id="{84EBFA99-7935-41F7-B8C9-C391903CF321}"/>
              </a:ext>
            </a:extLst>
          </p:cNvPr>
          <p:cNvSpPr txBox="1"/>
          <p:nvPr/>
        </p:nvSpPr>
        <p:spPr>
          <a:xfrm>
            <a:off x="4932040" y="1281390"/>
            <a:ext cx="720082" cy="261610"/>
          </a:xfrm>
          <a:prstGeom prst="rect">
            <a:avLst/>
          </a:prstGeom>
          <a:noFill/>
        </p:spPr>
        <p:txBody>
          <a:bodyPr wrap="square" rtlCol="0">
            <a:spAutoFit/>
          </a:bodyPr>
          <a:lstStyle/>
          <a:p>
            <a:r>
              <a:rPr lang="nl-BE" sz="1100" dirty="0"/>
              <a:t>Stekene</a:t>
            </a:r>
          </a:p>
        </p:txBody>
      </p:sp>
      <p:sp>
        <p:nvSpPr>
          <p:cNvPr id="15" name="Tekstvak 14">
            <a:extLst>
              <a:ext uri="{FF2B5EF4-FFF2-40B4-BE49-F238E27FC236}">
                <a16:creationId xmlns:a16="http://schemas.microsoft.com/office/drawing/2014/main" id="{78E18DC0-DBB4-49F1-8282-635324CEA8EF}"/>
              </a:ext>
            </a:extLst>
          </p:cNvPr>
          <p:cNvSpPr txBox="1"/>
          <p:nvPr/>
        </p:nvSpPr>
        <p:spPr>
          <a:xfrm>
            <a:off x="3729943" y="4094922"/>
            <a:ext cx="833336" cy="261610"/>
          </a:xfrm>
          <a:prstGeom prst="rect">
            <a:avLst/>
          </a:prstGeom>
          <a:noFill/>
        </p:spPr>
        <p:txBody>
          <a:bodyPr wrap="square" rtlCol="0">
            <a:spAutoFit/>
          </a:bodyPr>
          <a:lstStyle/>
          <a:p>
            <a:r>
              <a:rPr lang="nl-BE" sz="1100" dirty="0"/>
              <a:t>Zottegem</a:t>
            </a:r>
          </a:p>
        </p:txBody>
      </p:sp>
      <p:sp>
        <p:nvSpPr>
          <p:cNvPr id="16" name="Tekstvak 15">
            <a:extLst>
              <a:ext uri="{FF2B5EF4-FFF2-40B4-BE49-F238E27FC236}">
                <a16:creationId xmlns:a16="http://schemas.microsoft.com/office/drawing/2014/main" id="{687FDE5E-40AA-4D0F-BDF7-AA857168D752}"/>
              </a:ext>
            </a:extLst>
          </p:cNvPr>
          <p:cNvSpPr txBox="1"/>
          <p:nvPr/>
        </p:nvSpPr>
        <p:spPr>
          <a:xfrm>
            <a:off x="5158884" y="4094922"/>
            <a:ext cx="986475" cy="261610"/>
          </a:xfrm>
          <a:prstGeom prst="rect">
            <a:avLst/>
          </a:prstGeom>
          <a:noFill/>
        </p:spPr>
        <p:txBody>
          <a:bodyPr wrap="square" rtlCol="0">
            <a:spAutoFit/>
          </a:bodyPr>
          <a:lstStyle/>
          <a:p>
            <a:r>
              <a:rPr lang="nl-BE" sz="1100" dirty="0"/>
              <a:t>Denderleeuw</a:t>
            </a:r>
          </a:p>
        </p:txBody>
      </p:sp>
      <p:sp>
        <p:nvSpPr>
          <p:cNvPr id="17" name="Tekstvak 16">
            <a:extLst>
              <a:ext uri="{FF2B5EF4-FFF2-40B4-BE49-F238E27FC236}">
                <a16:creationId xmlns:a16="http://schemas.microsoft.com/office/drawing/2014/main" id="{13EB3C53-3A71-4BC0-88BF-442CFE9B79C2}"/>
              </a:ext>
            </a:extLst>
          </p:cNvPr>
          <p:cNvSpPr txBox="1"/>
          <p:nvPr/>
        </p:nvSpPr>
        <p:spPr>
          <a:xfrm>
            <a:off x="5940152" y="2971149"/>
            <a:ext cx="986475" cy="261610"/>
          </a:xfrm>
          <a:prstGeom prst="rect">
            <a:avLst/>
          </a:prstGeom>
          <a:noFill/>
        </p:spPr>
        <p:txBody>
          <a:bodyPr wrap="square" rtlCol="0">
            <a:spAutoFit/>
          </a:bodyPr>
          <a:lstStyle/>
          <a:p>
            <a:r>
              <a:rPr lang="nl-BE" sz="1100" dirty="0"/>
              <a:t>Buggenhout</a:t>
            </a:r>
          </a:p>
        </p:txBody>
      </p:sp>
      <p:sp>
        <p:nvSpPr>
          <p:cNvPr id="18" name="Tekstvak 17">
            <a:extLst>
              <a:ext uri="{FF2B5EF4-FFF2-40B4-BE49-F238E27FC236}">
                <a16:creationId xmlns:a16="http://schemas.microsoft.com/office/drawing/2014/main" id="{C6C22B69-1E22-4A7D-9511-34079B1BE8EB}"/>
              </a:ext>
            </a:extLst>
          </p:cNvPr>
          <p:cNvSpPr txBox="1"/>
          <p:nvPr/>
        </p:nvSpPr>
        <p:spPr>
          <a:xfrm>
            <a:off x="4247964" y="3689607"/>
            <a:ext cx="432048" cy="261610"/>
          </a:xfrm>
          <a:prstGeom prst="rect">
            <a:avLst/>
          </a:prstGeom>
          <a:noFill/>
        </p:spPr>
        <p:txBody>
          <a:bodyPr wrap="square" rtlCol="0">
            <a:spAutoFit/>
          </a:bodyPr>
          <a:lstStyle/>
          <a:p>
            <a:r>
              <a:rPr lang="nl-BE" sz="1100" dirty="0"/>
              <a:t>SLH</a:t>
            </a:r>
          </a:p>
        </p:txBody>
      </p:sp>
      <p:sp>
        <p:nvSpPr>
          <p:cNvPr id="19" name="Tekstvak 18">
            <a:extLst>
              <a:ext uri="{FF2B5EF4-FFF2-40B4-BE49-F238E27FC236}">
                <a16:creationId xmlns:a16="http://schemas.microsoft.com/office/drawing/2014/main" id="{25337B5E-EF94-4794-BE61-197D9860016A}"/>
              </a:ext>
            </a:extLst>
          </p:cNvPr>
          <p:cNvSpPr txBox="1"/>
          <p:nvPr/>
        </p:nvSpPr>
        <p:spPr>
          <a:xfrm>
            <a:off x="4572000" y="3160447"/>
            <a:ext cx="652462" cy="430887"/>
          </a:xfrm>
          <a:prstGeom prst="rect">
            <a:avLst/>
          </a:prstGeom>
          <a:noFill/>
        </p:spPr>
        <p:txBody>
          <a:bodyPr wrap="square" rtlCol="0">
            <a:spAutoFit/>
          </a:bodyPr>
          <a:lstStyle/>
          <a:p>
            <a:r>
              <a:rPr lang="nl-BE" sz="1100" dirty="0"/>
              <a:t>Wichelen</a:t>
            </a:r>
          </a:p>
        </p:txBody>
      </p:sp>
      <p:pic>
        <p:nvPicPr>
          <p:cNvPr id="20" name="Afbeelding 19">
            <a:extLst>
              <a:ext uri="{FF2B5EF4-FFF2-40B4-BE49-F238E27FC236}">
                <a16:creationId xmlns:a16="http://schemas.microsoft.com/office/drawing/2014/main" id="{15B2AE8F-BA45-4FE9-8931-00F4E7C7EF9D}"/>
              </a:ext>
            </a:extLst>
          </p:cNvPr>
          <p:cNvPicPr>
            <a:picLocks noChangeAspect="1"/>
          </p:cNvPicPr>
          <p:nvPr/>
        </p:nvPicPr>
        <p:blipFill>
          <a:blip r:embed="rId3"/>
          <a:stretch>
            <a:fillRect/>
          </a:stretch>
        </p:blipFill>
        <p:spPr>
          <a:xfrm>
            <a:off x="6145359" y="4032354"/>
            <a:ext cx="1090937" cy="1474563"/>
          </a:xfrm>
          <a:prstGeom prst="rect">
            <a:avLst/>
          </a:prstGeom>
        </p:spPr>
      </p:pic>
      <p:sp>
        <p:nvSpPr>
          <p:cNvPr id="2" name="Tekstvak 1">
            <a:extLst>
              <a:ext uri="{FF2B5EF4-FFF2-40B4-BE49-F238E27FC236}">
                <a16:creationId xmlns:a16="http://schemas.microsoft.com/office/drawing/2014/main" id="{622D1DD3-77CE-4227-9D3D-0DA031A03773}"/>
              </a:ext>
            </a:extLst>
          </p:cNvPr>
          <p:cNvSpPr txBox="1"/>
          <p:nvPr/>
        </p:nvSpPr>
        <p:spPr>
          <a:xfrm>
            <a:off x="323528" y="332656"/>
            <a:ext cx="1800200" cy="646331"/>
          </a:xfrm>
          <a:prstGeom prst="rect">
            <a:avLst/>
          </a:prstGeom>
          <a:noFill/>
        </p:spPr>
        <p:txBody>
          <a:bodyPr wrap="square" rtlCol="0">
            <a:spAutoFit/>
          </a:bodyPr>
          <a:lstStyle/>
          <a:p>
            <a:r>
              <a:rPr lang="nl-BE" b="1" dirty="0"/>
              <a:t>Overzicht </a:t>
            </a:r>
            <a:r>
              <a:rPr lang="nl-BE" b="1" dirty="0" err="1"/>
              <a:t>mura</a:t>
            </a:r>
            <a:r>
              <a:rPr lang="nl-BE" b="1" dirty="0"/>
              <a:t> 2020</a:t>
            </a:r>
          </a:p>
        </p:txBody>
      </p:sp>
    </p:spTree>
    <p:extLst>
      <p:ext uri="{BB962C8B-B14F-4D97-AF65-F5344CB8AC3E}">
        <p14:creationId xmlns:p14="http://schemas.microsoft.com/office/powerpoint/2010/main" val="36978781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2577</Words>
  <Application>Microsoft Office PowerPoint</Application>
  <PresentationFormat>Diavoorstelling (4:3)</PresentationFormat>
  <Paragraphs>993</Paragraphs>
  <Slides>56</Slides>
  <Notes>27</Notes>
  <HiddenSlides>0</HiddenSlides>
  <MMClips>0</MMClips>
  <ScaleCrop>false</ScaleCrop>
  <HeadingPairs>
    <vt:vector size="6" baseType="variant">
      <vt:variant>
        <vt:lpstr>Gebruikte lettertypen</vt:lpstr>
      </vt:variant>
      <vt:variant>
        <vt:i4>8</vt:i4>
      </vt:variant>
      <vt:variant>
        <vt:lpstr>Thema</vt:lpstr>
      </vt:variant>
      <vt:variant>
        <vt:i4>7</vt:i4>
      </vt:variant>
      <vt:variant>
        <vt:lpstr>Diatitels</vt:lpstr>
      </vt:variant>
      <vt:variant>
        <vt:i4>56</vt:i4>
      </vt:variant>
    </vt:vector>
  </HeadingPairs>
  <TitlesOfParts>
    <vt:vector size="71" baseType="lpstr">
      <vt:lpstr>Arial</vt:lpstr>
      <vt:lpstr>Calibri</vt:lpstr>
      <vt:lpstr>Courier New</vt:lpstr>
      <vt:lpstr>FlandersArtSans-Bold</vt:lpstr>
      <vt:lpstr>FlandersArtSans-Regular</vt:lpstr>
      <vt:lpstr>Symbol</vt:lpstr>
      <vt:lpstr>Times New Roman</vt:lpstr>
      <vt:lpstr>Wingdings</vt:lpstr>
      <vt:lpstr>RATO-POV</vt:lpstr>
      <vt:lpstr>1_RATO-POV</vt:lpstr>
      <vt:lpstr>2_RATO-POV</vt:lpstr>
      <vt:lpstr>3_RATO-POV</vt:lpstr>
      <vt:lpstr>4_RATO-POV</vt:lpstr>
      <vt:lpstr>5_RATO-POV</vt:lpstr>
      <vt:lpstr>Office-thema</vt:lpstr>
      <vt:lpstr>Regionaal Comité Ratten- en exotenbestrijding </vt:lpstr>
      <vt:lpstr>Agenda </vt:lpstr>
      <vt:lpstr>PowerPoint-presentatie</vt:lpstr>
      <vt:lpstr>PowerPoint-presentatie</vt:lpstr>
      <vt:lpstr>2. Resultaten rattenbestrijding  2.1 Muskusrat: vangsten Bovenschelde-Leie</vt:lpstr>
      <vt:lpstr>2. Resultaten rattenbestrijding  2.1 Muskusrat: vangsten Meetjesland</vt:lpstr>
      <vt:lpstr>2. Resultaten rattenbestrijding  2.1 Muskusrat: vangsten grensgebied Meetjesland</vt:lpstr>
      <vt:lpstr>2. Rattenbestrijding  2.1 Muskusrat: vangsten Oost-Vlaanderen</vt:lpstr>
      <vt:lpstr>PowerPoint-presentatie</vt:lpstr>
      <vt:lpstr>PowerPoint-presentatie</vt:lpstr>
      <vt:lpstr>PowerPoint-presentatie</vt:lpstr>
      <vt:lpstr>PowerPoint-presentatie</vt:lpstr>
      <vt:lpstr>2. Rattenbestrijding  2.2 Bruine rat: meldingen Oost-Vlaanderen</vt:lpstr>
      <vt:lpstr>2. Rattenbestrijding  2.2 Bruine rat: meldingen Oost-Vlaanderen</vt:lpstr>
      <vt:lpstr>2. Rattenbestrijding  2.2 Bruine rat: rodenticiden Bovenschelde-Leie  </vt:lpstr>
      <vt:lpstr>2. Rattenbestrijding  2.2 Bruine rat: Rodenticiden BSL</vt:lpstr>
      <vt:lpstr>2. Rattenbestrijding  2.2 Bruine rat: rodenticiden Meetjesland  </vt:lpstr>
      <vt:lpstr>2. Rattenbestrijding  2.2 Bruine rat:  Rodenticiden Meetjesland</vt:lpstr>
      <vt:lpstr> 2. Rattenbestrijding  2.2 Bruine rat: rodenticiden Absolute cijfers (openbaar + prive) in Kg en rodenticiden/km²  </vt:lpstr>
      <vt:lpstr>2. Rattenbestrijding  2.2 Bruine rat:  Rodenticiden</vt:lpstr>
      <vt:lpstr>3. Resultaten overlastbezorgers en katten</vt:lpstr>
      <vt:lpstr>3. Overlastbezorgers  Bovenschelde-Leie</vt:lpstr>
      <vt:lpstr>3. Overlastbezorgers  Meetjesland</vt:lpstr>
      <vt:lpstr>3. Overlastbezorgers Provincie Oost-Vlaanderen</vt:lpstr>
      <vt:lpstr>3. Overlastbezorgers</vt:lpstr>
      <vt:lpstr> 4. Muskusrat Breng je gevangen mura binnen   </vt:lpstr>
      <vt:lpstr>5. Provinciale ondersteuning</vt:lpstr>
      <vt:lpstr> 5. Provinciale ondersteuning Ecosystem app    </vt:lpstr>
      <vt:lpstr> 5. Provinciale ondersteuning Ecosystem app </vt:lpstr>
      <vt:lpstr>5. Provinciale ondersteuning Bruine rat</vt:lpstr>
      <vt:lpstr>Vraag vanuit de regio: </vt:lpstr>
      <vt:lpstr>PowerPoint-presentatie</vt:lpstr>
      <vt:lpstr>6. Plantaardige exoten  Vragen vanuit de regio’s: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7. Kalender en varia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Regionaal Comité Ratten- en exotenbestrijding</dc:title>
  <dc:creator>Stefens Anke</dc:creator>
  <cp:lastModifiedBy>Stefens Anke</cp:lastModifiedBy>
  <cp:revision>100</cp:revision>
  <dcterms:created xsi:type="dcterms:W3CDTF">2021-03-19T14:48:20Z</dcterms:created>
  <dcterms:modified xsi:type="dcterms:W3CDTF">2022-05-23T08:46:58Z</dcterms:modified>
</cp:coreProperties>
</file>