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Barlow Semi Condensed" panose="00000506000000000000" pitchFamily="2"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DqFPkIQ040ZLblJ+nxSc/H4dEz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3744e187e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 need to sign in.</a:t>
            </a:r>
            <a:endParaRPr/>
          </a:p>
        </p:txBody>
      </p:sp>
      <p:sp>
        <p:nvSpPr>
          <p:cNvPr id="149" name="Google Shape;149;g13744e187e1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46b2ef05b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 can: </a:t>
            </a:r>
            <a:endParaRPr/>
          </a:p>
          <a:p>
            <a:pPr marL="0" lvl="0" indent="0" algn="l" rtl="0">
              <a:spcBef>
                <a:spcPts val="0"/>
              </a:spcBef>
              <a:spcAft>
                <a:spcPts val="0"/>
              </a:spcAft>
              <a:buNone/>
            </a:pPr>
            <a:r>
              <a:rPr lang="en-GB"/>
              <a:t>switch among three different background maps</a:t>
            </a:r>
            <a:endParaRPr/>
          </a:p>
          <a:p>
            <a:pPr marL="0" lvl="0" indent="0" algn="l" rtl="0">
              <a:spcBef>
                <a:spcPts val="0"/>
              </a:spcBef>
              <a:spcAft>
                <a:spcPts val="0"/>
              </a:spcAft>
              <a:buNone/>
            </a:pPr>
            <a:r>
              <a:rPr lang="en-GB"/>
              <a:t>change the data layer opacity</a:t>
            </a:r>
            <a:endParaRPr/>
          </a:p>
          <a:p>
            <a:pPr marL="0" lvl="0" indent="0" algn="l" rtl="0">
              <a:spcBef>
                <a:spcPts val="0"/>
              </a:spcBef>
              <a:spcAft>
                <a:spcPts val="0"/>
              </a:spcAft>
              <a:buNone/>
            </a:pPr>
            <a:r>
              <a:rPr lang="en-GB"/>
              <a:t>Zoom in up to the level of single observations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5" name="Google Shape;155;g146b2ef05b7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46b2ef05b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 can: </a:t>
            </a:r>
            <a:endParaRPr/>
          </a:p>
          <a:p>
            <a:pPr marL="0" lvl="0" indent="0" algn="l" rtl="0">
              <a:spcBef>
                <a:spcPts val="0"/>
              </a:spcBef>
              <a:spcAft>
                <a:spcPts val="0"/>
              </a:spcAft>
              <a:buNone/>
            </a:pPr>
            <a:r>
              <a:rPr lang="en-GB"/>
              <a:t>switch among three different background maps</a:t>
            </a:r>
            <a:endParaRPr/>
          </a:p>
          <a:p>
            <a:pPr marL="0" lvl="0" indent="0" algn="l" rtl="0">
              <a:spcBef>
                <a:spcPts val="0"/>
              </a:spcBef>
              <a:spcAft>
                <a:spcPts val="0"/>
              </a:spcAft>
              <a:buNone/>
            </a:pPr>
            <a:r>
              <a:rPr lang="en-GB"/>
              <a:t>change the data layer opacity</a:t>
            </a:r>
            <a:endParaRPr/>
          </a:p>
          <a:p>
            <a:pPr marL="0" lvl="0" indent="0" algn="l" rtl="0">
              <a:spcBef>
                <a:spcPts val="0"/>
              </a:spcBef>
              <a:spcAft>
                <a:spcPts val="0"/>
              </a:spcAft>
              <a:buNone/>
            </a:pPr>
            <a:r>
              <a:rPr lang="en-GB"/>
              <a:t>Zoom in up to the level of single observations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1" name="Google Shape;161;g146b2ef05b7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46b2ef05b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 can: </a:t>
            </a:r>
            <a:endParaRPr/>
          </a:p>
          <a:p>
            <a:pPr marL="0" lvl="0" indent="0" algn="l" rtl="0">
              <a:spcBef>
                <a:spcPts val="0"/>
              </a:spcBef>
              <a:spcAft>
                <a:spcPts val="0"/>
              </a:spcAft>
              <a:buNone/>
            </a:pPr>
            <a:r>
              <a:rPr lang="en-GB"/>
              <a:t>switch among three different background maps</a:t>
            </a:r>
            <a:endParaRPr/>
          </a:p>
          <a:p>
            <a:pPr marL="0" lvl="0" indent="0" algn="l" rtl="0">
              <a:spcBef>
                <a:spcPts val="0"/>
              </a:spcBef>
              <a:spcAft>
                <a:spcPts val="0"/>
              </a:spcAft>
              <a:buNone/>
            </a:pPr>
            <a:r>
              <a:rPr lang="en-GB"/>
              <a:t>change the data layer opacity</a:t>
            </a:r>
            <a:endParaRPr/>
          </a:p>
          <a:p>
            <a:pPr marL="0" lvl="0" indent="0" algn="l" rtl="0">
              <a:spcBef>
                <a:spcPts val="0"/>
              </a:spcBef>
              <a:spcAft>
                <a:spcPts val="0"/>
              </a:spcAft>
              <a:buNone/>
            </a:pPr>
            <a:r>
              <a:rPr lang="en-GB"/>
              <a:t>Zoom in up to the level of single observations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7" name="Google Shape;167;g146b2ef05b7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744e187e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Observations ordered by default on Date (most recent first)</a:t>
            </a:r>
            <a:endParaRPr/>
          </a:p>
          <a:p>
            <a:pPr marL="0" lvl="0" indent="0" algn="l" rtl="0">
              <a:spcBef>
                <a:spcPts val="0"/>
              </a:spcBef>
              <a:spcAft>
                <a:spcPts val="0"/>
              </a:spcAft>
              <a:buNone/>
            </a:pPr>
            <a:r>
              <a:rPr lang="en-GB"/>
              <a:t>Click on another column to change order preference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3" name="Google Shape;173;g13744e187e1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46b2ef05b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Observations ordered by default on Date (most recent first)</a:t>
            </a:r>
            <a:endParaRPr/>
          </a:p>
          <a:p>
            <a:pPr marL="0" lvl="0" indent="0" algn="l" rtl="0">
              <a:spcBef>
                <a:spcPts val="0"/>
              </a:spcBef>
              <a:spcAft>
                <a:spcPts val="0"/>
              </a:spcAft>
              <a:buNone/>
            </a:pPr>
            <a:r>
              <a:rPr lang="en-GB"/>
              <a:t>Click on another column to change order preference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9" name="Google Shape;179;g146b2ef05b7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744e187e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 can: </a:t>
            </a:r>
            <a:endParaRPr/>
          </a:p>
          <a:p>
            <a:pPr marL="0" lvl="0" indent="0" algn="l" rtl="0">
              <a:spcBef>
                <a:spcPts val="0"/>
              </a:spcBef>
              <a:spcAft>
                <a:spcPts val="0"/>
              </a:spcAft>
              <a:buNone/>
            </a:pPr>
            <a:r>
              <a:rPr lang="en-GB"/>
              <a:t>Observations ordered by default on Date (most recent first)</a:t>
            </a:r>
            <a:endParaRPr/>
          </a:p>
          <a:p>
            <a:pPr marL="0" lvl="0" indent="0" algn="l" rtl="0">
              <a:spcBef>
                <a:spcPts val="0"/>
              </a:spcBef>
              <a:spcAft>
                <a:spcPts val="0"/>
              </a:spcAft>
              <a:buNone/>
            </a:pPr>
            <a:r>
              <a:rPr lang="en-GB"/>
              <a:t>Click on another column to change order preference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5" name="Google Shape;185;g13744e187e1_1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3744e187e1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blu the borders of the selected locations, in this case the 3 target river basins of LIFE RIPARIAS.</a:t>
            </a:r>
            <a:endParaRPr/>
          </a:p>
          <a:p>
            <a:pPr marL="0" lvl="0" indent="0" algn="l" rtl="0">
              <a:spcBef>
                <a:spcPts val="0"/>
              </a:spcBef>
              <a:spcAft>
                <a:spcPts val="0"/>
              </a:spcAft>
              <a:buNone/>
            </a:pPr>
            <a:endParaRPr/>
          </a:p>
        </p:txBody>
      </p:sp>
      <p:sp>
        <p:nvSpPr>
          <p:cNvPr id="192" name="Google Shape;192;g13744e187e1_1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744e187e1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“Other filters” are less important for the first-time user</a:t>
            </a:r>
            <a:endParaRPr/>
          </a:p>
          <a:p>
            <a:pPr marL="0" lvl="0" indent="0" algn="l" rtl="0">
              <a:spcBef>
                <a:spcPts val="0"/>
              </a:spcBef>
              <a:spcAft>
                <a:spcPts val="0"/>
              </a:spcAft>
              <a:buNone/>
            </a:pPr>
            <a:endParaRPr/>
          </a:p>
        </p:txBody>
      </p:sp>
      <p:sp>
        <p:nvSpPr>
          <p:cNvPr id="199" name="Google Shape;199;g13744e187e1_1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744e187e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13744e187e1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3744e187e1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the LIFE RIPARIAS early alert? It’s a WEB APPLICATION.That means it is a software that has a website as “end product” (front-end in the computer science jargon) the user interacts with.</a:t>
            </a:r>
            <a:endParaRPr/>
          </a:p>
        </p:txBody>
      </p:sp>
      <p:sp>
        <p:nvSpPr>
          <p:cNvPr id="87" name="Google Shape;87;g13744e187e1_1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41ef8efe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Extending species list to the entire List of Invasive Alien Species of Union concern will make this tool much more relevant at national level and so will increase its use even after the end of the project.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13" name="Google Shape;213;g1441ef8efe4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4ffa366cb1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14ffa366cb1_4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ffa366cb1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Extending species list to the entire List of Invasive Alien Species of Union concern will make this tool much more relevant at national level and so will increase its use even after the end of the project.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26" name="Google Shape;226;g14ffa366cb1_4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44087e33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144087e33f5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44087e33f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Refreshing the page after a while to see the progress of marking all as seen.</a:t>
            </a:r>
            <a:endParaRPr/>
          </a:p>
        </p:txBody>
      </p:sp>
      <p:sp>
        <p:nvSpPr>
          <p:cNvPr id="241" name="Google Shape;241;g144087e33f5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4087e33f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144087e33f5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441ef8efe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Example: alert about new observations (all species) in West Flanders</a:t>
            </a:r>
            <a:endParaRPr>
              <a:solidFill>
                <a:schemeClr val="dk1"/>
              </a:solidFill>
            </a:endParaRPr>
          </a:p>
          <a:p>
            <a:pPr marL="0" lvl="0" indent="0" algn="l" rtl="0">
              <a:spcBef>
                <a:spcPts val="0"/>
              </a:spcBef>
              <a:spcAft>
                <a:spcPts val="0"/>
              </a:spcAft>
              <a:buNone/>
            </a:pPr>
            <a:endParaRPr/>
          </a:p>
        </p:txBody>
      </p:sp>
      <p:sp>
        <p:nvSpPr>
          <p:cNvPr id="255" name="Google Shape;255;g1441ef8efe4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441ef8efe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1441ef8efe4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441ef8efe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1441ef8efe4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441ef8efe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Mail subject:</a:t>
            </a:r>
            <a:r>
              <a:rPr lang="en-GB"/>
              <a:t> xx unseen observations for your alert “name of the alert”.</a:t>
            </a:r>
            <a:endParaRPr/>
          </a:p>
          <a:p>
            <a:pPr marL="0" lvl="0" indent="0" algn="l" rtl="0">
              <a:spcBef>
                <a:spcPts val="0"/>
              </a:spcBef>
              <a:spcAft>
                <a:spcPts val="0"/>
              </a:spcAft>
              <a:buNone/>
            </a:pPr>
            <a:endParaRPr/>
          </a:p>
          <a:p>
            <a:pPr marL="0" lvl="0" indent="0" algn="l" rtl="0">
              <a:spcBef>
                <a:spcPts val="0"/>
              </a:spcBef>
              <a:spcAft>
                <a:spcPts val="0"/>
              </a:spcAft>
              <a:buNone/>
            </a:pPr>
            <a:r>
              <a:rPr lang="en-GB" b="1"/>
              <a:t>Mail body</a:t>
            </a:r>
            <a:r>
              <a:rPr lang="en-GB"/>
              <a:t>:</a:t>
            </a:r>
            <a:endParaRPr/>
          </a:p>
          <a:p>
            <a:pPr marL="457200" lvl="0" indent="-298450" algn="l" rtl="0">
              <a:spcBef>
                <a:spcPts val="0"/>
              </a:spcBef>
              <a:spcAft>
                <a:spcPts val="0"/>
              </a:spcAft>
              <a:buSzPts val="1100"/>
              <a:buAutoNum type="arabicPeriod"/>
            </a:pPr>
            <a:r>
              <a:rPr lang="en-GB"/>
              <a:t>sentence: “</a:t>
            </a:r>
            <a:r>
              <a:rPr lang="en-GB">
                <a:solidFill>
                  <a:srgbClr val="222222"/>
                </a:solidFill>
                <a:highlight>
                  <a:srgbClr val="FFFFFF"/>
                </a:highlight>
              </a:rPr>
              <a:t>You have </a:t>
            </a:r>
            <a:r>
              <a:rPr lang="en-GB" b="1">
                <a:solidFill>
                  <a:srgbClr val="222222"/>
                </a:solidFill>
                <a:highlight>
                  <a:srgbClr val="FFFFFF"/>
                </a:highlight>
              </a:rPr>
              <a:t>xx</a:t>
            </a:r>
            <a:r>
              <a:rPr lang="en-GB">
                <a:solidFill>
                  <a:srgbClr val="222222"/>
                </a:solidFill>
                <a:highlight>
                  <a:srgbClr val="FFFFFF"/>
                </a:highlight>
              </a:rPr>
              <a:t> unseen observation(s) for this alert.”</a:t>
            </a:r>
            <a:endParaRPr>
              <a:solidFill>
                <a:srgbClr val="222222"/>
              </a:solidFill>
              <a:highlight>
                <a:srgbClr val="FFFFFF"/>
              </a:highlight>
            </a:endParaRPr>
          </a:p>
          <a:p>
            <a:pPr marL="457200" lvl="0" indent="-298450" algn="l" rtl="0">
              <a:spcBef>
                <a:spcPts val="0"/>
              </a:spcBef>
              <a:spcAft>
                <a:spcPts val="0"/>
              </a:spcAft>
              <a:buClr>
                <a:srgbClr val="222222"/>
              </a:buClr>
              <a:buSzPts val="1100"/>
              <a:buAutoNum type="arabicPeriod"/>
            </a:pPr>
            <a:r>
              <a:rPr lang="en-GB">
                <a:solidFill>
                  <a:srgbClr val="222222"/>
                </a:solidFill>
                <a:highlight>
                  <a:srgbClr val="FFFFFF"/>
                </a:highlight>
              </a:rPr>
              <a:t>Sample of the unseen observations (max 10)</a:t>
            </a:r>
            <a:endParaRPr>
              <a:solidFill>
                <a:srgbClr val="222222"/>
              </a:solidFill>
              <a:highlight>
                <a:srgbClr val="FFFFFF"/>
              </a:highlight>
            </a:endParaRPr>
          </a:p>
          <a:p>
            <a:pPr marL="457200" lvl="0" indent="-298450" algn="l" rtl="0">
              <a:spcBef>
                <a:spcPts val="0"/>
              </a:spcBef>
              <a:spcAft>
                <a:spcPts val="0"/>
              </a:spcAft>
              <a:buClr>
                <a:srgbClr val="222222"/>
              </a:buClr>
              <a:buSzPts val="1100"/>
              <a:buAutoNum type="arabicPeriod"/>
            </a:pPr>
            <a:r>
              <a:rPr lang="en-GB">
                <a:solidFill>
                  <a:srgbClr val="222222"/>
                </a:solidFill>
                <a:highlight>
                  <a:srgbClr val="FFFFFF"/>
                </a:highlight>
              </a:rPr>
              <a:t>Sentence with link to the Alert page</a:t>
            </a:r>
            <a:endParaRPr>
              <a:solidFill>
                <a:srgbClr val="222222"/>
              </a:solidFill>
              <a:highlight>
                <a:srgbClr val="FFFFFF"/>
              </a:highlight>
            </a:endParaRPr>
          </a:p>
          <a:p>
            <a:pPr marL="457200" lvl="0" indent="-298450" algn="l" rtl="0">
              <a:spcBef>
                <a:spcPts val="0"/>
              </a:spcBef>
              <a:spcAft>
                <a:spcPts val="0"/>
              </a:spcAft>
              <a:buClr>
                <a:srgbClr val="222222"/>
              </a:buClr>
              <a:buSzPts val="1100"/>
              <a:buAutoNum type="arabicPeriod"/>
            </a:pPr>
            <a:r>
              <a:rPr lang="en-GB">
                <a:solidFill>
                  <a:srgbClr val="222222"/>
                </a:solidFill>
                <a:highlight>
                  <a:srgbClr val="FFFFFF"/>
                </a:highlight>
              </a:rPr>
              <a:t>Alert details</a:t>
            </a:r>
            <a:endParaRPr>
              <a:solidFill>
                <a:srgbClr val="222222"/>
              </a:solidFill>
              <a:highlight>
                <a:srgbClr val="FFFFFF"/>
              </a:highlight>
            </a:endParaRPr>
          </a:p>
          <a:p>
            <a:pPr marL="457200" lvl="0" indent="-298450" algn="l" rtl="0">
              <a:spcBef>
                <a:spcPts val="0"/>
              </a:spcBef>
              <a:spcAft>
                <a:spcPts val="0"/>
              </a:spcAft>
              <a:buClr>
                <a:srgbClr val="222222"/>
              </a:buClr>
              <a:buSzPts val="1100"/>
              <a:buAutoNum type="arabicPeriod"/>
            </a:pPr>
            <a:r>
              <a:rPr lang="en-GB">
                <a:solidFill>
                  <a:srgbClr val="222222"/>
                </a:solidFill>
                <a:highlight>
                  <a:srgbClr val="FFFFFF"/>
                </a:highlight>
              </a:rPr>
              <a:t>Signature</a:t>
            </a:r>
            <a:endParaRPr>
              <a:solidFill>
                <a:srgbClr val="222222"/>
              </a:solidFill>
              <a:highlight>
                <a:srgbClr val="FFFFFF"/>
              </a:highlight>
            </a:endParaRPr>
          </a:p>
          <a:p>
            <a:pPr marL="0" lvl="0" indent="0" algn="l" rtl="0">
              <a:spcBef>
                <a:spcPts val="0"/>
              </a:spcBef>
              <a:spcAft>
                <a:spcPts val="0"/>
              </a:spcAft>
              <a:buNone/>
            </a:pPr>
            <a:endParaRPr>
              <a:solidFill>
                <a:srgbClr val="222222"/>
              </a:solidFill>
              <a:highlight>
                <a:srgbClr val="FFFFFF"/>
              </a:highlight>
            </a:endParaRPr>
          </a:p>
        </p:txBody>
      </p:sp>
      <p:sp>
        <p:nvSpPr>
          <p:cNvPr id="280" name="Google Shape;280;g1441ef8efe4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4ffa366cb1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the LIFE RIPARIAS early alert? It’s a WEB APPLICATION.That means it is a software that has a website as “end product” (front-end in the computer science jargon) the user interacts with.</a:t>
            </a:r>
            <a:endParaRPr/>
          </a:p>
        </p:txBody>
      </p:sp>
      <p:sp>
        <p:nvSpPr>
          <p:cNvPr id="93" name="Google Shape;93;g14ffa366cb1_4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44087e33f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144087e33f5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441ef8efe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Extending species list to the entire List of Invasive Alien Species of Union concern will make this tool much more relevant and so will also improve its use even after the end of the project.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8" name="Google Shape;298;g1441ef8efe4_0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4ffa366cb1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14ffa366cb1_4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ffa366cb1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the LIFE RIPARIAS early alert? It’s a WEB APPLICATION.That means it is a software that has a website as “end product” (front-end in the computer science jargon) the user interacts with.</a:t>
            </a:r>
            <a:endParaRPr/>
          </a:p>
        </p:txBody>
      </p:sp>
      <p:sp>
        <p:nvSpPr>
          <p:cNvPr id="107" name="Google Shape;107;g14ffa366cb1_4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4ffa366cb1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the LIFE RIPARIAS early alert? It’s a WEB APPLICATION.That means it is a software that has a website as “end product” (front-end in the computer science jargon) the user interacts with.</a:t>
            </a:r>
            <a:endParaRPr/>
          </a:p>
        </p:txBody>
      </p:sp>
      <p:sp>
        <p:nvSpPr>
          <p:cNvPr id="114" name="Google Shape;114;g14ffa366cb1_4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441ef8efe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it’s very important that as many observations as possible are published on GBIF. Otherwise the early alert will be a nice tool but not really interesting for a field manager.</a:t>
            </a:r>
            <a:endParaRPr/>
          </a:p>
          <a:p>
            <a:pPr marL="0" lvl="0" indent="0" algn="l" rtl="0">
              <a:spcBef>
                <a:spcPts val="0"/>
              </a:spcBef>
              <a:spcAft>
                <a:spcPts val="0"/>
              </a:spcAft>
              <a:buNone/>
            </a:pPr>
            <a:endParaRPr/>
          </a:p>
        </p:txBody>
      </p:sp>
      <p:sp>
        <p:nvSpPr>
          <p:cNvPr id="127" name="Google Shape;127;g1441ef8efe4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3744e187e1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Import of data from GBIF is done every night</a:t>
            </a:r>
            <a:endParaRPr/>
          </a:p>
        </p:txBody>
      </p:sp>
      <p:sp>
        <p:nvSpPr>
          <p:cNvPr id="142" name="Google Shape;142;g13744e187e1_1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alert.riparias.b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bif.org/dataset/6d9e952f-948c-4483-9807-575348147c7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info@alert.riparias.b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lert.riparias.be/about-sit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oscibio.inbo.b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github.com/riparias/early-warning-webapp"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www.gbif.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alert.riparias.be/about-da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1453475" y="629450"/>
            <a:ext cx="10007100" cy="314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6600">
                <a:solidFill>
                  <a:srgbClr val="00A58E"/>
                </a:solidFill>
                <a:latin typeface="Barlow Semi Condensed"/>
                <a:ea typeface="Barlow Semi Condensed"/>
                <a:cs typeface="Barlow Semi Condensed"/>
                <a:sym typeface="Barlow Semi Condensed"/>
              </a:rPr>
              <a:t>LIFE RIPARIAS early alert tool</a:t>
            </a:r>
            <a:endParaRPr sz="6600">
              <a:solidFill>
                <a:srgbClr val="00A58E"/>
              </a:solidFill>
              <a:latin typeface="Barlow Semi Condensed"/>
              <a:ea typeface="Barlow Semi Condensed"/>
              <a:cs typeface="Barlow Semi Condensed"/>
              <a:sym typeface="Barlow Semi Condensed"/>
            </a:endParaRPr>
          </a:p>
          <a:p>
            <a:pPr marL="0" marR="0" lvl="0" indent="0" algn="r" rtl="0">
              <a:spcBef>
                <a:spcPts val="0"/>
              </a:spcBef>
              <a:spcAft>
                <a:spcPts val="0"/>
              </a:spcAft>
              <a:buNone/>
            </a:pPr>
            <a:endParaRPr sz="6600">
              <a:solidFill>
                <a:srgbClr val="00A58E"/>
              </a:solidFill>
              <a:latin typeface="Barlow Semi Condensed"/>
              <a:ea typeface="Barlow Semi Condensed"/>
              <a:cs typeface="Barlow Semi Condensed"/>
              <a:sym typeface="Barlow Semi Condensed"/>
            </a:endParaRPr>
          </a:p>
          <a:p>
            <a:pPr marL="0" marR="0" lvl="0" indent="0" algn="ctr" rtl="0">
              <a:spcBef>
                <a:spcPts val="0"/>
              </a:spcBef>
              <a:spcAft>
                <a:spcPts val="0"/>
              </a:spcAft>
              <a:buNone/>
            </a:pPr>
            <a:r>
              <a:rPr lang="en-GB" sz="6600" u="sng">
                <a:solidFill>
                  <a:schemeClr val="hlink"/>
                </a:solidFill>
                <a:latin typeface="Barlow Semi Condensed"/>
                <a:ea typeface="Barlow Semi Condensed"/>
                <a:cs typeface="Barlow Semi Condensed"/>
                <a:sym typeface="Barlow Semi Condensed"/>
                <a:hlinkClick r:id="rId4"/>
              </a:rPr>
              <a:t>alert.riparias.be</a:t>
            </a:r>
            <a:endParaRPr sz="6600">
              <a:solidFill>
                <a:srgbClr val="00A58E"/>
              </a:solidFill>
              <a:latin typeface="Barlow Semi Condensed"/>
              <a:ea typeface="Barlow Semi Condensed"/>
              <a:cs typeface="Barlow Semi Condensed"/>
              <a:sym typeface="Barlow Semi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3744e187e1_0_17"/>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explore observations</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52" name="Google Shape;152;g13744e187e1_0_17"/>
          <p:cNvPicPr preferRelativeResize="0"/>
          <p:nvPr/>
        </p:nvPicPr>
        <p:blipFill>
          <a:blip r:embed="rId3">
            <a:alphaModFix/>
          </a:blip>
          <a:stretch>
            <a:fillRect/>
          </a:stretch>
        </p:blipFill>
        <p:spPr>
          <a:xfrm>
            <a:off x="649424" y="1005375"/>
            <a:ext cx="10587602" cy="51093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46b2ef05b7_0_32"/>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Map view (default)</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58" name="Google Shape;158;g146b2ef05b7_0_32"/>
          <p:cNvPicPr preferRelativeResize="0"/>
          <p:nvPr/>
        </p:nvPicPr>
        <p:blipFill>
          <a:blip r:embed="rId3">
            <a:alphaModFix/>
          </a:blip>
          <a:stretch>
            <a:fillRect/>
          </a:stretch>
        </p:blipFill>
        <p:spPr>
          <a:xfrm>
            <a:off x="754088" y="1319350"/>
            <a:ext cx="10683823" cy="4778499"/>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46b2ef05b7_0_38"/>
          <p:cNvSpPr/>
          <p:nvPr/>
        </p:nvSpPr>
        <p:spPr>
          <a:xfrm>
            <a:off x="363058" y="270575"/>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Map view (default)</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64" name="Google Shape;164;g146b2ef05b7_0_38"/>
          <p:cNvPicPr preferRelativeResize="0"/>
          <p:nvPr/>
        </p:nvPicPr>
        <p:blipFill>
          <a:blip r:embed="rId3">
            <a:alphaModFix/>
          </a:blip>
          <a:stretch>
            <a:fillRect/>
          </a:stretch>
        </p:blipFill>
        <p:spPr>
          <a:xfrm>
            <a:off x="872838" y="1070675"/>
            <a:ext cx="10446324" cy="5041151"/>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146b2ef05b7_0_45"/>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Map view (default)</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70" name="Google Shape;170;g146b2ef05b7_0_45"/>
          <p:cNvPicPr preferRelativeResize="0"/>
          <p:nvPr/>
        </p:nvPicPr>
        <p:blipFill>
          <a:blip r:embed="rId3">
            <a:alphaModFix/>
          </a:blip>
          <a:stretch>
            <a:fillRect/>
          </a:stretch>
        </p:blipFill>
        <p:spPr>
          <a:xfrm>
            <a:off x="787362" y="1077250"/>
            <a:ext cx="10617276" cy="51236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3744e187e1_0_36"/>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Table view</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76" name="Google Shape;176;g13744e187e1_0_36"/>
          <p:cNvPicPr preferRelativeResize="0"/>
          <p:nvPr/>
        </p:nvPicPr>
        <p:blipFill>
          <a:blip r:embed="rId3">
            <a:alphaModFix/>
          </a:blip>
          <a:stretch>
            <a:fillRect/>
          </a:stretch>
        </p:blipFill>
        <p:spPr>
          <a:xfrm>
            <a:off x="984988" y="1181800"/>
            <a:ext cx="10222013" cy="4932899"/>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46b2ef05b7_0_60"/>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Table view</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82" name="Google Shape;182;g146b2ef05b7_0_60"/>
          <p:cNvPicPr preferRelativeResize="0"/>
          <p:nvPr/>
        </p:nvPicPr>
        <p:blipFill>
          <a:blip r:embed="rId3">
            <a:alphaModFix/>
          </a:blip>
          <a:stretch>
            <a:fillRect/>
          </a:stretch>
        </p:blipFill>
        <p:spPr>
          <a:xfrm>
            <a:off x="1354775" y="1181800"/>
            <a:ext cx="9941625" cy="4797600"/>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3744e187e1_1_1"/>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Filters</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88" name="Google Shape;188;g13744e187e1_1_1"/>
          <p:cNvSpPr txBox="1"/>
          <p:nvPr/>
        </p:nvSpPr>
        <p:spPr>
          <a:xfrm>
            <a:off x="130205" y="1243475"/>
            <a:ext cx="11931600" cy="14349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800"/>
              </a:spcBef>
              <a:spcAft>
                <a:spcPts val="0"/>
              </a:spcAft>
              <a:buNone/>
            </a:pPr>
            <a:r>
              <a:rPr lang="en-GB" sz="1800">
                <a:solidFill>
                  <a:schemeClr val="dk1"/>
                </a:solidFill>
                <a:latin typeface="Roboto"/>
                <a:ea typeface="Roboto"/>
                <a:cs typeface="Roboto"/>
                <a:sym typeface="Roboto"/>
              </a:rPr>
              <a:t>Filter by</a:t>
            </a:r>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Species</a:t>
            </a:r>
            <a:r>
              <a:rPr lang="en-GB" sz="1800">
                <a:solidFill>
                  <a:schemeClr val="dk1"/>
                </a:solidFill>
                <a:latin typeface="Roboto"/>
                <a:ea typeface="Roboto"/>
                <a:cs typeface="Roboto"/>
                <a:sym typeface="Roboto"/>
              </a:rPr>
              <a:t>: one or more LIFE RIPARIAS target list</a:t>
            </a:r>
            <a:endParaRPr sz="1800">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Location</a:t>
            </a:r>
            <a:r>
              <a:rPr lang="en-GB" sz="1800">
                <a:solidFill>
                  <a:schemeClr val="dk1"/>
                </a:solidFill>
                <a:latin typeface="Roboto"/>
                <a:ea typeface="Roboto"/>
                <a:cs typeface="Roboto"/>
                <a:sym typeface="Roboto"/>
              </a:rPr>
              <a:t>: one or more LIFE RIPARIAS river basins, provinces or regions</a:t>
            </a:r>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Time</a:t>
            </a:r>
            <a:r>
              <a:rPr lang="en-GB" sz="1800">
                <a:solidFill>
                  <a:schemeClr val="dk1"/>
                </a:solidFill>
                <a:latin typeface="Roboto"/>
                <a:ea typeface="Roboto"/>
                <a:cs typeface="Roboto"/>
                <a:sym typeface="Roboto"/>
              </a:rPr>
              <a:t>: date of observation</a:t>
            </a:r>
            <a:endParaRPr sz="1800">
              <a:solidFill>
                <a:schemeClr val="dk1"/>
              </a:solidFill>
              <a:latin typeface="Roboto"/>
              <a:ea typeface="Roboto"/>
              <a:cs typeface="Roboto"/>
              <a:sym typeface="Roboto"/>
            </a:endParaRPr>
          </a:p>
        </p:txBody>
      </p:sp>
      <p:pic>
        <p:nvPicPr>
          <p:cNvPr id="189" name="Google Shape;189;g13744e187e1_1_1"/>
          <p:cNvPicPr preferRelativeResize="0"/>
          <p:nvPr/>
        </p:nvPicPr>
        <p:blipFill>
          <a:blip r:embed="rId3">
            <a:alphaModFix/>
          </a:blip>
          <a:stretch>
            <a:fillRect/>
          </a:stretch>
        </p:blipFill>
        <p:spPr>
          <a:xfrm>
            <a:off x="152400" y="3092375"/>
            <a:ext cx="11887201" cy="25683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3744e187e1_1_9"/>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Filters</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95" name="Google Shape;195;g13744e187e1_1_9"/>
          <p:cNvSpPr txBox="1"/>
          <p:nvPr/>
        </p:nvSpPr>
        <p:spPr>
          <a:xfrm>
            <a:off x="130205" y="1243475"/>
            <a:ext cx="11931600" cy="14349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800"/>
              </a:spcBef>
              <a:spcAft>
                <a:spcPts val="0"/>
              </a:spcAft>
              <a:buNone/>
            </a:pPr>
            <a:r>
              <a:rPr lang="en-GB" sz="1800">
                <a:solidFill>
                  <a:schemeClr val="dk1"/>
                </a:solidFill>
                <a:latin typeface="Roboto"/>
                <a:ea typeface="Roboto"/>
                <a:cs typeface="Roboto"/>
                <a:sym typeface="Roboto"/>
              </a:rPr>
              <a:t>Filter by</a:t>
            </a:r>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Species</a:t>
            </a:r>
            <a:r>
              <a:rPr lang="en-GB" sz="1800">
                <a:solidFill>
                  <a:schemeClr val="dk1"/>
                </a:solidFill>
                <a:latin typeface="Roboto"/>
                <a:ea typeface="Roboto"/>
                <a:cs typeface="Roboto"/>
                <a:sym typeface="Roboto"/>
              </a:rPr>
              <a:t>: one or more LIFE RIPARIAS target list</a:t>
            </a:r>
            <a:endParaRPr sz="1800">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Location</a:t>
            </a:r>
            <a:r>
              <a:rPr lang="en-GB" sz="1800">
                <a:solidFill>
                  <a:schemeClr val="dk1"/>
                </a:solidFill>
                <a:latin typeface="Roboto"/>
                <a:ea typeface="Roboto"/>
                <a:cs typeface="Roboto"/>
                <a:sym typeface="Roboto"/>
              </a:rPr>
              <a:t>: one or more LIFE RIPARIAS river basins, provinces or regions</a:t>
            </a:r>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Time</a:t>
            </a:r>
            <a:r>
              <a:rPr lang="en-GB" sz="1800">
                <a:solidFill>
                  <a:schemeClr val="dk1"/>
                </a:solidFill>
                <a:latin typeface="Roboto"/>
                <a:ea typeface="Roboto"/>
                <a:cs typeface="Roboto"/>
                <a:sym typeface="Roboto"/>
              </a:rPr>
              <a:t>: date of observation</a:t>
            </a:r>
            <a:endParaRPr sz="1800">
              <a:solidFill>
                <a:schemeClr val="dk1"/>
              </a:solidFill>
              <a:latin typeface="Roboto"/>
              <a:ea typeface="Roboto"/>
              <a:cs typeface="Roboto"/>
              <a:sym typeface="Roboto"/>
            </a:endParaRPr>
          </a:p>
        </p:txBody>
      </p:sp>
      <p:pic>
        <p:nvPicPr>
          <p:cNvPr id="196" name="Google Shape;196;g13744e187e1_1_9"/>
          <p:cNvPicPr preferRelativeResize="0"/>
          <p:nvPr/>
        </p:nvPicPr>
        <p:blipFill>
          <a:blip r:embed="rId3">
            <a:alphaModFix/>
          </a:blip>
          <a:stretch>
            <a:fillRect/>
          </a:stretch>
        </p:blipFill>
        <p:spPr>
          <a:xfrm>
            <a:off x="592125" y="2740050"/>
            <a:ext cx="11007743" cy="38748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3744e187e1_1_40"/>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Homepage: Filters</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02" name="Google Shape;202;g13744e187e1_1_40"/>
          <p:cNvSpPr txBox="1"/>
          <p:nvPr/>
        </p:nvSpPr>
        <p:spPr>
          <a:xfrm>
            <a:off x="130205" y="1040975"/>
            <a:ext cx="11931600" cy="17202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GB" sz="1800">
                <a:solidFill>
                  <a:schemeClr val="dk1"/>
                </a:solidFill>
                <a:latin typeface="Roboto"/>
                <a:ea typeface="Roboto"/>
                <a:cs typeface="Roboto"/>
                <a:sym typeface="Roboto"/>
              </a:rPr>
              <a:t>Other filters:</a:t>
            </a:r>
            <a:endParaRPr sz="1800">
              <a:solidFill>
                <a:schemeClr val="dk1"/>
              </a:solidFill>
              <a:latin typeface="Roboto"/>
              <a:ea typeface="Roboto"/>
              <a:cs typeface="Roboto"/>
              <a:sym typeface="Roboto"/>
            </a:endParaRPr>
          </a:p>
          <a:p>
            <a:pPr marL="34290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Dataset</a:t>
            </a:r>
            <a:r>
              <a:rPr lang="en-GB" sz="1800">
                <a:solidFill>
                  <a:schemeClr val="dk1"/>
                </a:solidFill>
                <a:latin typeface="Roboto"/>
                <a:ea typeface="Roboto"/>
                <a:cs typeface="Roboto"/>
                <a:sym typeface="Roboto"/>
              </a:rPr>
              <a:t>: the dataset on GBIF the observations come from, </a:t>
            </a:r>
            <a:endParaRPr sz="1800">
              <a:solidFill>
                <a:schemeClr val="dk1"/>
              </a:solidFill>
              <a:latin typeface="Roboto"/>
              <a:ea typeface="Roboto"/>
              <a:cs typeface="Roboto"/>
              <a:sym typeface="Roboto"/>
            </a:endParaRPr>
          </a:p>
          <a:p>
            <a:pPr marL="457200" lvl="0" indent="0" algn="just" rtl="0">
              <a:lnSpc>
                <a:spcPct val="115000"/>
              </a:lnSpc>
              <a:spcBef>
                <a:spcPts val="0"/>
              </a:spcBef>
              <a:spcAft>
                <a:spcPts val="0"/>
              </a:spcAft>
              <a:buNone/>
            </a:pPr>
            <a:r>
              <a:rPr lang="en-GB" sz="1800">
                <a:solidFill>
                  <a:schemeClr val="dk1"/>
                </a:solidFill>
                <a:latin typeface="Roboto"/>
                <a:ea typeface="Roboto"/>
                <a:cs typeface="Roboto"/>
                <a:sym typeface="Roboto"/>
              </a:rPr>
              <a:t>e.g. “Observations.be - Non-native species occurrences in Wallonia, Belgium”</a:t>
            </a:r>
            <a:endParaRPr>
              <a:solidFill>
                <a:schemeClr val="dk1"/>
              </a:solidFill>
            </a:endParaRPr>
          </a:p>
          <a:p>
            <a:pPr marL="34290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Data import</a:t>
            </a:r>
            <a:r>
              <a:rPr lang="en-GB" sz="1800">
                <a:solidFill>
                  <a:schemeClr val="dk1"/>
                </a:solidFill>
                <a:latin typeface="Roboto"/>
                <a:ea typeface="Roboto"/>
                <a:cs typeface="Roboto"/>
                <a:sym typeface="Roboto"/>
              </a:rPr>
              <a:t>: when the observations were imported for the very first time</a:t>
            </a:r>
            <a:endParaRPr sz="1800">
              <a:solidFill>
                <a:schemeClr val="dk1"/>
              </a:solidFill>
              <a:latin typeface="Roboto"/>
              <a:ea typeface="Roboto"/>
              <a:cs typeface="Roboto"/>
              <a:sym typeface="Roboto"/>
            </a:endParaRPr>
          </a:p>
          <a:p>
            <a:pPr marL="0" marR="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pic>
        <p:nvPicPr>
          <p:cNvPr id="203" name="Google Shape;203;g13744e187e1_1_40"/>
          <p:cNvPicPr preferRelativeResize="0"/>
          <p:nvPr/>
        </p:nvPicPr>
        <p:blipFill rotWithShape="1">
          <a:blip r:embed="rId3">
            <a:alphaModFix/>
          </a:blip>
          <a:srcRect r="1400"/>
          <a:stretch/>
        </p:blipFill>
        <p:spPr>
          <a:xfrm>
            <a:off x="962400" y="2535050"/>
            <a:ext cx="8300351" cy="4062549"/>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744e187e1_0_7"/>
          <p:cNvSpPr txBox="1"/>
          <p:nvPr/>
        </p:nvSpPr>
        <p:spPr>
          <a:xfrm>
            <a:off x="130200" y="1100800"/>
            <a:ext cx="4976100" cy="45879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GBIF ID</a:t>
            </a:r>
            <a:r>
              <a:rPr lang="en-GB" sz="1800">
                <a:solidFill>
                  <a:schemeClr val="dk1"/>
                </a:solidFill>
                <a:latin typeface="Roboto"/>
                <a:ea typeface="Roboto"/>
                <a:cs typeface="Roboto"/>
                <a:sym typeface="Roboto"/>
              </a:rPr>
              <a:t>: link to full observation on GBIF</a:t>
            </a:r>
            <a:endParaRPr sz="1800">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Species: </a:t>
            </a:r>
            <a:r>
              <a:rPr lang="en-GB" sz="1800">
                <a:solidFill>
                  <a:schemeClr val="dk1"/>
                </a:solidFill>
                <a:latin typeface="Roboto"/>
                <a:ea typeface="Roboto"/>
                <a:cs typeface="Roboto"/>
                <a:sym typeface="Roboto"/>
              </a:rPr>
              <a:t>scientific name (vernacular name)</a:t>
            </a:r>
            <a:endParaRPr sz="1800">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Individual count</a:t>
            </a:r>
            <a:endParaRPr sz="1800">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Source dataset</a:t>
            </a:r>
            <a:r>
              <a:rPr lang="en-GB" sz="1800">
                <a:solidFill>
                  <a:schemeClr val="dk1"/>
                </a:solidFill>
                <a:latin typeface="Roboto"/>
                <a:ea typeface="Roboto"/>
                <a:cs typeface="Roboto"/>
                <a:sym typeface="Roboto"/>
              </a:rPr>
              <a:t>: link to GBIF dataset </a:t>
            </a:r>
            <a:endParaRPr sz="1800">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Basis of record</a:t>
            </a:r>
            <a:r>
              <a:rPr lang="en-GB" sz="1800">
                <a:solidFill>
                  <a:schemeClr val="dk1"/>
                </a:solidFill>
                <a:latin typeface="Roboto"/>
                <a:ea typeface="Roboto"/>
                <a:cs typeface="Roboto"/>
                <a:sym typeface="Roboto"/>
              </a:rPr>
              <a:t>, type of record, e.g. HUMAN_OBSERVATION</a:t>
            </a:r>
            <a:endParaRPr sz="1800">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Date </a:t>
            </a:r>
            <a:r>
              <a:rPr lang="en-GB" sz="1800">
                <a:solidFill>
                  <a:schemeClr val="dk1"/>
                </a:solidFill>
                <a:latin typeface="Roboto"/>
                <a:ea typeface="Roboto"/>
                <a:cs typeface="Roboto"/>
                <a:sym typeface="Roboto"/>
              </a:rPr>
              <a:t>of observation</a:t>
            </a:r>
            <a:endParaRPr sz="1800">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Recorded by</a:t>
            </a:r>
            <a:r>
              <a:rPr lang="en-GB" sz="1800">
                <a:solidFill>
                  <a:schemeClr val="dk1"/>
                </a:solidFill>
                <a:latin typeface="Roboto"/>
                <a:ea typeface="Roboto"/>
                <a:cs typeface="Roboto"/>
                <a:sym typeface="Roboto"/>
              </a:rPr>
              <a:t>: recorder details </a:t>
            </a:r>
            <a:endParaRPr sz="1800">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References</a:t>
            </a:r>
            <a:r>
              <a:rPr lang="en-GB" sz="1800">
                <a:solidFill>
                  <a:schemeClr val="dk1"/>
                </a:solidFill>
                <a:latin typeface="Roboto"/>
                <a:ea typeface="Roboto"/>
                <a:cs typeface="Roboto"/>
                <a:sym typeface="Roboto"/>
              </a:rPr>
              <a:t>: link to extra informations, e.g. observation page on waarnemingen.be</a:t>
            </a:r>
            <a:endParaRPr sz="1800">
              <a:solidFill>
                <a:schemeClr val="dk1"/>
              </a:solidFill>
              <a:latin typeface="Roboto"/>
              <a:ea typeface="Roboto"/>
              <a:cs typeface="Roboto"/>
              <a:sym typeface="Roboto"/>
            </a:endParaRPr>
          </a:p>
          <a:p>
            <a:pPr marL="342900" marR="0" lvl="0" indent="-329184"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Map</a:t>
            </a:r>
            <a:r>
              <a:rPr lang="en-GB" sz="1800">
                <a:solidFill>
                  <a:schemeClr val="dk1"/>
                </a:solidFill>
                <a:latin typeface="Roboto"/>
                <a:ea typeface="Roboto"/>
                <a:cs typeface="Roboto"/>
                <a:sym typeface="Roboto"/>
              </a:rPr>
              <a:t> with location details: </a:t>
            </a:r>
            <a:r>
              <a:rPr lang="en-GB" sz="1800" b="1">
                <a:solidFill>
                  <a:srgbClr val="00A58D"/>
                </a:solidFill>
                <a:latin typeface="Roboto"/>
                <a:ea typeface="Roboto"/>
                <a:cs typeface="Roboto"/>
                <a:sym typeface="Roboto"/>
              </a:rPr>
              <a:t>coordinates</a:t>
            </a:r>
            <a:r>
              <a:rPr lang="en-GB" sz="1800">
                <a:solidFill>
                  <a:schemeClr val="dk1"/>
                </a:solidFill>
                <a:latin typeface="Roboto"/>
                <a:ea typeface="Roboto"/>
                <a:cs typeface="Roboto"/>
                <a:sym typeface="Roboto"/>
              </a:rPr>
              <a:t>, </a:t>
            </a:r>
            <a:r>
              <a:rPr lang="en-GB" sz="1800" b="1">
                <a:solidFill>
                  <a:srgbClr val="00A58D"/>
                </a:solidFill>
                <a:latin typeface="Roboto"/>
                <a:ea typeface="Roboto"/>
                <a:cs typeface="Roboto"/>
                <a:sym typeface="Roboto"/>
              </a:rPr>
              <a:t>municipality</a:t>
            </a:r>
            <a:r>
              <a:rPr lang="en-GB" sz="1800">
                <a:solidFill>
                  <a:schemeClr val="dk1"/>
                </a:solidFill>
                <a:latin typeface="Roboto"/>
                <a:ea typeface="Roboto"/>
                <a:cs typeface="Roboto"/>
                <a:sym typeface="Roboto"/>
              </a:rPr>
              <a:t>, </a:t>
            </a:r>
            <a:r>
              <a:rPr lang="en-GB" sz="1800" b="1">
                <a:solidFill>
                  <a:srgbClr val="00A58D"/>
                </a:solidFill>
                <a:latin typeface="Roboto"/>
                <a:ea typeface="Roboto"/>
                <a:cs typeface="Roboto"/>
                <a:sym typeface="Roboto"/>
              </a:rPr>
              <a:t>coordinates uncertainty</a:t>
            </a:r>
            <a:endParaRPr sz="1800" b="1">
              <a:solidFill>
                <a:srgbClr val="00A58D"/>
              </a:solidFill>
              <a:latin typeface="Roboto"/>
              <a:ea typeface="Roboto"/>
              <a:cs typeface="Roboto"/>
              <a:sym typeface="Roboto"/>
            </a:endParaRPr>
          </a:p>
          <a:p>
            <a:pPr marL="342900" marR="0" lvl="0" indent="-329184" algn="just" rtl="0">
              <a:lnSpc>
                <a:spcPct val="115000"/>
              </a:lnSpc>
              <a:spcBef>
                <a:spcPts val="0"/>
              </a:spcBef>
              <a:spcAft>
                <a:spcPts val="0"/>
              </a:spcAft>
              <a:buClr>
                <a:srgbClr val="00A58D"/>
              </a:buClr>
              <a:buSzPts val="1800"/>
              <a:buFont typeface="Roboto"/>
              <a:buChar char="-"/>
            </a:pPr>
            <a:r>
              <a:rPr lang="en-GB" sz="1800" b="1">
                <a:solidFill>
                  <a:srgbClr val="00A58D"/>
                </a:solidFill>
                <a:latin typeface="Roboto"/>
                <a:ea typeface="Roboto"/>
                <a:cs typeface="Roboto"/>
                <a:sym typeface="Roboto"/>
              </a:rPr>
              <a:t>User comments</a:t>
            </a:r>
            <a:r>
              <a:rPr lang="en-GB" sz="1800">
                <a:solidFill>
                  <a:schemeClr val="dk1"/>
                </a:solidFill>
                <a:latin typeface="Roboto"/>
                <a:ea typeface="Roboto"/>
                <a:cs typeface="Roboto"/>
                <a:sym typeface="Roboto"/>
              </a:rPr>
              <a:t>: you need to </a:t>
            </a:r>
            <a:r>
              <a:rPr lang="en-GB" sz="1800" b="1">
                <a:solidFill>
                  <a:srgbClr val="00A58D"/>
                </a:solidFill>
                <a:latin typeface="Roboto"/>
                <a:ea typeface="Roboto"/>
                <a:cs typeface="Roboto"/>
                <a:sym typeface="Roboto"/>
              </a:rPr>
              <a:t>sign in</a:t>
            </a:r>
            <a:r>
              <a:rPr lang="en-GB" sz="1800">
                <a:solidFill>
                  <a:schemeClr val="dk1"/>
                </a:solidFill>
                <a:latin typeface="Roboto"/>
                <a:ea typeface="Roboto"/>
                <a:cs typeface="Roboto"/>
                <a:sym typeface="Roboto"/>
              </a:rPr>
              <a:t> to write a comment</a:t>
            </a:r>
            <a:endParaRPr sz="1800">
              <a:solidFill>
                <a:schemeClr val="dk1"/>
              </a:solidFill>
              <a:latin typeface="Roboto"/>
              <a:ea typeface="Roboto"/>
              <a:cs typeface="Roboto"/>
              <a:sym typeface="Roboto"/>
            </a:endParaRPr>
          </a:p>
        </p:txBody>
      </p:sp>
      <p:sp>
        <p:nvSpPr>
          <p:cNvPr id="209" name="Google Shape;209;g13744e187e1_0_7"/>
          <p:cNvSpPr/>
          <p:nvPr/>
        </p:nvSpPr>
        <p:spPr>
          <a:xfrm>
            <a:off x="445508" y="300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observation page</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210" name="Google Shape;210;g13744e187e1_0_7"/>
          <p:cNvPicPr preferRelativeResize="0"/>
          <p:nvPr/>
        </p:nvPicPr>
        <p:blipFill rotWithShape="1">
          <a:blip r:embed="rId3">
            <a:alphaModFix/>
          </a:blip>
          <a:srcRect l="7943" t="6633" r="7817" b="7779"/>
          <a:stretch/>
        </p:blipFill>
        <p:spPr>
          <a:xfrm>
            <a:off x="5299375" y="1014675"/>
            <a:ext cx="6752952" cy="505657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13744e187e1_1_80"/>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The current early warning system</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90" name="Google Shape;90;g13744e187e1_1_80"/>
          <p:cNvPicPr preferRelativeResize="0"/>
          <p:nvPr/>
        </p:nvPicPr>
        <p:blipFill>
          <a:blip r:embed="rId3">
            <a:alphaModFix/>
          </a:blip>
          <a:stretch>
            <a:fillRect/>
          </a:stretch>
        </p:blipFill>
        <p:spPr>
          <a:xfrm>
            <a:off x="1056900" y="1181800"/>
            <a:ext cx="8866782" cy="5371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441ef8efe4_0_45"/>
          <p:cNvSpPr/>
          <p:nvPr/>
        </p:nvSpPr>
        <p:spPr>
          <a:xfrm>
            <a:off x="288858" y="12115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Future development</a:t>
            </a:r>
            <a:endParaRPr sz="1800" b="0" i="0" u="none" strike="noStrike" cap="none">
              <a:solidFill>
                <a:schemeClr val="dk1"/>
              </a:solidFill>
              <a:latin typeface="Arial"/>
              <a:ea typeface="Arial"/>
              <a:cs typeface="Arial"/>
              <a:sym typeface="Arial"/>
            </a:endParaRPr>
          </a:p>
        </p:txBody>
      </p:sp>
      <p:sp>
        <p:nvSpPr>
          <p:cNvPr id="216" name="Google Shape;216;g1441ef8efe4_0_45"/>
          <p:cNvSpPr txBox="1"/>
          <p:nvPr/>
        </p:nvSpPr>
        <p:spPr>
          <a:xfrm>
            <a:off x="197700" y="799750"/>
            <a:ext cx="8617800" cy="5944500"/>
          </a:xfrm>
          <a:prstGeom prst="rect">
            <a:avLst/>
          </a:prstGeom>
          <a:noFill/>
          <a:ln>
            <a:noFill/>
          </a:ln>
        </p:spPr>
        <p:txBody>
          <a:bodyPr spcFirstLastPara="1" wrap="square" lIns="91425" tIns="45700" rIns="91425" bIns="45700" anchor="t" anchorCtr="0">
            <a:spAutoFit/>
          </a:bodyPr>
          <a:lstStyle/>
          <a:p>
            <a:pPr marL="342900" lvl="0" indent="-354584" algn="just" rtl="0">
              <a:lnSpc>
                <a:spcPct val="115000"/>
              </a:lnSpc>
              <a:spcBef>
                <a:spcPts val="0"/>
              </a:spcBef>
              <a:spcAft>
                <a:spcPts val="0"/>
              </a:spcAft>
              <a:buClr>
                <a:srgbClr val="00A58D"/>
              </a:buClr>
              <a:buSzPts val="2200"/>
              <a:buFont typeface="Roboto"/>
              <a:buChar char="-"/>
            </a:pPr>
            <a:r>
              <a:rPr lang="en-GB" sz="2200" b="1">
                <a:solidFill>
                  <a:srgbClr val="00A58D"/>
                </a:solidFill>
                <a:latin typeface="Roboto"/>
                <a:ea typeface="Roboto"/>
                <a:cs typeface="Roboto"/>
                <a:sym typeface="Roboto"/>
              </a:rPr>
              <a:t>Increase the frequency of data publication on GBIF</a:t>
            </a:r>
            <a:endParaRPr sz="2200" b="1">
              <a:solidFill>
                <a:srgbClr val="00A58D"/>
              </a:solidFill>
              <a:latin typeface="Roboto"/>
              <a:ea typeface="Roboto"/>
              <a:cs typeface="Roboto"/>
              <a:sym typeface="Roboto"/>
            </a:endParaRPr>
          </a:p>
          <a:p>
            <a:pPr marL="342900" lvl="0" indent="-354584" algn="just" rtl="0">
              <a:lnSpc>
                <a:spcPct val="115000"/>
              </a:lnSpc>
              <a:spcBef>
                <a:spcPts val="0"/>
              </a:spcBef>
              <a:spcAft>
                <a:spcPts val="0"/>
              </a:spcAft>
              <a:buClr>
                <a:srgbClr val="00A58D"/>
              </a:buClr>
              <a:buSzPts val="2200"/>
              <a:buFont typeface="Roboto"/>
              <a:buChar char="-"/>
            </a:pPr>
            <a:r>
              <a:rPr lang="en-GB" sz="2200" b="1">
                <a:solidFill>
                  <a:srgbClr val="00A58D"/>
                </a:solidFill>
                <a:latin typeface="Roboto"/>
                <a:ea typeface="Roboto"/>
                <a:cs typeface="Roboto"/>
                <a:sym typeface="Roboto"/>
              </a:rPr>
              <a:t>Add media to GBIF (photos)</a:t>
            </a:r>
            <a:endParaRPr sz="2200" b="1">
              <a:solidFill>
                <a:srgbClr val="00A58D"/>
              </a:solidFill>
              <a:latin typeface="Roboto"/>
              <a:ea typeface="Roboto"/>
              <a:cs typeface="Roboto"/>
              <a:sym typeface="Roboto"/>
            </a:endParaRPr>
          </a:p>
          <a:p>
            <a:pPr marL="342900" lvl="0" indent="-354584" algn="just" rtl="0">
              <a:lnSpc>
                <a:spcPct val="115000"/>
              </a:lnSpc>
              <a:spcBef>
                <a:spcPts val="0"/>
              </a:spcBef>
              <a:spcAft>
                <a:spcPts val="0"/>
              </a:spcAft>
              <a:buClr>
                <a:srgbClr val="00A58D"/>
              </a:buClr>
              <a:buSzPts val="2200"/>
              <a:buFont typeface="Roboto"/>
              <a:buChar char="-"/>
            </a:pPr>
            <a:r>
              <a:rPr lang="en-GB" sz="2200">
                <a:solidFill>
                  <a:schemeClr val="dk1"/>
                </a:solidFill>
                <a:latin typeface="Roboto"/>
                <a:ea typeface="Roboto"/>
                <a:cs typeface="Roboto"/>
                <a:sym typeface="Roboto"/>
              </a:rPr>
              <a:t>Integrate </a:t>
            </a:r>
            <a:r>
              <a:rPr lang="en-GB" sz="2200" b="1">
                <a:solidFill>
                  <a:srgbClr val="00A58D"/>
                </a:solidFill>
                <a:latin typeface="Roboto"/>
                <a:ea typeface="Roboto"/>
                <a:cs typeface="Roboto"/>
                <a:sym typeface="Roboto"/>
              </a:rPr>
              <a:t>areas: </a:t>
            </a:r>
            <a:r>
              <a:rPr lang="en-GB" sz="2200">
                <a:solidFill>
                  <a:schemeClr val="dk1"/>
                </a:solidFill>
                <a:latin typeface="Roboto"/>
                <a:ea typeface="Roboto"/>
                <a:cs typeface="Roboto"/>
                <a:sym typeface="Roboto"/>
              </a:rPr>
              <a:t>river basins, protected areas, provinces, other management-relevant layers</a:t>
            </a:r>
            <a:endParaRPr sz="2200">
              <a:solidFill>
                <a:schemeClr val="dk1"/>
              </a:solidFill>
              <a:latin typeface="Roboto"/>
              <a:ea typeface="Roboto"/>
              <a:cs typeface="Roboto"/>
              <a:sym typeface="Roboto"/>
            </a:endParaRPr>
          </a:p>
          <a:p>
            <a:pPr marL="342900" lvl="0" indent="-354584" algn="just" rtl="0">
              <a:lnSpc>
                <a:spcPct val="115000"/>
              </a:lnSpc>
              <a:spcBef>
                <a:spcPts val="0"/>
              </a:spcBef>
              <a:spcAft>
                <a:spcPts val="0"/>
              </a:spcAft>
              <a:buClr>
                <a:srgbClr val="00A58D"/>
              </a:buClr>
              <a:buSzPts val="2200"/>
              <a:buFont typeface="Roboto"/>
              <a:buChar char="-"/>
            </a:pPr>
            <a:r>
              <a:rPr lang="en-GB" sz="2200">
                <a:solidFill>
                  <a:schemeClr val="dk1"/>
                </a:solidFill>
                <a:latin typeface="Roboto"/>
                <a:ea typeface="Roboto"/>
                <a:cs typeface="Roboto"/>
                <a:sym typeface="Roboto"/>
              </a:rPr>
              <a:t>Allow users to create their own locations (create polygon functionality)</a:t>
            </a:r>
            <a:endParaRPr sz="2200">
              <a:solidFill>
                <a:schemeClr val="dk1"/>
              </a:solidFill>
              <a:latin typeface="Roboto"/>
              <a:ea typeface="Roboto"/>
              <a:cs typeface="Roboto"/>
              <a:sym typeface="Roboto"/>
            </a:endParaRPr>
          </a:p>
          <a:p>
            <a:pPr marL="342900" lvl="0" indent="-354584" algn="just" rtl="0">
              <a:lnSpc>
                <a:spcPct val="115000"/>
              </a:lnSpc>
              <a:spcBef>
                <a:spcPts val="0"/>
              </a:spcBef>
              <a:spcAft>
                <a:spcPts val="0"/>
              </a:spcAft>
              <a:buClr>
                <a:srgbClr val="00A58D"/>
              </a:buClr>
              <a:buSzPts val="2200"/>
              <a:buFont typeface="Roboto"/>
              <a:buChar char="-"/>
            </a:pPr>
            <a:r>
              <a:rPr lang="en-GB" sz="2200">
                <a:solidFill>
                  <a:schemeClr val="dk1"/>
                </a:solidFill>
                <a:latin typeface="Roboto"/>
                <a:ea typeface="Roboto"/>
                <a:cs typeface="Roboto"/>
                <a:sym typeface="Roboto"/>
              </a:rPr>
              <a:t>Extend </a:t>
            </a:r>
            <a:r>
              <a:rPr lang="en-GB" sz="2200" b="1">
                <a:solidFill>
                  <a:srgbClr val="00A58D"/>
                </a:solidFill>
                <a:latin typeface="Roboto"/>
                <a:ea typeface="Roboto"/>
                <a:cs typeface="Roboto"/>
                <a:sym typeface="Roboto"/>
              </a:rPr>
              <a:t>species</a:t>
            </a:r>
            <a:r>
              <a:rPr lang="en-GB" sz="2200">
                <a:solidFill>
                  <a:schemeClr val="dk1"/>
                </a:solidFill>
                <a:latin typeface="Roboto"/>
                <a:ea typeface="Roboto"/>
                <a:cs typeface="Roboto"/>
                <a:sym typeface="Roboto"/>
              </a:rPr>
              <a:t> list to the entire </a:t>
            </a:r>
            <a:r>
              <a:rPr lang="en-GB" sz="2200" b="1">
                <a:solidFill>
                  <a:srgbClr val="00A58D"/>
                </a:solidFill>
                <a:latin typeface="Roboto"/>
                <a:ea typeface="Roboto"/>
                <a:cs typeface="Roboto"/>
                <a:sym typeface="Roboto"/>
              </a:rPr>
              <a:t>List of Invasive Alien Species of Union concern</a:t>
            </a:r>
            <a:endParaRPr sz="2200" b="1">
              <a:solidFill>
                <a:srgbClr val="00A58D"/>
              </a:solidFill>
              <a:latin typeface="Roboto"/>
              <a:ea typeface="Roboto"/>
              <a:cs typeface="Roboto"/>
              <a:sym typeface="Roboto"/>
            </a:endParaRPr>
          </a:p>
          <a:p>
            <a:pPr marL="342900" lvl="0" indent="-354584" algn="just" rtl="0">
              <a:lnSpc>
                <a:spcPct val="115000"/>
              </a:lnSpc>
              <a:spcBef>
                <a:spcPts val="0"/>
              </a:spcBef>
              <a:spcAft>
                <a:spcPts val="0"/>
              </a:spcAft>
              <a:buClr>
                <a:srgbClr val="00A58D"/>
              </a:buClr>
              <a:buSzPts val="2200"/>
              <a:buFont typeface="Roboto"/>
              <a:buChar char="-"/>
            </a:pPr>
            <a:r>
              <a:rPr lang="en-GB" sz="2200">
                <a:solidFill>
                  <a:schemeClr val="dk1"/>
                </a:solidFill>
                <a:latin typeface="Roboto"/>
                <a:ea typeface="Roboto"/>
                <a:cs typeface="Roboto"/>
                <a:sym typeface="Roboto"/>
              </a:rPr>
              <a:t>Extend species list to the entire </a:t>
            </a:r>
            <a:r>
              <a:rPr lang="en-GB" sz="2200" b="1">
                <a:solidFill>
                  <a:srgbClr val="00A58D"/>
                </a:solidFill>
                <a:latin typeface="Roboto"/>
                <a:ea typeface="Roboto"/>
                <a:cs typeface="Roboto"/>
                <a:sym typeface="Roboto"/>
              </a:rPr>
              <a:t>list of alien species of Belgium (</a:t>
            </a:r>
            <a:r>
              <a:rPr lang="en-GB" sz="2200" b="1" u="sng">
                <a:solidFill>
                  <a:schemeClr val="hlink"/>
                </a:solidFill>
                <a:latin typeface="Roboto"/>
                <a:ea typeface="Roboto"/>
                <a:cs typeface="Roboto"/>
                <a:sym typeface="Roboto"/>
                <a:hlinkClick r:id="rId3"/>
              </a:rPr>
              <a:t>GRIIS Belgium</a:t>
            </a:r>
            <a:r>
              <a:rPr lang="en-GB" sz="2200" b="1">
                <a:solidFill>
                  <a:srgbClr val="00A58D"/>
                </a:solidFill>
                <a:latin typeface="Roboto"/>
                <a:ea typeface="Roboto"/>
                <a:cs typeface="Roboto"/>
                <a:sym typeface="Roboto"/>
              </a:rPr>
              <a:t>) </a:t>
            </a:r>
            <a:endParaRPr sz="2200">
              <a:solidFill>
                <a:schemeClr val="dk1"/>
              </a:solidFill>
              <a:latin typeface="Roboto"/>
              <a:ea typeface="Roboto"/>
              <a:cs typeface="Roboto"/>
              <a:sym typeface="Roboto"/>
            </a:endParaRPr>
          </a:p>
          <a:p>
            <a:pPr marL="342900" lvl="0" indent="-354584" algn="just" rtl="0">
              <a:lnSpc>
                <a:spcPct val="115000"/>
              </a:lnSpc>
              <a:spcBef>
                <a:spcPts val="0"/>
              </a:spcBef>
              <a:spcAft>
                <a:spcPts val="0"/>
              </a:spcAft>
              <a:buClr>
                <a:srgbClr val="00A58D"/>
              </a:buClr>
              <a:buSzPts val="2200"/>
              <a:buFont typeface="Roboto"/>
              <a:buChar char="-"/>
            </a:pPr>
            <a:r>
              <a:rPr lang="en-GB" sz="2200">
                <a:solidFill>
                  <a:schemeClr val="dk1"/>
                </a:solidFill>
                <a:latin typeface="Roboto"/>
                <a:ea typeface="Roboto"/>
                <a:cs typeface="Roboto"/>
                <a:sym typeface="Roboto"/>
              </a:rPr>
              <a:t>Add </a:t>
            </a:r>
            <a:r>
              <a:rPr lang="en-GB" sz="2200" b="1">
                <a:solidFill>
                  <a:srgbClr val="00A58D"/>
                </a:solidFill>
                <a:latin typeface="Roboto"/>
                <a:ea typeface="Roboto"/>
                <a:cs typeface="Roboto"/>
                <a:sym typeface="Roboto"/>
              </a:rPr>
              <a:t>French</a:t>
            </a:r>
            <a:r>
              <a:rPr lang="en-GB" sz="2200">
                <a:solidFill>
                  <a:schemeClr val="dk1"/>
                </a:solidFill>
                <a:latin typeface="Roboto"/>
                <a:ea typeface="Roboto"/>
                <a:cs typeface="Roboto"/>
                <a:sym typeface="Roboto"/>
              </a:rPr>
              <a:t> and </a:t>
            </a:r>
            <a:r>
              <a:rPr lang="en-GB" sz="2200" b="1">
                <a:solidFill>
                  <a:srgbClr val="00A58D"/>
                </a:solidFill>
                <a:latin typeface="Roboto"/>
                <a:ea typeface="Roboto"/>
                <a:cs typeface="Roboto"/>
                <a:sym typeface="Roboto"/>
              </a:rPr>
              <a:t>Dutch</a:t>
            </a:r>
            <a:r>
              <a:rPr lang="en-GB" sz="2200">
                <a:solidFill>
                  <a:schemeClr val="dk1"/>
                </a:solidFill>
                <a:latin typeface="Roboto"/>
                <a:ea typeface="Roboto"/>
                <a:cs typeface="Roboto"/>
                <a:sym typeface="Roboto"/>
              </a:rPr>
              <a:t> translations</a:t>
            </a:r>
            <a:endParaRPr sz="2200">
              <a:solidFill>
                <a:schemeClr val="dk1"/>
              </a:solidFill>
              <a:latin typeface="Roboto"/>
              <a:ea typeface="Roboto"/>
              <a:cs typeface="Roboto"/>
              <a:sym typeface="Roboto"/>
            </a:endParaRPr>
          </a:p>
          <a:p>
            <a:pPr marL="457200" lvl="0" indent="0" algn="just" rtl="0">
              <a:lnSpc>
                <a:spcPct val="115000"/>
              </a:lnSpc>
              <a:spcBef>
                <a:spcPts val="0"/>
              </a:spcBef>
              <a:spcAft>
                <a:spcPts val="0"/>
              </a:spcAft>
              <a:buNone/>
            </a:pPr>
            <a:endParaRPr sz="2200">
              <a:solidFill>
                <a:schemeClr val="dk1"/>
              </a:solidFill>
              <a:latin typeface="Roboto"/>
              <a:ea typeface="Roboto"/>
              <a:cs typeface="Roboto"/>
              <a:sym typeface="Roboto"/>
            </a:endParaRPr>
          </a:p>
          <a:p>
            <a:pPr marL="457200" lvl="0" indent="0" algn="just" rtl="0">
              <a:lnSpc>
                <a:spcPct val="115000"/>
              </a:lnSpc>
              <a:spcBef>
                <a:spcPts val="0"/>
              </a:spcBef>
              <a:spcAft>
                <a:spcPts val="0"/>
              </a:spcAft>
              <a:buNone/>
            </a:pPr>
            <a:r>
              <a:rPr lang="en-GB" sz="2200" b="1">
                <a:solidFill>
                  <a:srgbClr val="00A58D"/>
                </a:solidFill>
                <a:latin typeface="Roboto"/>
                <a:ea typeface="Roboto"/>
                <a:cs typeface="Roboto"/>
                <a:sym typeface="Roboto"/>
              </a:rPr>
              <a:t>User feedback</a:t>
            </a:r>
            <a:r>
              <a:rPr lang="en-GB" sz="2200">
                <a:solidFill>
                  <a:schemeClr val="dk1"/>
                </a:solidFill>
                <a:latin typeface="Roboto"/>
                <a:ea typeface="Roboto"/>
                <a:cs typeface="Roboto"/>
                <a:sym typeface="Roboto"/>
              </a:rPr>
              <a:t> is welcome! Contact us at </a:t>
            </a:r>
            <a:r>
              <a:rPr lang="en-GB" sz="2200" u="sng">
                <a:solidFill>
                  <a:schemeClr val="hlink"/>
                </a:solidFill>
                <a:latin typeface="Roboto"/>
                <a:ea typeface="Roboto"/>
                <a:cs typeface="Roboto"/>
                <a:sym typeface="Roboto"/>
                <a:hlinkClick r:id="rId4"/>
              </a:rPr>
              <a:t>info@alert.riparias.be</a:t>
            </a:r>
            <a:endParaRPr sz="2200">
              <a:solidFill>
                <a:schemeClr val="dk1"/>
              </a:solidFill>
              <a:latin typeface="Roboto"/>
              <a:ea typeface="Roboto"/>
              <a:cs typeface="Roboto"/>
              <a:sym typeface="Roboto"/>
            </a:endParaRPr>
          </a:p>
          <a:p>
            <a:pPr marL="457200" lvl="0" indent="0" algn="just" rtl="0">
              <a:lnSpc>
                <a:spcPct val="115000"/>
              </a:lnSpc>
              <a:spcBef>
                <a:spcPts val="0"/>
              </a:spcBef>
              <a:spcAft>
                <a:spcPts val="0"/>
              </a:spcAft>
              <a:buNone/>
            </a:pPr>
            <a:endParaRPr sz="2200">
              <a:solidFill>
                <a:schemeClr val="dk1"/>
              </a:solidFill>
              <a:latin typeface="Roboto"/>
              <a:ea typeface="Roboto"/>
              <a:cs typeface="Roboto"/>
              <a:sym typeface="Roboto"/>
            </a:endParaRPr>
          </a:p>
          <a:p>
            <a:pPr marL="457200" lvl="0" indent="0" algn="just" rtl="0">
              <a:lnSpc>
                <a:spcPct val="115000"/>
              </a:lnSpc>
              <a:spcBef>
                <a:spcPts val="0"/>
              </a:spcBef>
              <a:spcAft>
                <a:spcPts val="0"/>
              </a:spcAft>
              <a:buNone/>
            </a:pPr>
            <a:r>
              <a:rPr lang="en-GB" sz="2600">
                <a:solidFill>
                  <a:srgbClr val="FF0000"/>
                </a:solidFill>
                <a:latin typeface="Roboto"/>
                <a:ea typeface="Roboto"/>
                <a:cs typeface="Roboto"/>
                <a:sym typeface="Roboto"/>
              </a:rPr>
              <a:t>Share Your data, LIFE RIPARIAS can deliver support</a:t>
            </a:r>
            <a:endParaRPr sz="2600">
              <a:solidFill>
                <a:srgbClr val="FF0000"/>
              </a:solidFill>
              <a:latin typeface="Roboto"/>
              <a:ea typeface="Roboto"/>
              <a:cs typeface="Roboto"/>
              <a:sym typeface="Roboto"/>
            </a:endParaRPr>
          </a:p>
        </p:txBody>
      </p:sp>
      <p:pic>
        <p:nvPicPr>
          <p:cNvPr id="217" name="Google Shape;217;g1441ef8efe4_0_45"/>
          <p:cNvPicPr preferRelativeResize="0"/>
          <p:nvPr/>
        </p:nvPicPr>
        <p:blipFill>
          <a:blip r:embed="rId5">
            <a:alphaModFix/>
          </a:blip>
          <a:stretch>
            <a:fillRect/>
          </a:stretch>
        </p:blipFill>
        <p:spPr>
          <a:xfrm>
            <a:off x="8991000" y="4145975"/>
            <a:ext cx="2865216" cy="1511425"/>
          </a:xfrm>
          <a:prstGeom prst="rect">
            <a:avLst/>
          </a:prstGeom>
          <a:noFill/>
          <a:ln>
            <a:noFill/>
          </a:ln>
        </p:spPr>
      </p:pic>
      <p:pic>
        <p:nvPicPr>
          <p:cNvPr id="218" name="Google Shape;218;g1441ef8efe4_0_45"/>
          <p:cNvPicPr preferRelativeResize="0"/>
          <p:nvPr/>
        </p:nvPicPr>
        <p:blipFill>
          <a:blip r:embed="rId6">
            <a:alphaModFix/>
          </a:blip>
          <a:stretch>
            <a:fillRect/>
          </a:stretch>
        </p:blipFill>
        <p:spPr>
          <a:xfrm>
            <a:off x="8749725" y="121150"/>
            <a:ext cx="3347774" cy="1770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g14ffa366cb1_4_28"/>
          <p:cNvSpPr txBox="1"/>
          <p:nvPr/>
        </p:nvSpPr>
        <p:spPr>
          <a:xfrm>
            <a:off x="3411875" y="480950"/>
            <a:ext cx="7077000" cy="314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a:solidFill>
                  <a:srgbClr val="00A58E"/>
                </a:solidFill>
                <a:latin typeface="Barlow Semi Condensed"/>
                <a:ea typeface="Barlow Semi Condensed"/>
                <a:cs typeface="Barlow Semi Condensed"/>
                <a:sym typeface="Barlow Semi Condensed"/>
              </a:rPr>
              <a:t>DEMO</a:t>
            </a:r>
            <a:endParaRPr sz="6600">
              <a:solidFill>
                <a:srgbClr val="00A58E"/>
              </a:solidFill>
              <a:latin typeface="Barlow Semi Condensed"/>
              <a:ea typeface="Barlow Semi Condensed"/>
              <a:cs typeface="Barlow Semi Condensed"/>
              <a:sym typeface="Barlow Semi Condensed"/>
            </a:endParaRPr>
          </a:p>
          <a:p>
            <a:pPr marL="0" marR="0" lvl="0" indent="0" algn="ctr" rtl="0">
              <a:spcBef>
                <a:spcPts val="0"/>
              </a:spcBef>
              <a:spcAft>
                <a:spcPts val="0"/>
              </a:spcAft>
              <a:buNone/>
            </a:pPr>
            <a:r>
              <a:rPr lang="en-GB" sz="6600">
                <a:solidFill>
                  <a:srgbClr val="00A58E"/>
                </a:solidFill>
                <a:latin typeface="Barlow Semi Condensed"/>
                <a:ea typeface="Barlow Semi Condensed"/>
                <a:cs typeface="Barlow Semi Condensed"/>
                <a:sym typeface="Barlow Semi Condensed"/>
              </a:rPr>
              <a:t>Create Alert</a:t>
            </a:r>
            <a:endParaRPr sz="6600">
              <a:solidFill>
                <a:srgbClr val="00A58E"/>
              </a:solidFill>
              <a:latin typeface="Barlow Semi Condensed"/>
              <a:ea typeface="Barlow Semi Condensed"/>
              <a:cs typeface="Barlow Semi Condensed"/>
              <a:sym typeface="Barlow Semi Condensed"/>
            </a:endParaRPr>
          </a:p>
          <a:p>
            <a:pPr marL="0" marR="0" lvl="0" indent="0" algn="ctr" rtl="0">
              <a:spcBef>
                <a:spcPts val="0"/>
              </a:spcBef>
              <a:spcAft>
                <a:spcPts val="0"/>
              </a:spcAft>
              <a:buNone/>
            </a:pPr>
            <a:r>
              <a:rPr lang="en-GB" sz="6600">
                <a:solidFill>
                  <a:srgbClr val="00A58E"/>
                </a:solidFill>
                <a:latin typeface="Barlow Semi Condensed"/>
                <a:ea typeface="Barlow Semi Condensed"/>
                <a:cs typeface="Barlow Semi Condensed"/>
                <a:sym typeface="Barlow Semi Condensed"/>
              </a:rPr>
              <a:t>alert.riparias.be</a:t>
            </a:r>
            <a:endParaRPr sz="6600">
              <a:solidFill>
                <a:srgbClr val="00A58E"/>
              </a:solidFill>
              <a:latin typeface="Barlow Semi Condensed"/>
              <a:ea typeface="Barlow Semi Condensed"/>
              <a:cs typeface="Barlow Semi Condensed"/>
              <a:sym typeface="Barlow Semi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4ffa366cb1_4_34"/>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sp>
        <p:nvSpPr>
          <p:cNvPr id="229" name="Google Shape;229;g14ffa366cb1_4_34"/>
          <p:cNvSpPr/>
          <p:nvPr/>
        </p:nvSpPr>
        <p:spPr>
          <a:xfrm>
            <a:off x="481833" y="307475"/>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b="1">
                <a:solidFill>
                  <a:srgbClr val="00A58F"/>
                </a:solidFill>
                <a:latin typeface="Barlow Semi Condensed"/>
                <a:ea typeface="Barlow Semi Condensed"/>
                <a:cs typeface="Barlow Semi Condensed"/>
                <a:sym typeface="Barlow Semi Condensed"/>
              </a:rPr>
              <a:t>EXERCISE</a:t>
            </a:r>
            <a:endParaRPr sz="1800" b="1" i="0" u="none" strike="noStrike" cap="none">
              <a:solidFill>
                <a:schemeClr val="dk1"/>
              </a:solidFill>
            </a:endParaRPr>
          </a:p>
        </p:txBody>
      </p:sp>
      <p:sp>
        <p:nvSpPr>
          <p:cNvPr id="230" name="Google Shape;230;g14ffa366cb1_4_34"/>
          <p:cNvSpPr txBox="1"/>
          <p:nvPr/>
        </p:nvSpPr>
        <p:spPr>
          <a:xfrm>
            <a:off x="593775" y="1243475"/>
            <a:ext cx="5937600" cy="4809300"/>
          </a:xfrm>
          <a:prstGeom prst="rect">
            <a:avLst/>
          </a:prstGeom>
          <a:noFill/>
          <a:ln>
            <a:noFill/>
          </a:ln>
        </p:spPr>
        <p:txBody>
          <a:bodyPr spcFirstLastPara="1" wrap="square" lIns="91425" tIns="45700" rIns="91425" bIns="45700" anchor="t" anchorCtr="0">
            <a:spAutoFit/>
          </a:bodyPr>
          <a:lstStyle/>
          <a:p>
            <a:pPr marL="457200" lvl="0" indent="0" algn="just" rtl="0">
              <a:lnSpc>
                <a:spcPct val="115000"/>
              </a:lnSpc>
              <a:spcBef>
                <a:spcPts val="0"/>
              </a:spcBef>
              <a:spcAft>
                <a:spcPts val="0"/>
              </a:spcAft>
              <a:buNone/>
            </a:pPr>
            <a:r>
              <a:rPr lang="en-GB" sz="2700">
                <a:solidFill>
                  <a:schemeClr val="dk1"/>
                </a:solidFill>
                <a:latin typeface="Roboto"/>
                <a:ea typeface="Roboto"/>
                <a:cs typeface="Roboto"/>
                <a:sym typeface="Roboto"/>
              </a:rPr>
              <a:t>You are a river basin manager active in the province of East Flanders. Create a customized alert for daily notification of observations of pigmyweed (</a:t>
            </a:r>
            <a:r>
              <a:rPr lang="en-GB" sz="2700" i="1">
                <a:solidFill>
                  <a:schemeClr val="dk1"/>
                </a:solidFill>
                <a:latin typeface="Roboto"/>
                <a:ea typeface="Roboto"/>
                <a:cs typeface="Roboto"/>
                <a:sym typeface="Roboto"/>
              </a:rPr>
              <a:t>Crassula helmsii</a:t>
            </a:r>
            <a:r>
              <a:rPr lang="en-GB" sz="2700">
                <a:solidFill>
                  <a:schemeClr val="dk1"/>
                </a:solidFill>
                <a:latin typeface="Roboto"/>
                <a:ea typeface="Roboto"/>
                <a:cs typeface="Roboto"/>
                <a:sym typeface="Roboto"/>
              </a:rPr>
              <a:t>) and floating pennywort (</a:t>
            </a:r>
            <a:r>
              <a:rPr lang="en-GB" sz="2700" i="1">
                <a:solidFill>
                  <a:schemeClr val="dk1"/>
                </a:solidFill>
                <a:latin typeface="Roboto"/>
                <a:ea typeface="Roboto"/>
                <a:cs typeface="Roboto"/>
                <a:sym typeface="Roboto"/>
              </a:rPr>
              <a:t>Hydrocotyle ranunculoides</a:t>
            </a:r>
            <a:r>
              <a:rPr lang="en-GB" sz="2700">
                <a:solidFill>
                  <a:schemeClr val="dk1"/>
                </a:solidFill>
                <a:latin typeface="Roboto"/>
                <a:ea typeface="Roboto"/>
                <a:cs typeface="Roboto"/>
                <a:sym typeface="Roboto"/>
              </a:rPr>
              <a:t>), based on data from Florabank, iNaturalist and waarnemingen.be</a:t>
            </a:r>
            <a:endParaRPr sz="2200">
              <a:solidFill>
                <a:schemeClr val="dk1"/>
              </a:solidFill>
              <a:latin typeface="Roboto"/>
              <a:ea typeface="Roboto"/>
              <a:cs typeface="Roboto"/>
              <a:sym typeface="Roboto"/>
            </a:endParaRPr>
          </a:p>
        </p:txBody>
      </p:sp>
      <p:pic>
        <p:nvPicPr>
          <p:cNvPr id="231" name="Google Shape;231;g14ffa366cb1_4_34"/>
          <p:cNvPicPr preferRelativeResize="0"/>
          <p:nvPr/>
        </p:nvPicPr>
        <p:blipFill>
          <a:blip r:embed="rId3">
            <a:alphaModFix/>
          </a:blip>
          <a:stretch>
            <a:fillRect/>
          </a:stretch>
        </p:blipFill>
        <p:spPr>
          <a:xfrm>
            <a:off x="7752600" y="1922425"/>
            <a:ext cx="3013151" cy="30131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44087e33f5_0_25"/>
          <p:cNvSpPr txBox="1"/>
          <p:nvPr/>
        </p:nvSpPr>
        <p:spPr>
          <a:xfrm>
            <a:off x="323180" y="1181800"/>
            <a:ext cx="11931600" cy="4308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GB" sz="2200">
                <a:solidFill>
                  <a:schemeClr val="dk1"/>
                </a:solidFill>
                <a:latin typeface="Roboto"/>
                <a:ea typeface="Roboto"/>
                <a:cs typeface="Roboto"/>
                <a:sym typeface="Roboto"/>
              </a:rPr>
              <a:t>Set your own </a:t>
            </a:r>
            <a:r>
              <a:rPr lang="en-GB" sz="2200" b="1">
                <a:solidFill>
                  <a:srgbClr val="00A58D"/>
                </a:solidFill>
                <a:latin typeface="Roboto"/>
                <a:ea typeface="Roboto"/>
                <a:cs typeface="Roboto"/>
                <a:sym typeface="Roboto"/>
              </a:rPr>
              <a:t>alerts</a:t>
            </a:r>
            <a:r>
              <a:rPr lang="en-GB" sz="2200">
                <a:solidFill>
                  <a:schemeClr val="dk1"/>
                </a:solidFill>
                <a:latin typeface="Roboto"/>
                <a:ea typeface="Roboto"/>
                <a:cs typeface="Roboto"/>
                <a:sym typeface="Roboto"/>
              </a:rPr>
              <a:t> by creating a new account</a:t>
            </a:r>
            <a:endParaRPr sz="2200">
              <a:solidFill>
                <a:schemeClr val="dk1"/>
              </a:solidFill>
              <a:latin typeface="Roboto"/>
              <a:ea typeface="Roboto"/>
              <a:cs typeface="Roboto"/>
              <a:sym typeface="Roboto"/>
            </a:endParaRPr>
          </a:p>
        </p:txBody>
      </p:sp>
      <p:sp>
        <p:nvSpPr>
          <p:cNvPr id="237" name="Google Shape;237;g144087e33f5_0_25"/>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sign in/ sign up</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238" name="Google Shape;238;g144087e33f5_0_25"/>
          <p:cNvPicPr preferRelativeResize="0"/>
          <p:nvPr/>
        </p:nvPicPr>
        <p:blipFill>
          <a:blip r:embed="rId3">
            <a:alphaModFix/>
          </a:blip>
          <a:stretch>
            <a:fillRect/>
          </a:stretch>
        </p:blipFill>
        <p:spPr>
          <a:xfrm>
            <a:off x="152400" y="1765175"/>
            <a:ext cx="11300925" cy="49404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44087e33f5_0_32"/>
          <p:cNvSpPr txBox="1"/>
          <p:nvPr/>
        </p:nvSpPr>
        <p:spPr>
          <a:xfrm>
            <a:off x="130205" y="1243475"/>
            <a:ext cx="11931600" cy="8205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GB" sz="2200">
                <a:solidFill>
                  <a:schemeClr val="dk1"/>
                </a:solidFill>
                <a:latin typeface="Roboto"/>
                <a:ea typeface="Roboto"/>
                <a:cs typeface="Roboto"/>
                <a:sym typeface="Roboto"/>
              </a:rPr>
              <a:t>All observations are “</a:t>
            </a:r>
            <a:r>
              <a:rPr lang="en-GB" sz="2200" b="1">
                <a:solidFill>
                  <a:srgbClr val="00A58D"/>
                </a:solidFill>
                <a:latin typeface="Roboto"/>
                <a:ea typeface="Roboto"/>
                <a:cs typeface="Roboto"/>
                <a:sym typeface="Roboto"/>
              </a:rPr>
              <a:t>unseen</a:t>
            </a:r>
            <a:r>
              <a:rPr lang="en-GB" sz="2200">
                <a:solidFill>
                  <a:schemeClr val="dk1"/>
                </a:solidFill>
                <a:latin typeface="Roboto"/>
                <a:ea typeface="Roboto"/>
                <a:cs typeface="Roboto"/>
                <a:sym typeface="Roboto"/>
              </a:rPr>
              <a:t>” to the user the very first time he/she logs in. You can “Mark all observations as seen”. It might take a while the first time…</a:t>
            </a:r>
            <a:endParaRPr sz="2200">
              <a:solidFill>
                <a:schemeClr val="dk1"/>
              </a:solidFill>
              <a:latin typeface="Roboto"/>
              <a:ea typeface="Roboto"/>
              <a:cs typeface="Roboto"/>
              <a:sym typeface="Roboto"/>
            </a:endParaRPr>
          </a:p>
        </p:txBody>
      </p:sp>
      <p:sp>
        <p:nvSpPr>
          <p:cNvPr id="244" name="Google Shape;244;g144087e33f5_0_32"/>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after sign up</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245" name="Google Shape;245;g144087e33f5_0_32"/>
          <p:cNvPicPr preferRelativeResize="0"/>
          <p:nvPr/>
        </p:nvPicPr>
        <p:blipFill>
          <a:blip r:embed="rId3">
            <a:alphaModFix/>
          </a:blip>
          <a:stretch>
            <a:fillRect/>
          </a:stretch>
        </p:blipFill>
        <p:spPr>
          <a:xfrm>
            <a:off x="152400" y="2450975"/>
            <a:ext cx="11887199" cy="169374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44087e33f5_0_43"/>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sp>
        <p:nvSpPr>
          <p:cNvPr id="251" name="Google Shape;251;g144087e33f5_0_43"/>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create your alerts</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52" name="Google Shape;252;g144087e33f5_0_43"/>
          <p:cNvSpPr txBox="1"/>
          <p:nvPr/>
        </p:nvSpPr>
        <p:spPr>
          <a:xfrm>
            <a:off x="130205" y="1243475"/>
            <a:ext cx="11931600" cy="36612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GB" sz="2200">
                <a:solidFill>
                  <a:schemeClr val="dk1"/>
                </a:solidFill>
                <a:latin typeface="Roboto"/>
                <a:ea typeface="Roboto"/>
                <a:cs typeface="Roboto"/>
                <a:sym typeface="Roboto"/>
              </a:rPr>
              <a:t>Configure your </a:t>
            </a:r>
            <a:r>
              <a:rPr lang="en-GB" sz="2200" b="1">
                <a:solidFill>
                  <a:srgbClr val="00A58D"/>
                </a:solidFill>
                <a:latin typeface="Roboto"/>
                <a:ea typeface="Roboto"/>
                <a:cs typeface="Roboto"/>
                <a:sym typeface="Roboto"/>
              </a:rPr>
              <a:t>alerts</a:t>
            </a:r>
            <a:r>
              <a:rPr lang="en-GB" sz="2200">
                <a:solidFill>
                  <a:schemeClr val="dk1"/>
                </a:solidFill>
                <a:latin typeface="Roboto"/>
                <a:ea typeface="Roboto"/>
                <a:cs typeface="Roboto"/>
                <a:sym typeface="Roboto"/>
              </a:rPr>
              <a:t> based on:</a:t>
            </a:r>
            <a:endParaRPr sz="2200">
              <a:solidFill>
                <a:schemeClr val="dk1"/>
              </a:solidFill>
              <a:latin typeface="Roboto"/>
              <a:ea typeface="Roboto"/>
              <a:cs typeface="Roboto"/>
              <a:sym typeface="Roboto"/>
            </a:endParaRPr>
          </a:p>
          <a:p>
            <a:pPr marL="342900" marR="0" lvl="0" indent="-368300" algn="just" rtl="0">
              <a:lnSpc>
                <a:spcPct val="115000"/>
              </a:lnSpc>
              <a:spcBef>
                <a:spcPts val="0"/>
              </a:spcBef>
              <a:spcAft>
                <a:spcPts val="0"/>
              </a:spcAft>
              <a:buClr>
                <a:srgbClr val="00A58D"/>
              </a:buClr>
              <a:buSzPts val="2416"/>
              <a:buFont typeface="Roboto"/>
              <a:buChar char="-"/>
            </a:pPr>
            <a:r>
              <a:rPr lang="en-GB" sz="2200" b="1">
                <a:solidFill>
                  <a:srgbClr val="00A58D"/>
                </a:solidFill>
                <a:latin typeface="Roboto"/>
                <a:ea typeface="Roboto"/>
                <a:cs typeface="Roboto"/>
                <a:sym typeface="Roboto"/>
              </a:rPr>
              <a:t>Species</a:t>
            </a:r>
            <a:r>
              <a:rPr lang="en-GB" sz="2200">
                <a:solidFill>
                  <a:schemeClr val="dk1"/>
                </a:solidFill>
                <a:latin typeface="Roboto"/>
                <a:ea typeface="Roboto"/>
                <a:cs typeface="Roboto"/>
                <a:sym typeface="Roboto"/>
              </a:rPr>
              <a:t>: one or more LIFE RIPARIAS target list</a:t>
            </a:r>
            <a:endParaRPr sz="2200">
              <a:solidFill>
                <a:schemeClr val="dk1"/>
              </a:solidFill>
              <a:latin typeface="Roboto"/>
              <a:ea typeface="Roboto"/>
              <a:cs typeface="Roboto"/>
              <a:sym typeface="Roboto"/>
            </a:endParaRPr>
          </a:p>
          <a:p>
            <a:pPr marL="342900" marR="0" lvl="0" indent="-368300" algn="just" rtl="0">
              <a:lnSpc>
                <a:spcPct val="115000"/>
              </a:lnSpc>
              <a:spcBef>
                <a:spcPts val="0"/>
              </a:spcBef>
              <a:spcAft>
                <a:spcPts val="0"/>
              </a:spcAft>
              <a:buClr>
                <a:srgbClr val="00A58D"/>
              </a:buClr>
              <a:buSzPts val="2416"/>
              <a:buFont typeface="Roboto"/>
              <a:buChar char="-"/>
            </a:pPr>
            <a:r>
              <a:rPr lang="en-GB" sz="2200" b="1">
                <a:solidFill>
                  <a:srgbClr val="00A58D"/>
                </a:solidFill>
                <a:latin typeface="Roboto"/>
                <a:ea typeface="Roboto"/>
                <a:cs typeface="Roboto"/>
                <a:sym typeface="Roboto"/>
              </a:rPr>
              <a:t>Areas</a:t>
            </a:r>
            <a:r>
              <a:rPr lang="en-GB" sz="2200">
                <a:solidFill>
                  <a:schemeClr val="dk1"/>
                </a:solidFill>
                <a:latin typeface="Roboto"/>
                <a:ea typeface="Roboto"/>
                <a:cs typeface="Roboto"/>
                <a:sym typeface="Roboto"/>
              </a:rPr>
              <a:t>: one or more LIFE RIPARIAS river basins, provinces or regions</a:t>
            </a:r>
            <a:endParaRPr sz="1800"/>
          </a:p>
          <a:p>
            <a:pPr marL="342900" marR="0" lvl="0" indent="-368300" algn="just" rtl="0">
              <a:lnSpc>
                <a:spcPct val="115000"/>
              </a:lnSpc>
              <a:spcBef>
                <a:spcPts val="0"/>
              </a:spcBef>
              <a:spcAft>
                <a:spcPts val="0"/>
              </a:spcAft>
              <a:buClr>
                <a:srgbClr val="00A58D"/>
              </a:buClr>
              <a:buSzPts val="2416"/>
              <a:buFont typeface="Roboto"/>
              <a:buChar char="-"/>
            </a:pPr>
            <a:r>
              <a:rPr lang="en-GB" sz="2200" b="1">
                <a:solidFill>
                  <a:srgbClr val="00A58D"/>
                </a:solidFill>
                <a:latin typeface="Roboto"/>
                <a:ea typeface="Roboto"/>
                <a:cs typeface="Roboto"/>
                <a:sym typeface="Roboto"/>
              </a:rPr>
              <a:t>Datasets</a:t>
            </a:r>
            <a:r>
              <a:rPr lang="en-GB" sz="2200">
                <a:solidFill>
                  <a:schemeClr val="dk1"/>
                </a:solidFill>
                <a:latin typeface="Roboto"/>
                <a:ea typeface="Roboto"/>
                <a:cs typeface="Roboto"/>
                <a:sym typeface="Roboto"/>
              </a:rPr>
              <a:t>: GBIF datasets observations belongs to </a:t>
            </a:r>
            <a:endParaRPr sz="2200">
              <a:solidFill>
                <a:schemeClr val="dk1"/>
              </a:solidFill>
              <a:latin typeface="Roboto"/>
              <a:ea typeface="Roboto"/>
              <a:cs typeface="Roboto"/>
              <a:sym typeface="Roboto"/>
            </a:endParaRPr>
          </a:p>
          <a:p>
            <a:pPr marL="342900" marR="0" lvl="0" indent="-354584" algn="just" rtl="0">
              <a:lnSpc>
                <a:spcPct val="115000"/>
              </a:lnSpc>
              <a:spcBef>
                <a:spcPts val="0"/>
              </a:spcBef>
              <a:spcAft>
                <a:spcPts val="0"/>
              </a:spcAft>
              <a:buClr>
                <a:schemeClr val="dk1"/>
              </a:buClr>
              <a:buSzPts val="2200"/>
              <a:buFont typeface="Roboto"/>
              <a:buChar char="-"/>
            </a:pPr>
            <a:r>
              <a:rPr lang="en-GB" sz="2200" b="1">
                <a:solidFill>
                  <a:srgbClr val="00A58D"/>
                </a:solidFill>
                <a:latin typeface="Roboto"/>
                <a:ea typeface="Roboto"/>
                <a:cs typeface="Roboto"/>
                <a:sym typeface="Roboto"/>
              </a:rPr>
              <a:t>Email notifications frequency</a:t>
            </a:r>
            <a:r>
              <a:rPr lang="en-GB" sz="2200">
                <a:solidFill>
                  <a:schemeClr val="dk1"/>
                </a:solidFill>
                <a:latin typeface="Roboto"/>
                <a:ea typeface="Roboto"/>
                <a:cs typeface="Roboto"/>
                <a:sym typeface="Roboto"/>
              </a:rPr>
              <a:t>: daily, weekly, never, …</a:t>
            </a:r>
            <a:endParaRPr sz="2200">
              <a:solidFill>
                <a:schemeClr val="dk1"/>
              </a:solidFill>
              <a:latin typeface="Roboto"/>
              <a:ea typeface="Roboto"/>
              <a:cs typeface="Roboto"/>
              <a:sym typeface="Roboto"/>
            </a:endParaRPr>
          </a:p>
          <a:p>
            <a:pPr marL="0" marR="0" lvl="0" indent="0" algn="just" rtl="0">
              <a:lnSpc>
                <a:spcPct val="115000"/>
              </a:lnSpc>
              <a:spcBef>
                <a:spcPts val="0"/>
              </a:spcBef>
              <a:spcAft>
                <a:spcPts val="0"/>
              </a:spcAft>
              <a:buNone/>
            </a:pPr>
            <a:endParaRPr sz="2200">
              <a:solidFill>
                <a:schemeClr val="dk1"/>
              </a:solidFill>
              <a:latin typeface="Roboto"/>
              <a:ea typeface="Roboto"/>
              <a:cs typeface="Roboto"/>
              <a:sym typeface="Roboto"/>
            </a:endParaRPr>
          </a:p>
          <a:p>
            <a:pPr marL="0" marR="0" lvl="0" indent="0" algn="just" rtl="0">
              <a:lnSpc>
                <a:spcPct val="115000"/>
              </a:lnSpc>
              <a:spcBef>
                <a:spcPts val="0"/>
              </a:spcBef>
              <a:spcAft>
                <a:spcPts val="0"/>
              </a:spcAft>
              <a:buNone/>
            </a:pPr>
            <a:r>
              <a:rPr lang="en-GB" sz="2200">
                <a:solidFill>
                  <a:schemeClr val="dk1"/>
                </a:solidFill>
                <a:latin typeface="Roboto"/>
                <a:ea typeface="Roboto"/>
                <a:cs typeface="Roboto"/>
                <a:sym typeface="Roboto"/>
              </a:rPr>
              <a:t>And explore </a:t>
            </a:r>
            <a:r>
              <a:rPr lang="en-GB" sz="2200" b="1">
                <a:solidFill>
                  <a:srgbClr val="00A58D"/>
                </a:solidFill>
                <a:latin typeface="Roboto"/>
                <a:ea typeface="Roboto"/>
                <a:cs typeface="Roboto"/>
                <a:sym typeface="Roboto"/>
              </a:rPr>
              <a:t>matching observations</a:t>
            </a:r>
            <a:endParaRPr sz="2200">
              <a:solidFill>
                <a:schemeClr val="dk1"/>
              </a:solidFill>
              <a:latin typeface="Roboto"/>
              <a:ea typeface="Roboto"/>
              <a:cs typeface="Roboto"/>
              <a:sym typeface="Roboto"/>
            </a:endParaRPr>
          </a:p>
          <a:p>
            <a:pPr marL="0" marR="0" lvl="0" indent="0" algn="just" rtl="0">
              <a:lnSpc>
                <a:spcPct val="115000"/>
              </a:lnSpc>
              <a:spcBef>
                <a:spcPts val="0"/>
              </a:spcBef>
              <a:spcAft>
                <a:spcPts val="0"/>
              </a:spcAft>
              <a:buNone/>
            </a:pPr>
            <a:endParaRPr sz="2200">
              <a:solidFill>
                <a:schemeClr val="dk1"/>
              </a:solidFill>
              <a:latin typeface="Roboto"/>
              <a:ea typeface="Roboto"/>
              <a:cs typeface="Roboto"/>
              <a:sym typeface="Roboto"/>
            </a:endParaRPr>
          </a:p>
          <a:p>
            <a:pPr marL="0" marR="0" lvl="0" indent="0" algn="just" rtl="0">
              <a:lnSpc>
                <a:spcPct val="115000"/>
              </a:lnSpc>
              <a:spcBef>
                <a:spcPts val="0"/>
              </a:spcBef>
              <a:spcAft>
                <a:spcPts val="0"/>
              </a:spcAft>
              <a:buNone/>
            </a:pPr>
            <a:r>
              <a:rPr lang="en-GB" sz="2200">
                <a:solidFill>
                  <a:schemeClr val="dk1"/>
                </a:solidFill>
                <a:latin typeface="Roboto"/>
                <a:ea typeface="Roboto"/>
                <a:cs typeface="Roboto"/>
                <a:sym typeface="Roboto"/>
              </a:rPr>
              <a:t>No limit on the number of alerts.</a:t>
            </a:r>
            <a:endParaRPr sz="2200">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441ef8efe4_0_13"/>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sp>
        <p:nvSpPr>
          <p:cNvPr id="258" name="Google Shape;258;g1441ef8efe4_0_13"/>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seen-unseen observations</a:t>
            </a:r>
            <a:endParaRPr sz="1800" b="0" i="0" u="none" strike="noStrike" cap="none">
              <a:solidFill>
                <a:schemeClr val="dk1"/>
              </a:solidFill>
              <a:latin typeface="Arial"/>
              <a:ea typeface="Arial"/>
              <a:cs typeface="Arial"/>
              <a:sym typeface="Arial"/>
            </a:endParaRPr>
          </a:p>
        </p:txBody>
      </p:sp>
      <p:sp>
        <p:nvSpPr>
          <p:cNvPr id="259" name="Google Shape;259;g1441ef8efe4_0_13"/>
          <p:cNvSpPr txBox="1"/>
          <p:nvPr/>
        </p:nvSpPr>
        <p:spPr>
          <a:xfrm>
            <a:off x="130205" y="1243475"/>
            <a:ext cx="11931600" cy="402600"/>
          </a:xfrm>
          <a:prstGeom prst="rect">
            <a:avLst/>
          </a:prstGeom>
          <a:noFill/>
          <a:ln>
            <a:noFill/>
          </a:ln>
        </p:spPr>
        <p:txBody>
          <a:bodyPr spcFirstLastPara="1" wrap="square" lIns="91425" tIns="45700" rIns="91425" bIns="45700" anchor="t" anchorCtr="0">
            <a:spAutoFit/>
          </a:bodyPr>
          <a:lstStyle/>
          <a:p>
            <a:pPr marL="342900" lvl="0" indent="-342900" algn="just" rtl="0">
              <a:lnSpc>
                <a:spcPct val="115000"/>
              </a:lnSpc>
              <a:spcBef>
                <a:spcPts val="0"/>
              </a:spcBef>
              <a:spcAft>
                <a:spcPts val="0"/>
              </a:spcAft>
              <a:buClr>
                <a:srgbClr val="00A58D"/>
              </a:buClr>
              <a:buSzPts val="2016"/>
              <a:buFont typeface="Roboto"/>
              <a:buChar char="-"/>
            </a:pPr>
            <a:r>
              <a:rPr lang="en-GB" sz="1800">
                <a:solidFill>
                  <a:schemeClr val="dk1"/>
                </a:solidFill>
                <a:latin typeface="Roboto"/>
                <a:ea typeface="Roboto"/>
                <a:cs typeface="Roboto"/>
                <a:sym typeface="Roboto"/>
              </a:rPr>
              <a:t>You can visualize all/seen/unseen observations in both Map View and Table View</a:t>
            </a:r>
            <a:endParaRPr sz="1800" b="1">
              <a:solidFill>
                <a:srgbClr val="00A58D"/>
              </a:solidFill>
              <a:latin typeface="Roboto"/>
              <a:ea typeface="Roboto"/>
              <a:cs typeface="Roboto"/>
              <a:sym typeface="Roboto"/>
            </a:endParaRPr>
          </a:p>
        </p:txBody>
      </p:sp>
      <p:pic>
        <p:nvPicPr>
          <p:cNvPr id="260" name="Google Shape;260;g1441ef8efe4_0_13"/>
          <p:cNvPicPr preferRelativeResize="0"/>
          <p:nvPr/>
        </p:nvPicPr>
        <p:blipFill>
          <a:blip r:embed="rId3">
            <a:alphaModFix/>
          </a:blip>
          <a:stretch>
            <a:fillRect/>
          </a:stretch>
        </p:blipFill>
        <p:spPr>
          <a:xfrm>
            <a:off x="1208000" y="1646075"/>
            <a:ext cx="7506231" cy="2364600"/>
          </a:xfrm>
          <a:prstGeom prst="rect">
            <a:avLst/>
          </a:prstGeom>
          <a:noFill/>
          <a:ln w="9525" cap="flat" cmpd="sng">
            <a:solidFill>
              <a:srgbClr val="00A58D"/>
            </a:solidFill>
            <a:prstDash val="solid"/>
            <a:round/>
            <a:headEnd type="none" w="sm" len="sm"/>
            <a:tailEnd type="none" w="sm" len="sm"/>
          </a:ln>
        </p:spPr>
      </p:pic>
      <p:pic>
        <p:nvPicPr>
          <p:cNvPr id="261" name="Google Shape;261;g1441ef8efe4_0_13"/>
          <p:cNvPicPr preferRelativeResize="0"/>
          <p:nvPr/>
        </p:nvPicPr>
        <p:blipFill>
          <a:blip r:embed="rId4">
            <a:alphaModFix/>
          </a:blip>
          <a:stretch>
            <a:fillRect/>
          </a:stretch>
        </p:blipFill>
        <p:spPr>
          <a:xfrm>
            <a:off x="130200" y="4010675"/>
            <a:ext cx="11931600" cy="2823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441ef8efe4_0_20"/>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sp>
        <p:nvSpPr>
          <p:cNvPr id="267" name="Google Shape;267;g1441ef8efe4_0_20"/>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seen-unseen observations</a:t>
            </a:r>
            <a:endParaRPr sz="1800" b="0" i="0" u="none" strike="noStrike" cap="none">
              <a:solidFill>
                <a:schemeClr val="dk1"/>
              </a:solidFill>
              <a:latin typeface="Arial"/>
              <a:ea typeface="Arial"/>
              <a:cs typeface="Arial"/>
              <a:sym typeface="Arial"/>
            </a:endParaRPr>
          </a:p>
        </p:txBody>
      </p:sp>
      <p:sp>
        <p:nvSpPr>
          <p:cNvPr id="268" name="Google Shape;268;g1441ef8efe4_0_20"/>
          <p:cNvSpPr txBox="1"/>
          <p:nvPr/>
        </p:nvSpPr>
        <p:spPr>
          <a:xfrm>
            <a:off x="130205" y="1243475"/>
            <a:ext cx="11931600" cy="759600"/>
          </a:xfrm>
          <a:prstGeom prst="rect">
            <a:avLst/>
          </a:prstGeom>
          <a:noFill/>
          <a:ln>
            <a:noFill/>
          </a:ln>
        </p:spPr>
        <p:txBody>
          <a:bodyPr spcFirstLastPara="1" wrap="square" lIns="91425" tIns="45700" rIns="91425" bIns="45700" anchor="t" anchorCtr="0">
            <a:spAutoFit/>
          </a:bodyPr>
          <a:lstStyle/>
          <a:p>
            <a:pPr marL="342900" lvl="0" indent="-342900" algn="just" rtl="0">
              <a:lnSpc>
                <a:spcPct val="115000"/>
              </a:lnSpc>
              <a:spcBef>
                <a:spcPts val="0"/>
              </a:spcBef>
              <a:spcAft>
                <a:spcPts val="0"/>
              </a:spcAft>
              <a:buClr>
                <a:srgbClr val="00A58D"/>
              </a:buClr>
              <a:buSzPts val="2016"/>
              <a:buFont typeface="Roboto"/>
              <a:buChar char="-"/>
            </a:pPr>
            <a:r>
              <a:rPr lang="en-GB" sz="1800">
                <a:solidFill>
                  <a:schemeClr val="dk1"/>
                </a:solidFill>
                <a:latin typeface="Roboto"/>
                <a:ea typeface="Roboto"/>
                <a:cs typeface="Roboto"/>
                <a:sym typeface="Roboto"/>
              </a:rPr>
              <a:t>You can visualize all/seen/unseen observations in both map View and Table View</a:t>
            </a:r>
            <a:endParaRPr sz="1800">
              <a:solidFill>
                <a:schemeClr val="dk1"/>
              </a:solidFill>
              <a:latin typeface="Roboto"/>
              <a:ea typeface="Roboto"/>
              <a:cs typeface="Roboto"/>
              <a:sym typeface="Roboto"/>
            </a:endParaRPr>
          </a:p>
          <a:p>
            <a:pPr marL="342900" lvl="0" indent="-342900" algn="just" rtl="0">
              <a:lnSpc>
                <a:spcPct val="115000"/>
              </a:lnSpc>
              <a:spcBef>
                <a:spcPts val="0"/>
              </a:spcBef>
              <a:spcAft>
                <a:spcPts val="0"/>
              </a:spcAft>
              <a:buClr>
                <a:srgbClr val="00A58D"/>
              </a:buClr>
              <a:buSzPts val="2016"/>
              <a:buFont typeface="Roboto"/>
              <a:buChar char="-"/>
            </a:pPr>
            <a:r>
              <a:rPr lang="en-GB" sz="1800">
                <a:solidFill>
                  <a:schemeClr val="dk1"/>
                </a:solidFill>
                <a:latin typeface="Roboto"/>
                <a:ea typeface="Roboto"/>
                <a:cs typeface="Roboto"/>
                <a:sym typeface="Roboto"/>
              </a:rPr>
              <a:t>Seen observations can be flagged back as </a:t>
            </a:r>
            <a:r>
              <a:rPr lang="en-GB" sz="1800" b="1">
                <a:solidFill>
                  <a:srgbClr val="00A58D"/>
                </a:solidFill>
                <a:latin typeface="Roboto"/>
                <a:ea typeface="Roboto"/>
                <a:cs typeface="Roboto"/>
                <a:sym typeface="Roboto"/>
              </a:rPr>
              <a:t>unseen</a:t>
            </a:r>
            <a:r>
              <a:rPr lang="en-GB" sz="1800">
                <a:solidFill>
                  <a:schemeClr val="dk1"/>
                </a:solidFill>
                <a:latin typeface="Roboto"/>
                <a:ea typeface="Roboto"/>
                <a:cs typeface="Roboto"/>
                <a:sym typeface="Roboto"/>
              </a:rPr>
              <a:t> on observation page at any time</a:t>
            </a:r>
            <a:endParaRPr sz="1800" b="1">
              <a:solidFill>
                <a:srgbClr val="00A58D"/>
              </a:solidFill>
              <a:latin typeface="Roboto"/>
              <a:ea typeface="Roboto"/>
              <a:cs typeface="Roboto"/>
              <a:sym typeface="Roboto"/>
            </a:endParaRPr>
          </a:p>
        </p:txBody>
      </p:sp>
      <p:pic>
        <p:nvPicPr>
          <p:cNvPr id="269" name="Google Shape;269;g1441ef8efe4_0_20"/>
          <p:cNvPicPr preferRelativeResize="0"/>
          <p:nvPr/>
        </p:nvPicPr>
        <p:blipFill>
          <a:blip r:embed="rId3">
            <a:alphaModFix/>
          </a:blip>
          <a:stretch>
            <a:fillRect/>
          </a:stretch>
        </p:blipFill>
        <p:spPr>
          <a:xfrm>
            <a:off x="178325" y="2688875"/>
            <a:ext cx="11835347" cy="2364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441ef8efe4_0_37"/>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sp>
        <p:nvSpPr>
          <p:cNvPr id="275" name="Google Shape;275;g1441ef8efe4_0_37"/>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seen-unseen observations</a:t>
            </a:r>
            <a:endParaRPr sz="1800" b="0" i="0" u="none" strike="noStrike" cap="none">
              <a:solidFill>
                <a:schemeClr val="dk1"/>
              </a:solidFill>
              <a:latin typeface="Arial"/>
              <a:ea typeface="Arial"/>
              <a:cs typeface="Arial"/>
              <a:sym typeface="Arial"/>
            </a:endParaRPr>
          </a:p>
        </p:txBody>
      </p:sp>
      <p:sp>
        <p:nvSpPr>
          <p:cNvPr id="276" name="Google Shape;276;g1441ef8efe4_0_37"/>
          <p:cNvSpPr txBox="1"/>
          <p:nvPr/>
        </p:nvSpPr>
        <p:spPr>
          <a:xfrm>
            <a:off x="130205" y="1243475"/>
            <a:ext cx="11931600" cy="1083000"/>
          </a:xfrm>
          <a:prstGeom prst="rect">
            <a:avLst/>
          </a:prstGeom>
          <a:noFill/>
          <a:ln>
            <a:noFill/>
          </a:ln>
        </p:spPr>
        <p:txBody>
          <a:bodyPr spcFirstLastPara="1" wrap="square" lIns="91425" tIns="45700" rIns="91425" bIns="45700" anchor="t" anchorCtr="0">
            <a:spAutoFit/>
          </a:bodyPr>
          <a:lstStyle/>
          <a:p>
            <a:pPr marL="342900" lvl="0" indent="-342900" algn="just" rtl="0">
              <a:lnSpc>
                <a:spcPct val="115000"/>
              </a:lnSpc>
              <a:spcBef>
                <a:spcPts val="0"/>
              </a:spcBef>
              <a:spcAft>
                <a:spcPts val="0"/>
              </a:spcAft>
              <a:buClr>
                <a:srgbClr val="00A58D"/>
              </a:buClr>
              <a:buSzPts val="2016"/>
              <a:buFont typeface="Roboto"/>
              <a:buChar char="-"/>
            </a:pPr>
            <a:r>
              <a:rPr lang="en-GB" sz="1800">
                <a:solidFill>
                  <a:schemeClr val="dk1"/>
                </a:solidFill>
                <a:latin typeface="Roboto"/>
                <a:ea typeface="Roboto"/>
                <a:cs typeface="Roboto"/>
                <a:sym typeface="Roboto"/>
              </a:rPr>
              <a:t>You can visualize all/seen/unseen observations in both map View and Table View</a:t>
            </a:r>
            <a:endParaRPr sz="1800">
              <a:solidFill>
                <a:schemeClr val="dk1"/>
              </a:solidFill>
              <a:latin typeface="Roboto"/>
              <a:ea typeface="Roboto"/>
              <a:cs typeface="Roboto"/>
              <a:sym typeface="Roboto"/>
            </a:endParaRPr>
          </a:p>
          <a:p>
            <a:pPr marL="342900" lvl="0" indent="-342900" algn="just" rtl="0">
              <a:lnSpc>
                <a:spcPct val="115000"/>
              </a:lnSpc>
              <a:spcBef>
                <a:spcPts val="0"/>
              </a:spcBef>
              <a:spcAft>
                <a:spcPts val="0"/>
              </a:spcAft>
              <a:buClr>
                <a:srgbClr val="00A58D"/>
              </a:buClr>
              <a:buSzPts val="2016"/>
              <a:buFont typeface="Roboto"/>
              <a:buChar char="-"/>
            </a:pPr>
            <a:r>
              <a:rPr lang="en-GB" sz="1800">
                <a:solidFill>
                  <a:schemeClr val="dk1"/>
                </a:solidFill>
                <a:latin typeface="Roboto"/>
                <a:ea typeface="Roboto"/>
                <a:cs typeface="Roboto"/>
                <a:sym typeface="Roboto"/>
              </a:rPr>
              <a:t>Seen observations can be changed back to </a:t>
            </a:r>
            <a:r>
              <a:rPr lang="en-GB" sz="1800" b="1">
                <a:solidFill>
                  <a:srgbClr val="00A58D"/>
                </a:solidFill>
                <a:latin typeface="Roboto"/>
                <a:ea typeface="Roboto"/>
                <a:cs typeface="Roboto"/>
                <a:sym typeface="Roboto"/>
              </a:rPr>
              <a:t>unseen</a:t>
            </a:r>
            <a:r>
              <a:rPr lang="en-GB" sz="1800">
                <a:solidFill>
                  <a:schemeClr val="dk1"/>
                </a:solidFill>
                <a:latin typeface="Roboto"/>
                <a:ea typeface="Roboto"/>
                <a:cs typeface="Roboto"/>
                <a:sym typeface="Roboto"/>
              </a:rPr>
              <a:t> on observation page</a:t>
            </a:r>
            <a:endParaRPr sz="1800">
              <a:solidFill>
                <a:schemeClr val="dk1"/>
              </a:solidFill>
              <a:latin typeface="Roboto"/>
              <a:ea typeface="Roboto"/>
              <a:cs typeface="Roboto"/>
              <a:sym typeface="Roboto"/>
            </a:endParaRPr>
          </a:p>
          <a:p>
            <a:pPr marL="342900" lvl="0" indent="-329184"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You are visually notified if unseen observations are matching your alerts</a:t>
            </a:r>
            <a:endParaRPr sz="1800">
              <a:solidFill>
                <a:schemeClr val="dk1"/>
              </a:solidFill>
              <a:latin typeface="Roboto"/>
              <a:ea typeface="Roboto"/>
              <a:cs typeface="Roboto"/>
              <a:sym typeface="Roboto"/>
            </a:endParaRPr>
          </a:p>
        </p:txBody>
      </p:sp>
      <p:pic>
        <p:nvPicPr>
          <p:cNvPr id="277" name="Google Shape;277;g1441ef8efe4_0_37"/>
          <p:cNvPicPr preferRelativeResize="0"/>
          <p:nvPr/>
        </p:nvPicPr>
        <p:blipFill>
          <a:blip r:embed="rId3">
            <a:alphaModFix/>
          </a:blip>
          <a:stretch>
            <a:fillRect/>
          </a:stretch>
        </p:blipFill>
        <p:spPr>
          <a:xfrm>
            <a:off x="271200" y="2326475"/>
            <a:ext cx="11638198" cy="3952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441ef8efe4_0_105"/>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sp>
        <p:nvSpPr>
          <p:cNvPr id="283" name="Google Shape;283;g1441ef8efe4_0_105"/>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mail notifications</a:t>
            </a:r>
            <a:endParaRPr sz="1800" b="0" i="0" u="none" strike="noStrike" cap="none">
              <a:solidFill>
                <a:schemeClr val="dk1"/>
              </a:solidFill>
              <a:latin typeface="Arial"/>
              <a:ea typeface="Arial"/>
              <a:cs typeface="Arial"/>
              <a:sym typeface="Arial"/>
            </a:endParaRPr>
          </a:p>
        </p:txBody>
      </p:sp>
      <p:pic>
        <p:nvPicPr>
          <p:cNvPr id="284" name="Google Shape;284;g1441ef8efe4_0_105"/>
          <p:cNvPicPr preferRelativeResize="0"/>
          <p:nvPr/>
        </p:nvPicPr>
        <p:blipFill>
          <a:blip r:embed="rId3">
            <a:alphaModFix/>
          </a:blip>
          <a:stretch>
            <a:fillRect/>
          </a:stretch>
        </p:blipFill>
        <p:spPr>
          <a:xfrm>
            <a:off x="1011725" y="1181800"/>
            <a:ext cx="8814648" cy="6165676"/>
          </a:xfrm>
          <a:prstGeom prst="rect">
            <a:avLst/>
          </a:prstGeom>
          <a:noFill/>
          <a:ln>
            <a:noFill/>
          </a:ln>
        </p:spPr>
      </p:pic>
      <p:sp>
        <p:nvSpPr>
          <p:cNvPr id="285" name="Google Shape;285;g1441ef8efe4_0_105"/>
          <p:cNvSpPr/>
          <p:nvPr/>
        </p:nvSpPr>
        <p:spPr>
          <a:xfrm>
            <a:off x="6443775" y="1999475"/>
            <a:ext cx="1794000" cy="186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1441ef8efe4_0_105"/>
          <p:cNvSpPr/>
          <p:nvPr/>
        </p:nvSpPr>
        <p:spPr>
          <a:xfrm>
            <a:off x="2989650" y="2908700"/>
            <a:ext cx="6444000" cy="1931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1441ef8efe4_0_105"/>
          <p:cNvSpPr/>
          <p:nvPr/>
        </p:nvSpPr>
        <p:spPr>
          <a:xfrm>
            <a:off x="3024125" y="5082775"/>
            <a:ext cx="1943400" cy="92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1441ef8efe4_0_105"/>
          <p:cNvSpPr/>
          <p:nvPr/>
        </p:nvSpPr>
        <p:spPr>
          <a:xfrm>
            <a:off x="4307275" y="4860075"/>
            <a:ext cx="392400" cy="163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14ffa366cb1_4_15"/>
          <p:cNvSpPr/>
          <p:nvPr/>
        </p:nvSpPr>
        <p:spPr>
          <a:xfrm>
            <a:off x="2443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The current early warning system</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96" name="Google Shape;96;g14ffa366cb1_4_15"/>
          <p:cNvPicPr preferRelativeResize="0"/>
          <p:nvPr/>
        </p:nvPicPr>
        <p:blipFill>
          <a:blip r:embed="rId3">
            <a:alphaModFix/>
          </a:blip>
          <a:stretch>
            <a:fillRect/>
          </a:stretch>
        </p:blipFill>
        <p:spPr>
          <a:xfrm>
            <a:off x="4954499" y="1100800"/>
            <a:ext cx="7016926" cy="4876151"/>
          </a:xfrm>
          <a:prstGeom prst="rect">
            <a:avLst/>
          </a:prstGeom>
          <a:noFill/>
          <a:ln>
            <a:noFill/>
          </a:ln>
          <a:effectLst>
            <a:outerShdw blurRad="57150" dist="19050" dir="5400000" algn="bl" rotWithShape="0">
              <a:srgbClr val="000000">
                <a:alpha val="50000"/>
              </a:srgbClr>
            </a:outerShdw>
          </a:effectLst>
        </p:spPr>
      </p:pic>
      <p:sp>
        <p:nvSpPr>
          <p:cNvPr id="97" name="Google Shape;97;g14ffa366cb1_4_15"/>
          <p:cNvSpPr txBox="1"/>
          <p:nvPr/>
        </p:nvSpPr>
        <p:spPr>
          <a:xfrm>
            <a:off x="440699" y="1303300"/>
            <a:ext cx="4216800" cy="36702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Single-datasource</a:t>
            </a:r>
            <a:r>
              <a:rPr lang="en-GB" sz="1800">
                <a:solidFill>
                  <a:schemeClr val="dk1"/>
                </a:solidFill>
                <a:latin typeface="Roboto"/>
                <a:ea typeface="Roboto"/>
                <a:cs typeface="Roboto"/>
                <a:sym typeface="Roboto"/>
              </a:rPr>
              <a:t>: waarnemingen.be (citizen science)</a:t>
            </a:r>
            <a:endParaRPr sz="1800">
              <a:solidFill>
                <a:schemeClr val="dk1"/>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Individual species alerts</a:t>
            </a:r>
            <a:endParaRPr sz="1800" b="1">
              <a:solidFill>
                <a:srgbClr val="00A58D"/>
              </a:solidFill>
              <a:latin typeface="Roboto"/>
              <a:ea typeface="Roboto"/>
              <a:cs typeface="Roboto"/>
              <a:sym typeface="Roboto"/>
            </a:endParaRPr>
          </a:p>
          <a:p>
            <a:pPr marL="342900" marR="0" lvl="0" indent="-342900" algn="just" rtl="0">
              <a:lnSpc>
                <a:spcPct val="115000"/>
              </a:lnSpc>
              <a:spcBef>
                <a:spcPts val="0"/>
              </a:spcBef>
              <a:spcAft>
                <a:spcPts val="0"/>
              </a:spcAft>
              <a:buClr>
                <a:srgbClr val="00A58D"/>
              </a:buClr>
              <a:buSzPts val="2016"/>
              <a:buFont typeface="Roboto"/>
              <a:buChar char="-"/>
            </a:pPr>
            <a:r>
              <a:rPr lang="en-GB" sz="1800" b="1">
                <a:solidFill>
                  <a:srgbClr val="00A58D"/>
                </a:solidFill>
                <a:latin typeface="Roboto"/>
                <a:ea typeface="Roboto"/>
                <a:cs typeface="Roboto"/>
                <a:sym typeface="Roboto"/>
              </a:rPr>
              <a:t>Batch species alerts</a:t>
            </a:r>
            <a:r>
              <a:rPr lang="en-GB"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marL="914400" lvl="1" indent="-342900"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Union List species</a:t>
            </a:r>
            <a:endParaRPr sz="1800">
              <a:solidFill>
                <a:schemeClr val="dk1"/>
              </a:solidFill>
              <a:latin typeface="Roboto"/>
              <a:ea typeface="Roboto"/>
              <a:cs typeface="Roboto"/>
              <a:sym typeface="Roboto"/>
            </a:endParaRPr>
          </a:p>
          <a:p>
            <a:pPr marL="1371600" lvl="2" indent="-342900"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(3rd update)</a:t>
            </a:r>
            <a:endParaRPr sz="1800">
              <a:solidFill>
                <a:schemeClr val="dk1"/>
              </a:solidFill>
              <a:latin typeface="Roboto"/>
              <a:ea typeface="Roboto"/>
              <a:cs typeface="Roboto"/>
              <a:sym typeface="Roboto"/>
            </a:endParaRPr>
          </a:p>
          <a:p>
            <a:pPr marL="914400" marR="0" lvl="1" indent="-342900"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Emerging aliens (ISEIA)</a:t>
            </a:r>
            <a:endParaRPr sz="1800">
              <a:solidFill>
                <a:schemeClr val="dk1"/>
              </a:solidFill>
              <a:latin typeface="Roboto"/>
              <a:ea typeface="Roboto"/>
              <a:cs typeface="Roboto"/>
              <a:sym typeface="Roboto"/>
            </a:endParaRPr>
          </a:p>
          <a:p>
            <a:pPr marL="914400" marR="0" lvl="1" indent="-342900"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Established aliens (ISEIA)</a:t>
            </a:r>
            <a:endParaRPr sz="1800">
              <a:solidFill>
                <a:schemeClr val="dk1"/>
              </a:solidFill>
              <a:latin typeface="Roboto"/>
              <a:ea typeface="Roboto"/>
              <a:cs typeface="Roboto"/>
              <a:sym typeface="Roboto"/>
            </a:endParaRPr>
          </a:p>
          <a:p>
            <a:pPr marL="914400" marR="0" lvl="1" indent="-342900"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Alert list aliens</a:t>
            </a:r>
            <a:endParaRPr sz="1800">
              <a:solidFill>
                <a:schemeClr val="dk1"/>
              </a:solidFill>
              <a:latin typeface="Roboto"/>
              <a:ea typeface="Roboto"/>
              <a:cs typeface="Roboto"/>
              <a:sym typeface="Roboto"/>
            </a:endParaRPr>
          </a:p>
          <a:p>
            <a:pPr marL="1371600" marR="0" lvl="2" indent="-342900"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ISEIA</a:t>
            </a:r>
            <a:endParaRPr sz="1800">
              <a:solidFill>
                <a:schemeClr val="dk1"/>
              </a:solidFill>
              <a:latin typeface="Roboto"/>
              <a:ea typeface="Roboto"/>
              <a:cs typeface="Roboto"/>
              <a:sym typeface="Roboto"/>
            </a:endParaRPr>
          </a:p>
          <a:p>
            <a:pPr marL="1371600" marR="0" lvl="2" indent="-342900" algn="just" rtl="0">
              <a:lnSpc>
                <a:spcPct val="115000"/>
              </a:lnSpc>
              <a:spcBef>
                <a:spcPts val="0"/>
              </a:spcBef>
              <a:spcAft>
                <a:spcPts val="0"/>
              </a:spcAft>
              <a:buClr>
                <a:schemeClr val="dk1"/>
              </a:buClr>
              <a:buSzPts val="1800"/>
              <a:buFont typeface="Roboto"/>
              <a:buChar char="■"/>
            </a:pPr>
            <a:r>
              <a:rPr lang="en-GB" sz="1800">
                <a:solidFill>
                  <a:schemeClr val="dk1"/>
                </a:solidFill>
                <a:latin typeface="Roboto"/>
                <a:ea typeface="Roboto"/>
                <a:cs typeface="Roboto"/>
                <a:sym typeface="Roboto"/>
              </a:rPr>
              <a:t>DUNIAS alert list</a:t>
            </a:r>
            <a:endParaRPr sz="1800">
              <a:solidFill>
                <a:schemeClr val="dk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44087e33f5_0_53"/>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my profile</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94" name="Google Shape;294;g144087e33f5_0_53"/>
          <p:cNvSpPr txBox="1"/>
          <p:nvPr/>
        </p:nvSpPr>
        <p:spPr>
          <a:xfrm>
            <a:off x="130205" y="1243475"/>
            <a:ext cx="11931600" cy="22812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GB" sz="1800">
                <a:solidFill>
                  <a:schemeClr val="dk1"/>
                </a:solidFill>
                <a:latin typeface="Roboto"/>
                <a:ea typeface="Roboto"/>
                <a:cs typeface="Roboto"/>
                <a:sym typeface="Roboto"/>
              </a:rPr>
              <a:t>Configure your contact details:</a:t>
            </a:r>
            <a:endParaRPr sz="1800">
              <a:solidFill>
                <a:schemeClr val="dk1"/>
              </a:solidFill>
              <a:latin typeface="Roboto"/>
              <a:ea typeface="Roboto"/>
              <a:cs typeface="Roboto"/>
              <a:sym typeface="Roboto"/>
            </a:endParaRPr>
          </a:p>
          <a:p>
            <a:pPr marL="457200" lvl="0" indent="-342900"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first name</a:t>
            </a:r>
            <a:endParaRPr sz="1800">
              <a:solidFill>
                <a:schemeClr val="dk1"/>
              </a:solidFill>
              <a:latin typeface="Roboto"/>
              <a:ea typeface="Roboto"/>
              <a:cs typeface="Roboto"/>
              <a:sym typeface="Roboto"/>
            </a:endParaRPr>
          </a:p>
          <a:p>
            <a:pPr marL="457200" lvl="0" indent="-342900"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last name</a:t>
            </a:r>
            <a:endParaRPr sz="1800">
              <a:solidFill>
                <a:schemeClr val="dk1"/>
              </a:solidFill>
              <a:latin typeface="Roboto"/>
              <a:ea typeface="Roboto"/>
              <a:cs typeface="Roboto"/>
              <a:sym typeface="Roboto"/>
            </a:endParaRPr>
          </a:p>
          <a:p>
            <a:pPr marL="457200" lvl="0" indent="-342900" algn="just" rtl="0">
              <a:lnSpc>
                <a:spcPct val="115000"/>
              </a:lnSpc>
              <a:spcBef>
                <a:spcPts val="0"/>
              </a:spcBef>
              <a:spcAft>
                <a:spcPts val="0"/>
              </a:spcAft>
              <a:buClr>
                <a:schemeClr val="dk1"/>
              </a:buClr>
              <a:buSzPts val="1800"/>
              <a:buFont typeface="Roboto"/>
              <a:buChar char="-"/>
            </a:pPr>
            <a:r>
              <a:rPr lang="en-GB" sz="1800" b="1">
                <a:solidFill>
                  <a:srgbClr val="00A58D"/>
                </a:solidFill>
                <a:latin typeface="Roboto"/>
                <a:ea typeface="Roboto"/>
                <a:cs typeface="Roboto"/>
                <a:sym typeface="Roboto"/>
              </a:rPr>
              <a:t>email </a:t>
            </a:r>
            <a:r>
              <a:rPr lang="en-GB" sz="1800">
                <a:solidFill>
                  <a:schemeClr val="dk1"/>
                </a:solidFill>
                <a:latin typeface="Roboto"/>
                <a:ea typeface="Roboto"/>
                <a:cs typeface="Roboto"/>
                <a:sym typeface="Roboto"/>
              </a:rPr>
              <a:t>(important for notifications).</a:t>
            </a:r>
            <a:endParaRPr sz="1800">
              <a:solidFill>
                <a:schemeClr val="dk1"/>
              </a:solidFill>
              <a:latin typeface="Roboto"/>
              <a:ea typeface="Roboto"/>
              <a:cs typeface="Roboto"/>
              <a:sym typeface="Roboto"/>
            </a:endParaRPr>
          </a:p>
          <a:p>
            <a:pPr marL="0" lvl="0" indent="0" algn="just" rtl="0">
              <a:lnSpc>
                <a:spcPct val="115000"/>
              </a:lnSpc>
              <a:spcBef>
                <a:spcPts val="0"/>
              </a:spcBef>
              <a:spcAft>
                <a:spcPts val="0"/>
              </a:spcAft>
              <a:buNone/>
            </a:pPr>
            <a:endParaRPr sz="1800" b="1">
              <a:solidFill>
                <a:srgbClr val="00A58D"/>
              </a:solidFill>
              <a:latin typeface="Roboto"/>
              <a:ea typeface="Roboto"/>
              <a:cs typeface="Roboto"/>
              <a:sym typeface="Roboto"/>
            </a:endParaRPr>
          </a:p>
          <a:p>
            <a:pPr marL="0" lvl="0" indent="0" algn="just" rtl="0">
              <a:lnSpc>
                <a:spcPct val="115000"/>
              </a:lnSpc>
              <a:spcBef>
                <a:spcPts val="0"/>
              </a:spcBef>
              <a:spcAft>
                <a:spcPts val="0"/>
              </a:spcAft>
              <a:buNone/>
            </a:pPr>
            <a:r>
              <a:rPr lang="en-GB" sz="1800" b="1">
                <a:solidFill>
                  <a:srgbClr val="00A58D"/>
                </a:solidFill>
                <a:latin typeface="Roboto"/>
                <a:ea typeface="Roboto"/>
                <a:cs typeface="Roboto"/>
                <a:sym typeface="Roboto"/>
              </a:rPr>
              <a:t>Username</a:t>
            </a:r>
            <a:r>
              <a:rPr lang="en-GB" sz="1800">
                <a:solidFill>
                  <a:schemeClr val="dk1"/>
                </a:solidFill>
                <a:latin typeface="Roboto"/>
                <a:ea typeface="Roboto"/>
                <a:cs typeface="Roboto"/>
                <a:sym typeface="Roboto"/>
              </a:rPr>
              <a:t> cannot be changed.</a:t>
            </a:r>
            <a:endParaRPr sz="1800">
              <a:solidFill>
                <a:schemeClr val="dk1"/>
              </a:solidFill>
              <a:latin typeface="Roboto"/>
              <a:ea typeface="Roboto"/>
              <a:cs typeface="Roboto"/>
              <a:sym typeface="Roboto"/>
            </a:endParaRPr>
          </a:p>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pic>
        <p:nvPicPr>
          <p:cNvPr id="295" name="Google Shape;295;g144087e33f5_0_53"/>
          <p:cNvPicPr preferRelativeResize="0"/>
          <p:nvPr/>
        </p:nvPicPr>
        <p:blipFill>
          <a:blip r:embed="rId3">
            <a:alphaModFix/>
          </a:blip>
          <a:stretch>
            <a:fillRect/>
          </a:stretch>
        </p:blipFill>
        <p:spPr>
          <a:xfrm>
            <a:off x="4276725" y="990401"/>
            <a:ext cx="7785074" cy="5250951"/>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441ef8efe4_0_68"/>
          <p:cNvSpPr txBox="1"/>
          <p:nvPr/>
        </p:nvSpPr>
        <p:spPr>
          <a:xfrm>
            <a:off x="130205" y="4672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endParaRPr sz="1800">
              <a:solidFill>
                <a:schemeClr val="dk1"/>
              </a:solidFill>
              <a:latin typeface="Roboto"/>
              <a:ea typeface="Roboto"/>
              <a:cs typeface="Roboto"/>
              <a:sym typeface="Roboto"/>
            </a:endParaRPr>
          </a:p>
        </p:txBody>
      </p:sp>
      <p:sp>
        <p:nvSpPr>
          <p:cNvPr id="301" name="Google Shape;301;g1441ef8efe4_0_68"/>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more info</a:t>
            </a:r>
            <a:endParaRPr sz="1800" b="0" i="0" u="none" strike="noStrike" cap="none">
              <a:solidFill>
                <a:schemeClr val="dk1"/>
              </a:solidFill>
              <a:latin typeface="Arial"/>
              <a:ea typeface="Arial"/>
              <a:cs typeface="Arial"/>
              <a:sym typeface="Arial"/>
            </a:endParaRPr>
          </a:p>
        </p:txBody>
      </p:sp>
      <p:sp>
        <p:nvSpPr>
          <p:cNvPr id="302" name="Google Shape;302;g1441ef8efe4_0_68"/>
          <p:cNvSpPr txBox="1"/>
          <p:nvPr/>
        </p:nvSpPr>
        <p:spPr>
          <a:xfrm>
            <a:off x="130205" y="1243475"/>
            <a:ext cx="119316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GB" sz="1800">
                <a:solidFill>
                  <a:schemeClr val="dk1"/>
                </a:solidFill>
                <a:latin typeface="Roboto"/>
                <a:ea typeface="Roboto"/>
                <a:cs typeface="Roboto"/>
                <a:sym typeface="Roboto"/>
              </a:rPr>
              <a:t>Please give a look to the “</a:t>
            </a:r>
            <a:r>
              <a:rPr lang="en-GB" sz="1800" b="1">
                <a:solidFill>
                  <a:srgbClr val="00A58D"/>
                </a:solidFill>
                <a:latin typeface="Roboto"/>
                <a:ea typeface="Roboto"/>
                <a:cs typeface="Roboto"/>
                <a:sym typeface="Roboto"/>
              </a:rPr>
              <a:t>About this site</a:t>
            </a:r>
            <a:r>
              <a:rPr lang="en-GB" sz="1800">
                <a:solidFill>
                  <a:schemeClr val="dk1"/>
                </a:solidFill>
                <a:latin typeface="Roboto"/>
                <a:ea typeface="Roboto"/>
                <a:cs typeface="Roboto"/>
                <a:sym typeface="Roboto"/>
              </a:rPr>
              <a:t>” page (</a:t>
            </a:r>
            <a:r>
              <a:rPr lang="en-GB" sz="1800" u="sng">
                <a:solidFill>
                  <a:schemeClr val="hlink"/>
                </a:solidFill>
                <a:latin typeface="Roboto"/>
                <a:ea typeface="Roboto"/>
                <a:cs typeface="Roboto"/>
                <a:sym typeface="Roboto"/>
                <a:hlinkClick r:id="rId3"/>
              </a:rPr>
              <a:t>https://alert.riparias.be/about-site</a:t>
            </a:r>
            <a:r>
              <a:rPr lang="en-GB" sz="1800">
                <a:solidFill>
                  <a:schemeClr val="dk1"/>
                </a:solidFill>
                <a:latin typeface="Roboto"/>
                <a:ea typeface="Roboto"/>
                <a:cs typeface="Roboto"/>
                <a:sym typeface="Roboto"/>
              </a:rPr>
              <a:t>)</a:t>
            </a:r>
            <a:endParaRPr sz="1800">
              <a:solidFill>
                <a:schemeClr val="dk1"/>
              </a:solidFill>
              <a:latin typeface="Roboto"/>
              <a:ea typeface="Roboto"/>
              <a:cs typeface="Roboto"/>
              <a:sym typeface="Roboto"/>
            </a:endParaRPr>
          </a:p>
        </p:txBody>
      </p:sp>
      <p:sp>
        <p:nvSpPr>
          <p:cNvPr id="303" name="Google Shape;303;g1441ef8efe4_0_6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https://alert.riparias.be/about-site</a:t>
            </a:r>
            <a:endParaRPr/>
          </a:p>
        </p:txBody>
      </p:sp>
      <p:pic>
        <p:nvPicPr>
          <p:cNvPr id="304" name="Google Shape;304;g1441ef8efe4_0_68"/>
          <p:cNvPicPr preferRelativeResize="0"/>
          <p:nvPr/>
        </p:nvPicPr>
        <p:blipFill>
          <a:blip r:embed="rId4">
            <a:alphaModFix/>
          </a:blip>
          <a:stretch>
            <a:fillRect/>
          </a:stretch>
        </p:blipFill>
        <p:spPr>
          <a:xfrm>
            <a:off x="819300" y="1765175"/>
            <a:ext cx="10553392" cy="5092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4ffa366cb1_4_9"/>
          <p:cNvSpPr/>
          <p:nvPr/>
        </p:nvSpPr>
        <p:spPr>
          <a:xfrm>
            <a:off x="288858" y="21885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What about the other data sources</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03" name="Google Shape;103;g14ffa366cb1_4_9"/>
          <p:cNvPicPr preferRelativeResize="0"/>
          <p:nvPr/>
        </p:nvPicPr>
        <p:blipFill rotWithShape="1">
          <a:blip r:embed="rId3">
            <a:alphaModFix/>
          </a:blip>
          <a:srcRect/>
          <a:stretch/>
        </p:blipFill>
        <p:spPr>
          <a:xfrm>
            <a:off x="6590775" y="379724"/>
            <a:ext cx="5431224" cy="5688400"/>
          </a:xfrm>
          <a:prstGeom prst="rect">
            <a:avLst/>
          </a:prstGeom>
          <a:noFill/>
          <a:ln w="9525" cap="flat" cmpd="sng">
            <a:solidFill>
              <a:srgbClr val="C04384"/>
            </a:solidFill>
            <a:prstDash val="solid"/>
            <a:miter lim="800000"/>
            <a:headEnd type="none" w="sm" len="sm"/>
            <a:tailEnd type="none" w="sm" len="sm"/>
          </a:ln>
        </p:spPr>
      </p:pic>
      <p:pic>
        <p:nvPicPr>
          <p:cNvPr id="104" name="Google Shape;104;g14ffa366cb1_4_9"/>
          <p:cNvPicPr preferRelativeResize="0"/>
          <p:nvPr/>
        </p:nvPicPr>
        <p:blipFill rotWithShape="1">
          <a:blip r:embed="rId4">
            <a:alphaModFix/>
          </a:blip>
          <a:srcRect/>
          <a:stretch/>
        </p:blipFill>
        <p:spPr>
          <a:xfrm>
            <a:off x="224295" y="1925874"/>
            <a:ext cx="6675281" cy="14543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4ffa366cb1_4_55"/>
          <p:cNvSpPr/>
          <p:nvPr/>
        </p:nvSpPr>
        <p:spPr>
          <a:xfrm>
            <a:off x="244383" y="381700"/>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Other data sources</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10" name="Google Shape;110;g14ffa366cb1_4_55"/>
          <p:cNvPicPr preferRelativeResize="0"/>
          <p:nvPr/>
        </p:nvPicPr>
        <p:blipFill>
          <a:blip r:embed="rId3">
            <a:alphaModFix/>
          </a:blip>
          <a:stretch>
            <a:fillRect/>
          </a:stretch>
        </p:blipFill>
        <p:spPr>
          <a:xfrm>
            <a:off x="6885000" y="97325"/>
            <a:ext cx="5089075" cy="6123300"/>
          </a:xfrm>
          <a:prstGeom prst="rect">
            <a:avLst/>
          </a:prstGeom>
          <a:noFill/>
          <a:ln>
            <a:noFill/>
          </a:ln>
          <a:effectLst>
            <a:outerShdw blurRad="57150" dist="19050" dir="5400000" algn="bl" rotWithShape="0">
              <a:srgbClr val="000000">
                <a:alpha val="50000"/>
              </a:srgbClr>
            </a:outerShdw>
          </a:effectLst>
        </p:spPr>
      </p:pic>
      <p:pic>
        <p:nvPicPr>
          <p:cNvPr id="111" name="Google Shape;111;g14ffa366cb1_4_55"/>
          <p:cNvPicPr preferRelativeResize="0"/>
          <p:nvPr/>
        </p:nvPicPr>
        <p:blipFill>
          <a:blip r:embed="rId4">
            <a:alphaModFix/>
          </a:blip>
          <a:stretch>
            <a:fillRect/>
          </a:stretch>
        </p:blipFill>
        <p:spPr>
          <a:xfrm>
            <a:off x="2501400" y="1181800"/>
            <a:ext cx="3455724" cy="4896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4ffa366cb1_4_41"/>
          <p:cNvSpPr/>
          <p:nvPr/>
        </p:nvSpPr>
        <p:spPr>
          <a:xfrm>
            <a:off x="95883" y="174325"/>
            <a:ext cx="97305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web application</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17" name="Google Shape;117;g14ffa366cb1_4_41"/>
          <p:cNvPicPr preferRelativeResize="0"/>
          <p:nvPr/>
        </p:nvPicPr>
        <p:blipFill>
          <a:blip r:embed="rId3">
            <a:alphaModFix/>
          </a:blip>
          <a:stretch>
            <a:fillRect/>
          </a:stretch>
        </p:blipFill>
        <p:spPr>
          <a:xfrm>
            <a:off x="0" y="974430"/>
            <a:ext cx="12192000" cy="5883569"/>
          </a:xfrm>
          <a:prstGeom prst="rect">
            <a:avLst/>
          </a:prstGeom>
          <a:noFill/>
          <a:ln w="9525" cap="flat" cmpd="sng">
            <a:solidFill>
              <a:srgbClr val="00A58D"/>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p:nvPr/>
        </p:nvSpPr>
        <p:spPr>
          <a:xfrm>
            <a:off x="95883" y="381700"/>
            <a:ext cx="9730500" cy="800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web application</a:t>
            </a:r>
            <a:r>
              <a:rPr lang="en-GB" sz="2800" b="0" i="0" u="none" strike="noStrike" cap="none">
                <a:solidFill>
                  <a:srgbClr val="00A58F"/>
                </a:solidFill>
                <a:latin typeface="Barlow Semi Condensed"/>
                <a:ea typeface="Barlow Semi Condensed"/>
                <a:cs typeface="Barlow Semi Condensed"/>
                <a:sym typeface="Barlow Semi Condensed"/>
              </a:rPr>
              <a:t> </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23" name="Google Shape;123;p2"/>
          <p:cNvSpPr txBox="1"/>
          <p:nvPr/>
        </p:nvSpPr>
        <p:spPr>
          <a:xfrm>
            <a:off x="733015" y="1069448"/>
            <a:ext cx="118200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GB" sz="1800" b="1">
                <a:solidFill>
                  <a:srgbClr val="00A58D"/>
                </a:solidFill>
                <a:latin typeface="Roboto"/>
                <a:ea typeface="Roboto"/>
                <a:cs typeface="Roboto"/>
                <a:sym typeface="Roboto"/>
              </a:rPr>
              <a:t>Open software</a:t>
            </a:r>
            <a:r>
              <a:rPr lang="en-GB" sz="1800">
                <a:solidFill>
                  <a:schemeClr val="dk1"/>
                </a:solidFill>
                <a:latin typeface="Roboto"/>
                <a:ea typeface="Roboto"/>
                <a:cs typeface="Roboto"/>
                <a:sym typeface="Roboto"/>
              </a:rPr>
              <a:t>: developed by </a:t>
            </a:r>
            <a:r>
              <a:rPr lang="en-GB" sz="1800" u="sng">
                <a:solidFill>
                  <a:schemeClr val="hlink"/>
                </a:solidFill>
                <a:latin typeface="Roboto"/>
                <a:ea typeface="Roboto"/>
                <a:cs typeface="Roboto"/>
                <a:sym typeface="Roboto"/>
                <a:hlinkClick r:id="rId3"/>
              </a:rPr>
              <a:t>Open science lab for biodiversity</a:t>
            </a:r>
            <a:r>
              <a:rPr lang="en-GB" sz="1800">
                <a:solidFill>
                  <a:schemeClr val="dk1"/>
                </a:solidFill>
                <a:latin typeface="Roboto"/>
                <a:ea typeface="Roboto"/>
                <a:cs typeface="Roboto"/>
                <a:sym typeface="Roboto"/>
              </a:rPr>
              <a:t> (INBO)</a:t>
            </a:r>
            <a:endParaRPr sz="1800">
              <a:solidFill>
                <a:schemeClr val="dk1"/>
              </a:solidFill>
              <a:latin typeface="Calibri"/>
              <a:ea typeface="Calibri"/>
              <a:cs typeface="Calibri"/>
              <a:sym typeface="Calibri"/>
            </a:endParaRPr>
          </a:p>
        </p:txBody>
      </p:sp>
      <p:pic>
        <p:nvPicPr>
          <p:cNvPr id="124" name="Google Shape;124;p2">
            <a:hlinkClick r:id="rId4"/>
          </p:cNvPr>
          <p:cNvPicPr preferRelativeResize="0"/>
          <p:nvPr/>
        </p:nvPicPr>
        <p:blipFill>
          <a:blip r:embed="rId5">
            <a:alphaModFix/>
          </a:blip>
          <a:stretch>
            <a:fillRect/>
          </a:stretch>
        </p:blipFill>
        <p:spPr>
          <a:xfrm>
            <a:off x="733025" y="1602700"/>
            <a:ext cx="9634977" cy="4644525"/>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441ef8efe4_0_117"/>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the data workflow </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30" name="Google Shape;130;g1441ef8efe4_0_117"/>
          <p:cNvPicPr preferRelativeResize="0"/>
          <p:nvPr/>
        </p:nvPicPr>
        <p:blipFill>
          <a:blip r:embed="rId3">
            <a:alphaModFix/>
          </a:blip>
          <a:stretch>
            <a:fillRect/>
          </a:stretch>
        </p:blipFill>
        <p:spPr>
          <a:xfrm>
            <a:off x="2006350" y="1181800"/>
            <a:ext cx="8179290" cy="5112050"/>
          </a:xfrm>
          <a:prstGeom prst="rect">
            <a:avLst/>
          </a:prstGeom>
          <a:noFill/>
          <a:ln>
            <a:noFill/>
          </a:ln>
        </p:spPr>
      </p:pic>
      <p:sp>
        <p:nvSpPr>
          <p:cNvPr id="131" name="Google Shape;131;g1441ef8efe4_0_117"/>
          <p:cNvSpPr/>
          <p:nvPr/>
        </p:nvSpPr>
        <p:spPr>
          <a:xfrm>
            <a:off x="6056125" y="1920250"/>
            <a:ext cx="3854700" cy="2785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1441ef8efe4_0_117"/>
          <p:cNvSpPr/>
          <p:nvPr/>
        </p:nvSpPr>
        <p:spPr>
          <a:xfrm>
            <a:off x="8567225" y="1202800"/>
            <a:ext cx="1343700" cy="633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g1441ef8efe4_0_117"/>
          <p:cNvPicPr preferRelativeResize="0"/>
          <p:nvPr/>
        </p:nvPicPr>
        <p:blipFill>
          <a:blip r:embed="rId4">
            <a:alphaModFix/>
          </a:blip>
          <a:stretch>
            <a:fillRect/>
          </a:stretch>
        </p:blipFill>
        <p:spPr>
          <a:xfrm>
            <a:off x="456529" y="1083880"/>
            <a:ext cx="1105625" cy="468725"/>
          </a:xfrm>
          <a:prstGeom prst="rect">
            <a:avLst/>
          </a:prstGeom>
          <a:noFill/>
          <a:ln>
            <a:noFill/>
          </a:ln>
        </p:spPr>
      </p:pic>
      <p:pic>
        <p:nvPicPr>
          <p:cNvPr id="134" name="Google Shape;134;g1441ef8efe4_0_117"/>
          <p:cNvPicPr preferRelativeResize="0"/>
          <p:nvPr/>
        </p:nvPicPr>
        <p:blipFill>
          <a:blip r:embed="rId5">
            <a:alphaModFix/>
          </a:blip>
          <a:stretch>
            <a:fillRect/>
          </a:stretch>
        </p:blipFill>
        <p:spPr>
          <a:xfrm>
            <a:off x="182677" y="1637400"/>
            <a:ext cx="1653323" cy="468725"/>
          </a:xfrm>
          <a:prstGeom prst="rect">
            <a:avLst/>
          </a:prstGeom>
          <a:noFill/>
          <a:ln>
            <a:noFill/>
          </a:ln>
        </p:spPr>
      </p:pic>
      <p:pic>
        <p:nvPicPr>
          <p:cNvPr id="135" name="Google Shape;135;g1441ef8efe4_0_117"/>
          <p:cNvPicPr preferRelativeResize="0"/>
          <p:nvPr/>
        </p:nvPicPr>
        <p:blipFill>
          <a:blip r:embed="rId6">
            <a:alphaModFix/>
          </a:blip>
          <a:stretch>
            <a:fillRect/>
          </a:stretch>
        </p:blipFill>
        <p:spPr>
          <a:xfrm>
            <a:off x="517965" y="2106113"/>
            <a:ext cx="847725" cy="1114425"/>
          </a:xfrm>
          <a:prstGeom prst="rect">
            <a:avLst/>
          </a:prstGeom>
          <a:noFill/>
          <a:ln>
            <a:noFill/>
          </a:ln>
        </p:spPr>
      </p:pic>
      <p:pic>
        <p:nvPicPr>
          <p:cNvPr id="136" name="Google Shape;136;g1441ef8efe4_0_117"/>
          <p:cNvPicPr preferRelativeResize="0"/>
          <p:nvPr/>
        </p:nvPicPr>
        <p:blipFill>
          <a:blip r:embed="rId7">
            <a:alphaModFix/>
          </a:blip>
          <a:stretch>
            <a:fillRect/>
          </a:stretch>
        </p:blipFill>
        <p:spPr>
          <a:xfrm>
            <a:off x="269988" y="3325501"/>
            <a:ext cx="1343701" cy="341978"/>
          </a:xfrm>
          <a:prstGeom prst="rect">
            <a:avLst/>
          </a:prstGeom>
          <a:noFill/>
          <a:ln>
            <a:noFill/>
          </a:ln>
        </p:spPr>
      </p:pic>
      <p:sp>
        <p:nvSpPr>
          <p:cNvPr id="137" name="Google Shape;137;g1441ef8efe4_0_117"/>
          <p:cNvSpPr/>
          <p:nvPr/>
        </p:nvSpPr>
        <p:spPr>
          <a:xfrm>
            <a:off x="95875" y="1068850"/>
            <a:ext cx="1834500" cy="4398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g1441ef8efe4_0_117"/>
          <p:cNvPicPr preferRelativeResize="0"/>
          <p:nvPr/>
        </p:nvPicPr>
        <p:blipFill>
          <a:blip r:embed="rId8">
            <a:alphaModFix/>
          </a:blip>
          <a:stretch>
            <a:fillRect/>
          </a:stretch>
        </p:blipFill>
        <p:spPr>
          <a:xfrm>
            <a:off x="182675" y="3855126"/>
            <a:ext cx="1653325" cy="560301"/>
          </a:xfrm>
          <a:prstGeom prst="rect">
            <a:avLst/>
          </a:prstGeom>
          <a:noFill/>
          <a:ln>
            <a:noFill/>
          </a:ln>
        </p:spPr>
      </p:pic>
      <p:pic>
        <p:nvPicPr>
          <p:cNvPr id="139" name="Google Shape;139;g1441ef8efe4_0_117"/>
          <p:cNvPicPr preferRelativeResize="0"/>
          <p:nvPr/>
        </p:nvPicPr>
        <p:blipFill>
          <a:blip r:embed="rId9">
            <a:alphaModFix/>
          </a:blip>
          <a:stretch>
            <a:fillRect/>
          </a:stretch>
        </p:blipFill>
        <p:spPr>
          <a:xfrm>
            <a:off x="117768" y="4886850"/>
            <a:ext cx="1783155" cy="341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3744e187e1_1_68"/>
          <p:cNvSpPr/>
          <p:nvPr/>
        </p:nvSpPr>
        <p:spPr>
          <a:xfrm>
            <a:off x="95883" y="381700"/>
            <a:ext cx="973050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58F"/>
              </a:buClr>
              <a:buSzPts val="2800"/>
              <a:buFont typeface="Barlow Semi Condensed"/>
              <a:buNone/>
            </a:pPr>
            <a:r>
              <a:rPr lang="en-GB" sz="2800">
                <a:solidFill>
                  <a:srgbClr val="00A58F"/>
                </a:solidFill>
                <a:latin typeface="Barlow Semi Condensed"/>
                <a:ea typeface="Barlow Semi Condensed"/>
                <a:cs typeface="Barlow Semi Condensed"/>
                <a:sym typeface="Barlow Semi Condensed"/>
              </a:rPr>
              <a:t>LIFE RIPARIAS early alert: about the data</a:t>
            </a:r>
            <a:r>
              <a:rPr lang="en-GB" sz="2800" b="0" i="0" u="none" strike="noStrike" cap="none">
                <a:solidFill>
                  <a:srgbClr val="00A58F"/>
                </a:solidFill>
                <a:latin typeface="Barlow Semi Condensed"/>
                <a:ea typeface="Barlow Semi Condensed"/>
                <a:cs typeface="Barlow Semi Condensed"/>
                <a:sym typeface="Barlow Semi Condensed"/>
              </a:rPr>
              <a:t> </a:t>
            </a:r>
            <a:endParaRPr sz="2800" b="1" i="0" u="none" strike="noStrike" cap="none">
              <a:solidFill>
                <a:schemeClr val="dk1"/>
              </a:solidFill>
              <a:latin typeface="Barlow Semi Condensed"/>
              <a:ea typeface="Barlow Semi Condensed"/>
              <a:cs typeface="Barlow Semi Condensed"/>
              <a:sym typeface="Barlow Semi Condense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45" name="Google Shape;145;g13744e187e1_1_68"/>
          <p:cNvSpPr txBox="1"/>
          <p:nvPr/>
        </p:nvSpPr>
        <p:spPr>
          <a:xfrm>
            <a:off x="311865" y="1028948"/>
            <a:ext cx="11820000" cy="369300"/>
          </a:xfrm>
          <a:prstGeom prst="rect">
            <a:avLst/>
          </a:prstGeom>
          <a:noFill/>
          <a:ln>
            <a:noFill/>
          </a:ln>
        </p:spPr>
        <p:txBody>
          <a:bodyPr spcFirstLastPara="1" wrap="square" lIns="91425" tIns="45700" rIns="91425" bIns="45700" anchor="t" anchorCtr="0">
            <a:spAutoFit/>
          </a:bodyPr>
          <a:lstStyle/>
          <a:p>
            <a:pPr marL="457200" lvl="0" indent="0" algn="just" rtl="0">
              <a:lnSpc>
                <a:spcPct val="115000"/>
              </a:lnSpc>
              <a:spcBef>
                <a:spcPts val="0"/>
              </a:spcBef>
              <a:spcAft>
                <a:spcPts val="0"/>
              </a:spcAft>
              <a:buNone/>
            </a:pPr>
            <a:r>
              <a:rPr lang="en-GB" sz="1800" b="1">
                <a:solidFill>
                  <a:srgbClr val="00A58D"/>
                </a:solidFill>
                <a:latin typeface="Roboto"/>
                <a:ea typeface="Roboto"/>
                <a:cs typeface="Roboto"/>
                <a:sym typeface="Roboto"/>
              </a:rPr>
              <a:t>GBIF-based:  </a:t>
            </a:r>
            <a:r>
              <a:rPr lang="en-GB" sz="1800">
                <a:solidFill>
                  <a:schemeClr val="dk1"/>
                </a:solidFill>
                <a:latin typeface="Roboto"/>
                <a:ea typeface="Roboto"/>
                <a:cs typeface="Roboto"/>
                <a:sym typeface="Roboto"/>
              </a:rPr>
              <a:t>ALL data shown are imported daily from the Global Biodiversity Information Facility (</a:t>
            </a:r>
            <a:r>
              <a:rPr lang="en-GB" sz="1800" u="sng">
                <a:solidFill>
                  <a:schemeClr val="hlink"/>
                </a:solidFill>
                <a:latin typeface="Roboto"/>
                <a:ea typeface="Roboto"/>
                <a:cs typeface="Roboto"/>
                <a:sym typeface="Roboto"/>
                <a:hlinkClick r:id="rId3"/>
              </a:rPr>
              <a:t>GBIF</a:t>
            </a:r>
            <a:r>
              <a:rPr lang="en-GB" sz="1800">
                <a:solidFill>
                  <a:schemeClr val="dk1"/>
                </a:solidFill>
                <a:latin typeface="Roboto"/>
                <a:ea typeface="Roboto"/>
                <a:cs typeface="Roboto"/>
                <a:sym typeface="Roboto"/>
              </a:rPr>
              <a:t>)</a:t>
            </a:r>
            <a:endParaRPr/>
          </a:p>
        </p:txBody>
      </p:sp>
      <p:pic>
        <p:nvPicPr>
          <p:cNvPr id="146" name="Google Shape;146;g13744e187e1_1_68">
            <a:hlinkClick r:id="rId4"/>
          </p:cNvPr>
          <p:cNvPicPr preferRelativeResize="0"/>
          <p:nvPr/>
        </p:nvPicPr>
        <p:blipFill>
          <a:blip r:embed="rId5">
            <a:alphaModFix/>
          </a:blip>
          <a:stretch>
            <a:fillRect/>
          </a:stretch>
        </p:blipFill>
        <p:spPr>
          <a:xfrm>
            <a:off x="720180" y="1593550"/>
            <a:ext cx="10751632" cy="4574901"/>
          </a:xfrm>
          <a:prstGeom prst="rect">
            <a:avLst/>
          </a:prstGeom>
          <a:noFill/>
          <a:ln w="9525" cap="flat" cmpd="sng">
            <a:solidFill>
              <a:srgbClr val="00A58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1402</Words>
  <Application>Microsoft Office PowerPoint</Application>
  <PresentationFormat>Breedbeeld</PresentationFormat>
  <Paragraphs>147</Paragraphs>
  <Slides>31</Slides>
  <Notes>31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31</vt:i4>
      </vt:variant>
    </vt:vector>
  </HeadingPairs>
  <TitlesOfParts>
    <vt:vector size="36" baseType="lpstr">
      <vt:lpstr>Arial</vt:lpstr>
      <vt:lpstr>Barlow Semi Condensed</vt:lpstr>
      <vt:lpstr>Calibri</vt:lpstr>
      <vt:lpstr>Roboto</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 Patinet</dc:creator>
  <cp:lastModifiedBy>Hilde Heyrman</cp:lastModifiedBy>
  <cp:revision>1</cp:revision>
  <dcterms:created xsi:type="dcterms:W3CDTF">2021-04-06T08:15:17Z</dcterms:created>
  <dcterms:modified xsi:type="dcterms:W3CDTF">2022-09-09T07:37:39Z</dcterms:modified>
</cp:coreProperties>
</file>