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13" r:id="rId3"/>
    <p:sldMasterId id="2147483726" r:id="rId4"/>
    <p:sldMasterId id="2147483739" r:id="rId5"/>
    <p:sldMasterId id="2147483752" r:id="rId6"/>
    <p:sldMasterId id="2147483766" r:id="rId7"/>
  </p:sldMasterIdLst>
  <p:notesMasterIdLst>
    <p:notesMasterId r:id="rId46"/>
  </p:notesMasterIdLst>
  <p:handoutMasterIdLst>
    <p:handoutMasterId r:id="rId47"/>
  </p:handoutMasterIdLst>
  <p:sldIdLst>
    <p:sldId id="256" r:id="rId8"/>
    <p:sldId id="258" r:id="rId9"/>
    <p:sldId id="441" r:id="rId10"/>
    <p:sldId id="291" r:id="rId11"/>
    <p:sldId id="378" r:id="rId12"/>
    <p:sldId id="538" r:id="rId13"/>
    <p:sldId id="544" r:id="rId14"/>
    <p:sldId id="552" r:id="rId15"/>
    <p:sldId id="545" r:id="rId16"/>
    <p:sldId id="556" r:id="rId17"/>
    <p:sldId id="557" r:id="rId18"/>
    <p:sldId id="549" r:id="rId19"/>
    <p:sldId id="550" r:id="rId20"/>
    <p:sldId id="547" r:id="rId21"/>
    <p:sldId id="380" r:id="rId22"/>
    <p:sldId id="566" r:id="rId23"/>
    <p:sldId id="567" r:id="rId24"/>
    <p:sldId id="541" r:id="rId25"/>
    <p:sldId id="558" r:id="rId26"/>
    <p:sldId id="351" r:id="rId27"/>
    <p:sldId id="348" r:id="rId28"/>
    <p:sldId id="349" r:id="rId29"/>
    <p:sldId id="352" r:id="rId30"/>
    <p:sldId id="516" r:id="rId31"/>
    <p:sldId id="408" r:id="rId32"/>
    <p:sldId id="565" r:id="rId33"/>
    <p:sldId id="539" r:id="rId34"/>
    <p:sldId id="535" r:id="rId35"/>
    <p:sldId id="462" r:id="rId36"/>
    <p:sldId id="561" r:id="rId37"/>
    <p:sldId id="559" r:id="rId38"/>
    <p:sldId id="554" r:id="rId39"/>
    <p:sldId id="555" r:id="rId40"/>
    <p:sldId id="532" r:id="rId41"/>
    <p:sldId id="563" r:id="rId42"/>
    <p:sldId id="564" r:id="rId43"/>
    <p:sldId id="488" r:id="rId44"/>
    <p:sldId id="333" r:id="rId45"/>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1C70FBB3-5DBB-47F6-A396-F9BCC5B0C334}">
          <p14:sldIdLst>
            <p14:sldId id="256"/>
            <p14:sldId id="258"/>
            <p14:sldId id="441"/>
            <p14:sldId id="291"/>
            <p14:sldId id="378"/>
            <p14:sldId id="538"/>
            <p14:sldId id="544"/>
            <p14:sldId id="552"/>
          </p14:sldIdLst>
        </p14:section>
        <p14:section name="Naamloze sectie" id="{19256BE3-92D0-477F-B610-169EC3946D3A}">
          <p14:sldIdLst>
            <p14:sldId id="545"/>
            <p14:sldId id="556"/>
            <p14:sldId id="557"/>
            <p14:sldId id="549"/>
            <p14:sldId id="550"/>
            <p14:sldId id="547"/>
            <p14:sldId id="380"/>
            <p14:sldId id="566"/>
            <p14:sldId id="567"/>
            <p14:sldId id="541"/>
            <p14:sldId id="558"/>
            <p14:sldId id="351"/>
            <p14:sldId id="348"/>
            <p14:sldId id="349"/>
            <p14:sldId id="352"/>
            <p14:sldId id="516"/>
            <p14:sldId id="408"/>
            <p14:sldId id="565"/>
            <p14:sldId id="539"/>
            <p14:sldId id="535"/>
            <p14:sldId id="462"/>
            <p14:sldId id="561"/>
            <p14:sldId id="559"/>
            <p14:sldId id="554"/>
            <p14:sldId id="555"/>
            <p14:sldId id="532"/>
            <p14:sldId id="563"/>
            <p14:sldId id="564"/>
            <p14:sldId id="488"/>
            <p14:sldId id="3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83709" autoAdjust="0"/>
  </p:normalViewPr>
  <p:slideViewPr>
    <p:cSldViewPr>
      <p:cViewPr varScale="1">
        <p:scale>
          <a:sx n="137" d="100"/>
          <a:sy n="137" d="100"/>
        </p:scale>
        <p:origin x="2484" y="120"/>
      </p:cViewPr>
      <p:guideLst>
        <p:guide orient="horz" pos="2160"/>
        <p:guide pos="2880"/>
      </p:guideLst>
    </p:cSldViewPr>
  </p:slideViewPr>
  <p:outlineViewPr>
    <p:cViewPr>
      <p:scale>
        <a:sx n="33" d="100"/>
        <a:sy n="33" d="100"/>
      </p:scale>
      <p:origin x="0" y="-137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netapp01.povgrp.oost-vlaanderen.be\data\E43\05_OVERLEG\extern\Regionale%20Comit&#233;s\Regionale%20comit&#233;s%202023\overzicht%20cijfers%20en%20tabellen%2020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netapp01.povgrp.oost-vlaanderen.be\data\E43\05_OVERLEG\extern\Regionale%20Comit&#233;s\Regionale%20comit&#233;s%202023\overzicht%20cijfers%20en%20tabellen%20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a:t>Vangsten en meldingen Katten Provincie Oost-Vlaanderen </a:t>
            </a:r>
          </a:p>
        </c:rich>
      </c:tx>
      <c:overlay val="0"/>
      <c:spPr>
        <a:noFill/>
        <a:ln>
          <a:noFill/>
        </a:ln>
        <a:effectLst/>
      </c:spPr>
    </c:title>
    <c:autoTitleDeleted val="0"/>
    <c:plotArea>
      <c:layout/>
      <c:barChart>
        <c:barDir val="col"/>
        <c:grouping val="clustered"/>
        <c:varyColors val="0"/>
        <c:ser>
          <c:idx val="0"/>
          <c:order val="1"/>
          <c:tx>
            <c:v>aantal meldingen</c:v>
          </c:tx>
          <c:spPr>
            <a:solidFill>
              <a:schemeClr val="accent6"/>
            </a:solidFill>
            <a:ln>
              <a:noFill/>
            </a:ln>
            <a:effectLst/>
          </c:spPr>
          <c:invertIfNegative val="0"/>
          <c:dLbls>
            <c:spPr>
              <a:noFill/>
              <a:ln>
                <a:noFill/>
              </a:ln>
              <a:effectLst/>
            </c:spPr>
            <c:txPr>
              <a:bodyPr rot="0" spcFirstLastPara="1" vertOverflow="ellipsis" vert="horz" wrap="square" lIns="38100" tIns="19050" rIns="38100" bIns="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'Katten vangsten en meldingen'!$C$2:$G$2</c:f>
              <c:numCache>
                <c:formatCode>General</c:formatCode>
                <c:ptCount val="5"/>
                <c:pt idx="0">
                  <c:v>2018</c:v>
                </c:pt>
                <c:pt idx="1">
                  <c:v>2019</c:v>
                </c:pt>
                <c:pt idx="2">
                  <c:v>2020</c:v>
                </c:pt>
                <c:pt idx="3">
                  <c:v>2021</c:v>
                </c:pt>
                <c:pt idx="4">
                  <c:v>2022</c:v>
                </c:pt>
              </c:numCache>
            </c:numRef>
          </c:cat>
          <c:val>
            <c:numRef>
              <c:f>'Katten vangsten en meldingen'!$C$17:$G$17</c:f>
              <c:numCache>
                <c:formatCode>0</c:formatCode>
                <c:ptCount val="5"/>
                <c:pt idx="0">
                  <c:v>1227</c:v>
                </c:pt>
                <c:pt idx="1">
                  <c:v>1330</c:v>
                </c:pt>
                <c:pt idx="2">
                  <c:v>1275</c:v>
                </c:pt>
                <c:pt idx="3">
                  <c:v>1258</c:v>
                </c:pt>
                <c:pt idx="4">
                  <c:v>1204</c:v>
                </c:pt>
              </c:numCache>
            </c:numRef>
          </c:val>
          <c:extLst>
            <c:ext xmlns:c16="http://schemas.microsoft.com/office/drawing/2014/chart" uri="{C3380CC4-5D6E-409C-BE32-E72D297353CC}">
              <c16:uniqueId val="{00000000-2CC8-486B-8CBD-FF832B103D6A}"/>
            </c:ext>
          </c:extLst>
        </c:ser>
        <c:ser>
          <c:idx val="1"/>
          <c:order val="2"/>
          <c:tx>
            <c:v>aantal vangsten</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'Katten vangsten en meldingen'!$C$2:$G$2</c:f>
              <c:numCache>
                <c:formatCode>General</c:formatCode>
                <c:ptCount val="5"/>
                <c:pt idx="0">
                  <c:v>2018</c:v>
                </c:pt>
                <c:pt idx="1">
                  <c:v>2019</c:v>
                </c:pt>
                <c:pt idx="2">
                  <c:v>2020</c:v>
                </c:pt>
                <c:pt idx="3">
                  <c:v>2021</c:v>
                </c:pt>
                <c:pt idx="4">
                  <c:v>2022</c:v>
                </c:pt>
              </c:numCache>
            </c:numRef>
          </c:cat>
          <c:val>
            <c:numRef>
              <c:f>'Katten vangsten en meldingen'!$C$8:$G$8</c:f>
              <c:numCache>
                <c:formatCode>0</c:formatCode>
                <c:ptCount val="5"/>
                <c:pt idx="0">
                  <c:v>2481</c:v>
                </c:pt>
                <c:pt idx="1">
                  <c:v>2756</c:v>
                </c:pt>
                <c:pt idx="2">
                  <c:v>2701</c:v>
                </c:pt>
                <c:pt idx="3">
                  <c:v>2517</c:v>
                </c:pt>
                <c:pt idx="4">
                  <c:v>2274</c:v>
                </c:pt>
              </c:numCache>
            </c:numRef>
          </c:val>
          <c:extLst>
            <c:ext xmlns:c16="http://schemas.microsoft.com/office/drawing/2014/chart" uri="{C3380CC4-5D6E-409C-BE32-E72D297353CC}">
              <c16:uniqueId val="{00000001-2CC8-486B-8CBD-FF832B103D6A}"/>
            </c:ext>
          </c:extLst>
        </c:ser>
        <c:dLbls>
          <c:showLegendKey val="0"/>
          <c:showVal val="0"/>
          <c:showCatName val="0"/>
          <c:showSerName val="0"/>
          <c:showPercent val="0"/>
          <c:showBubbleSize val="0"/>
        </c:dLbls>
        <c:gapWidth val="150"/>
        <c:axId val="845297896"/>
        <c:axId val="845292648"/>
      </c:barChart>
      <c:lineChart>
        <c:grouping val="standard"/>
        <c:varyColors val="0"/>
        <c:ser>
          <c:idx val="10"/>
          <c:order val="0"/>
          <c:tx>
            <c:v>aantal gemeenten</c:v>
          </c:tx>
          <c:spPr>
            <a:ln w="28575" cap="rnd">
              <a:solidFill>
                <a:srgbClr val="FF0000"/>
              </a:solidFill>
              <a:round/>
            </a:ln>
            <a:effectLst/>
          </c:spPr>
          <c:marker>
            <c:symbol val="none"/>
          </c:marker>
          <c:dLbls>
            <c:dLbl>
              <c:idx val="1"/>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nl-BE"/>
                </a:p>
              </c:txPr>
              <c:dLblPos val="l"/>
              <c:showLegendKey val="0"/>
              <c:showVal val="1"/>
              <c:showCatName val="0"/>
              <c:showSerName val="0"/>
              <c:showPercent val="0"/>
              <c:showBubbleSize val="0"/>
              <c:extLst>
                <c:ext xmlns:c16="http://schemas.microsoft.com/office/drawing/2014/chart" uri="{C3380CC4-5D6E-409C-BE32-E72D297353CC}">
                  <c16:uniqueId val="{00000002-2CC8-486B-8CBD-FF832B103D6A}"/>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nl-BE"/>
                </a:p>
              </c:txPr>
              <c:dLblPos val="l"/>
              <c:showLegendKey val="0"/>
              <c:showVal val="1"/>
              <c:showCatName val="0"/>
              <c:showSerName val="0"/>
              <c:showPercent val="0"/>
              <c:showBubbleSize val="0"/>
              <c:extLst>
                <c:ext xmlns:c16="http://schemas.microsoft.com/office/drawing/2014/chart" uri="{C3380CC4-5D6E-409C-BE32-E72D297353CC}">
                  <c16:uniqueId val="{00000003-2CC8-486B-8CBD-FF832B103D6A}"/>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nl-BE"/>
                </a:p>
              </c:txPr>
              <c:dLblPos val="l"/>
              <c:showLegendKey val="0"/>
              <c:showVal val="1"/>
              <c:showCatName val="0"/>
              <c:showSerName val="0"/>
              <c:showPercent val="0"/>
              <c:showBubbleSize val="0"/>
              <c:extLst>
                <c:ext xmlns:c16="http://schemas.microsoft.com/office/drawing/2014/chart" uri="{C3380CC4-5D6E-409C-BE32-E72D297353CC}">
                  <c16:uniqueId val="{00000004-2CC8-486B-8CBD-FF832B103D6A}"/>
                </c:ext>
              </c:extLst>
            </c:dLbl>
            <c:dLbl>
              <c:idx val="4"/>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nl-BE"/>
                </a:p>
              </c:txPr>
              <c:dLblPos val="l"/>
              <c:showLegendKey val="0"/>
              <c:showVal val="1"/>
              <c:showCatName val="0"/>
              <c:showSerName val="0"/>
              <c:showPercent val="0"/>
              <c:showBubbleSize val="0"/>
              <c:extLst>
                <c:ext xmlns:c15="http://schemas.microsoft.com/office/drawing/2012/chart" uri="{CE6537A1-D6FC-4f65-9D91-7224C49458BB}">
                  <c15:layout>
                    <c:manualLayout>
                      <c:w val="2.5486166007905136E-2"/>
                      <c:h val="5.0213075731934995E-2"/>
                    </c:manualLayout>
                  </c15:layout>
                </c:ext>
                <c:ext xmlns:c16="http://schemas.microsoft.com/office/drawing/2014/chart" uri="{C3380CC4-5D6E-409C-BE32-E72D297353CC}">
                  <c16:uniqueId val="{00000005-2CC8-486B-8CBD-FF832B103D6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'Katten vangsten en meldingen'!$C$2:$G$2</c:f>
              <c:numCache>
                <c:formatCode>General</c:formatCode>
                <c:ptCount val="5"/>
                <c:pt idx="0">
                  <c:v>2018</c:v>
                </c:pt>
                <c:pt idx="1">
                  <c:v>2019</c:v>
                </c:pt>
                <c:pt idx="2">
                  <c:v>2020</c:v>
                </c:pt>
                <c:pt idx="3">
                  <c:v>2021</c:v>
                </c:pt>
                <c:pt idx="4">
                  <c:v>2022</c:v>
                </c:pt>
              </c:numCache>
            </c:numRef>
          </c:cat>
          <c:val>
            <c:numRef>
              <c:f>'Katten vangsten en meldingen'!$C$20:$G$20</c:f>
              <c:numCache>
                <c:formatCode>0</c:formatCode>
                <c:ptCount val="5"/>
                <c:pt idx="0">
                  <c:v>35</c:v>
                </c:pt>
                <c:pt idx="1">
                  <c:v>36</c:v>
                </c:pt>
                <c:pt idx="2">
                  <c:v>37</c:v>
                </c:pt>
                <c:pt idx="3">
                  <c:v>42</c:v>
                </c:pt>
                <c:pt idx="4">
                  <c:v>41</c:v>
                </c:pt>
              </c:numCache>
            </c:numRef>
          </c:val>
          <c:smooth val="0"/>
          <c:extLst>
            <c:ext xmlns:c16="http://schemas.microsoft.com/office/drawing/2014/chart" uri="{C3380CC4-5D6E-409C-BE32-E72D297353CC}">
              <c16:uniqueId val="{00000006-2CC8-486B-8CBD-FF832B103D6A}"/>
            </c:ext>
          </c:extLst>
        </c:ser>
        <c:dLbls>
          <c:showLegendKey val="0"/>
          <c:showVal val="0"/>
          <c:showCatName val="0"/>
          <c:showSerName val="0"/>
          <c:showPercent val="0"/>
          <c:showBubbleSize val="0"/>
        </c:dLbls>
        <c:marker val="1"/>
        <c:smooth val="0"/>
        <c:axId val="822735472"/>
        <c:axId val="822740064"/>
      </c:lineChart>
      <c:catAx>
        <c:axId val="845297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a:t>Jaartal </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845292648"/>
        <c:crosses val="autoZero"/>
        <c:auto val="1"/>
        <c:lblAlgn val="ctr"/>
        <c:lblOffset val="100"/>
        <c:noMultiLvlLbl val="0"/>
      </c:catAx>
      <c:valAx>
        <c:axId val="845292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a:t>Aantal vangsten en meldinegn</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845297896"/>
        <c:crosses val="autoZero"/>
        <c:crossBetween val="between"/>
      </c:valAx>
      <c:valAx>
        <c:axId val="82274006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a:t>Antal gemeenten </a:t>
                </a:r>
              </a:p>
            </c:rich>
          </c:tx>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822735472"/>
        <c:crosses val="max"/>
        <c:crossBetween val="between"/>
      </c:valAx>
      <c:catAx>
        <c:axId val="822735472"/>
        <c:scaling>
          <c:orientation val="minMax"/>
        </c:scaling>
        <c:delete val="1"/>
        <c:axPos val="b"/>
        <c:numFmt formatCode="General" sourceLinked="1"/>
        <c:majorTickMark val="out"/>
        <c:minorTickMark val="none"/>
        <c:tickLblPos val="nextTo"/>
        <c:crossAx val="82274006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baseline="0"/>
              <a:t>Evolutie rodenticiden</a:t>
            </a:r>
            <a:endParaRPr lang="nl-BE"/>
          </a:p>
        </c:rich>
      </c:tx>
      <c:overlay val="0"/>
    </c:title>
    <c:autoTitleDeleted val="0"/>
    <c:plotArea>
      <c:layout/>
      <c:barChart>
        <c:barDir val="col"/>
        <c:grouping val="clustered"/>
        <c:varyColors val="0"/>
        <c:ser>
          <c:idx val="0"/>
          <c:order val="0"/>
          <c:tx>
            <c:strRef>
              <c:f>'totalen rodenticiden'!$A$3</c:f>
              <c:strCache>
                <c:ptCount val="1"/>
                <c:pt idx="0">
                  <c:v>Waasland</c:v>
                </c:pt>
              </c:strCache>
            </c:strRef>
          </c:tx>
          <c:invertIfNegative val="0"/>
          <c:dLbls>
            <c:delete val="1"/>
          </c:dLbls>
          <c:cat>
            <c:numRef>
              <c:f>'totalen rodenticiden'!$G$2:$L$2</c:f>
              <c:numCache>
                <c:formatCode>General</c:formatCode>
                <c:ptCount val="6"/>
                <c:pt idx="0">
                  <c:v>2017</c:v>
                </c:pt>
                <c:pt idx="1">
                  <c:v>2018</c:v>
                </c:pt>
                <c:pt idx="2">
                  <c:v>2019</c:v>
                </c:pt>
                <c:pt idx="3">
                  <c:v>2020</c:v>
                </c:pt>
                <c:pt idx="4">
                  <c:v>2021</c:v>
                </c:pt>
                <c:pt idx="5">
                  <c:v>2022</c:v>
                </c:pt>
              </c:numCache>
            </c:numRef>
          </c:cat>
          <c:val>
            <c:numRef>
              <c:f>'totalen rodenticiden'!$G$3:$L$3</c:f>
              <c:numCache>
                <c:formatCode>General</c:formatCode>
                <c:ptCount val="6"/>
                <c:pt idx="0">
                  <c:v>1590.32</c:v>
                </c:pt>
                <c:pt idx="1">
                  <c:v>1337</c:v>
                </c:pt>
                <c:pt idx="2">
                  <c:v>1153</c:v>
                </c:pt>
                <c:pt idx="3">
                  <c:v>1088</c:v>
                </c:pt>
                <c:pt idx="4">
                  <c:v>1129</c:v>
                </c:pt>
                <c:pt idx="5" formatCode="_ * #,##0_ ;_ * \-#,##0_ ;_ * &quot;-&quot;??_ ;_ @_ ">
                  <c:v>1666</c:v>
                </c:pt>
              </c:numCache>
            </c:numRef>
          </c:val>
          <c:extLst>
            <c:ext xmlns:c16="http://schemas.microsoft.com/office/drawing/2014/chart" uri="{C3380CC4-5D6E-409C-BE32-E72D297353CC}">
              <c16:uniqueId val="{00000000-9CBB-4E5E-A16D-23F213F3F156}"/>
            </c:ext>
          </c:extLst>
        </c:ser>
        <c:ser>
          <c:idx val="1"/>
          <c:order val="1"/>
          <c:tx>
            <c:strRef>
              <c:f>'totalen rodenticiden'!$A$4</c:f>
              <c:strCache>
                <c:ptCount val="1"/>
                <c:pt idx="0">
                  <c:v>Meetjesland</c:v>
                </c:pt>
              </c:strCache>
            </c:strRef>
          </c:tx>
          <c:invertIfNegative val="0"/>
          <c:dLbls>
            <c:delete val="1"/>
          </c:dLbls>
          <c:cat>
            <c:numRef>
              <c:f>'totalen rodenticiden'!$G$2:$L$2</c:f>
              <c:numCache>
                <c:formatCode>General</c:formatCode>
                <c:ptCount val="6"/>
                <c:pt idx="0">
                  <c:v>2017</c:v>
                </c:pt>
                <c:pt idx="1">
                  <c:v>2018</c:v>
                </c:pt>
                <c:pt idx="2">
                  <c:v>2019</c:v>
                </c:pt>
                <c:pt idx="3">
                  <c:v>2020</c:v>
                </c:pt>
                <c:pt idx="4">
                  <c:v>2021</c:v>
                </c:pt>
                <c:pt idx="5">
                  <c:v>2022</c:v>
                </c:pt>
              </c:numCache>
            </c:numRef>
          </c:cat>
          <c:val>
            <c:numRef>
              <c:f>'totalen rodenticiden'!$G$4:$L$4</c:f>
              <c:numCache>
                <c:formatCode>General</c:formatCode>
                <c:ptCount val="6"/>
                <c:pt idx="0">
                  <c:v>1636</c:v>
                </c:pt>
                <c:pt idx="1">
                  <c:v>1338.15</c:v>
                </c:pt>
                <c:pt idx="2">
                  <c:v>1518</c:v>
                </c:pt>
                <c:pt idx="3">
                  <c:v>1642</c:v>
                </c:pt>
                <c:pt idx="4">
                  <c:v>1770</c:v>
                </c:pt>
                <c:pt idx="5" formatCode="_ * #,##0_ ;_ * \-#,##0_ ;_ * &quot;-&quot;??_ ;_ @_ ">
                  <c:v>818</c:v>
                </c:pt>
              </c:numCache>
            </c:numRef>
          </c:val>
          <c:extLst>
            <c:ext xmlns:c16="http://schemas.microsoft.com/office/drawing/2014/chart" uri="{C3380CC4-5D6E-409C-BE32-E72D297353CC}">
              <c16:uniqueId val="{00000001-9CBB-4E5E-A16D-23F213F3F156}"/>
            </c:ext>
          </c:extLst>
        </c:ser>
        <c:ser>
          <c:idx val="2"/>
          <c:order val="2"/>
          <c:tx>
            <c:strRef>
              <c:f>'totalen rodenticiden'!$A$5</c:f>
              <c:strCache>
                <c:ptCount val="1"/>
                <c:pt idx="0">
                  <c:v>Dendervallei</c:v>
                </c:pt>
              </c:strCache>
            </c:strRef>
          </c:tx>
          <c:invertIfNegative val="0"/>
          <c:dLbls>
            <c:delete val="1"/>
          </c:dLbls>
          <c:cat>
            <c:numRef>
              <c:f>'totalen rodenticiden'!$G$2:$L$2</c:f>
              <c:numCache>
                <c:formatCode>General</c:formatCode>
                <c:ptCount val="6"/>
                <c:pt idx="0">
                  <c:v>2017</c:v>
                </c:pt>
                <c:pt idx="1">
                  <c:v>2018</c:v>
                </c:pt>
                <c:pt idx="2">
                  <c:v>2019</c:v>
                </c:pt>
                <c:pt idx="3">
                  <c:v>2020</c:v>
                </c:pt>
                <c:pt idx="4">
                  <c:v>2021</c:v>
                </c:pt>
                <c:pt idx="5">
                  <c:v>2022</c:v>
                </c:pt>
              </c:numCache>
            </c:numRef>
          </c:cat>
          <c:val>
            <c:numRef>
              <c:f>'totalen rodenticiden'!$G$5:$L$5</c:f>
              <c:numCache>
                <c:formatCode>General</c:formatCode>
                <c:ptCount val="6"/>
                <c:pt idx="0">
                  <c:v>1406.6</c:v>
                </c:pt>
                <c:pt idx="1">
                  <c:v>2131.3000000000002</c:v>
                </c:pt>
                <c:pt idx="2">
                  <c:v>1947</c:v>
                </c:pt>
                <c:pt idx="3">
                  <c:v>1800</c:v>
                </c:pt>
                <c:pt idx="4">
                  <c:v>1749</c:v>
                </c:pt>
                <c:pt idx="5" formatCode="_ * #,##0_ ;_ * \-#,##0_ ;_ * &quot;-&quot;??_ ;_ @_ ">
                  <c:v>1794.96</c:v>
                </c:pt>
              </c:numCache>
            </c:numRef>
          </c:val>
          <c:extLst>
            <c:ext xmlns:c16="http://schemas.microsoft.com/office/drawing/2014/chart" uri="{C3380CC4-5D6E-409C-BE32-E72D297353CC}">
              <c16:uniqueId val="{00000002-9CBB-4E5E-A16D-23F213F3F156}"/>
            </c:ext>
          </c:extLst>
        </c:ser>
        <c:ser>
          <c:idx val="3"/>
          <c:order val="3"/>
          <c:tx>
            <c:strRef>
              <c:f>'totalen rodenticiden'!$A$6</c:f>
              <c:strCache>
                <c:ptCount val="1"/>
                <c:pt idx="0">
                  <c:v>Bovenschelde Leie</c:v>
                </c:pt>
              </c:strCache>
            </c:strRef>
          </c:tx>
          <c:invertIfNegative val="0"/>
          <c:dLbls>
            <c:delete val="1"/>
          </c:dLbls>
          <c:cat>
            <c:numRef>
              <c:f>'totalen rodenticiden'!$G$2:$L$2</c:f>
              <c:numCache>
                <c:formatCode>General</c:formatCode>
                <c:ptCount val="6"/>
                <c:pt idx="0">
                  <c:v>2017</c:v>
                </c:pt>
                <c:pt idx="1">
                  <c:v>2018</c:v>
                </c:pt>
                <c:pt idx="2">
                  <c:v>2019</c:v>
                </c:pt>
                <c:pt idx="3">
                  <c:v>2020</c:v>
                </c:pt>
                <c:pt idx="4">
                  <c:v>2021</c:v>
                </c:pt>
                <c:pt idx="5">
                  <c:v>2022</c:v>
                </c:pt>
              </c:numCache>
            </c:numRef>
          </c:cat>
          <c:val>
            <c:numRef>
              <c:f>'totalen rodenticiden'!$G$6:$L$6</c:f>
              <c:numCache>
                <c:formatCode>General</c:formatCode>
                <c:ptCount val="6"/>
                <c:pt idx="0">
                  <c:v>2245</c:v>
                </c:pt>
                <c:pt idx="1">
                  <c:v>3728.12</c:v>
                </c:pt>
                <c:pt idx="2">
                  <c:v>2007</c:v>
                </c:pt>
                <c:pt idx="3">
                  <c:v>1483.6</c:v>
                </c:pt>
                <c:pt idx="4">
                  <c:v>1842</c:v>
                </c:pt>
                <c:pt idx="5" formatCode="_ * #,##0_ ;_ * \-#,##0_ ;_ * &quot;-&quot;??_ ;_ @_ ">
                  <c:v>2024.76</c:v>
                </c:pt>
              </c:numCache>
            </c:numRef>
          </c:val>
          <c:extLst>
            <c:ext xmlns:c16="http://schemas.microsoft.com/office/drawing/2014/chart" uri="{C3380CC4-5D6E-409C-BE32-E72D297353CC}">
              <c16:uniqueId val="{00000003-9CBB-4E5E-A16D-23F213F3F156}"/>
            </c:ext>
          </c:extLst>
        </c:ser>
        <c:ser>
          <c:idx val="4"/>
          <c:order val="4"/>
          <c:tx>
            <c:strRef>
              <c:f>'totalen rodenticiden'!$A$7</c:f>
              <c:strCache>
                <c:ptCount val="1"/>
                <c:pt idx="0">
                  <c:v>Vlaamse Ardennen</c:v>
                </c:pt>
              </c:strCache>
            </c:strRef>
          </c:tx>
          <c:invertIfNegative val="0"/>
          <c:dLbls>
            <c:delete val="1"/>
          </c:dLbls>
          <c:cat>
            <c:numRef>
              <c:f>'totalen rodenticiden'!$G$2:$L$2</c:f>
              <c:numCache>
                <c:formatCode>General</c:formatCode>
                <c:ptCount val="6"/>
                <c:pt idx="0">
                  <c:v>2017</c:v>
                </c:pt>
                <c:pt idx="1">
                  <c:v>2018</c:v>
                </c:pt>
                <c:pt idx="2">
                  <c:v>2019</c:v>
                </c:pt>
                <c:pt idx="3">
                  <c:v>2020</c:v>
                </c:pt>
                <c:pt idx="4">
                  <c:v>2021</c:v>
                </c:pt>
                <c:pt idx="5">
                  <c:v>2022</c:v>
                </c:pt>
              </c:numCache>
            </c:numRef>
          </c:cat>
          <c:val>
            <c:numRef>
              <c:f>'totalen rodenticiden'!$G$7:$L$7</c:f>
              <c:numCache>
                <c:formatCode>General</c:formatCode>
                <c:ptCount val="6"/>
                <c:pt idx="0">
                  <c:v>2399</c:v>
                </c:pt>
                <c:pt idx="1">
                  <c:v>1341.7</c:v>
                </c:pt>
                <c:pt idx="2">
                  <c:v>1261</c:v>
                </c:pt>
                <c:pt idx="3">
                  <c:v>1263</c:v>
                </c:pt>
                <c:pt idx="4">
                  <c:v>1318</c:v>
                </c:pt>
                <c:pt idx="5" formatCode="_ * #,##0_ ;_ * \-#,##0_ ;_ * &quot;-&quot;??_ ;_ @_ ">
                  <c:v>1170.9100000000001</c:v>
                </c:pt>
              </c:numCache>
            </c:numRef>
          </c:val>
          <c:extLst>
            <c:ext xmlns:c16="http://schemas.microsoft.com/office/drawing/2014/chart" uri="{C3380CC4-5D6E-409C-BE32-E72D297353CC}">
              <c16:uniqueId val="{00000004-9CBB-4E5E-A16D-23F213F3F156}"/>
            </c:ext>
          </c:extLst>
        </c:ser>
        <c:dLbls>
          <c:showLegendKey val="0"/>
          <c:showVal val="1"/>
          <c:showCatName val="0"/>
          <c:showSerName val="0"/>
          <c:showPercent val="0"/>
          <c:showBubbleSize val="0"/>
        </c:dLbls>
        <c:gapWidth val="150"/>
        <c:axId val="140591872"/>
        <c:axId val="140593408"/>
      </c:barChart>
      <c:lineChart>
        <c:grouping val="standard"/>
        <c:varyColors val="0"/>
        <c:ser>
          <c:idx val="5"/>
          <c:order val="5"/>
          <c:tx>
            <c:strRef>
              <c:f>'totalen rodenticiden'!$A$8</c:f>
              <c:strCache>
                <c:ptCount val="1"/>
                <c:pt idx="0">
                  <c:v>Totalen</c:v>
                </c:pt>
              </c:strCache>
            </c:strRef>
          </c:tx>
          <c:spPr>
            <a:ln>
              <a:solidFill>
                <a:srgbClr val="FF0000"/>
              </a:solidFill>
            </a:ln>
          </c:spPr>
          <c:marker>
            <c:symbol val="none"/>
          </c:marker>
          <c:dLbls>
            <c:dLbl>
              <c:idx val="0"/>
              <c:tx>
                <c:rich>
                  <a:bodyPr/>
                  <a:lstStyle/>
                  <a:p>
                    <a:r>
                      <a:rPr lang="en-US"/>
                      <a:t>9310</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CBB-4E5E-A16D-23F213F3F15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'totalen rodenticiden'!$F$8:$K$8</c:f>
              <c:numCache>
                <c:formatCode>General</c:formatCode>
                <c:ptCount val="6"/>
                <c:pt idx="0">
                  <c:v>11588.95</c:v>
                </c:pt>
                <c:pt idx="1">
                  <c:v>9276.92</c:v>
                </c:pt>
                <c:pt idx="2">
                  <c:v>9876.27</c:v>
                </c:pt>
                <c:pt idx="3">
                  <c:v>7886</c:v>
                </c:pt>
                <c:pt idx="4">
                  <c:v>7276.6</c:v>
                </c:pt>
                <c:pt idx="5">
                  <c:v>7808</c:v>
                </c:pt>
              </c:numCache>
            </c:numRef>
          </c:cat>
          <c:val>
            <c:numRef>
              <c:f>'totalen rodenticiden'!$G$8:$L$8</c:f>
              <c:numCache>
                <c:formatCode>General</c:formatCode>
                <c:ptCount val="6"/>
                <c:pt idx="0">
                  <c:v>9276.92</c:v>
                </c:pt>
                <c:pt idx="1">
                  <c:v>9876.27</c:v>
                </c:pt>
                <c:pt idx="2">
                  <c:v>7886</c:v>
                </c:pt>
                <c:pt idx="3">
                  <c:v>7276.6</c:v>
                </c:pt>
                <c:pt idx="4">
                  <c:v>7808</c:v>
                </c:pt>
                <c:pt idx="5" formatCode="_ * #,##0_ ;_ * \-#,##0_ ;_ * &quot;-&quot;??_ ;_ @_ ">
                  <c:v>7474.63</c:v>
                </c:pt>
              </c:numCache>
            </c:numRef>
          </c:val>
          <c:smooth val="0"/>
          <c:extLst>
            <c:ext xmlns:c16="http://schemas.microsoft.com/office/drawing/2014/chart" uri="{C3380CC4-5D6E-409C-BE32-E72D297353CC}">
              <c16:uniqueId val="{00000006-9CBB-4E5E-A16D-23F213F3F156}"/>
            </c:ext>
          </c:extLst>
        </c:ser>
        <c:dLbls>
          <c:showLegendKey val="0"/>
          <c:showVal val="1"/>
          <c:showCatName val="0"/>
          <c:showSerName val="0"/>
          <c:showPercent val="0"/>
          <c:showBubbleSize val="0"/>
        </c:dLbls>
        <c:marker val="1"/>
        <c:smooth val="0"/>
        <c:axId val="140591872"/>
        <c:axId val="140593408"/>
      </c:lineChart>
      <c:catAx>
        <c:axId val="140591872"/>
        <c:scaling>
          <c:orientation val="minMax"/>
        </c:scaling>
        <c:delete val="0"/>
        <c:axPos val="b"/>
        <c:numFmt formatCode="General" sourceLinked="0"/>
        <c:majorTickMark val="out"/>
        <c:minorTickMark val="none"/>
        <c:tickLblPos val="nextTo"/>
        <c:crossAx val="140593408"/>
        <c:crosses val="autoZero"/>
        <c:auto val="1"/>
        <c:lblAlgn val="ctr"/>
        <c:lblOffset val="100"/>
        <c:noMultiLvlLbl val="0"/>
      </c:catAx>
      <c:valAx>
        <c:axId val="140593408"/>
        <c:scaling>
          <c:orientation val="minMax"/>
        </c:scaling>
        <c:delete val="0"/>
        <c:axPos val="l"/>
        <c:majorGridlines/>
        <c:title>
          <c:tx>
            <c:rich>
              <a:bodyPr/>
              <a:lstStyle/>
              <a:p>
                <a:pPr>
                  <a:defRPr/>
                </a:pPr>
                <a:r>
                  <a:rPr lang="nl-BE"/>
                  <a:t>Aantal kg</a:t>
                </a:r>
                <a:r>
                  <a:rPr lang="nl-BE" baseline="0"/>
                  <a:t> rodenticiden</a:t>
                </a:r>
                <a:endParaRPr lang="nl-BE"/>
              </a:p>
            </c:rich>
          </c:tx>
          <c:overlay val="0"/>
        </c:title>
        <c:numFmt formatCode="General" sourceLinked="1"/>
        <c:majorTickMark val="out"/>
        <c:minorTickMark val="none"/>
        <c:tickLblPos val="nextTo"/>
        <c:crossAx val="140591872"/>
        <c:crosses val="autoZero"/>
        <c:crossBetween val="between"/>
      </c:valAx>
    </c:plotArea>
    <c:legend>
      <c:legendPos val="r"/>
      <c:legendEntry>
        <c:idx val="5"/>
        <c:delete val="1"/>
      </c:legendEntry>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2"/>
            <a:ext cx="2889938" cy="493633"/>
          </a:xfrm>
          <a:prstGeom prst="rect">
            <a:avLst/>
          </a:prstGeom>
        </p:spPr>
        <p:txBody>
          <a:bodyPr vert="horz" lIns="91440" tIns="45720" rIns="91440" bIns="45720" rtlCol="0"/>
          <a:lstStyle>
            <a:lvl1pPr algn="r">
              <a:defRPr sz="1200"/>
            </a:lvl1pPr>
          </a:lstStyle>
          <a:p>
            <a:fld id="{407807D1-B119-41F2-81DF-39128378BDAF}" type="datetimeFigureOut">
              <a:rPr lang="nl-BE" smtClean="0"/>
              <a:t>15/03/2023</a:t>
            </a:fld>
            <a:endParaRPr lang="nl-BE"/>
          </a:p>
        </p:txBody>
      </p:sp>
      <p:sp>
        <p:nvSpPr>
          <p:cNvPr id="4" name="Tijdelijke aanduiding voor voettekst 3"/>
          <p:cNvSpPr>
            <a:spLocks noGrp="1"/>
          </p:cNvSpPr>
          <p:nvPr>
            <p:ph type="ftr" sz="quarter" idx="2"/>
          </p:nvPr>
        </p:nvSpPr>
        <p:spPr>
          <a:xfrm>
            <a:off x="0" y="9377318"/>
            <a:ext cx="2889938" cy="49363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377318"/>
            <a:ext cx="2889938" cy="493633"/>
          </a:xfrm>
          <a:prstGeom prst="rect">
            <a:avLst/>
          </a:prstGeom>
        </p:spPr>
        <p:txBody>
          <a:bodyPr vert="horz" lIns="91440" tIns="45720" rIns="91440" bIns="45720" rtlCol="0" anchor="b"/>
          <a:lstStyle>
            <a:lvl1pPr algn="r">
              <a:defRPr sz="1200"/>
            </a:lvl1pPr>
          </a:lstStyle>
          <a:p>
            <a:fld id="{4537F2AC-5214-439F-9C84-F9937F02AC95}" type="slidenum">
              <a:rPr lang="nl-BE" smtClean="0"/>
              <a:t>‹nr.›</a:t>
            </a:fld>
            <a:endParaRPr lang="nl-BE"/>
          </a:p>
        </p:txBody>
      </p:sp>
    </p:spTree>
    <p:extLst>
      <p:ext uri="{BB962C8B-B14F-4D97-AF65-F5344CB8AC3E}">
        <p14:creationId xmlns:p14="http://schemas.microsoft.com/office/powerpoint/2010/main" val="2917897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2"/>
            <a:ext cx="2889938" cy="493633"/>
          </a:xfrm>
          <a:prstGeom prst="rect">
            <a:avLst/>
          </a:prstGeom>
        </p:spPr>
        <p:txBody>
          <a:bodyPr vert="horz" lIns="91440" tIns="45720" rIns="91440" bIns="45720" rtlCol="0"/>
          <a:lstStyle>
            <a:lvl1pPr algn="r">
              <a:defRPr sz="1200"/>
            </a:lvl1pPr>
          </a:lstStyle>
          <a:p>
            <a:fld id="{ECBDD4EC-8BC8-4DF2-B0F7-6B19BD23522F}" type="datetimeFigureOut">
              <a:rPr lang="nl-BE" smtClean="0"/>
              <a:t>15/03/2023</a:t>
            </a:fld>
            <a:endParaRPr lang="nl-BE"/>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7318"/>
            <a:ext cx="2889938" cy="49363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8"/>
            <a:ext cx="2889938" cy="493633"/>
          </a:xfrm>
          <a:prstGeom prst="rect">
            <a:avLst/>
          </a:prstGeom>
        </p:spPr>
        <p:txBody>
          <a:bodyPr vert="horz" lIns="91440" tIns="45720" rIns="91440" bIns="45720" rtlCol="0" anchor="b"/>
          <a:lstStyle>
            <a:lvl1pPr algn="r">
              <a:defRPr sz="1200"/>
            </a:lvl1pPr>
          </a:lstStyle>
          <a:p>
            <a:fld id="{E84FB1EF-103E-4F1C-B005-4576B6DC8F33}" type="slidenum">
              <a:rPr lang="nl-BE" smtClean="0"/>
              <a:t>‹nr.›</a:t>
            </a:fld>
            <a:endParaRPr lang="nl-BE"/>
          </a:p>
        </p:txBody>
      </p:sp>
    </p:spTree>
    <p:extLst>
      <p:ext uri="{BB962C8B-B14F-4D97-AF65-F5344CB8AC3E}">
        <p14:creationId xmlns:p14="http://schemas.microsoft.com/office/powerpoint/2010/main" val="4787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a:t>Doel:Informeren</a:t>
            </a:r>
            <a:r>
              <a:rPr lang="nl-BE" dirty="0"/>
              <a:t> toestand</a:t>
            </a:r>
          </a:p>
          <a:p>
            <a:pPr lvl="3"/>
            <a:r>
              <a:rPr lang="nl-BE" dirty="0"/>
              <a:t>Netwerken</a:t>
            </a:r>
          </a:p>
          <a:p>
            <a:pPr lvl="3"/>
            <a:r>
              <a:rPr lang="nl-BE" dirty="0"/>
              <a:t>Evoluties binnen werkgebied delen</a:t>
            </a:r>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a:t>
            </a:fld>
            <a:endParaRPr lang="nl-BE"/>
          </a:p>
        </p:txBody>
      </p:sp>
    </p:spTree>
    <p:extLst>
      <p:ext uri="{BB962C8B-B14F-4D97-AF65-F5344CB8AC3E}">
        <p14:creationId xmlns:p14="http://schemas.microsoft.com/office/powerpoint/2010/main" val="549033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10</a:t>
            </a:fld>
            <a:endParaRPr lang="nl-BE">
              <a:solidFill>
                <a:prstClr val="black"/>
              </a:solidFill>
            </a:endParaRPr>
          </a:p>
        </p:txBody>
      </p:sp>
    </p:spTree>
    <p:extLst>
      <p:ext uri="{BB962C8B-B14F-4D97-AF65-F5344CB8AC3E}">
        <p14:creationId xmlns:p14="http://schemas.microsoft.com/office/powerpoint/2010/main" val="408542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Is er overleg met Wallonië? Dat is er jaren geweest, maar er is consensus dat de schade in Wallonië veel lager is dan in Vlaanderen. Zij ervaren enkel landbouwschade daar zij geen dijken hebben. Zij geven hier dan ook geen prioriteit aan. Er zijn veel meer </a:t>
            </a:r>
            <a:r>
              <a:rPr lang="nl-BE" dirty="0" err="1"/>
              <a:t>mura</a:t>
            </a:r>
            <a:r>
              <a:rPr lang="nl-BE" dirty="0"/>
              <a:t> aanwezig in Wallonië. Ze doen er wel opruimactie enkele weken per jaar. Maar zij streven niet naar de </a:t>
            </a:r>
            <a:r>
              <a:rPr lang="nl-BE" dirty="0" err="1"/>
              <a:t>nulnorm</a:t>
            </a:r>
            <a:r>
              <a:rPr lang="nl-BE" dirty="0"/>
              <a:t>. </a:t>
            </a:r>
            <a:r>
              <a:rPr lang="nl-BE" dirty="0" err="1"/>
              <a:t>Oost-vlaanderen</a:t>
            </a:r>
            <a:r>
              <a:rPr lang="nl-BE" dirty="0"/>
              <a:t> is de meest waterrijke provincie in Vlaanderen, dit zorgt ervoor dat we gevoeliger zijn voor de instroom.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11</a:t>
            </a:fld>
            <a:endParaRPr lang="nl-BE">
              <a:solidFill>
                <a:prstClr val="black"/>
              </a:solidFill>
            </a:endParaRPr>
          </a:p>
        </p:txBody>
      </p:sp>
    </p:spTree>
    <p:extLst>
      <p:ext uri="{BB962C8B-B14F-4D97-AF65-F5344CB8AC3E}">
        <p14:creationId xmlns:p14="http://schemas.microsoft.com/office/powerpoint/2010/main" val="2699352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Beheerregeling muskusrat bepaalt hoe aan beheer moet gedaan worden en wat de doelstellingen zijn. Hieruit volgt ook een controle op het beheer en monitoring, dit resulteert in restpopulatiemetingen. Jaarlijks is er dus een restpopulatiemeting </a:t>
            </a:r>
            <a:r>
              <a:rPr lang="nl-BE" dirty="0" err="1"/>
              <a:t>mura</a:t>
            </a:r>
            <a:r>
              <a:rPr lang="nl-BE" dirty="0"/>
              <a:t> die uitgevoerd wordt door Vlaams controleteam van de VMM. Zij doen dit zowel op waterlopen waar VMM de bestrijding doet als op waterlopen waar andere terreinbeheerders, zoals gemeenten, rato vzw etc. aan het werk zijn. Wellemeersen is een natuurgebied waar ook waterlopen 2</a:t>
            </a:r>
            <a:r>
              <a:rPr lang="nl-BE" baseline="30000" dirty="0"/>
              <a:t>de</a:t>
            </a:r>
            <a:r>
              <a:rPr lang="nl-BE" dirty="0"/>
              <a:t> categorie zijn. Hier zijn duidelijke afspraken nodig want VMM volgt natuurgebied op maar rato vzw 2</a:t>
            </a:r>
            <a:r>
              <a:rPr lang="nl-BE" baseline="30000" dirty="0"/>
              <a:t>de</a:t>
            </a:r>
            <a:r>
              <a:rPr lang="nl-BE" dirty="0"/>
              <a:t> categorie. Indien er gemeenten zijn waar een soortgelijke situatie is dan zit je best eens samen met VMM voor duidelijke afspraken. Eindverantwoordelijke is steeds de waterloopbeheerder dus in deze de gemeente. Vraag gerust contactgegevens van VMM op bij RATO vzw.</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12</a:t>
            </a:fld>
            <a:endParaRPr lang="nl-BE"/>
          </a:p>
        </p:txBody>
      </p:sp>
    </p:spTree>
    <p:extLst>
      <p:ext uri="{BB962C8B-B14F-4D97-AF65-F5344CB8AC3E}">
        <p14:creationId xmlns:p14="http://schemas.microsoft.com/office/powerpoint/2010/main" val="224861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Momenteel zijn gemeenten waar </a:t>
            </a:r>
            <a:r>
              <a:rPr lang="nl-BE" dirty="0" err="1"/>
              <a:t>mura</a:t>
            </a:r>
            <a:r>
              <a:rPr lang="nl-BE" dirty="0"/>
              <a:t> zit in orde. Wie geconfronteerd wordt met opkomst MURA, neem contact op met RATO vzw, dan kunnen zij jullie info geven over het gebruik van een app. RATO vzw bespreekt met INBO dat er een actueel dashboard is waarop iedereen in </a:t>
            </a:r>
            <a:r>
              <a:rPr lang="nl-BE" dirty="0" err="1"/>
              <a:t>realtime</a:t>
            </a:r>
            <a:r>
              <a:rPr lang="nl-BE" dirty="0"/>
              <a:t> kan opvolgen waar er gevangen is. Wie hulp nodig heeft bij de bestrijding en het speuren, RATO vzw is er om te helpen. </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13</a:t>
            </a:fld>
            <a:endParaRPr lang="nl-BE"/>
          </a:p>
        </p:txBody>
      </p:sp>
    </p:spTree>
    <p:extLst>
      <p:ext uri="{BB962C8B-B14F-4D97-AF65-F5344CB8AC3E}">
        <p14:creationId xmlns:p14="http://schemas.microsoft.com/office/powerpoint/2010/main" val="1554809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Vorig jaar hebben we alle gevangen muskusratten binnengebracht voor onderzoek naar vossenlintworm. </a:t>
            </a:r>
            <a:r>
              <a:rPr lang="nl-BE" dirty="0" err="1"/>
              <a:t>Steekproefgewijs</a:t>
            </a:r>
            <a:r>
              <a:rPr lang="nl-BE" dirty="0"/>
              <a:t> is de kans te groot dat ze zouden missen vandaar dat alle vangsten onderzocht zijn. </a:t>
            </a:r>
          </a:p>
          <a:p>
            <a:r>
              <a:rPr lang="nl-BE" dirty="0"/>
              <a:t>Gegevens die wel ter beschikking zijn: Kaart met de vosjes waarop vossenlintworm werd onderzocht. Toont wel waarom onderzoek uitgevoerd wordt, want bij vossen wijdverspreid. Niet alle </a:t>
            </a:r>
            <a:r>
              <a:rPr lang="nl-BE" dirty="0" err="1"/>
              <a:t>mura</a:t>
            </a:r>
            <a:r>
              <a:rPr lang="nl-BE" dirty="0"/>
              <a:t> reeds onderzocht, maar ze hebben wel voorlopige resultaten. MURA moeten niet meer bijgehouden worden. Als je er gevangen hebt moet je ze nu in principe begraven. Vossenlintworm is vooral in het Zuiden, dus veel meer in Wallonië dan in Vlaanderen. </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14</a:t>
            </a:fld>
            <a:endParaRPr lang="nl-BE"/>
          </a:p>
        </p:txBody>
      </p:sp>
    </p:spTree>
    <p:extLst>
      <p:ext uri="{BB962C8B-B14F-4D97-AF65-F5344CB8AC3E}">
        <p14:creationId xmlns:p14="http://schemas.microsoft.com/office/powerpoint/2010/main" val="3740708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Overlastsoorten kan gaan van ganzen naar alle soorten die door burgers als ongewenst worden ervaren.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15</a:t>
            </a:fld>
            <a:endParaRPr lang="nl-BE">
              <a:solidFill>
                <a:prstClr val="black"/>
              </a:solidFill>
            </a:endParaRPr>
          </a:p>
        </p:txBody>
      </p:sp>
    </p:spTree>
    <p:extLst>
      <p:ext uri="{BB962C8B-B14F-4D97-AF65-F5344CB8AC3E}">
        <p14:creationId xmlns:p14="http://schemas.microsoft.com/office/powerpoint/2010/main" val="261504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Ganzenactie gaan vooral over ruivangsten van Canadese ganzen die door RATO vzw worden uitgevoerd. Hierbij een oproep om eventuele overlast door te geven. Vanaf medio juni beginnen wij in te plannen. Geef dus gerust locaties door. Populatie Canadese gans blijft wel relatief stabiel. We focussen op de stabilisatie van de populatie, geen uitroeiing.  Opkomst van Nijlgans laatste jaren. RATO vzw heeft wel wat vangacties georganiseerd en testen gedaan. Maar er is eigenlijk meer ondersteuning vanuit Vlaanderen nodig om de populatie Nijlgans langer te drukken. Jacht op deze soort is wel jaarrond open. RATO vzw vraagt Vlaanderen om een beheerregeling net als bij MURA. Canadese gans is economisch duidelijker omdat de schade meetbaar is als ook het resultaat en de inzet kleiner dan bij de Nijlgans. Die meting kunnen we niet maken bij Nijlgans momenteel. Kippen: in het kader van de volgelgriep, is het interessant om populaties op openbaar domein af te vangen, dus geef gerust door aan RATO vzw als er overlastlocaties zijn. Duivenacties: probeer in de eigen werking niet alleen acties uit te voeren, maar geef ook info over preventie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16</a:t>
            </a:fld>
            <a:endParaRPr lang="nl-BE"/>
          </a:p>
        </p:txBody>
      </p:sp>
    </p:spTree>
    <p:extLst>
      <p:ext uri="{BB962C8B-B14F-4D97-AF65-F5344CB8AC3E}">
        <p14:creationId xmlns:p14="http://schemas.microsoft.com/office/powerpoint/2010/main" val="81723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rode lijn toont aantal gemeenten die zwerfkattenbeleid uitvoeren (of althans die hun gegevens doorgeven). 2/3 van de gemeenten in POV heeft een kattenbeleid waarbij ze katten afvangen. Per melding worden ongeveer 2 katten gevangen. Dit is een relatief stabiel cijfer. Aanwas van de populatie ligt wellicht meer aan achtergelaten huiskatten, daar onderzoek van dierenwelzijn uitwijst dat echte zwerfkatten weinig succesvol zijn in de voortplanting en ook niet lang leven. Doorgaans betreft het een TNR-beleid.  We zien een lichte afname, maar willen zeker meegeven dat we al zeker 10 jaar de TNR-methode toepassen. Aanvankelijk dacht men dat de populatie hierdoor zou dalen. Echter die echte afname blijft uit. Dus wees bewust dat dit een beleid is dat zal blijven. Voorzie hier budget voor, neem dit mee in jullie communicatie etc.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17</a:t>
            </a:fld>
            <a:endParaRPr lang="nl-BE"/>
          </a:p>
        </p:txBody>
      </p:sp>
    </p:spTree>
    <p:extLst>
      <p:ext uri="{BB962C8B-B14F-4D97-AF65-F5344CB8AC3E}">
        <p14:creationId xmlns:p14="http://schemas.microsoft.com/office/powerpoint/2010/main" val="3562885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Duivenwerking: inzetten op sensibilisatie en in beeld brengen van voederplaatsen, anders is afvangen niet efficiënt. Er bestaan bv verkeersborden ‘verboden te voederen’, die kunnen ook aangekocht worden.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Zijn er gemeenten die al van de duivenpil gehoord hebben? Een bedrijf in Leuven biedt sterilisatie van verwilderde duiven aan met de duivenpil. Ze hebben hier naar eigen zeggen goede resultaten van. Ze hebben de duivenpil maar toegediend na preventieve maatregelen. Zij monitoren de populatie. Zij voederen met maïs waar de pil in zit. Het is wel een beleid dat je wekelijks moet volhouden en moment dat je stopt dan is er terug aanwas van de populatie. Je moet dit dus een jaarrond volhouden. Het is dus wel tijdsintensief. We stelden ons ook vragen of er sterilisatie optrad van bosduiven en tortelduiven (beschermde soorten) en hierop konden ze niet antwoorden, daar ze geen zicht hebben of ze die ook steriliseren of niet. Ze weten wel dat voor hen het voedsel eveneens aantrekkelijk kan zijn. Wellicht belangrijk om rekening te houden met de voederlocaties. Als je in een stad als Gent werkt, dan zie je vaak enkel stadsduiven. Op landelijker gebied zullen beschermde soorten en kauwen wel aanwezig zijn en kan het beter zijn om bepaalde locaties uit te sluiten. Voorlopig zet rato vzw hier niet op in omdat de kostprijs vrij hoog is en ook de arbeidsintensiviteit wel hoog is bv. Tijdens verlof moeten er eveneens vervanging voorzien. In Mechelen is het wel succesvol. De populatie kan volgens hun resultaten gehalveerd worden, maar zal hiermee niet verdwijnen. Een combinatie van voederen met de duivenpil en afvangst met kooien zal rato vzw onderzoeken. </a:t>
            </a:r>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18</a:t>
            </a:fld>
            <a:endParaRPr lang="nl-BE"/>
          </a:p>
        </p:txBody>
      </p:sp>
    </p:spTree>
    <p:extLst>
      <p:ext uri="{BB962C8B-B14F-4D97-AF65-F5344CB8AC3E}">
        <p14:creationId xmlns:p14="http://schemas.microsoft.com/office/powerpoint/2010/main" val="1193104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Duivenwerking: inzetten op sensibilisatie en in beeld brengen van voederplaatsen, anders is afvangen niet efficiënt. Er bestaan bv verkeersborden ‘verboden te voederen’, die kunnen ook aangekocht worden.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Zijn er gemeenten die al van de duivenpil gehoord hebben? Een bedrijf in Leuven biedt sterilisatie van verwilderde duiven aan met de duivenpil. Ze hebben hier naar eigen zeggen goede resultaten van. Ze hebben de duivenpil maar toegediend na preventieve maatregelen. Zij monitoren de populatie. Zij voederen met maïs waar de pil in zit. Het is wel een beleid dat je wekelijks moet volhouden en moment dat je stopt dan is er terug aanwas van de populatie. Je moet dit dus een jaarrond volhouden. Het is dus wel tijdsintensief. We stelden ons ook vragen of er sterilisatie optrad van bosduiven en tortelduiven (beschermde soorten) en hierop konden ze niet antwoorden, daar ze geen zicht hebben of ze die ook steriliseren of niet. Ze weten wel dat voor hen het voedsel eveneens aantrekkelijk kan zijn. Wellicht belangrijk om rekening te houden met de voederlocaties. Als je in een stad als Gent werkt, dan zie je vaak enkel stadsduiven. Op landelijker gebied zullen beschermde soorten en kauwen wel aanwezig zijn en kan het beter zijn om bepaalde locaties uit te sluiten. Voorlopig zet rato vzw hier niet op in omdat de kostprijs vrij hoog is en ook de arbeidsintensiviteit wel hoog is bv. Tijdens verlof moeten er eveneens vervanging voorzien. In Mechelen is het wel succesvol. De populatie kan volgens hun resultaten gehalveerd worden, maar zal hiermee niet verdwijnen.</a:t>
            </a:r>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19</a:t>
            </a:fld>
            <a:endParaRPr lang="nl-BE"/>
          </a:p>
        </p:txBody>
      </p:sp>
    </p:spTree>
    <p:extLst>
      <p:ext uri="{BB962C8B-B14F-4D97-AF65-F5344CB8AC3E}">
        <p14:creationId xmlns:p14="http://schemas.microsoft.com/office/powerpoint/2010/main" val="119387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a:t>
            </a:fld>
            <a:endParaRPr lang="nl-BE"/>
          </a:p>
        </p:txBody>
      </p:sp>
    </p:spTree>
    <p:extLst>
      <p:ext uri="{BB962C8B-B14F-4D97-AF65-F5344CB8AC3E}">
        <p14:creationId xmlns:p14="http://schemas.microsoft.com/office/powerpoint/2010/main" val="25599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21</a:t>
            </a:fld>
            <a:endParaRPr lang="nl-BE"/>
          </a:p>
        </p:txBody>
      </p:sp>
    </p:spTree>
    <p:extLst>
      <p:ext uri="{BB962C8B-B14F-4D97-AF65-F5344CB8AC3E}">
        <p14:creationId xmlns:p14="http://schemas.microsoft.com/office/powerpoint/2010/main" val="1340925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Nestbestrijding gebeurt met biociden. In natuurgebied kan je dit niet gebruiken. Hierdoor zijn bepaalde meldingen weggevallen. Soms ging het ook om Europese hoornaar. Via dit filmpje zie je hoe het beheer verloopt: https://www.youtube.com/watch?v=YzhN1Jl5XtQ . Meldingen verlopen via </a:t>
            </a:r>
            <a:r>
              <a:rPr lang="nl-BE" dirty="0" err="1"/>
              <a:t>Vespawatch</a:t>
            </a:r>
            <a:r>
              <a:rPr lang="nl-BE" dirty="0"/>
              <a:t>. VBI geeft de meldingen door aan een bestrijder. Gemeenten zitten niet in de dit proces vervat, wellicht zorgt dit voor vragen. Afspraak = doorgeven van melding via </a:t>
            </a:r>
            <a:r>
              <a:rPr lang="nl-BE" dirty="0" err="1"/>
              <a:t>vespawatch</a:t>
            </a:r>
            <a:r>
              <a:rPr lang="nl-BE" dirty="0"/>
              <a:t> ofwel door de gemeenten, ofwel door de burger.</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22</a:t>
            </a:fld>
            <a:endParaRPr lang="nl-BE"/>
          </a:p>
        </p:txBody>
      </p:sp>
    </p:spTree>
    <p:extLst>
      <p:ext uri="{BB962C8B-B14F-4D97-AF65-F5344CB8AC3E}">
        <p14:creationId xmlns:p14="http://schemas.microsoft.com/office/powerpoint/2010/main" val="3017794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evolutie van de aanwezigheid van AH is dramatisch. De trend stijgt razendsnel in heel Vlaanderen. In oktober – november zou RATO vzw hier 6 bestrijders voor nodig hebben, maar helaas is er geen financiering op dit moment en ook geen beheerplan. Als je als gemeente vragen krijg, verwijs naar de communicatie die we hier meegeven in de presentatie. We wachten af wat er zal gebeuren vanuit Vlaanderen en de provincie Oost-Vlaanderen. </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23</a:t>
            </a:fld>
            <a:endParaRPr lang="nl-BE"/>
          </a:p>
        </p:txBody>
      </p:sp>
    </p:spTree>
    <p:extLst>
      <p:ext uri="{BB962C8B-B14F-4D97-AF65-F5344CB8AC3E}">
        <p14:creationId xmlns:p14="http://schemas.microsoft.com/office/powerpoint/2010/main" val="1622632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zijn middelen voorzien om </a:t>
            </a:r>
            <a:r>
              <a:rPr lang="nl-BE" dirty="0" err="1"/>
              <a:t>Vespawatch</a:t>
            </a:r>
            <a:r>
              <a:rPr lang="nl-BE" dirty="0"/>
              <a:t> in de lucht te houden voor komende drie jaar, dus meldingen kunnen langs deze weg blijven verlopen. Er zullen zeker bij gemeente meldingen binnenkomen waar jullie zullen moeten beslissen wat jullie ermee doen. De meldingen kunnen niet rechtstreeks via rato vzw verlopen. Ze dienen ingegeven te worden via </a:t>
            </a:r>
            <a:r>
              <a:rPr lang="nl-BE" dirty="0" err="1"/>
              <a:t>Vespawatch</a:t>
            </a:r>
            <a:r>
              <a:rPr lang="nl-BE" dirty="0"/>
              <a:t>. </a:t>
            </a:r>
            <a:r>
              <a:rPr lang="nl-BE"/>
              <a:t>Momenteel is er nog niet duidelijk welke nest men zal bestrijden en welke niet, daar de beheerregeling nog niet rond is en er niet beslist is wie instaat voor de financiering van die bestrijding. </a:t>
            </a:r>
            <a:endParaRPr lang="nl-BE" dirty="0"/>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24</a:t>
            </a:fld>
            <a:endParaRPr lang="nl-BE"/>
          </a:p>
        </p:txBody>
      </p:sp>
    </p:spTree>
    <p:extLst>
      <p:ext uri="{BB962C8B-B14F-4D97-AF65-F5344CB8AC3E}">
        <p14:creationId xmlns:p14="http://schemas.microsoft.com/office/powerpoint/2010/main" val="4114498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25</a:t>
            </a:fld>
            <a:endParaRPr lang="nl-BE">
              <a:solidFill>
                <a:prstClr val="black"/>
              </a:solidFill>
            </a:endParaRPr>
          </a:p>
        </p:txBody>
      </p:sp>
    </p:spTree>
    <p:extLst>
      <p:ext uri="{BB962C8B-B14F-4D97-AF65-F5344CB8AC3E}">
        <p14:creationId xmlns:p14="http://schemas.microsoft.com/office/powerpoint/2010/main" val="103185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a:t>Herhalen van de regio’s.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26</a:t>
            </a:fld>
            <a:endParaRPr lang="nl-BE">
              <a:solidFill>
                <a:prstClr val="black"/>
              </a:solidFill>
            </a:endParaRPr>
          </a:p>
        </p:txBody>
      </p:sp>
    </p:spTree>
    <p:extLst>
      <p:ext uri="{BB962C8B-B14F-4D97-AF65-F5344CB8AC3E}">
        <p14:creationId xmlns:p14="http://schemas.microsoft.com/office/powerpoint/2010/main" val="160668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Aantal meldingen blijft laatste jaren relatief stabiel. Uit de cijfers kunnen we zelden een echte rattenproblematiek. Droogte of vloed heeft zelden impact op aanwezigheid ratten. Hoogstens op hun zichtbaarheid. In overzicht van de gemeenten kan je best jezelf vergelijken met andere gemeenten op basis van kolom ‘aantal meldingen/1000 inw’. Let op: het is niet omdat je hier hoogt scoort dat je meer ratten hebt. Dit kan ook zijn omdat je gemeente toegankelijker is voor de burger of omdat je bv meer dan 1 keer langsgaat op elke melding en deze dubbel telt. Maak de evaluatie dus op basis van je eigen werking.</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27</a:t>
            </a:fld>
            <a:endParaRPr lang="nl-BE">
              <a:solidFill>
                <a:prstClr val="black"/>
              </a:solidFill>
            </a:endParaRPr>
          </a:p>
        </p:txBody>
      </p:sp>
    </p:spTree>
    <p:extLst>
      <p:ext uri="{BB962C8B-B14F-4D97-AF65-F5344CB8AC3E}">
        <p14:creationId xmlns:p14="http://schemas.microsoft.com/office/powerpoint/2010/main" val="4043749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Meldingen bruine rat blijven relatief stabiel.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28</a:t>
            </a:fld>
            <a:endParaRPr lang="nl-BE">
              <a:solidFill>
                <a:prstClr val="black"/>
              </a:solidFill>
            </a:endParaRPr>
          </a:p>
        </p:txBody>
      </p:sp>
    </p:spTree>
    <p:extLst>
      <p:ext uri="{BB962C8B-B14F-4D97-AF65-F5344CB8AC3E}">
        <p14:creationId xmlns:p14="http://schemas.microsoft.com/office/powerpoint/2010/main" val="541250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Laatste jaren stabilisatie na een felle afname. We hebben dus wel wat bereikt. </a:t>
            </a:r>
            <a:r>
              <a:rPr lang="nl-BE"/>
              <a:t>We zien wel nog altijd een groot verschil per gemeente (zie volgende dia). Jaarlijks </a:t>
            </a:r>
            <a:r>
              <a:rPr lang="nl-BE" dirty="0"/>
              <a:t>moeten jullie </a:t>
            </a:r>
            <a:r>
              <a:rPr lang="nl-BE" dirty="0" err="1"/>
              <a:t>rodenticiden</a:t>
            </a:r>
            <a:r>
              <a:rPr lang="nl-BE" dirty="0"/>
              <a:t> rapporteren in kader van het zonder is gezonder-plan. Dit via de website van VMM. In overzicht van gemeenten is zowel verbruik van de gemeente als de provinciale werking opgenomen.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29</a:t>
            </a:fld>
            <a:endParaRPr lang="nl-BE">
              <a:solidFill>
                <a:prstClr val="black"/>
              </a:solidFill>
            </a:endParaRPr>
          </a:p>
        </p:txBody>
      </p:sp>
    </p:spTree>
    <p:extLst>
      <p:ext uri="{BB962C8B-B14F-4D97-AF65-F5344CB8AC3E}">
        <p14:creationId xmlns:p14="http://schemas.microsoft.com/office/powerpoint/2010/main" val="993784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dichter bevolkt hoe meer er gebruikt wordt, daar vaak ook het aantal meldingen hoger ligt. Het is wel nuttig om eens te bekijken waarom je verbruik hoger kan liggen en wat je kan doen om dit te verminderen. Zeker voor de donkerblauwe gemeente kan dit een nuttige oefening zijn. In alle groenzones en natuurgebieden moet je niet aan rattenbestrijding doen. Doe dit enkel in dichtbevolkte gebieden. Dat kan al een goede stap zijn. Rato vzw heeft contact genomen met bestrijdingsfirma en ook zij zien in hun verbruik dat het vooral particulieren en landbouwers zijn die het meeste verbruiken. Gemeenten zijn kleine verbruikers, maar het is wel belangrijk dat zij het goede voorbeeld geven. Het adviseren van burgers is hierin ook een belangrijke. Studie van INBO toont aan dat Oost-Vlaamse gemeenten dit al zeer goed doen ten overstaan van andere provincies.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30</a:t>
            </a:fld>
            <a:endParaRPr lang="nl-BE">
              <a:solidFill>
                <a:prstClr val="black"/>
              </a:solidFill>
            </a:endParaRPr>
          </a:p>
        </p:txBody>
      </p:sp>
    </p:spTree>
    <p:extLst>
      <p:ext uri="{BB962C8B-B14F-4D97-AF65-F5344CB8AC3E}">
        <p14:creationId xmlns:p14="http://schemas.microsoft.com/office/powerpoint/2010/main" val="22144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a:t>Voorstelling werking</a:t>
            </a:r>
            <a:r>
              <a:rPr lang="nl-BE" baseline="0" dirty="0"/>
              <a:t> RATO vzw: Wij werken samen met Oost-Vlaamse gemeenten, waar we rattenbestrijding opnemen en soms ook extra diensten verlenen. Daarnaast zijn wij verantwoordelijk voor de waterlopen 2</a:t>
            </a:r>
            <a:r>
              <a:rPr lang="nl-BE" baseline="30000" dirty="0"/>
              <a:t>de</a:t>
            </a:r>
            <a:r>
              <a:rPr lang="nl-BE" baseline="0" dirty="0"/>
              <a:t> categorie binnen de provincie Oost-Vlaanderen als ook prospectie in de polders en wateringen. In opdracht van de dienst waterlopen van de provincie Oost-Vlaanderen voeren wij ook beheer en bestrijding uit van een aantal uitheemse, invasieve plantensoorten. </a:t>
            </a:r>
            <a:endParaRPr lang="nl-BE" dirty="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rode en roze = resistentie tegen </a:t>
            </a:r>
            <a:r>
              <a:rPr lang="nl-BE" dirty="0" err="1"/>
              <a:t>bromadialone</a:t>
            </a:r>
            <a:r>
              <a:rPr lang="nl-BE" dirty="0"/>
              <a:t> en in mindere mate tegen </a:t>
            </a:r>
            <a:r>
              <a:rPr lang="nl-BE" dirty="0" err="1"/>
              <a:t>difenacoum</a:t>
            </a:r>
            <a:r>
              <a:rPr lang="nl-BE" dirty="0"/>
              <a:t>. Op openbaar domein zijn vanuit Vlaanderen enkel </a:t>
            </a:r>
            <a:r>
              <a:rPr lang="nl-BE" dirty="0" err="1"/>
              <a:t>difenacoum</a:t>
            </a:r>
            <a:r>
              <a:rPr lang="nl-BE" dirty="0"/>
              <a:t> en </a:t>
            </a:r>
            <a:r>
              <a:rPr lang="nl-BE" dirty="0" err="1"/>
              <a:t>bromadialone</a:t>
            </a:r>
            <a:r>
              <a:rPr lang="nl-BE" dirty="0"/>
              <a:t> toegestaan. In de helft van onze provincie is er dus al verminderde gevoeligheid bij de ratten. Kerngebied is Vlaamse Ardennen en </a:t>
            </a:r>
            <a:r>
              <a:rPr lang="nl-BE" dirty="0" err="1"/>
              <a:t>Bovenschelde-leie</a:t>
            </a:r>
            <a:r>
              <a:rPr lang="nl-BE" dirty="0"/>
              <a:t>. Resistentie betekent niet dat de ratten er niet van sterven, maar dat betekent dat meerdere opname nodig zijn. Als ze resistent zijn kan het zijn dat ze ziek worden van het vergif en niet sterven. Doordat ze zich slecht voelen gaan ze niet meer van het vergif eten omdat ze er ziek van worden. Ze geven deze resistentie door aan de volgende generatie. </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31</a:t>
            </a:fld>
            <a:endParaRPr lang="nl-BE"/>
          </a:p>
        </p:txBody>
      </p:sp>
    </p:spTree>
    <p:extLst>
      <p:ext uri="{BB962C8B-B14F-4D97-AF65-F5344CB8AC3E}">
        <p14:creationId xmlns:p14="http://schemas.microsoft.com/office/powerpoint/2010/main" val="2578471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32</a:t>
            </a:fld>
            <a:endParaRPr lang="nl-BE"/>
          </a:p>
        </p:txBody>
      </p:sp>
    </p:spTree>
    <p:extLst>
      <p:ext uri="{BB962C8B-B14F-4D97-AF65-F5344CB8AC3E}">
        <p14:creationId xmlns:p14="http://schemas.microsoft.com/office/powerpoint/2010/main" val="917008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Enige oplossing tegen resistentie is de bestrijding aanpassen. RATO vzw zal ook navraag doen of er een product kan bijkomen op openbaar domein, maar dat zal ten vroegste vanaf 2024 zijn. Wij houden jullie op de hoogte als er één zou toegevoegd worden.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Op openbaar domein rest ons enkel nog gif op basis van </a:t>
            </a:r>
            <a:r>
              <a:rPr lang="nl-BE" dirty="0" err="1"/>
              <a:t>difenacoum</a:t>
            </a:r>
            <a:r>
              <a:rPr lang="nl-BE" dirty="0"/>
              <a:t>. Op privaat domein raden we eveneens </a:t>
            </a:r>
            <a:r>
              <a:rPr lang="nl-BE" dirty="0" err="1"/>
              <a:t>difenacoum</a:t>
            </a:r>
            <a:r>
              <a:rPr lang="nl-BE" dirty="0"/>
              <a:t> aan en </a:t>
            </a:r>
            <a:r>
              <a:rPr lang="nl-BE" dirty="0" err="1"/>
              <a:t>cholecalcifero</a:t>
            </a:r>
            <a:r>
              <a:rPr lang="nl-BE" dirty="0"/>
              <a:t>. Derde generatie producten zijn schadelijker doordat er meer kans is op secundaire vergiftiging. We zien deze meer en meer verdwijnen. </a:t>
            </a:r>
          </a:p>
          <a:p>
            <a:r>
              <a:rPr lang="nl-BE" dirty="0"/>
              <a:t>Mechanisch vangen is arbeidsintensief, maar is een goed alternatief. RATO doet dit zelf niet. Inloopvallen geeft veel kans op nevenvangsten die de nacht niet overleven. Klemmen geven uiteraard ook kans op nevenvangst. </a:t>
            </a:r>
          </a:p>
          <a:p>
            <a:r>
              <a:rPr lang="nl-BE" dirty="0"/>
              <a:t>Op meldingen geven we advies om niet over te stappen op derde generatie zoals </a:t>
            </a:r>
            <a:r>
              <a:rPr lang="nl-BE" dirty="0" err="1"/>
              <a:t>floucoumafen</a:t>
            </a:r>
            <a:r>
              <a:rPr lang="nl-BE" dirty="0"/>
              <a:t> etc. dan kan je je ook niet vergissen op openbaar domein. Beste producten zijn </a:t>
            </a:r>
            <a:r>
              <a:rPr lang="nl-BE" dirty="0" err="1"/>
              <a:t>sorkilgraan</a:t>
            </a:r>
            <a:r>
              <a:rPr lang="nl-BE" dirty="0"/>
              <a:t> en </a:t>
            </a:r>
            <a:r>
              <a:rPr lang="nl-BE" dirty="0" err="1"/>
              <a:t>sorkil</a:t>
            </a:r>
            <a:r>
              <a:rPr lang="nl-BE" dirty="0"/>
              <a:t> DB. Lijken beter te werken dan </a:t>
            </a:r>
            <a:r>
              <a:rPr lang="nl-BE" dirty="0" err="1"/>
              <a:t>parafineblokken</a:t>
            </a:r>
            <a:r>
              <a:rPr lang="nl-BE" dirty="0"/>
              <a:t>, waar opname iets minder is en die ook afschilferen. Graantjes moeten veilig gebruikt worden bij particulieren. Andere producten zijn producten o.b.v. </a:t>
            </a:r>
            <a:r>
              <a:rPr lang="nl-BE" dirty="0" err="1"/>
              <a:t>cholecalciferol</a:t>
            </a:r>
            <a:r>
              <a:rPr lang="nl-BE" dirty="0"/>
              <a:t>; dit zorgt voor een </a:t>
            </a:r>
            <a:r>
              <a:rPr lang="nl-BE" dirty="0" err="1"/>
              <a:t>blokkage</a:t>
            </a:r>
            <a:r>
              <a:rPr lang="nl-BE" dirty="0"/>
              <a:t> van de nieren en ingewanden. Andere werking dan </a:t>
            </a:r>
            <a:r>
              <a:rPr lang="nl-BE" dirty="0" err="1"/>
              <a:t>anticoagulanten</a:t>
            </a:r>
            <a:r>
              <a:rPr lang="nl-BE" dirty="0"/>
              <a:t>, die zorgen dat er bloedingen ontstaan. </a:t>
            </a:r>
            <a:r>
              <a:rPr lang="nl-BE" dirty="0" err="1"/>
              <a:t>Cholecaliferol</a:t>
            </a:r>
            <a:r>
              <a:rPr lang="nl-BE" dirty="0"/>
              <a:t> geeft minder kans op secundaire vergiftiging. Ook minder gebruik nodig, want de rat hoeft maar éénmalig op te nemen en niet blijvend zoals bij </a:t>
            </a:r>
            <a:r>
              <a:rPr lang="nl-BE" dirty="0" err="1"/>
              <a:t>anticoagulanten</a:t>
            </a:r>
            <a:r>
              <a:rPr lang="nl-BE" dirty="0"/>
              <a:t>. Echter iets duurder, hoewel onderhandelen mogelijk is. Nadeel is dat het enkel in pastavorm verkrijgbaar is, waardoor je het moeilijk kan vasthangen. </a:t>
            </a:r>
            <a:r>
              <a:rPr lang="nl-BE" dirty="0" err="1"/>
              <a:t>Selontra</a:t>
            </a:r>
            <a:r>
              <a:rPr lang="nl-BE" dirty="0"/>
              <a:t> (https://www.agro.basf.nl/nl/Producten/Product-informatie/Rodenticide/Selontra%C2%AE.html ) heeft wel een </a:t>
            </a:r>
            <a:r>
              <a:rPr lang="nl-BE" dirty="0" err="1"/>
              <a:t>bevestigingsysteem</a:t>
            </a:r>
            <a:r>
              <a:rPr lang="nl-BE" dirty="0"/>
              <a:t>. INBO onderzoekt dit nog. RATO vzw gebruikt </a:t>
            </a:r>
            <a:r>
              <a:rPr lang="nl-BE" dirty="0" err="1"/>
              <a:t>Harmonix</a:t>
            </a:r>
            <a:r>
              <a:rPr lang="nl-BE" dirty="0"/>
              <a:t> (https://catalogus.killgerm.nl/harmonix-rodent-paste) . </a:t>
            </a:r>
            <a:r>
              <a:rPr lang="nl-BE" dirty="0" err="1"/>
              <a:t>Harmonix</a:t>
            </a:r>
            <a:r>
              <a:rPr lang="nl-BE" dirty="0"/>
              <a:t> wordt goed opgenomen door de ratten in elk geval. Aan burgers kan je ook adviseren om het mechanisch te doen, want zij kunnen op zich wel beter opvolgen. Maar goed advies is hier wel cruciaal bv. Als je levend vangt, wat doen met gevangen dier. Elders uitzetten is niet toegestaan. </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33</a:t>
            </a:fld>
            <a:endParaRPr lang="nl-BE"/>
          </a:p>
        </p:txBody>
      </p:sp>
    </p:spTree>
    <p:extLst>
      <p:ext uri="{BB962C8B-B14F-4D97-AF65-F5344CB8AC3E}">
        <p14:creationId xmlns:p14="http://schemas.microsoft.com/office/powerpoint/2010/main" val="1647662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Voorbeeld van een folder die je kan uitdelen op melding (RATO vzw): https://exotennet.be/brochure-rato/dieren/#voorkomen </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34</a:t>
            </a:fld>
            <a:endParaRPr lang="nl-BE"/>
          </a:p>
        </p:txBody>
      </p:sp>
    </p:spTree>
    <p:extLst>
      <p:ext uri="{BB962C8B-B14F-4D97-AF65-F5344CB8AC3E}">
        <p14:creationId xmlns:p14="http://schemas.microsoft.com/office/powerpoint/2010/main" val="887221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Integrated</a:t>
            </a:r>
            <a:r>
              <a:rPr lang="nl-BE" dirty="0"/>
              <a:t> pest management of IPM: monitoring = welke klacht heb ik? Gaat het over deze soort? =&gt; preventie: we geven advies en bekijken wat de oorzaak van het probleem is =&gt; monitoring =we volgen de preventieve maatregelen op en bekijken of het probleem zich oplost =&gt; preventie heeft niet gewerkt dan gaan we over naar bestrijding. In de praktijk zijn we allemaal ervaren genoeg om in te schatten of preventie afdoende is en starten we bestrijding meteen op indien nodig en nuttig. Stel je wel steeds de vraag of bestrijding nodig is bv. In een open veld, natuurgebied, bij weinig schade… maak de afweging. Rato vzw heeft de preventieve maatregelen die zij meegeven </a:t>
            </a:r>
            <a:r>
              <a:rPr lang="nl-BE" dirty="0" err="1"/>
              <a:t>opgelijst</a:t>
            </a:r>
            <a:r>
              <a:rPr lang="nl-BE" dirty="0"/>
              <a:t> in hun brochure: https://exotennet.be/brochure-rato/dieren/#voorkomen </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35</a:t>
            </a:fld>
            <a:endParaRPr lang="nl-BE"/>
          </a:p>
        </p:txBody>
      </p:sp>
    </p:spTree>
    <p:extLst>
      <p:ext uri="{BB962C8B-B14F-4D97-AF65-F5344CB8AC3E}">
        <p14:creationId xmlns:p14="http://schemas.microsoft.com/office/powerpoint/2010/main" val="4250113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Welzijnsscoring </a:t>
            </a:r>
            <a:r>
              <a:rPr lang="nl-BE" dirty="0" err="1"/>
              <a:t>obv</a:t>
            </a:r>
            <a:r>
              <a:rPr lang="nl-BE" dirty="0"/>
              <a:t> </a:t>
            </a:r>
            <a:r>
              <a:rPr lang="nl-BE" dirty="0" err="1"/>
              <a:t>sharp</a:t>
            </a:r>
            <a:r>
              <a:rPr lang="nl-BE" dirty="0"/>
              <a:t> en </a:t>
            </a:r>
            <a:r>
              <a:rPr lang="nl-BE" dirty="0" err="1"/>
              <a:t>saunders</a:t>
            </a:r>
            <a:r>
              <a:rPr lang="nl-BE" dirty="0"/>
              <a:t>: ze hebben de bestrijdingsmiddelen die beschikbaar zijn gescoord in hoeveel lijden. Verticale as: lijden in tijd: hoelang duurt het lijden? Horizontale as: hoe intens en pijnlijk is het lijden? Hoe dichter bij minder lijden aan beide assen hoe beter gescoord. </a:t>
            </a:r>
          </a:p>
          <a:p>
            <a:r>
              <a:rPr lang="nl-BE" dirty="0"/>
              <a:t>Voorbeeld LVK: levende vangkooien: afvangen en elders uitzetten doet eveneens lijden. Je moet de dieren doden als je ze vangst, </a:t>
            </a:r>
          </a:p>
          <a:p>
            <a:r>
              <a:rPr lang="nl-BE" dirty="0"/>
              <a:t>Voorbeeld LVK: lijmvallen worden vaak fout gebruikt, men laat de dieren zitten en na een tijdje sterven. Lijden duurt dus lang, soms bijten ze ook de eigen poten af. </a:t>
            </a:r>
          </a:p>
          <a:p>
            <a:r>
              <a:rPr lang="nl-BE" dirty="0"/>
              <a:t>Voorbeeld KLE= klemmen scoren relatief goed. Koop klemmen met dubbele veer. Klemmen die 90 graden toeslaan zijn iets minder krachtig waardoor soms niet meteen dood.</a:t>
            </a:r>
          </a:p>
          <a:p>
            <a:r>
              <a:rPr lang="nl-BE" dirty="0"/>
              <a:t>Voorbeeld: </a:t>
            </a:r>
            <a:r>
              <a:rPr lang="nl-BE" dirty="0" err="1"/>
              <a:t>Strygoo</a:t>
            </a:r>
            <a:r>
              <a:rPr lang="nl-BE" dirty="0"/>
              <a:t> systemen (</a:t>
            </a:r>
            <a:r>
              <a:rPr lang="nl-BE" dirty="0" err="1"/>
              <a:t>verdrinkinsgvallen</a:t>
            </a:r>
            <a:r>
              <a:rPr lang="nl-BE" dirty="0"/>
              <a:t> = VER) zijn een erg duren investering. Of ze echt diervriendelijk zijn daarover bestaat veel discussie aangezien de dieren in de vallen verdrinken. Eerst worden ze bedwelmd door de alcohol, maar eigenlijke dood is wel degelijk verdrinking. Tijdens demonstraties bij enkele gemeenten, traden er ook soms technische problemen op. Maak dus goede afwegingen alvorens deze investering te maken.</a:t>
            </a:r>
          </a:p>
          <a:p>
            <a:r>
              <a:rPr lang="nl-BE" dirty="0"/>
              <a:t>Wil je echt diervriendelijk werken? Zet dan in op preventie. Beste wat je kan doen is de eigen werking doorlichten en bekijken waar er winst te boeken valt bv. Beter informeren van burgers over preventieve maatregelen, geen gif uitdelen aan burgers, gif op openbaar domein reduceren etc.</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36</a:t>
            </a:fld>
            <a:endParaRPr lang="nl-BE"/>
          </a:p>
        </p:txBody>
      </p:sp>
    </p:spTree>
    <p:extLst>
      <p:ext uri="{BB962C8B-B14F-4D97-AF65-F5344CB8AC3E}">
        <p14:creationId xmlns:p14="http://schemas.microsoft.com/office/powerpoint/2010/main" val="3882668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Mogelijke thema’s volgend regionaal comité: </a:t>
            </a:r>
          </a:p>
          <a:p>
            <a:pPr marL="171450" indent="-171450">
              <a:buFontTx/>
              <a:buChar char="-"/>
            </a:pPr>
            <a:r>
              <a:rPr lang="nl-BE" dirty="0"/>
              <a:t>Bever: Beheerregeling bever komt eraan dus ideaal thema. </a:t>
            </a:r>
          </a:p>
          <a:p>
            <a:pPr marL="171450" indent="-171450">
              <a:buFontTx/>
              <a:buChar char="-"/>
            </a:pPr>
            <a:r>
              <a:rPr lang="nl-BE" dirty="0"/>
              <a:t>Zwarte rat </a:t>
            </a:r>
          </a:p>
          <a:p>
            <a:pPr marL="171450" indent="-171450">
              <a:buFontTx/>
              <a:buChar char="-"/>
            </a:pPr>
            <a:r>
              <a:rPr lang="nl-BE" dirty="0"/>
              <a:t>Opleiding fuiken en buizen maken: RATO vzw neemt het mee en bekijkt de mogelijkheden of alternatieven.  Misschien is het interessant om eens te vragen aan VMM of zij buizen hebben die je bij hen kan bekomen. Zij hebben er heel wat weggehaald</a:t>
            </a:r>
            <a:r>
              <a:rPr lang="nl-BE"/>
              <a:t>.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37</a:t>
            </a:fld>
            <a:endParaRPr lang="nl-BE">
              <a:solidFill>
                <a:prstClr val="black"/>
              </a:solidFill>
            </a:endParaRPr>
          </a:p>
        </p:txBody>
      </p:sp>
    </p:spTree>
    <p:extLst>
      <p:ext uri="{BB962C8B-B14F-4D97-AF65-F5344CB8AC3E}">
        <p14:creationId xmlns:p14="http://schemas.microsoft.com/office/powerpoint/2010/main" val="18730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Muskusrat verdient dit jaar veel aandacht in onze agenda. Dat zullen we zien aan de hand van de cijfers.</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4</a:t>
            </a:fld>
            <a:endParaRPr lang="nl-BE"/>
          </a:p>
        </p:txBody>
      </p:sp>
    </p:spTree>
    <p:extLst>
      <p:ext uri="{BB962C8B-B14F-4D97-AF65-F5344CB8AC3E}">
        <p14:creationId xmlns:p14="http://schemas.microsoft.com/office/powerpoint/2010/main" val="1746546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a:t>Regionale comités werden dit jaar </a:t>
            </a:r>
            <a:r>
              <a:rPr lang="nl-BE" dirty="0" err="1"/>
              <a:t>opgesplits</a:t>
            </a:r>
            <a:r>
              <a:rPr lang="nl-BE" dirty="0"/>
              <a:t> in gemeenten met een eigen werking en gemeenten die ondersteund worden door RATO vzw. Zo kunnen we nadruk leggen op veranderingen in wetgeving bestrijding en beheer bij gemeenten met een eigen werking en op hoe RATO vzw functioneert voor gemeenten waar zij het beheer opneemt. We bekijken de tendensen nog altijd per regio vandaar dit kaartje.</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5</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Vangsten MURA opnieuw in stijgende lijn in de laatste jaren. De stijging vooral in regio meetjesland. Vroeger eerder in Vlaamse Ardennen, maar deze regio is nu wel wat stabieler. We willen echt oproepen dat gemeenten voldoende tijd vrijmaken om te speuren en af te vangen waar nodig. Zodra een populatie gevestigd is gaat de werktijd maal 4. Dus beter nu meer tijd steken in een beperkte populatie, dan dat je die moet gaan steken in één van 100-en of 1000-en. In overzicht van de gemeenten hebben we de vangsten MURA opgenomen per gemeente. Dit zijn de totalen vangsten gemeenten + VMM</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6</a:t>
            </a:fld>
            <a:endParaRPr lang="nl-BE"/>
          </a:p>
        </p:txBody>
      </p:sp>
    </p:spTree>
    <p:extLst>
      <p:ext uri="{BB962C8B-B14F-4D97-AF65-F5344CB8AC3E}">
        <p14:creationId xmlns:p14="http://schemas.microsoft.com/office/powerpoint/2010/main" val="782622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Opvallend: Ook in Waasland grote stijging. Voorheen quasi geen vangsten.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7</a:t>
            </a:fld>
            <a:endParaRPr lang="nl-BE"/>
          </a:p>
        </p:txBody>
      </p:sp>
    </p:spTree>
    <p:extLst>
      <p:ext uri="{BB962C8B-B14F-4D97-AF65-F5344CB8AC3E}">
        <p14:creationId xmlns:p14="http://schemas.microsoft.com/office/powerpoint/2010/main" val="1585657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Er wordt voornamelijk aan de grens met Nederland gevangen zoals Assenede en Sint-Laureins. RATO vzw heeft overleg gehad met Zeeland en zij hebben de doelstelling om binnen 10 jaar naar een </a:t>
            </a:r>
            <a:r>
              <a:rPr lang="nl-BE" dirty="0" err="1"/>
              <a:t>nulpopulatie</a:t>
            </a:r>
            <a:r>
              <a:rPr lang="nl-BE" dirty="0"/>
              <a:t> te gaan. Wat inhoudt dat ze sterk inzetten op het verlagen van de populatie. Ze deden in dat kader extra aanwervingen. Ze werken ook met e-</a:t>
            </a:r>
            <a:r>
              <a:rPr lang="nl-BE" dirty="0" err="1"/>
              <a:t>dna</a:t>
            </a:r>
            <a:r>
              <a:rPr lang="nl-BE" dirty="0"/>
              <a:t>. Ze neme hiervoor waterstalen om na te gaan waar muskusrat zit in een waterloop. Stalen worden elke 10 m afgenomen met de kano. Zo kunnen ze efficiënter hun werkkrachten inzetten. Voorlopig wordt dit in Vlaanderen nog niet op grote schaal ingezet. Zeeuws </a:t>
            </a:r>
            <a:r>
              <a:rPr lang="nl-BE" dirty="0" err="1"/>
              <a:t>vlaanderen</a:t>
            </a:r>
            <a:r>
              <a:rPr lang="nl-BE" dirty="0"/>
              <a:t> = team Zeeland Zuid is hoogste vangst. Voor gemeenten als Stekene belangrijk om nu de waterlopen op te volgen. Trektijd momenteel dus fuiken mogen uitgelegd worden. Zodra we bij RATO spoor zien dan leggen wij fuiken als actief materiaal. Kan ook ingezet worden als je ergens al afgevangen hebt bv. Twee weken geleden. West-Vlaanderen zal wellicht met cijfers van VMM boven de 3000 uitkomen.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FB1EF-103E-4F1C-B005-4576B6DC8F33}"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77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Deze kaarten geven een idee van de evolutie. Waar vroeger aan de grensgebieden werd gevangen, zien we jaar na jaar een uitbreiding aan die </a:t>
            </a:r>
            <a:r>
              <a:rPr lang="nl-BE" dirty="0" err="1"/>
              <a:t>grensgebeiden</a:t>
            </a:r>
            <a:r>
              <a:rPr lang="nl-BE" dirty="0"/>
              <a:t> maar ook dieper in de provincie. Vooral in het Zuiden van de provincie hebben we in 2022 vangsten in gemeenten die aan de Dender liggen. Gemeenten in Vlaamse Ardennen die in vallei gebeid van de Ronse liggen worden ook steeds opnieuw besmet. Invloed van de Schelde hogerop blijft ook van belang. In Gent geen vangsten. De kanalen zouden wel besmet kunnen worden, maar voorlopig blijft dit uit.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9</a:t>
            </a:fld>
            <a:endParaRPr lang="nl-BE">
              <a:solidFill>
                <a:prstClr val="black"/>
              </a:solidFill>
            </a:endParaRPr>
          </a:p>
        </p:txBody>
      </p:sp>
    </p:spTree>
    <p:extLst>
      <p:ext uri="{BB962C8B-B14F-4D97-AF65-F5344CB8AC3E}">
        <p14:creationId xmlns:p14="http://schemas.microsoft.com/office/powerpoint/2010/main" val="16617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15/03/2023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738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15/03/2023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3025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15/03/2023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1086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inhoud 4"/>
          <p:cNvSpPr>
            <a:spLocks noGrp="1"/>
          </p:cNvSpPr>
          <p:nvPr>
            <p:ph sz="quarter" idx="3"/>
          </p:nvPr>
        </p:nvSpPr>
        <p:spPr>
          <a:xfrm>
            <a:off x="4648200" y="3938588"/>
            <a:ext cx="4038600" cy="21875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atum 5"/>
          <p:cNvSpPr>
            <a:spLocks noGrp="1"/>
          </p:cNvSpPr>
          <p:nvPr>
            <p:ph type="dt" sz="half" idx="10"/>
          </p:nvPr>
        </p:nvSpPr>
        <p:spPr>
          <a:xfrm>
            <a:off x="457200" y="6245225"/>
            <a:ext cx="2133600" cy="476250"/>
          </a:xfrm>
        </p:spPr>
        <p:txBody>
          <a:bodyPr/>
          <a:lstStyle>
            <a:lvl1pPr>
              <a:defRPr/>
            </a:lvl1pPr>
          </a:lstStyle>
          <a:p>
            <a:endParaRPr lang="nl-NL"/>
          </a:p>
        </p:txBody>
      </p:sp>
      <p:sp>
        <p:nvSpPr>
          <p:cNvPr id="7" name="Tijdelijke aanduiding voor voettekst 6"/>
          <p:cNvSpPr>
            <a:spLocks noGrp="1"/>
          </p:cNvSpPr>
          <p:nvPr>
            <p:ph type="ftr" sz="quarter" idx="11"/>
          </p:nvPr>
        </p:nvSpPr>
        <p:spPr>
          <a:xfrm>
            <a:off x="3124200" y="6245225"/>
            <a:ext cx="2895600" cy="476250"/>
          </a:xfrm>
        </p:spPr>
        <p:txBody>
          <a:bodyPr/>
          <a:lstStyle>
            <a:lvl1pPr>
              <a:defRPr/>
            </a:lvl1pPr>
          </a:lstStyle>
          <a:p>
            <a:endParaRPr lang="nl-NL"/>
          </a:p>
        </p:txBody>
      </p:sp>
      <p:sp>
        <p:nvSpPr>
          <p:cNvPr id="8" name="Tijdelijke aanduiding voor dianummer 7"/>
          <p:cNvSpPr>
            <a:spLocks noGrp="1"/>
          </p:cNvSpPr>
          <p:nvPr>
            <p:ph type="sldNum" sz="quarter" idx="12"/>
          </p:nvPr>
        </p:nvSpPr>
        <p:spPr>
          <a:xfrm>
            <a:off x="6553200" y="6245225"/>
            <a:ext cx="2133600" cy="476250"/>
          </a:xfrm>
        </p:spPr>
        <p:txBody>
          <a:bodyPr/>
          <a:lstStyle>
            <a:lvl1pPr>
              <a:defRPr/>
            </a:lvl1pPr>
          </a:lstStyle>
          <a:p>
            <a:fld id="{1C09D6C4-89A9-4DCC-915C-9803EF6ABB6C}" type="slidenum">
              <a:rPr lang="nl-NL"/>
              <a:pPr/>
              <a:t>‹nr.›</a:t>
            </a:fld>
            <a:endParaRPr lang="nl-NL"/>
          </a:p>
        </p:txBody>
      </p:sp>
    </p:spTree>
    <p:extLst>
      <p:ext uri="{BB962C8B-B14F-4D97-AF65-F5344CB8AC3E}">
        <p14:creationId xmlns:p14="http://schemas.microsoft.com/office/powerpoint/2010/main" val="1356180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62001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74368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69548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40410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00130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40081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2038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15/03/2023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29837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53360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40526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71948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99630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609525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37914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05132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2093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94796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72719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15/03/2023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749047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2614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07140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8099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57785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13881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69970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609820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31174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50182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2423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t>15/03/2023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914521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71914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08804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61755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02663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790161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85392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06836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6960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002544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01668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t>15/03/2023</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538217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88558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1288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95394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33494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34226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5519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52589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16607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43754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9427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t>15/03/2023</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943656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4040919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27334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88498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52308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042308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7161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88197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38871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6454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240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t>15/03/2023</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746423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7491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94994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6362993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406841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536192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77043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212879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261849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3501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57120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15/03/2023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493173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19377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58024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959680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042418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61777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775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_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831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15/03/2023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21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2.png"/><Relationship Id="rId2" Type="http://schemas.openxmlformats.org/officeDocument/2006/relationships/slideLayout" Target="../slideLayouts/slideLayout74.xml"/><Relationship Id="rId16" Type="http://schemas.openxmlformats.org/officeDocument/2006/relationships/image" Target="../media/image1.gif"/><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t>‹nr.›</a:t>
            </a:fld>
            <a:endParaRPr lang="nl-BE"/>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4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043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2176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12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343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266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91129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1.gif"/></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23.JPG"/><Relationship Id="rId4" Type="http://schemas.openxmlformats.org/officeDocument/2006/relationships/hyperlink" Target="https://www.youtube.com/watch?v=YzhN1Jl5Xt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5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hyperlink" Target="https://vespawatch.b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rattenbestrijding.inbo.be/" TargetMode="External"/><Relationship Id="rId2" Type="http://schemas.openxmlformats.org/officeDocument/2006/relationships/notesSlide" Target="../notesSlides/notesSlide30.xml"/><Relationship Id="rId1" Type="http://schemas.openxmlformats.org/officeDocument/2006/relationships/slideLayout" Target="../slideLayouts/slideLayout50.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hyperlink" Target="http://rattenbestrijding.inbo.be/" TargetMode="External"/><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3.xml"/><Relationship Id="rId1" Type="http://schemas.openxmlformats.org/officeDocument/2006/relationships/slideLayout" Target="../slideLayouts/slideLayout50.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hyperlink" Target="https://www.ecopedia.be/pagina/nieuwsflash-exotennet" TargetMode="External"/><Relationship Id="rId2" Type="http://schemas.openxmlformats.org/officeDocument/2006/relationships/notesSlide" Target="../notesSlides/notesSlide36.xml"/><Relationship Id="rId1" Type="http://schemas.openxmlformats.org/officeDocument/2006/relationships/slideLayout" Target="../slideLayouts/slideLayout50.xml"/><Relationship Id="rId4" Type="http://schemas.openxmlformats.org/officeDocument/2006/relationships/hyperlink" Target="https://exotennet.be/brochure-rato/"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oost-vlaanderen.be/rato" TargetMode="External"/><Relationship Id="rId2" Type="http://schemas.openxmlformats.org/officeDocument/2006/relationships/hyperlink" Target="mailto:rato@oost-vlaanderen.be" TargetMode="External"/><Relationship Id="rId1" Type="http://schemas.openxmlformats.org/officeDocument/2006/relationships/slideLayout" Target="../slideLayouts/slideLayout50.xml"/><Relationship Id="rId5" Type="http://schemas.openxmlformats.org/officeDocument/2006/relationships/image" Target="../media/image1.gif"/><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700808"/>
            <a:ext cx="7772400" cy="1470025"/>
          </a:xfrm>
        </p:spPr>
        <p:txBody>
          <a:bodyPr>
            <a:normAutofit/>
          </a:bodyPr>
          <a:lstStyle/>
          <a:p>
            <a:r>
              <a:rPr lang="nl-BE" b="1" dirty="0">
                <a:solidFill>
                  <a:schemeClr val="accent3">
                    <a:lumMod val="50000"/>
                  </a:schemeClr>
                </a:solidFill>
              </a:rPr>
              <a:t>Regionaal Comité Ratten- en exotenbestrijding </a:t>
            </a:r>
          </a:p>
        </p:txBody>
      </p:sp>
      <p:sp>
        <p:nvSpPr>
          <p:cNvPr id="3" name="Ondertitel 2"/>
          <p:cNvSpPr>
            <a:spLocks noGrp="1"/>
          </p:cNvSpPr>
          <p:nvPr>
            <p:ph type="subTitle" idx="1"/>
          </p:nvPr>
        </p:nvSpPr>
        <p:spPr>
          <a:xfrm>
            <a:off x="1331640" y="3501008"/>
            <a:ext cx="6400800" cy="1752600"/>
          </a:xfrm>
        </p:spPr>
        <p:txBody>
          <a:bodyPr>
            <a:normAutofit/>
          </a:bodyPr>
          <a:lstStyle/>
          <a:p>
            <a:r>
              <a:rPr lang="nl-BE" sz="2800" dirty="0"/>
              <a:t>7 maart 2023</a:t>
            </a:r>
          </a:p>
          <a:p>
            <a:r>
              <a:rPr lang="nl-BE" sz="2800" dirty="0"/>
              <a:t>Destelbergen </a:t>
            </a:r>
          </a:p>
        </p:txBody>
      </p:sp>
    </p:spTree>
    <p:extLst>
      <p:ext uri="{BB962C8B-B14F-4D97-AF65-F5344CB8AC3E}">
        <p14:creationId xmlns:p14="http://schemas.microsoft.com/office/powerpoint/2010/main" val="3298709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ekstvak 3">
            <a:extLst>
              <a:ext uri="{FF2B5EF4-FFF2-40B4-BE49-F238E27FC236}">
                <a16:creationId xmlns:a16="http://schemas.microsoft.com/office/drawing/2014/main" id="{B05D6130-0079-4DE4-8F0B-A13B58777EAB}"/>
              </a:ext>
            </a:extLst>
          </p:cNvPr>
          <p:cNvSpPr txBox="1"/>
          <p:nvPr/>
        </p:nvSpPr>
        <p:spPr>
          <a:xfrm>
            <a:off x="3635896" y="101169"/>
            <a:ext cx="3024336" cy="369332"/>
          </a:xfrm>
          <a:prstGeom prst="rect">
            <a:avLst/>
          </a:prstGeom>
          <a:noFill/>
        </p:spPr>
        <p:txBody>
          <a:bodyPr wrap="square" rtlCol="0">
            <a:spAutoFit/>
          </a:bodyPr>
          <a:lstStyle/>
          <a:p>
            <a:r>
              <a:rPr lang="nl-BE" dirty="0"/>
              <a:t>Vangsten muskusrat 2022	</a:t>
            </a:r>
          </a:p>
        </p:txBody>
      </p:sp>
      <p:pic>
        <p:nvPicPr>
          <p:cNvPr id="5" name="Afbeelding 4" descr="Afbeelding met kaart&#10;&#10;Automatisch gegenereerde beschrijving">
            <a:extLst>
              <a:ext uri="{FF2B5EF4-FFF2-40B4-BE49-F238E27FC236}">
                <a16:creationId xmlns:a16="http://schemas.microsoft.com/office/drawing/2014/main" id="{301D6B76-A3A1-4E9F-9DE0-ABE35F82C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pic>
        <p:nvPicPr>
          <p:cNvPr id="7" name="Afbeelding 6" descr="Afbeelding met kaart&#10;&#10;Automatisch gegenereerde beschrijving">
            <a:extLst>
              <a:ext uri="{FF2B5EF4-FFF2-40B4-BE49-F238E27FC236}">
                <a16:creationId xmlns:a16="http://schemas.microsoft.com/office/drawing/2014/main" id="{2520DE70-8BCC-4735-B317-4128F42BA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spTree>
    <p:extLst>
      <p:ext uri="{BB962C8B-B14F-4D97-AF65-F5344CB8AC3E}">
        <p14:creationId xmlns:p14="http://schemas.microsoft.com/office/powerpoint/2010/main" val="3957368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ekstvak 3">
            <a:extLst>
              <a:ext uri="{FF2B5EF4-FFF2-40B4-BE49-F238E27FC236}">
                <a16:creationId xmlns:a16="http://schemas.microsoft.com/office/drawing/2014/main" id="{B05D6130-0079-4DE4-8F0B-A13B58777EAB}"/>
              </a:ext>
            </a:extLst>
          </p:cNvPr>
          <p:cNvSpPr txBox="1"/>
          <p:nvPr/>
        </p:nvSpPr>
        <p:spPr>
          <a:xfrm>
            <a:off x="3635896" y="101169"/>
            <a:ext cx="3024336" cy="369332"/>
          </a:xfrm>
          <a:prstGeom prst="rect">
            <a:avLst/>
          </a:prstGeom>
          <a:noFill/>
        </p:spPr>
        <p:txBody>
          <a:bodyPr wrap="square" rtlCol="0">
            <a:spAutoFit/>
          </a:bodyPr>
          <a:lstStyle/>
          <a:p>
            <a:r>
              <a:rPr lang="nl-BE" dirty="0"/>
              <a:t>Vangsten muskusrat 2022	</a:t>
            </a:r>
          </a:p>
        </p:txBody>
      </p:sp>
      <p:pic>
        <p:nvPicPr>
          <p:cNvPr id="5" name="Afbeelding 4" descr="Afbeelding met kaart&#10;&#10;Automatisch gegenereerde beschrijving">
            <a:extLst>
              <a:ext uri="{FF2B5EF4-FFF2-40B4-BE49-F238E27FC236}">
                <a16:creationId xmlns:a16="http://schemas.microsoft.com/office/drawing/2014/main" id="{301D6B76-A3A1-4E9F-9DE0-ABE35F82C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pic>
        <p:nvPicPr>
          <p:cNvPr id="7" name="Afbeelding 6" descr="Afbeelding met kaart&#10;&#10;Automatisch gegenereerde beschrijving">
            <a:extLst>
              <a:ext uri="{FF2B5EF4-FFF2-40B4-BE49-F238E27FC236}">
                <a16:creationId xmlns:a16="http://schemas.microsoft.com/office/drawing/2014/main" id="{2520DE70-8BCC-4735-B317-4128F42BA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pic>
        <p:nvPicPr>
          <p:cNvPr id="9" name="Afbeelding 8" descr="Afbeelding met kaart&#10;&#10;Automatisch gegenereerde beschrijving">
            <a:extLst>
              <a:ext uri="{FF2B5EF4-FFF2-40B4-BE49-F238E27FC236}">
                <a16:creationId xmlns:a16="http://schemas.microsoft.com/office/drawing/2014/main" id="{04C989CE-DFC4-4C66-A60D-B57DE2BF8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spTree>
    <p:extLst>
      <p:ext uri="{BB962C8B-B14F-4D97-AF65-F5344CB8AC3E}">
        <p14:creationId xmlns:p14="http://schemas.microsoft.com/office/powerpoint/2010/main" val="371118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E0616-6985-49C1-B4AA-78D3680A6127}"/>
              </a:ext>
            </a:extLst>
          </p:cNvPr>
          <p:cNvSpPr>
            <a:spLocks noGrp="1"/>
          </p:cNvSpPr>
          <p:nvPr>
            <p:ph type="title"/>
          </p:nvPr>
        </p:nvSpPr>
        <p:spPr>
          <a:xfrm>
            <a:off x="323528" y="274638"/>
            <a:ext cx="8363272" cy="1426170"/>
          </a:xfrm>
        </p:spPr>
        <p:txBody>
          <a:bodyPr>
            <a:normAutofit/>
          </a:bodyPr>
          <a:lstStyle/>
          <a:p>
            <a:r>
              <a:rPr lang="nl-BE" b="1" dirty="0">
                <a:solidFill>
                  <a:schemeClr val="accent3">
                    <a:lumMod val="50000"/>
                  </a:schemeClr>
                </a:solidFill>
              </a:rPr>
              <a:t>1. Muskusrat: bestrijding </a:t>
            </a:r>
            <a:br>
              <a:rPr lang="nl-BE" b="1" dirty="0">
                <a:solidFill>
                  <a:schemeClr val="accent3">
                    <a:lumMod val="50000"/>
                  </a:schemeClr>
                </a:solidFill>
              </a:rPr>
            </a:br>
            <a:endParaRPr lang="nl-BE" sz="2800" b="1" dirty="0">
              <a:solidFill>
                <a:schemeClr val="accent3">
                  <a:lumMod val="50000"/>
                </a:schemeClr>
              </a:solidFill>
            </a:endParaRPr>
          </a:p>
        </p:txBody>
      </p:sp>
      <p:sp>
        <p:nvSpPr>
          <p:cNvPr id="3" name="Tijdelijke aanduiding voor inhoud 2">
            <a:extLst>
              <a:ext uri="{FF2B5EF4-FFF2-40B4-BE49-F238E27FC236}">
                <a16:creationId xmlns:a16="http://schemas.microsoft.com/office/drawing/2014/main" id="{025730BF-93A6-45C1-986B-154A158CE157}"/>
              </a:ext>
            </a:extLst>
          </p:cNvPr>
          <p:cNvSpPr>
            <a:spLocks noGrp="1"/>
          </p:cNvSpPr>
          <p:nvPr>
            <p:ph idx="1"/>
          </p:nvPr>
        </p:nvSpPr>
        <p:spPr>
          <a:xfrm>
            <a:off x="457200" y="1412776"/>
            <a:ext cx="8229600" cy="4525963"/>
          </a:xfrm>
        </p:spPr>
        <p:txBody>
          <a:bodyPr>
            <a:normAutofit/>
          </a:bodyPr>
          <a:lstStyle/>
          <a:p>
            <a:r>
              <a:rPr lang="nl-BE" sz="2400" dirty="0"/>
              <a:t>Restpopulatie meting muskusrat</a:t>
            </a:r>
          </a:p>
          <a:p>
            <a:pPr lvl="1"/>
            <a:r>
              <a:rPr lang="nl-BE" sz="2000" dirty="0"/>
              <a:t>Volgens beheerregeling muskusrat</a:t>
            </a:r>
          </a:p>
          <a:p>
            <a:pPr lvl="1"/>
            <a:r>
              <a:rPr lang="nl-BE" sz="2000" dirty="0"/>
              <a:t>Uitgevoerd door Vlaams controleteam </a:t>
            </a:r>
          </a:p>
          <a:p>
            <a:r>
              <a:rPr lang="nl-BE" sz="2400" dirty="0"/>
              <a:t>Resultaten restmeting 2022: </a:t>
            </a:r>
          </a:p>
          <a:p>
            <a:pPr lvl="1"/>
            <a:r>
              <a:rPr lang="nl-BE" sz="2000" dirty="0" err="1"/>
              <a:t>Norm-overschrijding</a:t>
            </a:r>
            <a:r>
              <a:rPr lang="nl-BE" sz="2000" dirty="0"/>
              <a:t> in Denderleeuw aan de Wellemeersen (2</a:t>
            </a:r>
            <a:r>
              <a:rPr lang="nl-BE" sz="2000" baseline="30000" dirty="0"/>
              <a:t>de</a:t>
            </a:r>
            <a:r>
              <a:rPr lang="nl-BE" sz="2000" dirty="0"/>
              <a:t> en 3</a:t>
            </a:r>
            <a:r>
              <a:rPr lang="nl-BE" sz="2000" baseline="30000" dirty="0"/>
              <a:t>de</a:t>
            </a:r>
            <a:r>
              <a:rPr lang="nl-BE" sz="2000" dirty="0"/>
              <a:t> categorie)</a:t>
            </a:r>
          </a:p>
          <a:p>
            <a:pPr lvl="1"/>
            <a:r>
              <a:rPr lang="nl-BE" sz="2000" dirty="0" err="1"/>
              <a:t>Norm-overschrijding</a:t>
            </a:r>
            <a:r>
              <a:rPr lang="nl-BE" sz="2000" dirty="0"/>
              <a:t> in Evergem (1</a:t>
            </a:r>
            <a:r>
              <a:rPr lang="nl-BE" sz="2000" baseline="30000" dirty="0"/>
              <a:t>ste</a:t>
            </a:r>
            <a:r>
              <a:rPr lang="nl-BE" sz="2000" dirty="0"/>
              <a:t> categorie)</a:t>
            </a:r>
          </a:p>
          <a:p>
            <a:r>
              <a:rPr lang="nl-BE" sz="2400" dirty="0"/>
              <a:t>Restpopulatie meting 2023: </a:t>
            </a:r>
          </a:p>
          <a:p>
            <a:pPr lvl="1"/>
            <a:r>
              <a:rPr lang="nl-BE" sz="2000" dirty="0"/>
              <a:t>Start op 7 maart 2023</a:t>
            </a:r>
          </a:p>
        </p:txBody>
      </p:sp>
    </p:spTree>
    <p:extLst>
      <p:ext uri="{BB962C8B-B14F-4D97-AF65-F5344CB8AC3E}">
        <p14:creationId xmlns:p14="http://schemas.microsoft.com/office/powerpoint/2010/main" val="451599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E0616-6985-49C1-B4AA-78D3680A6127}"/>
              </a:ext>
            </a:extLst>
          </p:cNvPr>
          <p:cNvSpPr>
            <a:spLocks noGrp="1"/>
          </p:cNvSpPr>
          <p:nvPr>
            <p:ph type="title"/>
          </p:nvPr>
        </p:nvSpPr>
        <p:spPr/>
        <p:txBody>
          <a:bodyPr>
            <a:normAutofit/>
          </a:bodyPr>
          <a:lstStyle/>
          <a:p>
            <a:r>
              <a:rPr lang="nl-BE" b="1" dirty="0">
                <a:solidFill>
                  <a:schemeClr val="accent3">
                    <a:lumMod val="50000"/>
                  </a:schemeClr>
                </a:solidFill>
              </a:rPr>
              <a:t>1. Muskusrat: bestrijding</a:t>
            </a:r>
            <a:endParaRPr lang="nl-BE" sz="3100" dirty="0"/>
          </a:p>
        </p:txBody>
      </p:sp>
      <p:sp>
        <p:nvSpPr>
          <p:cNvPr id="3" name="Tijdelijke aanduiding voor inhoud 2">
            <a:extLst>
              <a:ext uri="{FF2B5EF4-FFF2-40B4-BE49-F238E27FC236}">
                <a16:creationId xmlns:a16="http://schemas.microsoft.com/office/drawing/2014/main" id="{025730BF-93A6-45C1-986B-154A158CE157}"/>
              </a:ext>
            </a:extLst>
          </p:cNvPr>
          <p:cNvSpPr>
            <a:spLocks noGrp="1"/>
          </p:cNvSpPr>
          <p:nvPr>
            <p:ph idx="1"/>
          </p:nvPr>
        </p:nvSpPr>
        <p:spPr/>
        <p:txBody>
          <a:bodyPr>
            <a:normAutofit/>
          </a:bodyPr>
          <a:lstStyle/>
          <a:p>
            <a:r>
              <a:rPr lang="nl-BE" sz="2400" dirty="0"/>
              <a:t>Digitale registratie </a:t>
            </a:r>
          </a:p>
          <a:p>
            <a:pPr lvl="1"/>
            <a:r>
              <a:rPr lang="nl-BE" sz="2000" dirty="0"/>
              <a:t>Verplicht volgens beheerregeling</a:t>
            </a:r>
          </a:p>
          <a:p>
            <a:pPr lvl="1"/>
            <a:r>
              <a:rPr lang="nl-BE" sz="2000" dirty="0"/>
              <a:t>Contacteer RATO als je ondersteuning wenst </a:t>
            </a:r>
          </a:p>
          <a:p>
            <a:r>
              <a:rPr lang="nl-BE" sz="2400" dirty="0"/>
              <a:t>Bestrijding</a:t>
            </a:r>
          </a:p>
          <a:p>
            <a:pPr lvl="1"/>
            <a:r>
              <a:rPr lang="nl-BE" sz="2000" dirty="0"/>
              <a:t>Verantwoordelijkheid is bij de beheerder van de waterlopen</a:t>
            </a:r>
          </a:p>
          <a:p>
            <a:pPr lvl="1"/>
            <a:r>
              <a:rPr lang="nl-BE" sz="2000" dirty="0"/>
              <a:t>RATO voert bestrijding uit op 2</a:t>
            </a:r>
            <a:r>
              <a:rPr lang="nl-BE" sz="2000" baseline="30000" dirty="0"/>
              <a:t>e</a:t>
            </a:r>
            <a:r>
              <a:rPr lang="nl-BE" sz="2000" dirty="0"/>
              <a:t> </a:t>
            </a:r>
            <a:r>
              <a:rPr lang="nl-BE" sz="2000" dirty="0" err="1"/>
              <a:t>cat</a:t>
            </a:r>
            <a:r>
              <a:rPr lang="nl-BE" sz="2000" dirty="0"/>
              <a:t> </a:t>
            </a:r>
          </a:p>
          <a:p>
            <a:pPr lvl="1"/>
            <a:r>
              <a:rPr lang="nl-BE" sz="2000" dirty="0"/>
              <a:t>RATO ondersteunt langs waterlopen 2</a:t>
            </a:r>
            <a:r>
              <a:rPr lang="nl-BE" sz="2000" baseline="30000" dirty="0"/>
              <a:t>e</a:t>
            </a:r>
            <a:r>
              <a:rPr lang="nl-BE" sz="2000" dirty="0"/>
              <a:t> </a:t>
            </a:r>
            <a:r>
              <a:rPr lang="nl-BE" sz="2000" dirty="0" err="1"/>
              <a:t>cat</a:t>
            </a:r>
            <a:r>
              <a:rPr lang="nl-BE" sz="2000" dirty="0"/>
              <a:t> in polders  </a:t>
            </a:r>
          </a:p>
          <a:p>
            <a:r>
              <a:rPr lang="nl-BE" sz="2400" dirty="0"/>
              <a:t>Wees ALERT! </a:t>
            </a:r>
          </a:p>
          <a:p>
            <a:r>
              <a:rPr lang="nl-BE" sz="2400" dirty="0"/>
              <a:t>RATO vzw biedt ondersteuning in het veld</a:t>
            </a:r>
            <a:endParaRPr lang="nl-BE" dirty="0"/>
          </a:p>
        </p:txBody>
      </p:sp>
    </p:spTree>
    <p:extLst>
      <p:ext uri="{BB962C8B-B14F-4D97-AF65-F5344CB8AC3E}">
        <p14:creationId xmlns:p14="http://schemas.microsoft.com/office/powerpoint/2010/main" val="3985883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14FF9-2717-4B84-8224-2BDBC464E187}"/>
              </a:ext>
            </a:extLst>
          </p:cNvPr>
          <p:cNvSpPr>
            <a:spLocks noGrp="1"/>
          </p:cNvSpPr>
          <p:nvPr>
            <p:ph type="title"/>
          </p:nvPr>
        </p:nvSpPr>
        <p:spPr>
          <a:xfrm>
            <a:off x="457200" y="44624"/>
            <a:ext cx="7824340" cy="1152128"/>
          </a:xfrm>
        </p:spPr>
        <p:txBody>
          <a:bodyPr>
            <a:normAutofit/>
          </a:bodyPr>
          <a:lstStyle/>
          <a:p>
            <a:r>
              <a:rPr lang="nl-BE" sz="4000" b="1">
                <a:solidFill>
                  <a:schemeClr val="accent3">
                    <a:lumMod val="50000"/>
                  </a:schemeClr>
                </a:solidFill>
              </a:rPr>
              <a:t>1. Muskusrat: vossenlintworm</a:t>
            </a:r>
            <a:endParaRPr lang="nl-BE" sz="2800" b="1" dirty="0">
              <a:solidFill>
                <a:schemeClr val="accent3">
                  <a:lumMod val="50000"/>
                </a:schemeClr>
              </a:solidFill>
            </a:endParaRPr>
          </a:p>
        </p:txBody>
      </p:sp>
      <p:pic>
        <p:nvPicPr>
          <p:cNvPr id="5" name="Tijdelijke aanduiding voor inhoud 4">
            <a:extLst>
              <a:ext uri="{FF2B5EF4-FFF2-40B4-BE49-F238E27FC236}">
                <a16:creationId xmlns:a16="http://schemas.microsoft.com/office/drawing/2014/main" id="{FF7E505A-94DF-4FD0-8C34-6D55A80016D6}"/>
              </a:ext>
            </a:extLst>
          </p:cNvPr>
          <p:cNvPicPr>
            <a:picLocks noGrp="1" noChangeAspect="1"/>
          </p:cNvPicPr>
          <p:nvPr>
            <p:ph idx="1"/>
          </p:nvPr>
        </p:nvPicPr>
        <p:blipFill rotWithShape="1">
          <a:blip r:embed="rId3"/>
          <a:srcRect t="28594" b="1"/>
          <a:stretch/>
        </p:blipFill>
        <p:spPr>
          <a:xfrm>
            <a:off x="755576" y="1052736"/>
            <a:ext cx="7453956" cy="3057202"/>
          </a:xfrm>
        </p:spPr>
      </p:pic>
      <p:sp>
        <p:nvSpPr>
          <p:cNvPr id="6" name="Tekstvak 5">
            <a:extLst>
              <a:ext uri="{FF2B5EF4-FFF2-40B4-BE49-F238E27FC236}">
                <a16:creationId xmlns:a16="http://schemas.microsoft.com/office/drawing/2014/main" id="{3A03CD48-D4AF-4394-9C83-95295D7990C9}"/>
              </a:ext>
            </a:extLst>
          </p:cNvPr>
          <p:cNvSpPr txBox="1"/>
          <p:nvPr/>
        </p:nvSpPr>
        <p:spPr>
          <a:xfrm>
            <a:off x="1259632" y="4293096"/>
            <a:ext cx="6624736" cy="1200329"/>
          </a:xfrm>
          <a:prstGeom prst="rect">
            <a:avLst/>
          </a:prstGeom>
          <a:noFill/>
        </p:spPr>
        <p:txBody>
          <a:bodyPr wrap="square" rtlCol="0">
            <a:spAutoFit/>
          </a:bodyPr>
          <a:lstStyle/>
          <a:p>
            <a:pPr marL="285750" indent="-285750">
              <a:buFont typeface="Arial" panose="020B0604020202020204" pitchFamily="34" charset="0"/>
              <a:buChar char="•"/>
            </a:pPr>
            <a:r>
              <a:rPr lang="nl-BE" sz="2400" dirty="0"/>
              <a:t>Resultaten nog niet allemaal verwerkt</a:t>
            </a:r>
          </a:p>
          <a:p>
            <a:pPr marL="285750" indent="-285750">
              <a:buFont typeface="Arial" panose="020B0604020202020204" pitchFamily="34" charset="0"/>
              <a:buChar char="•"/>
            </a:pPr>
            <a:r>
              <a:rPr lang="nl-BE" sz="2400" dirty="0"/>
              <a:t>Lage besmettingsgraad, minder dan 3%</a:t>
            </a:r>
          </a:p>
          <a:p>
            <a:pPr marL="285750" indent="-285750">
              <a:buFont typeface="Arial" panose="020B0604020202020204" pitchFamily="34" charset="0"/>
              <a:buChar char="•"/>
            </a:pPr>
            <a:r>
              <a:rPr lang="nl-BE" sz="2400" dirty="0"/>
              <a:t>Voornamelijk aan de grens met </a:t>
            </a:r>
            <a:r>
              <a:rPr lang="nl-BE" sz="2400" dirty="0" err="1"/>
              <a:t>Wallonie</a:t>
            </a:r>
            <a:endParaRPr lang="nl-BE" sz="2400" dirty="0"/>
          </a:p>
        </p:txBody>
      </p:sp>
    </p:spTree>
    <p:extLst>
      <p:ext uri="{BB962C8B-B14F-4D97-AF65-F5344CB8AC3E}">
        <p14:creationId xmlns:p14="http://schemas.microsoft.com/office/powerpoint/2010/main" val="17247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3DA9180-5652-4EC6-9870-B9FA7CE3D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115616" y="1015575"/>
            <a:ext cx="6435799" cy="4826849"/>
          </a:xfrm>
          <a:prstGeom prst="rect">
            <a:avLst/>
          </a:prstGeom>
        </p:spPr>
      </p:pic>
      <p:sp>
        <p:nvSpPr>
          <p:cNvPr id="2" name="Titel 1"/>
          <p:cNvSpPr>
            <a:spLocks noGrp="1"/>
          </p:cNvSpPr>
          <p:nvPr>
            <p:ph type="title"/>
          </p:nvPr>
        </p:nvSpPr>
        <p:spPr>
          <a:xfrm>
            <a:off x="179512" y="385878"/>
            <a:ext cx="8507288" cy="691918"/>
          </a:xfrm>
        </p:spPr>
        <p:txBody>
          <a:bodyPr>
            <a:noAutofit/>
          </a:bodyPr>
          <a:lstStyle/>
          <a:p>
            <a:r>
              <a:rPr lang="nl-NL" b="1" dirty="0">
                <a:solidFill>
                  <a:schemeClr val="accent3">
                    <a:lumMod val="50000"/>
                  </a:schemeClr>
                </a:solidFill>
              </a:rPr>
              <a:t>2. Overlastsoorten</a:t>
            </a:r>
            <a:br>
              <a:rPr lang="nl-NL" sz="3600" b="1" dirty="0">
                <a:solidFill>
                  <a:schemeClr val="accent3">
                    <a:lumMod val="50000"/>
                  </a:schemeClr>
                </a:solidFill>
              </a:rPr>
            </a:br>
            <a:endParaRPr lang="nl-BE" sz="3600" dirty="0"/>
          </a:p>
        </p:txBody>
      </p:sp>
      <p:sp>
        <p:nvSpPr>
          <p:cNvPr id="3" name="Tijdelijke aanduiding voor inhoud 2"/>
          <p:cNvSpPr>
            <a:spLocks noGrp="1"/>
          </p:cNvSpPr>
          <p:nvPr>
            <p:ph idx="1"/>
          </p:nvPr>
        </p:nvSpPr>
        <p:spPr>
          <a:xfrm>
            <a:off x="395536" y="2348880"/>
            <a:ext cx="8291264" cy="3777283"/>
          </a:xfrm>
        </p:spPr>
        <p:txBody>
          <a:bodyPr/>
          <a:lstStyle/>
          <a:p>
            <a:pPr marL="0" indent="0">
              <a:buNone/>
            </a:pPr>
            <a:r>
              <a:rPr lang="nl-BE" dirty="0"/>
              <a:t>	</a:t>
            </a:r>
          </a:p>
        </p:txBody>
      </p:sp>
    </p:spTree>
    <p:extLst>
      <p:ext uri="{BB962C8B-B14F-4D97-AF65-F5344CB8AC3E}">
        <p14:creationId xmlns:p14="http://schemas.microsoft.com/office/powerpoint/2010/main" val="149882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2. Overlastsoorten</a:t>
            </a:r>
            <a:br>
              <a:rPr lang="nl-NL" b="1" dirty="0">
                <a:solidFill>
                  <a:schemeClr val="accent3">
                    <a:lumMod val="50000"/>
                  </a:schemeClr>
                </a:solidFill>
              </a:rPr>
            </a:br>
            <a:endParaRPr lang="nl-BE" sz="3100" b="1" dirty="0">
              <a:solidFill>
                <a:schemeClr val="accent3">
                  <a:lumMod val="50000"/>
                </a:schemeClr>
              </a:solidFill>
            </a:endParaRPr>
          </a:p>
        </p:txBody>
      </p:sp>
      <p:graphicFrame>
        <p:nvGraphicFramePr>
          <p:cNvPr id="5" name="Tabel 4"/>
          <p:cNvGraphicFramePr>
            <a:graphicFrameLocks noGrp="1"/>
          </p:cNvGraphicFramePr>
          <p:nvPr/>
        </p:nvGraphicFramePr>
        <p:xfrm>
          <a:off x="827584" y="1484784"/>
          <a:ext cx="7560841" cy="4049033"/>
        </p:xfrm>
        <a:graphic>
          <a:graphicData uri="http://schemas.openxmlformats.org/drawingml/2006/table">
            <a:tbl>
              <a:tblPr>
                <a:tableStyleId>{5C22544A-7EE6-4342-B048-85BDC9FD1C3A}</a:tableStyleId>
              </a:tblPr>
              <a:tblGrid>
                <a:gridCol w="1846065">
                  <a:extLst>
                    <a:ext uri="{9D8B030D-6E8A-4147-A177-3AD203B41FA5}">
                      <a16:colId xmlns:a16="http://schemas.microsoft.com/office/drawing/2014/main" val="20000"/>
                    </a:ext>
                  </a:extLst>
                </a:gridCol>
                <a:gridCol w="1428694">
                  <a:extLst>
                    <a:ext uri="{9D8B030D-6E8A-4147-A177-3AD203B41FA5}">
                      <a16:colId xmlns:a16="http://schemas.microsoft.com/office/drawing/2014/main" val="20003"/>
                    </a:ext>
                  </a:extLst>
                </a:gridCol>
                <a:gridCol w="1428694">
                  <a:extLst>
                    <a:ext uri="{9D8B030D-6E8A-4147-A177-3AD203B41FA5}">
                      <a16:colId xmlns:a16="http://schemas.microsoft.com/office/drawing/2014/main" val="20004"/>
                    </a:ext>
                  </a:extLst>
                </a:gridCol>
                <a:gridCol w="1428694">
                  <a:extLst>
                    <a:ext uri="{9D8B030D-6E8A-4147-A177-3AD203B41FA5}">
                      <a16:colId xmlns:a16="http://schemas.microsoft.com/office/drawing/2014/main" val="20005"/>
                    </a:ext>
                  </a:extLst>
                </a:gridCol>
                <a:gridCol w="1428694">
                  <a:extLst>
                    <a:ext uri="{9D8B030D-6E8A-4147-A177-3AD203B41FA5}">
                      <a16:colId xmlns:a16="http://schemas.microsoft.com/office/drawing/2014/main" val="4159914217"/>
                    </a:ext>
                  </a:extLst>
                </a:gridCol>
              </a:tblGrid>
              <a:tr h="828000">
                <a:tc>
                  <a:txBody>
                    <a:bodyPr/>
                    <a:lstStyle/>
                    <a:p>
                      <a:pPr algn="ctr" fontAlgn="ctr"/>
                      <a:r>
                        <a:rPr lang="nl-BE" sz="1600" b="1" u="none" strike="noStrike" dirty="0">
                          <a:effectLst/>
                        </a:rPr>
                        <a:t>Regio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rPr>
                        <a:t>vangsten </a:t>
                      </a:r>
                    </a:p>
                    <a:p>
                      <a:pPr algn="ctr" fontAlgn="b"/>
                      <a:r>
                        <a:rPr lang="nl-BE" sz="1600" b="1" u="none" strike="noStrike" dirty="0">
                          <a:effectLst/>
                        </a:rPr>
                        <a:t>duiven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600" b="1" u="none" strike="noStrike" dirty="0">
                          <a:effectLst/>
                        </a:rPr>
                        <a:t>vangsten </a:t>
                      </a:r>
                    </a:p>
                    <a:p>
                      <a:pPr algn="ctr" fontAlgn="b"/>
                      <a:r>
                        <a:rPr lang="nl-BE" sz="1600" b="1" u="none" strike="noStrike" dirty="0">
                          <a:effectLst/>
                        </a:rPr>
                        <a:t>ganzen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kern="1200" dirty="0">
                          <a:solidFill>
                            <a:schemeClr val="dk1"/>
                          </a:solidFill>
                          <a:effectLst/>
                          <a:latin typeface="+mn-lt"/>
                          <a:ea typeface="+mn-ea"/>
                          <a:cs typeface="+mn-cs"/>
                        </a:rPr>
                        <a:t>vangsten</a:t>
                      </a:r>
                    </a:p>
                    <a:p>
                      <a:pPr algn="ctr" fontAlgn="b"/>
                      <a:r>
                        <a:rPr lang="nl-BE" sz="1600" b="1" u="none" strike="noStrike" kern="1200" dirty="0">
                          <a:solidFill>
                            <a:schemeClr val="dk1"/>
                          </a:solidFill>
                          <a:effectLst/>
                          <a:latin typeface="+mn-lt"/>
                          <a:ea typeface="+mn-ea"/>
                          <a:cs typeface="+mn-cs"/>
                        </a:rPr>
                        <a:t>kippen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spcAft>
                          <a:spcPts val="0"/>
                        </a:spcAft>
                      </a:pPr>
                      <a:r>
                        <a:rPr lang="nl-BE" sz="1600" b="1" u="none" strike="noStrike" kern="1200" dirty="0">
                          <a:solidFill>
                            <a:schemeClr val="dk1"/>
                          </a:solidFill>
                          <a:effectLst/>
                          <a:latin typeface="+mn-lt"/>
                          <a:ea typeface="+mn-ea"/>
                          <a:cs typeface="+mn-cs"/>
                        </a:rPr>
                        <a:t>vangsten </a:t>
                      </a:r>
                    </a:p>
                    <a:p>
                      <a:pPr marL="0" algn="ctr" defTabSz="914400" rtl="0" eaLnBrk="1" fontAlgn="b" latinLnBrk="0" hangingPunct="1">
                        <a:spcAft>
                          <a:spcPts val="0"/>
                        </a:spcAft>
                      </a:pPr>
                      <a:r>
                        <a:rPr lang="nl-BE" sz="1600" b="1" u="none" strike="noStrike" kern="1200" dirty="0">
                          <a:solidFill>
                            <a:schemeClr val="dk1"/>
                          </a:solidFill>
                          <a:effectLst/>
                          <a:latin typeface="+mn-lt"/>
                          <a:ea typeface="+mn-ea"/>
                          <a:cs typeface="+mn-cs"/>
                        </a:rPr>
                        <a:t>katten</a:t>
                      </a: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18748">
                <a:tc>
                  <a:txBody>
                    <a:bodyPr/>
                    <a:lstStyle/>
                    <a:p>
                      <a:pPr algn="ctr" fontAlgn="b"/>
                      <a:r>
                        <a:rPr lang="nl-BE" sz="1600" u="none" strike="noStrike" dirty="0" err="1">
                          <a:effectLst/>
                        </a:rPr>
                        <a:t>Bovenschelde</a:t>
                      </a:r>
                      <a:r>
                        <a:rPr lang="nl-BE" sz="1600" u="none" strike="noStrike" dirty="0">
                          <a:effectLst/>
                        </a:rPr>
                        <a:t>-Leie </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872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337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326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518748">
                <a:tc>
                  <a:txBody>
                    <a:bodyPr/>
                    <a:lstStyle/>
                    <a:p>
                      <a:pPr algn="ctr" fontAlgn="ctr"/>
                      <a:r>
                        <a:rPr lang="nl-BE" sz="1600" u="none" strike="noStrike" dirty="0">
                          <a:effectLst/>
                        </a:rPr>
                        <a:t>Dendervallei</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330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214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580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518748">
                <a:tc>
                  <a:txBody>
                    <a:bodyPr/>
                    <a:lstStyle/>
                    <a:p>
                      <a:pPr algn="ctr" fontAlgn="b"/>
                      <a:r>
                        <a:rPr lang="nl-BE" sz="1600" u="none" strike="noStrike" dirty="0">
                          <a:effectLst/>
                        </a:rPr>
                        <a:t>Meetjesland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365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334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518748">
                <a:tc>
                  <a:txBody>
                    <a:bodyPr/>
                    <a:lstStyle/>
                    <a:p>
                      <a:pPr algn="ctr" fontAlgn="ctr"/>
                      <a:r>
                        <a:rPr lang="nl-BE" sz="1600" u="none" strike="noStrike" dirty="0">
                          <a:effectLst/>
                        </a:rPr>
                        <a:t>Vlaamse</a:t>
                      </a:r>
                      <a:r>
                        <a:rPr lang="nl-BE" sz="1600" u="none" strike="noStrike" baseline="0" dirty="0">
                          <a:effectLst/>
                        </a:rPr>
                        <a:t> Ardennen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416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112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373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518748">
                <a:tc>
                  <a:txBody>
                    <a:bodyPr/>
                    <a:lstStyle/>
                    <a:p>
                      <a:pPr algn="ctr" fontAlgn="b"/>
                      <a:r>
                        <a:rPr lang="nl-BE" sz="1600" u="none" strike="noStrike" dirty="0">
                          <a:effectLst/>
                        </a:rPr>
                        <a:t>Waasland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668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76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111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661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627293">
                <a:tc>
                  <a:txBody>
                    <a:bodyPr/>
                    <a:lstStyle/>
                    <a:p>
                      <a:pPr algn="ctr" fontAlgn="b"/>
                      <a:r>
                        <a:rPr lang="nl-BE" sz="1600" b="1" u="none" strike="noStrike" dirty="0">
                          <a:effectLst/>
                        </a:rPr>
                        <a:t>Totalen 2022</a:t>
                      </a:r>
                      <a:endParaRPr lang="nl-BE" sz="1600" b="1"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a:solidFill>
                            <a:srgbClr val="000000"/>
                          </a:solidFill>
                          <a:effectLst/>
                          <a:latin typeface="+mn-lt"/>
                        </a:rPr>
                        <a:t>2651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766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1" i="0" u="none" strike="noStrike" dirty="0">
                          <a:solidFill>
                            <a:srgbClr val="000000"/>
                          </a:solidFill>
                          <a:effectLst/>
                          <a:latin typeface="+mn-lt"/>
                        </a:rPr>
                        <a:t>148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400" b="1" i="0" u="none" strike="noStrike" dirty="0">
                          <a:solidFill>
                            <a:srgbClr val="000000"/>
                          </a:solidFill>
                          <a:effectLst/>
                          <a:latin typeface="+mn-lt"/>
                        </a:rPr>
                        <a:t>2274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52444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8"/>
            <a:ext cx="8229600" cy="1143000"/>
          </a:xfrm>
        </p:spPr>
        <p:txBody>
          <a:bodyPr anchor="ctr">
            <a:normAutofit/>
          </a:bodyPr>
          <a:lstStyle/>
          <a:p>
            <a:r>
              <a:rPr lang="nl-NL" sz="4000" b="1" dirty="0">
                <a:solidFill>
                  <a:schemeClr val="accent3">
                    <a:lumMod val="50000"/>
                  </a:schemeClr>
                </a:solidFill>
              </a:rPr>
              <a:t>2. Overlastbezorgers: Zwerfkatten</a:t>
            </a:r>
            <a:endParaRPr lang="nl-BE" sz="4000" b="1" dirty="0">
              <a:solidFill>
                <a:schemeClr val="accent3">
                  <a:lumMod val="50000"/>
                </a:schemeClr>
              </a:solidFill>
            </a:endParaRPr>
          </a:p>
        </p:txBody>
      </p:sp>
      <p:graphicFrame>
        <p:nvGraphicFramePr>
          <p:cNvPr id="5" name="Grafiek 4">
            <a:extLst>
              <a:ext uri="{FF2B5EF4-FFF2-40B4-BE49-F238E27FC236}">
                <a16:creationId xmlns:a16="http://schemas.microsoft.com/office/drawing/2014/main" id="{DDDA3876-6E6D-46F3-BF04-CBDED26CEBE1}"/>
              </a:ext>
            </a:extLst>
          </p:cNvPr>
          <p:cNvGraphicFramePr>
            <a:graphicFrameLocks/>
          </p:cNvGraphicFramePr>
          <p:nvPr/>
        </p:nvGraphicFramePr>
        <p:xfrm>
          <a:off x="382587" y="1273174"/>
          <a:ext cx="8378825" cy="43116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5916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551"/>
            <a:ext cx="8229600" cy="1143000"/>
          </a:xfrm>
        </p:spPr>
        <p:txBody>
          <a:bodyPr>
            <a:normAutofit/>
          </a:bodyPr>
          <a:lstStyle/>
          <a:p>
            <a:r>
              <a:rPr lang="nl-NL" b="1" dirty="0">
                <a:solidFill>
                  <a:schemeClr val="accent3">
                    <a:lumMod val="50000"/>
                  </a:schemeClr>
                </a:solidFill>
              </a:rPr>
              <a:t>2. Overlastbezorgers: Duiven</a:t>
            </a:r>
            <a:endParaRPr lang="nl-BE" sz="3100" b="1" dirty="0">
              <a:solidFill>
                <a:schemeClr val="accent3">
                  <a:lumMod val="50000"/>
                </a:schemeClr>
              </a:solidFill>
            </a:endParaRPr>
          </a:p>
        </p:txBody>
      </p:sp>
      <p:pic>
        <p:nvPicPr>
          <p:cNvPr id="5" name="Afbeelding 4">
            <a:extLst>
              <a:ext uri="{FF2B5EF4-FFF2-40B4-BE49-F238E27FC236}">
                <a16:creationId xmlns:a16="http://schemas.microsoft.com/office/drawing/2014/main" id="{84844101-33E2-4B9E-82D2-AEFC4880D96D}"/>
              </a:ext>
            </a:extLst>
          </p:cNvPr>
          <p:cNvPicPr>
            <a:picLocks noChangeAspect="1"/>
          </p:cNvPicPr>
          <p:nvPr/>
        </p:nvPicPr>
        <p:blipFill>
          <a:blip r:embed="rId3"/>
          <a:stretch>
            <a:fillRect/>
          </a:stretch>
        </p:blipFill>
        <p:spPr>
          <a:xfrm>
            <a:off x="578774" y="1103174"/>
            <a:ext cx="7986452" cy="4651651"/>
          </a:xfrm>
          <a:prstGeom prst="rect">
            <a:avLst/>
          </a:prstGeom>
        </p:spPr>
      </p:pic>
    </p:spTree>
    <p:extLst>
      <p:ext uri="{BB962C8B-B14F-4D97-AF65-F5344CB8AC3E}">
        <p14:creationId xmlns:p14="http://schemas.microsoft.com/office/powerpoint/2010/main" val="484169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32408"/>
            <a:ext cx="8229600" cy="1143000"/>
          </a:xfrm>
        </p:spPr>
        <p:txBody>
          <a:bodyPr anchor="ctr">
            <a:normAutofit/>
          </a:bodyPr>
          <a:lstStyle/>
          <a:p>
            <a:r>
              <a:rPr lang="nl-NL" b="1" dirty="0">
                <a:solidFill>
                  <a:schemeClr val="accent3">
                    <a:lumMod val="50000"/>
                  </a:schemeClr>
                </a:solidFill>
              </a:rPr>
              <a:t>2. Overlastbezorgers: Duiven</a:t>
            </a:r>
            <a:endParaRPr lang="nl-BE" b="1" dirty="0">
              <a:solidFill>
                <a:schemeClr val="accent3">
                  <a:lumMod val="50000"/>
                </a:schemeClr>
              </a:solidFill>
            </a:endParaRPr>
          </a:p>
        </p:txBody>
      </p:sp>
      <p:pic>
        <p:nvPicPr>
          <p:cNvPr id="4" name="Afbeelding 3">
            <a:extLst>
              <a:ext uri="{FF2B5EF4-FFF2-40B4-BE49-F238E27FC236}">
                <a16:creationId xmlns:a16="http://schemas.microsoft.com/office/drawing/2014/main" id="{78BAAA30-5049-42D9-9224-A6C6F738307D}"/>
              </a:ext>
            </a:extLst>
          </p:cNvPr>
          <p:cNvPicPr>
            <a:picLocks noChangeAspect="1"/>
          </p:cNvPicPr>
          <p:nvPr/>
        </p:nvPicPr>
        <p:blipFill rotWithShape="1">
          <a:blip r:embed="rId3"/>
          <a:srcRect t="6386" b="9563"/>
          <a:stretch/>
        </p:blipFill>
        <p:spPr>
          <a:xfrm>
            <a:off x="323528" y="1268760"/>
            <a:ext cx="4038600" cy="4525963"/>
          </a:xfrm>
          <a:prstGeom prst="rect">
            <a:avLst/>
          </a:prstGeom>
          <a:noFill/>
        </p:spPr>
      </p:pic>
      <p:pic>
        <p:nvPicPr>
          <p:cNvPr id="5" name="Tijdelijke aanduiding voor inhoud 4">
            <a:extLst>
              <a:ext uri="{FF2B5EF4-FFF2-40B4-BE49-F238E27FC236}">
                <a16:creationId xmlns:a16="http://schemas.microsoft.com/office/drawing/2014/main" id="{BAC6BF99-3CF6-4C28-9B3D-CF51767457BC}"/>
              </a:ext>
            </a:extLst>
          </p:cNvPr>
          <p:cNvPicPr>
            <a:picLocks noGrp="1" noChangeAspect="1"/>
          </p:cNvPicPr>
          <p:nvPr>
            <p:ph sz="half" idx="2"/>
          </p:nvPr>
        </p:nvPicPr>
        <p:blipFill rotWithShape="1">
          <a:blip r:embed="rId4"/>
          <a:srcRect b="35728"/>
          <a:stretch/>
        </p:blipFill>
        <p:spPr>
          <a:xfrm>
            <a:off x="4932040" y="1268760"/>
            <a:ext cx="3394472" cy="2908920"/>
          </a:xfrm>
          <a:prstGeom prst="rect">
            <a:avLst/>
          </a:prstGeom>
        </p:spPr>
      </p:pic>
      <p:sp>
        <p:nvSpPr>
          <p:cNvPr id="6" name="Tekstvak 5">
            <a:extLst>
              <a:ext uri="{FF2B5EF4-FFF2-40B4-BE49-F238E27FC236}">
                <a16:creationId xmlns:a16="http://schemas.microsoft.com/office/drawing/2014/main" id="{7DE59326-31C4-4310-A9E2-FD2EA0CCCC9B}"/>
              </a:ext>
            </a:extLst>
          </p:cNvPr>
          <p:cNvSpPr txBox="1"/>
          <p:nvPr/>
        </p:nvSpPr>
        <p:spPr>
          <a:xfrm>
            <a:off x="4572000" y="4221088"/>
            <a:ext cx="4176464" cy="1323439"/>
          </a:xfrm>
          <a:prstGeom prst="rect">
            <a:avLst/>
          </a:prstGeom>
          <a:noFill/>
        </p:spPr>
        <p:txBody>
          <a:bodyPr wrap="square" rtlCol="0">
            <a:spAutoFit/>
          </a:bodyPr>
          <a:lstStyle/>
          <a:p>
            <a:pPr algn="ctr"/>
            <a:r>
              <a:rPr lang="nl-BE" sz="2000" dirty="0"/>
              <a:t>Probeer afvangen van duiven steeds te combineren met preventie</a:t>
            </a:r>
          </a:p>
          <a:p>
            <a:pPr algn="ctr"/>
            <a:endParaRPr lang="nl-BE" sz="2000" dirty="0"/>
          </a:p>
          <a:p>
            <a:pPr algn="ctr"/>
            <a:r>
              <a:rPr lang="nl-BE" sz="2000" dirty="0"/>
              <a:t>Pak voederproblematiek aan! </a:t>
            </a:r>
          </a:p>
        </p:txBody>
      </p:sp>
    </p:spTree>
    <p:extLst>
      <p:ext uri="{BB962C8B-B14F-4D97-AF65-F5344CB8AC3E}">
        <p14:creationId xmlns:p14="http://schemas.microsoft.com/office/powerpoint/2010/main" val="348744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8864" y="-99392"/>
            <a:ext cx="8167936" cy="1517030"/>
          </a:xfrm>
        </p:spPr>
        <p:txBody>
          <a:bodyPr/>
          <a:lstStyle/>
          <a:p>
            <a:r>
              <a:rPr lang="nl-BE" b="1" dirty="0">
                <a:solidFill>
                  <a:schemeClr val="accent3">
                    <a:lumMod val="50000"/>
                  </a:schemeClr>
                </a:solidFill>
              </a:rPr>
              <a:t>Agenda</a:t>
            </a:r>
            <a:r>
              <a:rPr lang="nl-BE" dirty="0">
                <a:solidFill>
                  <a:schemeClr val="accent3">
                    <a:lumMod val="50000"/>
                  </a:schemeClr>
                </a:solidFill>
              </a:rPr>
              <a:t> </a:t>
            </a:r>
          </a:p>
        </p:txBody>
      </p:sp>
      <p:sp>
        <p:nvSpPr>
          <p:cNvPr id="3" name="Tijdelijke aanduiding voor inhoud 2"/>
          <p:cNvSpPr>
            <a:spLocks noGrp="1"/>
          </p:cNvSpPr>
          <p:nvPr>
            <p:ph idx="1"/>
          </p:nvPr>
        </p:nvSpPr>
        <p:spPr>
          <a:xfrm>
            <a:off x="457200" y="1268760"/>
            <a:ext cx="7632848" cy="4767073"/>
          </a:xfrm>
        </p:spPr>
        <p:txBody>
          <a:bodyPr>
            <a:normAutofit/>
          </a:bodyPr>
          <a:lstStyle/>
          <a:p>
            <a:pPr marL="971550" lvl="1" indent="-514350">
              <a:buAutoNum type="arabicPeriod"/>
            </a:pPr>
            <a:r>
              <a:rPr lang="nl-BE" sz="2400" dirty="0"/>
              <a:t>Muskusrat</a:t>
            </a:r>
          </a:p>
          <a:p>
            <a:pPr marL="1371600" lvl="2" indent="-514350"/>
            <a:r>
              <a:rPr lang="nl-BE" sz="2000" dirty="0"/>
              <a:t>Resultaten 2022 </a:t>
            </a:r>
          </a:p>
          <a:p>
            <a:pPr marL="1371600" lvl="2" indent="-514350"/>
            <a:r>
              <a:rPr lang="nl-BE" sz="2000" dirty="0"/>
              <a:t>Bestrijding muskusrat</a:t>
            </a:r>
          </a:p>
          <a:p>
            <a:pPr marL="1371600" lvl="2" indent="-514350"/>
            <a:r>
              <a:rPr lang="nl-BE" sz="2000" dirty="0"/>
              <a:t>Vossenlintworm</a:t>
            </a:r>
          </a:p>
          <a:p>
            <a:pPr marL="971550" lvl="1" indent="-514350">
              <a:buAutoNum type="arabicPeriod"/>
            </a:pPr>
            <a:r>
              <a:rPr lang="nl-BE" sz="2400" dirty="0"/>
              <a:t>Resultaten overlastsoorten 2022</a:t>
            </a:r>
          </a:p>
          <a:p>
            <a:pPr marL="971550" lvl="1" indent="-514350">
              <a:buAutoNum type="arabicPeriod"/>
            </a:pPr>
            <a:r>
              <a:rPr lang="nl-BE" sz="2400" dirty="0"/>
              <a:t>Aziatische hoornaar</a:t>
            </a:r>
          </a:p>
          <a:p>
            <a:pPr marL="971550" lvl="1" indent="-514350">
              <a:buAutoNum type="arabicPeriod"/>
            </a:pPr>
            <a:r>
              <a:rPr lang="nl-BE" sz="2400" dirty="0"/>
              <a:t>Bruine rat</a:t>
            </a:r>
          </a:p>
          <a:p>
            <a:pPr marL="1371600" lvl="2" indent="-514350"/>
            <a:r>
              <a:rPr lang="nl-BE" sz="2000" dirty="0"/>
              <a:t>Resultaten 2022</a:t>
            </a:r>
          </a:p>
          <a:p>
            <a:pPr marL="1371600" lvl="2" indent="-514350"/>
            <a:r>
              <a:rPr lang="nl-BE" sz="2000" dirty="0"/>
              <a:t>Resistentie</a:t>
            </a:r>
          </a:p>
          <a:p>
            <a:pPr marL="1371600" lvl="2" indent="-514350"/>
            <a:r>
              <a:rPr lang="nl-BE" sz="2000" dirty="0"/>
              <a:t>Gids voor diervriendelijke bestrijding ratten en muizen</a:t>
            </a:r>
          </a:p>
          <a:p>
            <a:pPr marL="457200" lvl="1" indent="0">
              <a:buNone/>
            </a:pPr>
            <a:r>
              <a:rPr lang="nl-BE" sz="2400" dirty="0"/>
              <a:t>5.    Varia </a:t>
            </a:r>
          </a:p>
          <a:p>
            <a:pPr marL="457200" lvl="1" indent="0">
              <a:buNone/>
            </a:pPr>
            <a:endParaRPr lang="nl-BE" dirty="0"/>
          </a:p>
          <a:p>
            <a:pPr marL="0" indent="0">
              <a:buNone/>
            </a:pPr>
            <a:endParaRPr lang="nl-BE" dirty="0"/>
          </a:p>
        </p:txBody>
      </p:sp>
    </p:spTree>
    <p:extLst>
      <p:ext uri="{BB962C8B-B14F-4D97-AF65-F5344CB8AC3E}">
        <p14:creationId xmlns:p14="http://schemas.microsoft.com/office/powerpoint/2010/main" val="415597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61961"/>
            <a:ext cx="8229600" cy="1143000"/>
          </a:xfrm>
        </p:spPr>
        <p:txBody>
          <a:bodyPr>
            <a:normAutofit/>
          </a:bodyPr>
          <a:lstStyle/>
          <a:p>
            <a:r>
              <a:rPr lang="nl-BE" sz="4000" b="1" dirty="0">
                <a:solidFill>
                  <a:schemeClr val="accent3">
                    <a:lumMod val="50000"/>
                  </a:schemeClr>
                </a:solidFill>
              </a:rPr>
              <a:t>3. Exoten</a:t>
            </a:r>
          </a:p>
        </p:txBody>
      </p:sp>
      <p:sp>
        <p:nvSpPr>
          <p:cNvPr id="6" name="Tijdelijke aanduiding voor inhoud 5"/>
          <p:cNvSpPr>
            <a:spLocks noGrp="1"/>
          </p:cNvSpPr>
          <p:nvPr>
            <p:ph sz="quarter" idx="2"/>
          </p:nvPr>
        </p:nvSpPr>
        <p:spPr>
          <a:xfrm>
            <a:off x="4516646" y="1556792"/>
            <a:ext cx="4038600" cy="2185988"/>
          </a:xfrm>
        </p:spPr>
        <p:txBody>
          <a:bodyPr>
            <a:normAutofit/>
          </a:bodyPr>
          <a:lstStyle/>
          <a:p>
            <a:endParaRPr lang="nl-BE" dirty="0"/>
          </a:p>
          <a:p>
            <a:endParaRPr lang="nl-BE" dirty="0"/>
          </a:p>
          <a:p>
            <a:endParaRPr lang="nl-BE" dirty="0"/>
          </a:p>
        </p:txBody>
      </p:sp>
      <p:pic>
        <p:nvPicPr>
          <p:cNvPr id="9" name="Afbeelding 8" descr="Afbeelding met boom, buiten, plant, bos&#10;&#10;Automatisch gegenereerde beschrijving">
            <a:extLst>
              <a:ext uri="{FF2B5EF4-FFF2-40B4-BE49-F238E27FC236}">
                <a16:creationId xmlns:a16="http://schemas.microsoft.com/office/drawing/2014/main" id="{BEBF6A9B-0253-4AAA-A662-3616719DA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57" y="126029"/>
            <a:ext cx="2519056" cy="3356992"/>
          </a:xfrm>
          <a:prstGeom prst="rect">
            <a:avLst/>
          </a:prstGeom>
        </p:spPr>
      </p:pic>
      <p:pic>
        <p:nvPicPr>
          <p:cNvPr id="27" name="Afbeelding 26" descr="Afbeelding met boom, buiten, gras, plant&#10;&#10;Automatisch gegenereerde beschrijving">
            <a:extLst>
              <a:ext uri="{FF2B5EF4-FFF2-40B4-BE49-F238E27FC236}">
                <a16:creationId xmlns:a16="http://schemas.microsoft.com/office/drawing/2014/main" id="{8B31AB24-229D-4620-9018-6A835A3AC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6490" y="3179629"/>
            <a:ext cx="4475989" cy="3356992"/>
          </a:xfrm>
          <a:prstGeom prst="rect">
            <a:avLst/>
          </a:prstGeom>
        </p:spPr>
      </p:pic>
      <p:pic>
        <p:nvPicPr>
          <p:cNvPr id="1026" name="Picture 2" descr="Kleine waterteunisbloem op Tiengemeten wordt aangepakt | Natuurmonumenten">
            <a:extLst>
              <a:ext uri="{FF2B5EF4-FFF2-40B4-BE49-F238E27FC236}">
                <a16:creationId xmlns:a16="http://schemas.microsoft.com/office/drawing/2014/main" id="{B6180894-208F-48A9-A097-D9B8555E3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539" y="1108324"/>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ziatische hoornaar - Wikipedia">
            <a:extLst>
              <a:ext uri="{FF2B5EF4-FFF2-40B4-BE49-F238E27FC236}">
                <a16:creationId xmlns:a16="http://schemas.microsoft.com/office/drawing/2014/main" id="{20C89746-9B76-488A-B99C-7F3B830D5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949" y="476672"/>
            <a:ext cx="3612608" cy="247950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9F7B581B-DBB6-41C2-976C-7952403F39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3" y="3547089"/>
            <a:ext cx="3035829" cy="2276872"/>
          </a:xfrm>
          <a:prstGeom prst="rect">
            <a:avLst/>
          </a:prstGeom>
        </p:spPr>
      </p:pic>
    </p:spTree>
    <p:extLst>
      <p:ext uri="{BB962C8B-B14F-4D97-AF65-F5344CB8AC3E}">
        <p14:creationId xmlns:p14="http://schemas.microsoft.com/office/powerpoint/2010/main" val="3513819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013C3-BF4D-40B3-AD4F-04D13FB9B3F9}"/>
              </a:ext>
            </a:extLst>
          </p:cNvPr>
          <p:cNvSpPr>
            <a:spLocks noGrp="1"/>
          </p:cNvSpPr>
          <p:nvPr>
            <p:ph type="title"/>
          </p:nvPr>
        </p:nvSpPr>
        <p:spPr>
          <a:xfrm>
            <a:off x="457200" y="274638"/>
            <a:ext cx="7859216" cy="831786"/>
          </a:xfrm>
        </p:spPr>
        <p:txBody>
          <a:bodyPr>
            <a:noAutofit/>
          </a:bodyPr>
          <a:lstStyle/>
          <a:p>
            <a:r>
              <a:rPr lang="nl-BE" b="1" dirty="0">
                <a:solidFill>
                  <a:schemeClr val="accent3">
                    <a:lumMod val="50000"/>
                  </a:schemeClr>
                </a:solidFill>
              </a:rPr>
              <a:t>3. </a:t>
            </a:r>
            <a:r>
              <a:rPr lang="nl-BE" sz="4000" b="1" dirty="0">
                <a:solidFill>
                  <a:schemeClr val="accent3">
                    <a:lumMod val="50000"/>
                  </a:schemeClr>
                </a:solidFill>
              </a:rPr>
              <a:t>Exoten: Aziatische hoornaar</a:t>
            </a:r>
            <a:br>
              <a:rPr lang="nl-BE" sz="4000" b="1" dirty="0">
                <a:solidFill>
                  <a:schemeClr val="accent3">
                    <a:lumMod val="50000"/>
                  </a:schemeClr>
                </a:solidFill>
              </a:rPr>
            </a:br>
            <a:endParaRPr lang="nl-BE" sz="2800" dirty="0"/>
          </a:p>
        </p:txBody>
      </p:sp>
      <p:pic>
        <p:nvPicPr>
          <p:cNvPr id="6" name="Tijdelijke aanduiding voor inhoud 5">
            <a:extLst>
              <a:ext uri="{FF2B5EF4-FFF2-40B4-BE49-F238E27FC236}">
                <a16:creationId xmlns:a16="http://schemas.microsoft.com/office/drawing/2014/main" id="{67544B28-9518-4106-BCFE-337BD0E9CD98}"/>
              </a:ext>
            </a:extLst>
          </p:cNvPr>
          <p:cNvPicPr>
            <a:picLocks noGrp="1" noChangeAspect="1"/>
          </p:cNvPicPr>
          <p:nvPr>
            <p:ph idx="1"/>
          </p:nvPr>
        </p:nvPicPr>
        <p:blipFill>
          <a:blip r:embed="rId3"/>
          <a:stretch>
            <a:fillRect/>
          </a:stretch>
        </p:blipFill>
        <p:spPr>
          <a:xfrm>
            <a:off x="2915816" y="1410191"/>
            <a:ext cx="5915001" cy="4037618"/>
          </a:xfrm>
        </p:spPr>
      </p:pic>
      <p:pic>
        <p:nvPicPr>
          <p:cNvPr id="4" name="Picture 3" descr="C:\Documents and Settings\E4306\Mijn documenten\Mijn afbeeldingen\powerpoint-logo2.gif">
            <a:extLst>
              <a:ext uri="{FF2B5EF4-FFF2-40B4-BE49-F238E27FC236}">
                <a16:creationId xmlns:a16="http://schemas.microsoft.com/office/drawing/2014/main" id="{C65CD658-B3F8-4349-9469-D7A34395E55C}"/>
              </a:ext>
            </a:extLst>
          </p:cNvPr>
          <p:cNvPicPr>
            <a:picLocks noChangeAspect="1" noChangeArrowheads="1"/>
          </p:cNvPicPr>
          <p:nvPr/>
        </p:nvPicPr>
        <p:blipFill>
          <a:blip r:embed="rId4" cstate="print"/>
          <a:srcRect/>
          <a:stretch>
            <a:fillRect/>
          </a:stretch>
        </p:blipFill>
        <p:spPr bwMode="auto">
          <a:xfrm>
            <a:off x="0" y="5751576"/>
            <a:ext cx="9144000" cy="1106424"/>
          </a:xfrm>
          <a:prstGeom prst="rect">
            <a:avLst/>
          </a:prstGeom>
          <a:noFill/>
        </p:spPr>
      </p:pic>
      <p:sp>
        <p:nvSpPr>
          <p:cNvPr id="7" name="Tijdelijke aanduiding voor tekst 4">
            <a:extLst>
              <a:ext uri="{FF2B5EF4-FFF2-40B4-BE49-F238E27FC236}">
                <a16:creationId xmlns:a16="http://schemas.microsoft.com/office/drawing/2014/main" id="{C3501BF7-C386-49BD-9C4C-1C13A470693E}"/>
              </a:ext>
            </a:extLst>
          </p:cNvPr>
          <p:cNvSpPr txBox="1">
            <a:spLocks/>
          </p:cNvSpPr>
          <p:nvPr/>
        </p:nvSpPr>
        <p:spPr>
          <a:xfrm>
            <a:off x="179511" y="1467931"/>
            <a:ext cx="3008313" cy="46910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BE" sz="2800" dirty="0"/>
              <a:t>Cijfers VBI 2022</a:t>
            </a:r>
          </a:p>
          <a:p>
            <a:pPr marL="0" indent="0">
              <a:buNone/>
            </a:pPr>
            <a:endParaRPr lang="nl-BE" sz="2000" u="sng" dirty="0"/>
          </a:p>
          <a:p>
            <a:r>
              <a:rPr lang="nl-BE" sz="2000" dirty="0"/>
              <a:t>131 koninginnen van AH weggevangen. </a:t>
            </a:r>
          </a:p>
          <a:p>
            <a:r>
              <a:rPr lang="nl-BE" sz="2000" dirty="0"/>
              <a:t>1052 nesten toegewezen aan een bestrijder. </a:t>
            </a:r>
          </a:p>
        </p:txBody>
      </p:sp>
    </p:spTree>
    <p:extLst>
      <p:ext uri="{BB962C8B-B14F-4D97-AF65-F5344CB8AC3E}">
        <p14:creationId xmlns:p14="http://schemas.microsoft.com/office/powerpoint/2010/main" val="1909034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013C3-BF4D-40B3-AD4F-04D13FB9B3F9}"/>
              </a:ext>
            </a:extLst>
          </p:cNvPr>
          <p:cNvSpPr>
            <a:spLocks noGrp="1"/>
          </p:cNvSpPr>
          <p:nvPr>
            <p:ph type="title"/>
          </p:nvPr>
        </p:nvSpPr>
        <p:spPr>
          <a:xfrm>
            <a:off x="457200" y="274638"/>
            <a:ext cx="7859216" cy="831786"/>
          </a:xfrm>
        </p:spPr>
        <p:txBody>
          <a:bodyPr>
            <a:noAutofit/>
          </a:bodyPr>
          <a:lstStyle/>
          <a:p>
            <a:r>
              <a:rPr lang="nl-BE" sz="4000" b="1" dirty="0">
                <a:solidFill>
                  <a:schemeClr val="accent3">
                    <a:lumMod val="50000"/>
                  </a:schemeClr>
                </a:solidFill>
              </a:rPr>
              <a:t>3. Exoten: Aziatische hoornaar</a:t>
            </a:r>
            <a:endParaRPr lang="nl-BE" sz="2800" dirty="0"/>
          </a:p>
        </p:txBody>
      </p:sp>
      <p:pic>
        <p:nvPicPr>
          <p:cNvPr id="4" name="Picture 3" descr="C:\Documents and Settings\E4306\Mijn documenten\Mijn afbeeldingen\powerpoint-logo2.gif">
            <a:extLst>
              <a:ext uri="{FF2B5EF4-FFF2-40B4-BE49-F238E27FC236}">
                <a16:creationId xmlns:a16="http://schemas.microsoft.com/office/drawing/2014/main" id="{C65CD658-B3F8-4349-9469-D7A34395E55C}"/>
              </a:ext>
            </a:extLst>
          </p:cNvPr>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sp>
        <p:nvSpPr>
          <p:cNvPr id="7" name="Tijdelijke aanduiding voor tekst 4">
            <a:extLst>
              <a:ext uri="{FF2B5EF4-FFF2-40B4-BE49-F238E27FC236}">
                <a16:creationId xmlns:a16="http://schemas.microsoft.com/office/drawing/2014/main" id="{C3501BF7-C386-49BD-9C4C-1C13A470693E}"/>
              </a:ext>
            </a:extLst>
          </p:cNvPr>
          <p:cNvSpPr txBox="1">
            <a:spLocks/>
          </p:cNvSpPr>
          <p:nvPr/>
        </p:nvSpPr>
        <p:spPr>
          <a:xfrm>
            <a:off x="359268" y="1340768"/>
            <a:ext cx="3420644" cy="46910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BE" sz="2800" dirty="0"/>
              <a:t>Cijfers RATO</a:t>
            </a:r>
          </a:p>
          <a:p>
            <a:pPr marL="0" indent="0">
              <a:buFont typeface="Arial" pitchFamily="34" charset="0"/>
              <a:buNone/>
            </a:pPr>
            <a:endParaRPr lang="nl-BE" sz="2000" u="sng" dirty="0"/>
          </a:p>
          <a:p>
            <a:r>
              <a:rPr lang="nl-BE" sz="2000" dirty="0"/>
              <a:t> 226 meldingen ontvangen via VBI</a:t>
            </a:r>
          </a:p>
          <a:p>
            <a:r>
              <a:rPr lang="nl-BE" sz="2000" dirty="0"/>
              <a:t>209 nesten behandeld</a:t>
            </a:r>
          </a:p>
          <a:p>
            <a:r>
              <a:rPr lang="nl-BE" sz="2000" dirty="0"/>
              <a:t>17 nesten niet behandeld </a:t>
            </a:r>
          </a:p>
          <a:p>
            <a:r>
              <a:rPr lang="nl-BE" sz="2000" dirty="0"/>
              <a:t>Uitvoering monitoring en bestrijding: </a:t>
            </a:r>
            <a:r>
              <a:rPr lang="nl-BE" sz="2000" dirty="0">
                <a:hlinkClick r:id="rId4"/>
              </a:rPr>
              <a:t>https://www.youtube.com/watch?v=YzhN1Jl5XtQ</a:t>
            </a:r>
            <a:r>
              <a:rPr lang="nl-BE" sz="2000" dirty="0"/>
              <a:t> </a:t>
            </a:r>
          </a:p>
          <a:p>
            <a:pPr marL="0" indent="0">
              <a:buNone/>
            </a:pPr>
            <a:endParaRPr lang="nl-BE" sz="2000" u="sng" dirty="0"/>
          </a:p>
        </p:txBody>
      </p:sp>
      <p:pic>
        <p:nvPicPr>
          <p:cNvPr id="8" name="Tijdelijke aanduiding voor inhoud 7" descr="Afbeelding met kaart&#10;&#10;Automatisch gegenereerde beschrijving">
            <a:extLst>
              <a:ext uri="{FF2B5EF4-FFF2-40B4-BE49-F238E27FC236}">
                <a16:creationId xmlns:a16="http://schemas.microsoft.com/office/drawing/2014/main" id="{F29AAD19-D42B-4C5D-BEA3-8206E35E2A8B}"/>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6866"/>
          <a:stretch/>
        </p:blipFill>
        <p:spPr>
          <a:xfrm>
            <a:off x="4356608" y="1221169"/>
            <a:ext cx="4752528" cy="4600039"/>
          </a:xfrm>
          <a:prstGeom prst="rect">
            <a:avLst/>
          </a:prstGeom>
        </p:spPr>
      </p:pic>
    </p:spTree>
    <p:extLst>
      <p:ext uri="{BB962C8B-B14F-4D97-AF65-F5344CB8AC3E}">
        <p14:creationId xmlns:p14="http://schemas.microsoft.com/office/powerpoint/2010/main" val="3593744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75286D8B-43D3-4AEB-B6B4-ED5C79B73ED0}"/>
              </a:ext>
            </a:extLst>
          </p:cNvPr>
          <p:cNvSpPr>
            <a:spLocks noGrp="1"/>
          </p:cNvSpPr>
          <p:nvPr>
            <p:ph sz="half" idx="1"/>
          </p:nvPr>
        </p:nvSpPr>
        <p:spPr/>
        <p:txBody>
          <a:bodyPr>
            <a:normAutofit/>
          </a:bodyPr>
          <a:lstStyle/>
          <a:p>
            <a:pPr marL="0" indent="0">
              <a:buNone/>
            </a:pPr>
            <a:r>
              <a:rPr lang="nl-BE" dirty="0"/>
              <a:t>Evolutie Vlaanderen</a:t>
            </a:r>
          </a:p>
          <a:p>
            <a:pPr marL="0" indent="0">
              <a:buNone/>
            </a:pPr>
            <a:endParaRPr lang="nl-BE" sz="2000" dirty="0"/>
          </a:p>
        </p:txBody>
      </p:sp>
      <p:sp>
        <p:nvSpPr>
          <p:cNvPr id="9" name="Tijdelijke aanduiding voor inhoud 8">
            <a:extLst>
              <a:ext uri="{FF2B5EF4-FFF2-40B4-BE49-F238E27FC236}">
                <a16:creationId xmlns:a16="http://schemas.microsoft.com/office/drawing/2014/main" id="{556D9829-86BE-41AE-A44B-D9FFEF099DBC}"/>
              </a:ext>
            </a:extLst>
          </p:cNvPr>
          <p:cNvSpPr>
            <a:spLocks noGrp="1"/>
          </p:cNvSpPr>
          <p:nvPr>
            <p:ph sz="half" idx="2"/>
          </p:nvPr>
        </p:nvSpPr>
        <p:spPr>
          <a:xfrm>
            <a:off x="4648200" y="1600200"/>
            <a:ext cx="4100264" cy="4525963"/>
          </a:xfrm>
        </p:spPr>
        <p:txBody>
          <a:bodyPr>
            <a:normAutofit/>
          </a:bodyPr>
          <a:lstStyle/>
          <a:p>
            <a:pPr marL="0" indent="0">
              <a:buNone/>
            </a:pPr>
            <a:r>
              <a:rPr lang="nl-BE" dirty="0"/>
              <a:t>Toekomst Oost-Vlaanderen</a:t>
            </a:r>
          </a:p>
          <a:p>
            <a:pPr marL="0" indent="0">
              <a:buNone/>
            </a:pPr>
            <a:endParaRPr lang="nl-BE" sz="2000" dirty="0"/>
          </a:p>
          <a:p>
            <a:r>
              <a:rPr lang="nl-BE" sz="2000" dirty="0"/>
              <a:t>2023 </a:t>
            </a:r>
          </a:p>
          <a:p>
            <a:pPr lvl="1"/>
            <a:r>
              <a:rPr lang="nl-BE" sz="1600" dirty="0">
                <a:sym typeface="Wingdings" panose="05000000000000000000" pitchFamily="2" charset="2"/>
              </a:rPr>
              <a:t>tussen 1000 – 1500 nesten</a:t>
            </a:r>
          </a:p>
          <a:p>
            <a:pPr lvl="1"/>
            <a:r>
              <a:rPr lang="nl-BE" sz="1600" dirty="0">
                <a:sym typeface="Wingdings" panose="05000000000000000000" pitchFamily="2" charset="2"/>
              </a:rPr>
              <a:t>Om alle nesten te bestrijden zijn er 6 fulltime bestrijders nodig in oktober en november. </a:t>
            </a:r>
          </a:p>
          <a:p>
            <a:pPr lvl="1"/>
            <a:endParaRPr lang="nl-BE" sz="1600" dirty="0">
              <a:sym typeface="Wingdings" panose="05000000000000000000" pitchFamily="2" charset="2"/>
            </a:endParaRPr>
          </a:p>
          <a:p>
            <a:r>
              <a:rPr lang="nl-BE" sz="2000" dirty="0">
                <a:sym typeface="Wingdings" panose="05000000000000000000" pitchFamily="2" charset="2"/>
              </a:rPr>
              <a:t>Na 2024 </a:t>
            </a:r>
          </a:p>
          <a:p>
            <a:pPr lvl="1"/>
            <a:r>
              <a:rPr lang="nl-BE" sz="1600" dirty="0">
                <a:sym typeface="Wingdings" panose="05000000000000000000" pitchFamily="2" charset="2"/>
              </a:rPr>
              <a:t>Ongekend maar mogelijk zeer hoge aantallen, inschatting van RATO is     15 000 nesten in Oost-Vlaanderen</a:t>
            </a:r>
          </a:p>
          <a:p>
            <a:pPr marL="457200" lvl="1" indent="0">
              <a:buNone/>
            </a:pPr>
            <a:r>
              <a:rPr lang="nl-BE" sz="1600" dirty="0">
                <a:sym typeface="Wingdings" panose="05000000000000000000" pitchFamily="2" charset="2"/>
              </a:rPr>
              <a:t> </a:t>
            </a:r>
          </a:p>
          <a:p>
            <a:pPr marL="0" indent="0">
              <a:buNone/>
            </a:pPr>
            <a:endParaRPr lang="nl-BE" dirty="0"/>
          </a:p>
        </p:txBody>
      </p:sp>
      <p:pic>
        <p:nvPicPr>
          <p:cNvPr id="4" name="Picture 3" descr="C:\Documents and Settings\E4306\Mijn documenten\Mijn afbeeldingen\powerpoint-logo2.gif">
            <a:extLst>
              <a:ext uri="{FF2B5EF4-FFF2-40B4-BE49-F238E27FC236}">
                <a16:creationId xmlns:a16="http://schemas.microsoft.com/office/drawing/2014/main" id="{C65CD658-B3F8-4349-9469-D7A34395E55C}"/>
              </a:ext>
            </a:extLst>
          </p:cNvPr>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pic>
        <p:nvPicPr>
          <p:cNvPr id="5" name="Afbeelding 4">
            <a:extLst>
              <a:ext uri="{FF2B5EF4-FFF2-40B4-BE49-F238E27FC236}">
                <a16:creationId xmlns:a16="http://schemas.microsoft.com/office/drawing/2014/main" id="{F2D42FB6-D803-4DDC-ADAE-EBA78ECF8B2C}"/>
              </a:ext>
            </a:extLst>
          </p:cNvPr>
          <p:cNvPicPr>
            <a:picLocks noChangeAspect="1"/>
          </p:cNvPicPr>
          <p:nvPr/>
        </p:nvPicPr>
        <p:blipFill>
          <a:blip r:embed="rId4"/>
          <a:stretch>
            <a:fillRect/>
          </a:stretch>
        </p:blipFill>
        <p:spPr>
          <a:xfrm>
            <a:off x="457200" y="2132856"/>
            <a:ext cx="3859102" cy="3353091"/>
          </a:xfrm>
          <a:prstGeom prst="rect">
            <a:avLst/>
          </a:prstGeom>
        </p:spPr>
      </p:pic>
      <p:sp>
        <p:nvSpPr>
          <p:cNvPr id="7" name="Titel 1">
            <a:extLst>
              <a:ext uri="{FF2B5EF4-FFF2-40B4-BE49-F238E27FC236}">
                <a16:creationId xmlns:a16="http://schemas.microsoft.com/office/drawing/2014/main" id="{FF22AEFC-D9CD-4CC9-B222-013599E49B7B}"/>
              </a:ext>
            </a:extLst>
          </p:cNvPr>
          <p:cNvSpPr>
            <a:spLocks noGrp="1"/>
          </p:cNvSpPr>
          <p:nvPr>
            <p:ph type="title"/>
          </p:nvPr>
        </p:nvSpPr>
        <p:spPr>
          <a:xfrm>
            <a:off x="457200" y="274638"/>
            <a:ext cx="8229600" cy="1143000"/>
          </a:xfrm>
        </p:spPr>
        <p:txBody>
          <a:bodyPr>
            <a:noAutofit/>
          </a:bodyPr>
          <a:lstStyle/>
          <a:p>
            <a:r>
              <a:rPr lang="nl-BE" b="1" dirty="0">
                <a:solidFill>
                  <a:schemeClr val="accent3">
                    <a:lumMod val="50000"/>
                  </a:schemeClr>
                </a:solidFill>
              </a:rPr>
              <a:t>3. </a:t>
            </a:r>
            <a:r>
              <a:rPr lang="nl-BE" sz="4000" b="1" dirty="0">
                <a:solidFill>
                  <a:schemeClr val="accent3">
                    <a:lumMod val="50000"/>
                  </a:schemeClr>
                </a:solidFill>
              </a:rPr>
              <a:t>Exoten: Aziatische hoornaar</a:t>
            </a:r>
            <a:br>
              <a:rPr lang="nl-BE" sz="4000" b="1" dirty="0">
                <a:solidFill>
                  <a:schemeClr val="accent3">
                    <a:lumMod val="50000"/>
                  </a:schemeClr>
                </a:solidFill>
              </a:rPr>
            </a:br>
            <a:endParaRPr lang="nl-BE" sz="2800" dirty="0"/>
          </a:p>
        </p:txBody>
      </p:sp>
    </p:spTree>
    <p:extLst>
      <p:ext uri="{BB962C8B-B14F-4D97-AF65-F5344CB8AC3E}">
        <p14:creationId xmlns:p14="http://schemas.microsoft.com/office/powerpoint/2010/main" val="948051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DC3EF-F770-4F36-9253-E5110E0B524A}"/>
              </a:ext>
            </a:extLst>
          </p:cNvPr>
          <p:cNvSpPr>
            <a:spLocks noGrp="1"/>
          </p:cNvSpPr>
          <p:nvPr>
            <p:ph type="title"/>
          </p:nvPr>
        </p:nvSpPr>
        <p:spPr>
          <a:xfrm>
            <a:off x="431403" y="75147"/>
            <a:ext cx="8229600" cy="1143000"/>
          </a:xfrm>
        </p:spPr>
        <p:txBody>
          <a:bodyPr anchor="ctr">
            <a:normAutofit/>
          </a:bodyPr>
          <a:lstStyle/>
          <a:p>
            <a:r>
              <a:rPr lang="nl-BE" b="1" dirty="0">
                <a:solidFill>
                  <a:schemeClr val="accent3">
                    <a:lumMod val="50000"/>
                  </a:schemeClr>
                </a:solidFill>
              </a:rPr>
              <a:t>3. Exoten: Aziatische hoornaar</a:t>
            </a:r>
            <a:endParaRPr lang="nl-BE" sz="3100" b="1" dirty="0">
              <a:solidFill>
                <a:schemeClr val="accent3">
                  <a:lumMod val="50000"/>
                </a:schemeClr>
              </a:solidFill>
            </a:endParaRPr>
          </a:p>
        </p:txBody>
      </p:sp>
      <p:pic>
        <p:nvPicPr>
          <p:cNvPr id="4" name="Afbeelding 3">
            <a:extLst>
              <a:ext uri="{FF2B5EF4-FFF2-40B4-BE49-F238E27FC236}">
                <a16:creationId xmlns:a16="http://schemas.microsoft.com/office/drawing/2014/main" id="{518C2CEA-5BBB-4DDB-8CC1-6DA44F284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248" y="3645023"/>
            <a:ext cx="4912056" cy="1927981"/>
          </a:xfrm>
          <a:prstGeom prst="rect">
            <a:avLst/>
          </a:prstGeom>
          <a:noFill/>
        </p:spPr>
      </p:pic>
      <p:sp>
        <p:nvSpPr>
          <p:cNvPr id="5" name="Tekstvak 4">
            <a:extLst>
              <a:ext uri="{FF2B5EF4-FFF2-40B4-BE49-F238E27FC236}">
                <a16:creationId xmlns:a16="http://schemas.microsoft.com/office/drawing/2014/main" id="{6C2A59F6-3ED5-4EB1-8364-3692FF78CEC1}"/>
              </a:ext>
            </a:extLst>
          </p:cNvPr>
          <p:cNvSpPr txBox="1"/>
          <p:nvPr/>
        </p:nvSpPr>
        <p:spPr>
          <a:xfrm>
            <a:off x="2627784" y="2708002"/>
            <a:ext cx="4067944" cy="923330"/>
          </a:xfrm>
          <a:prstGeom prst="rect">
            <a:avLst/>
          </a:prstGeom>
          <a:noFill/>
        </p:spPr>
        <p:txBody>
          <a:bodyPr wrap="square" rtlCol="0">
            <a:spAutoFit/>
          </a:bodyPr>
          <a:lstStyle/>
          <a:p>
            <a:pPr algn="ctr"/>
            <a:r>
              <a:rPr lang="nl-BE" dirty="0"/>
              <a:t>Waarnemingen doorgeven via:   </a:t>
            </a:r>
            <a:r>
              <a:rPr lang="nl-BE" dirty="0">
                <a:hlinkClick r:id="rId4"/>
              </a:rPr>
              <a:t>https://vespawatch.be/</a:t>
            </a:r>
            <a:r>
              <a:rPr lang="nl-BE" dirty="0"/>
              <a:t> </a:t>
            </a:r>
          </a:p>
          <a:p>
            <a:endParaRPr lang="nl-BE" dirty="0"/>
          </a:p>
        </p:txBody>
      </p:sp>
      <p:sp>
        <p:nvSpPr>
          <p:cNvPr id="8" name="Tekstvak 7">
            <a:extLst>
              <a:ext uri="{FF2B5EF4-FFF2-40B4-BE49-F238E27FC236}">
                <a16:creationId xmlns:a16="http://schemas.microsoft.com/office/drawing/2014/main" id="{350FFE40-6C89-4D66-87FA-0A622B775EC9}"/>
              </a:ext>
            </a:extLst>
          </p:cNvPr>
          <p:cNvSpPr txBox="1"/>
          <p:nvPr/>
        </p:nvSpPr>
        <p:spPr>
          <a:xfrm>
            <a:off x="2396248" y="1906435"/>
            <a:ext cx="4263984" cy="523220"/>
          </a:xfrm>
          <a:prstGeom prst="rect">
            <a:avLst/>
          </a:prstGeom>
          <a:noFill/>
        </p:spPr>
        <p:txBody>
          <a:bodyPr wrap="square" rtlCol="0">
            <a:spAutoFit/>
          </a:bodyPr>
          <a:lstStyle/>
          <a:p>
            <a:pPr algn="ctr"/>
            <a:r>
              <a:rPr lang="nl-BE" sz="2800" dirty="0"/>
              <a:t>Afspraken 2023 </a:t>
            </a:r>
          </a:p>
        </p:txBody>
      </p:sp>
    </p:spTree>
    <p:extLst>
      <p:ext uri="{BB962C8B-B14F-4D97-AF65-F5344CB8AC3E}">
        <p14:creationId xmlns:p14="http://schemas.microsoft.com/office/powerpoint/2010/main" val="1310869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13825"/>
            <a:ext cx="8229600" cy="1143000"/>
          </a:xfrm>
        </p:spPr>
        <p:txBody>
          <a:bodyPr anchor="ctr">
            <a:noAutofit/>
          </a:bodyPr>
          <a:lstStyle/>
          <a:p>
            <a:pPr>
              <a:lnSpc>
                <a:spcPct val="90000"/>
              </a:lnSpc>
            </a:pPr>
            <a:r>
              <a:rPr lang="nl-BE" sz="4000" b="1" dirty="0">
                <a:solidFill>
                  <a:schemeClr val="accent3">
                    <a:lumMod val="50000"/>
                  </a:schemeClr>
                </a:solidFill>
              </a:rPr>
              <a:t>4. Bruine rat</a:t>
            </a:r>
            <a:endParaRPr lang="nl-BE" sz="2800" b="1" dirty="0">
              <a:solidFill>
                <a:schemeClr val="accent3">
                  <a:lumMod val="50000"/>
                </a:schemeClr>
              </a:solidFill>
            </a:endParaRPr>
          </a:p>
        </p:txBody>
      </p:sp>
      <p:pic>
        <p:nvPicPr>
          <p:cNvPr id="6" name="Afbeelding 5" descr="Afbeelding met binnen, maïs, zoogdier, knaagdier&#10;&#10;Automatisch gegenereerde beschrijving">
            <a:extLst>
              <a:ext uri="{FF2B5EF4-FFF2-40B4-BE49-F238E27FC236}">
                <a16:creationId xmlns:a16="http://schemas.microsoft.com/office/drawing/2014/main" id="{F34AB06A-722F-46BB-A561-33EBB41D8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268760"/>
            <a:ext cx="6501882" cy="4183820"/>
          </a:xfrm>
          <a:prstGeom prst="rect">
            <a:avLst/>
          </a:prstGeom>
        </p:spPr>
      </p:pic>
    </p:spTree>
    <p:extLst>
      <p:ext uri="{BB962C8B-B14F-4D97-AF65-F5344CB8AC3E}">
        <p14:creationId xmlns:p14="http://schemas.microsoft.com/office/powerpoint/2010/main" val="4248582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81" b="2420"/>
          <a:stretch/>
        </p:blipFill>
        <p:spPr bwMode="auto">
          <a:xfrm>
            <a:off x="971600" y="19548"/>
            <a:ext cx="7276678" cy="68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72E7B12F-5AA4-4054-B16D-CBFE9FA69ABA}"/>
              </a:ext>
            </a:extLst>
          </p:cNvPr>
          <p:cNvSpPr txBox="1"/>
          <p:nvPr/>
        </p:nvSpPr>
        <p:spPr>
          <a:xfrm>
            <a:off x="251520" y="476672"/>
            <a:ext cx="1512168" cy="369332"/>
          </a:xfrm>
          <a:prstGeom prst="rect">
            <a:avLst/>
          </a:prstGeom>
          <a:noFill/>
        </p:spPr>
        <p:txBody>
          <a:bodyPr wrap="square" rtlCol="0">
            <a:spAutoFit/>
          </a:bodyPr>
          <a:lstStyle/>
          <a:p>
            <a:r>
              <a:rPr lang="nl-BE" b="1" dirty="0"/>
              <a:t>Meetjesland</a:t>
            </a:r>
          </a:p>
        </p:txBody>
      </p:sp>
      <p:sp>
        <p:nvSpPr>
          <p:cNvPr id="5" name="Tekstvak 4">
            <a:extLst>
              <a:ext uri="{FF2B5EF4-FFF2-40B4-BE49-F238E27FC236}">
                <a16:creationId xmlns:a16="http://schemas.microsoft.com/office/drawing/2014/main" id="{0A04A841-C4A2-40C8-86D9-B97FF04237E8}"/>
              </a:ext>
            </a:extLst>
          </p:cNvPr>
          <p:cNvSpPr txBox="1"/>
          <p:nvPr/>
        </p:nvSpPr>
        <p:spPr>
          <a:xfrm>
            <a:off x="163904" y="3795691"/>
            <a:ext cx="1584176" cy="646331"/>
          </a:xfrm>
          <a:prstGeom prst="rect">
            <a:avLst/>
          </a:prstGeom>
          <a:noFill/>
        </p:spPr>
        <p:txBody>
          <a:bodyPr wrap="square" rtlCol="0">
            <a:spAutoFit/>
          </a:bodyPr>
          <a:lstStyle/>
          <a:p>
            <a:r>
              <a:rPr lang="nl-BE" b="1" dirty="0" err="1"/>
              <a:t>Bovenschelde</a:t>
            </a:r>
            <a:r>
              <a:rPr lang="nl-BE" b="1" dirty="0"/>
              <a:t> -Leie</a:t>
            </a:r>
          </a:p>
        </p:txBody>
      </p:sp>
      <p:sp>
        <p:nvSpPr>
          <p:cNvPr id="6" name="Tekstvak 5">
            <a:extLst>
              <a:ext uri="{FF2B5EF4-FFF2-40B4-BE49-F238E27FC236}">
                <a16:creationId xmlns:a16="http://schemas.microsoft.com/office/drawing/2014/main" id="{43E1379A-DEF8-4906-9976-D3D680556D82}"/>
              </a:ext>
            </a:extLst>
          </p:cNvPr>
          <p:cNvSpPr txBox="1"/>
          <p:nvPr/>
        </p:nvSpPr>
        <p:spPr>
          <a:xfrm>
            <a:off x="179512" y="5877272"/>
            <a:ext cx="1368152" cy="646331"/>
          </a:xfrm>
          <a:prstGeom prst="rect">
            <a:avLst/>
          </a:prstGeom>
          <a:noFill/>
        </p:spPr>
        <p:txBody>
          <a:bodyPr wrap="square" rtlCol="0">
            <a:spAutoFit/>
          </a:bodyPr>
          <a:lstStyle/>
          <a:p>
            <a:r>
              <a:rPr lang="nl-BE" b="1" dirty="0"/>
              <a:t>Vlaamse Ardennen</a:t>
            </a:r>
          </a:p>
        </p:txBody>
      </p:sp>
      <p:cxnSp>
        <p:nvCxnSpPr>
          <p:cNvPr id="8" name="Rechte verbindingslijn met pijl 7">
            <a:extLst>
              <a:ext uri="{FF2B5EF4-FFF2-40B4-BE49-F238E27FC236}">
                <a16:creationId xmlns:a16="http://schemas.microsoft.com/office/drawing/2014/main" id="{62FAB310-C6C4-4EBF-B738-26DE91116461}"/>
              </a:ext>
            </a:extLst>
          </p:cNvPr>
          <p:cNvCxnSpPr>
            <a:cxnSpLocks/>
          </p:cNvCxnSpPr>
          <p:nvPr/>
        </p:nvCxnSpPr>
        <p:spPr>
          <a:xfrm>
            <a:off x="1007604" y="4293096"/>
            <a:ext cx="756084" cy="43495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0" name="Rechte verbindingslijn met pijl 9">
            <a:extLst>
              <a:ext uri="{FF2B5EF4-FFF2-40B4-BE49-F238E27FC236}">
                <a16:creationId xmlns:a16="http://schemas.microsoft.com/office/drawing/2014/main" id="{3C10E9E0-1D4D-47D6-B5D8-C050389CE571}"/>
              </a:ext>
            </a:extLst>
          </p:cNvPr>
          <p:cNvCxnSpPr>
            <a:cxnSpLocks/>
            <a:stCxn id="4" idx="2"/>
          </p:cNvCxnSpPr>
          <p:nvPr/>
        </p:nvCxnSpPr>
        <p:spPr>
          <a:xfrm>
            <a:off x="1007604" y="846004"/>
            <a:ext cx="540060" cy="41979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2" name="Rechte verbindingslijn met pijl 11">
            <a:extLst>
              <a:ext uri="{FF2B5EF4-FFF2-40B4-BE49-F238E27FC236}">
                <a16:creationId xmlns:a16="http://schemas.microsoft.com/office/drawing/2014/main" id="{F4B3EA8B-4F42-48C9-8503-8BB694587DEE}"/>
              </a:ext>
            </a:extLst>
          </p:cNvPr>
          <p:cNvCxnSpPr>
            <a:cxnSpLocks/>
          </p:cNvCxnSpPr>
          <p:nvPr/>
        </p:nvCxnSpPr>
        <p:spPr>
          <a:xfrm flipV="1">
            <a:off x="1160004" y="5949280"/>
            <a:ext cx="935484" cy="25115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6B9FE0F9-4546-4909-8F80-1880BFD95661}"/>
              </a:ext>
            </a:extLst>
          </p:cNvPr>
          <p:cNvSpPr txBox="1"/>
          <p:nvPr/>
        </p:nvSpPr>
        <p:spPr>
          <a:xfrm>
            <a:off x="6948264" y="5542875"/>
            <a:ext cx="1926940" cy="369332"/>
          </a:xfrm>
          <a:prstGeom prst="rect">
            <a:avLst/>
          </a:prstGeom>
          <a:noFill/>
        </p:spPr>
        <p:txBody>
          <a:bodyPr wrap="square" rtlCol="0">
            <a:spAutoFit/>
          </a:bodyPr>
          <a:lstStyle/>
          <a:p>
            <a:r>
              <a:rPr lang="nl-BE" b="1" dirty="0"/>
              <a:t>Dendervallei</a:t>
            </a:r>
          </a:p>
        </p:txBody>
      </p:sp>
      <p:cxnSp>
        <p:nvCxnSpPr>
          <p:cNvPr id="18" name="Rechte verbindingslijn met pijl 17">
            <a:extLst>
              <a:ext uri="{FF2B5EF4-FFF2-40B4-BE49-F238E27FC236}">
                <a16:creationId xmlns:a16="http://schemas.microsoft.com/office/drawing/2014/main" id="{EC361EEF-078A-4284-8B3A-4DB1DE221953}"/>
              </a:ext>
            </a:extLst>
          </p:cNvPr>
          <p:cNvCxnSpPr>
            <a:cxnSpLocks/>
          </p:cNvCxnSpPr>
          <p:nvPr/>
        </p:nvCxnSpPr>
        <p:spPr>
          <a:xfrm flipH="1" flipV="1">
            <a:off x="6444208" y="5145435"/>
            <a:ext cx="792088" cy="39744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2" name="Tekstvak 21">
            <a:extLst>
              <a:ext uri="{FF2B5EF4-FFF2-40B4-BE49-F238E27FC236}">
                <a16:creationId xmlns:a16="http://schemas.microsoft.com/office/drawing/2014/main" id="{B194AC9E-0E2D-4406-9124-39426B3ED2B9}"/>
              </a:ext>
            </a:extLst>
          </p:cNvPr>
          <p:cNvSpPr txBox="1"/>
          <p:nvPr/>
        </p:nvSpPr>
        <p:spPr>
          <a:xfrm>
            <a:off x="4644008" y="548680"/>
            <a:ext cx="1440160" cy="369332"/>
          </a:xfrm>
          <a:prstGeom prst="rect">
            <a:avLst/>
          </a:prstGeom>
          <a:noFill/>
        </p:spPr>
        <p:txBody>
          <a:bodyPr wrap="square" rtlCol="0">
            <a:spAutoFit/>
          </a:bodyPr>
          <a:lstStyle/>
          <a:p>
            <a:r>
              <a:rPr lang="nl-BE" b="1" dirty="0"/>
              <a:t>Waasland</a:t>
            </a:r>
          </a:p>
        </p:txBody>
      </p:sp>
      <p:cxnSp>
        <p:nvCxnSpPr>
          <p:cNvPr id="24" name="Rechte verbindingslijn met pijl 23">
            <a:extLst>
              <a:ext uri="{FF2B5EF4-FFF2-40B4-BE49-F238E27FC236}">
                <a16:creationId xmlns:a16="http://schemas.microsoft.com/office/drawing/2014/main" id="{47B9D910-2D18-4A55-96AE-46BA78BF169C}"/>
              </a:ext>
            </a:extLst>
          </p:cNvPr>
          <p:cNvCxnSpPr>
            <a:cxnSpLocks/>
          </p:cNvCxnSpPr>
          <p:nvPr/>
        </p:nvCxnSpPr>
        <p:spPr>
          <a:xfrm>
            <a:off x="4986046" y="899256"/>
            <a:ext cx="162018" cy="54788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4001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188640"/>
            <a:ext cx="8229600" cy="1143000"/>
          </a:xfrm>
        </p:spPr>
        <p:txBody>
          <a:bodyPr anchor="ctr">
            <a:noAutofit/>
          </a:bodyPr>
          <a:lstStyle/>
          <a:p>
            <a:pPr>
              <a:lnSpc>
                <a:spcPct val="90000"/>
              </a:lnSpc>
            </a:pPr>
            <a:r>
              <a:rPr lang="nl-BE" sz="4000" b="1" dirty="0">
                <a:solidFill>
                  <a:schemeClr val="accent3">
                    <a:lumMod val="50000"/>
                  </a:schemeClr>
                </a:solidFill>
              </a:rPr>
              <a:t>4. Bruine rat</a:t>
            </a:r>
            <a:endParaRPr lang="nl-BE" sz="2800" b="1" dirty="0">
              <a:solidFill>
                <a:schemeClr val="accent3">
                  <a:lumMod val="50000"/>
                </a:schemeClr>
              </a:solidFill>
            </a:endParaRPr>
          </a:p>
        </p:txBody>
      </p:sp>
      <p:pic>
        <p:nvPicPr>
          <p:cNvPr id="3" name="Afbeelding 2">
            <a:extLst>
              <a:ext uri="{FF2B5EF4-FFF2-40B4-BE49-F238E27FC236}">
                <a16:creationId xmlns:a16="http://schemas.microsoft.com/office/drawing/2014/main" id="{DD3909DD-CA97-4755-A900-AAA029BBF80E}"/>
              </a:ext>
            </a:extLst>
          </p:cNvPr>
          <p:cNvPicPr>
            <a:picLocks noChangeAspect="1"/>
          </p:cNvPicPr>
          <p:nvPr/>
        </p:nvPicPr>
        <p:blipFill>
          <a:blip r:embed="rId3"/>
          <a:stretch>
            <a:fillRect/>
          </a:stretch>
        </p:blipFill>
        <p:spPr>
          <a:xfrm>
            <a:off x="467544" y="1664054"/>
            <a:ext cx="8182739" cy="3781170"/>
          </a:xfrm>
          <a:prstGeom prst="rect">
            <a:avLst/>
          </a:prstGeom>
        </p:spPr>
      </p:pic>
    </p:spTree>
    <p:extLst>
      <p:ext uri="{BB962C8B-B14F-4D97-AF65-F5344CB8AC3E}">
        <p14:creationId xmlns:p14="http://schemas.microsoft.com/office/powerpoint/2010/main" val="1095389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Autofit/>
          </a:bodyPr>
          <a:lstStyle/>
          <a:p>
            <a:pPr>
              <a:lnSpc>
                <a:spcPct val="90000"/>
              </a:lnSpc>
            </a:pPr>
            <a:r>
              <a:rPr lang="nl-BE" sz="4000" b="1" dirty="0">
                <a:solidFill>
                  <a:schemeClr val="accent3">
                    <a:lumMod val="50000"/>
                  </a:schemeClr>
                </a:solidFill>
              </a:rPr>
              <a:t>4. Bruine rat</a:t>
            </a:r>
            <a:endParaRPr lang="nl-BE" sz="2800" b="1" dirty="0">
              <a:solidFill>
                <a:schemeClr val="accent3">
                  <a:lumMod val="50000"/>
                </a:schemeClr>
              </a:solidFill>
            </a:endParaRPr>
          </a:p>
        </p:txBody>
      </p:sp>
      <p:graphicFrame>
        <p:nvGraphicFramePr>
          <p:cNvPr id="4" name="Tabel 3">
            <a:extLst>
              <a:ext uri="{FF2B5EF4-FFF2-40B4-BE49-F238E27FC236}">
                <a16:creationId xmlns:a16="http://schemas.microsoft.com/office/drawing/2014/main" id="{DD3B30F1-C72C-4466-BBE6-72663B5EC6E7}"/>
              </a:ext>
            </a:extLst>
          </p:cNvPr>
          <p:cNvGraphicFramePr>
            <a:graphicFrameLocks noGrp="1"/>
          </p:cNvGraphicFramePr>
          <p:nvPr>
            <p:extLst>
              <p:ext uri="{D42A27DB-BD31-4B8C-83A1-F6EECF244321}">
                <p14:modId xmlns:p14="http://schemas.microsoft.com/office/powerpoint/2010/main" val="1136434147"/>
              </p:ext>
            </p:extLst>
          </p:nvPr>
        </p:nvGraphicFramePr>
        <p:xfrm>
          <a:off x="683568" y="1354293"/>
          <a:ext cx="7560841" cy="4306957"/>
        </p:xfrm>
        <a:graphic>
          <a:graphicData uri="http://schemas.openxmlformats.org/drawingml/2006/table">
            <a:tbl>
              <a:tblPr firstRow="1" bandRow="1"/>
              <a:tblGrid>
                <a:gridCol w="3558041">
                  <a:extLst>
                    <a:ext uri="{9D8B030D-6E8A-4147-A177-3AD203B41FA5}">
                      <a16:colId xmlns:a16="http://schemas.microsoft.com/office/drawing/2014/main" val="4082797641"/>
                    </a:ext>
                  </a:extLst>
                </a:gridCol>
                <a:gridCol w="2001400">
                  <a:extLst>
                    <a:ext uri="{9D8B030D-6E8A-4147-A177-3AD203B41FA5}">
                      <a16:colId xmlns:a16="http://schemas.microsoft.com/office/drawing/2014/main" val="5763608"/>
                    </a:ext>
                  </a:extLst>
                </a:gridCol>
                <a:gridCol w="2001400">
                  <a:extLst>
                    <a:ext uri="{9D8B030D-6E8A-4147-A177-3AD203B41FA5}">
                      <a16:colId xmlns:a16="http://schemas.microsoft.com/office/drawing/2014/main" val="2995466342"/>
                    </a:ext>
                  </a:extLst>
                </a:gridCol>
              </a:tblGrid>
              <a:tr h="771223">
                <a:tc>
                  <a:txBody>
                    <a:bodyPr/>
                    <a:lstStyle/>
                    <a:p>
                      <a:pPr algn="ctr" fontAlgn="b"/>
                      <a:r>
                        <a:rPr lang="nl-BE" sz="1600" b="1" i="0" u="none" strike="noStrike" kern="1200" dirty="0">
                          <a:solidFill>
                            <a:srgbClr val="000000"/>
                          </a:solidFill>
                          <a:effectLst/>
                          <a:latin typeface="+mn-lt"/>
                          <a:ea typeface="+mn-ea"/>
                          <a:cs typeface="+mn-cs"/>
                        </a:rPr>
                        <a:t>2022</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mn-lt"/>
                        </a:rPr>
                        <a:t>Aantal meldingen</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1" i="0" u="none" strike="noStrike" dirty="0">
                          <a:solidFill>
                            <a:srgbClr val="000000"/>
                          </a:solidFill>
                          <a:effectLst/>
                          <a:latin typeface="+mn-lt"/>
                        </a:rPr>
                        <a:t>aantal meldingen/ 1000 inwoners</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397601007"/>
                  </a:ext>
                </a:extLst>
              </a:tr>
              <a:tr h="589289">
                <a:tc>
                  <a:txBody>
                    <a:bodyPr/>
                    <a:lstStyle/>
                    <a:p>
                      <a:pPr algn="ctr" fontAlgn="b"/>
                      <a:r>
                        <a:rPr lang="nl-BE" sz="1600" b="0" i="0" u="none" strike="noStrike" dirty="0" err="1">
                          <a:solidFill>
                            <a:srgbClr val="000000"/>
                          </a:solidFill>
                          <a:effectLst/>
                          <a:latin typeface="+mn-lt"/>
                        </a:rPr>
                        <a:t>Bovenschelde</a:t>
                      </a:r>
                      <a:r>
                        <a:rPr lang="nl-BE" sz="1600" b="0" i="0" u="none" strike="noStrike" dirty="0">
                          <a:solidFill>
                            <a:srgbClr val="000000"/>
                          </a:solidFill>
                          <a:effectLst/>
                          <a:latin typeface="+mn-lt"/>
                        </a:rPr>
                        <a:t>-Leie</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Calibri" panose="020F0502020204030204" pitchFamily="34" charset="0"/>
                        </a:rPr>
                        <a:t>1610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0" i="0" u="none" strike="noStrike">
                          <a:solidFill>
                            <a:srgbClr val="000000"/>
                          </a:solidFill>
                          <a:effectLst/>
                          <a:latin typeface="Calibri" panose="020F0502020204030204" pitchFamily="34" charset="0"/>
                        </a:rPr>
                        <a:t>5,43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197890183"/>
                  </a:ext>
                </a:extLst>
              </a:tr>
              <a:tr h="5892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a:solidFill>
                            <a:srgbClr val="000000"/>
                          </a:solidFill>
                          <a:effectLst/>
                          <a:latin typeface="+mn-lt"/>
                        </a:rPr>
                        <a:t>Dendervallei</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Calibri" panose="020F0502020204030204" pitchFamily="34" charset="0"/>
                        </a:rPr>
                        <a:t>1798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0" i="0" u="none" strike="noStrike">
                          <a:solidFill>
                            <a:srgbClr val="000000"/>
                          </a:solidFill>
                          <a:effectLst/>
                          <a:latin typeface="Calibri" panose="020F0502020204030204" pitchFamily="34" charset="0"/>
                        </a:rPr>
                        <a:t>5,48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5162680"/>
                  </a:ext>
                </a:extLst>
              </a:tr>
              <a:tr h="5892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a:solidFill>
                            <a:srgbClr val="000000"/>
                          </a:solidFill>
                          <a:effectLst/>
                          <a:latin typeface="+mn-lt"/>
                        </a:rPr>
                        <a:t>Meetjesland</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Calibri" panose="020F0502020204030204" pitchFamily="34" charset="0"/>
                        </a:rPr>
                        <a:t>1201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0" i="0" u="none" strike="noStrike">
                          <a:solidFill>
                            <a:srgbClr val="000000"/>
                          </a:solidFill>
                          <a:effectLst/>
                          <a:latin typeface="Calibri" panose="020F0502020204030204" pitchFamily="34" charset="0"/>
                        </a:rPr>
                        <a:t>9,07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51942698"/>
                  </a:ext>
                </a:extLst>
              </a:tr>
              <a:tr h="5892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a:solidFill>
                            <a:srgbClr val="000000"/>
                          </a:solidFill>
                          <a:effectLst/>
                          <a:latin typeface="+mn-lt"/>
                        </a:rPr>
                        <a:t>Vlaamse Ardennen</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Calibri" panose="020F0502020204030204" pitchFamily="34" charset="0"/>
                        </a:rPr>
                        <a:t>1339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0" i="0" u="none" strike="noStrike">
                          <a:solidFill>
                            <a:srgbClr val="000000"/>
                          </a:solidFill>
                          <a:effectLst/>
                          <a:latin typeface="Calibri" panose="020F0502020204030204" pitchFamily="34" charset="0"/>
                        </a:rPr>
                        <a:t>10,40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590747479"/>
                  </a:ext>
                </a:extLst>
              </a:tr>
              <a:tr h="5892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a:solidFill>
                            <a:srgbClr val="000000"/>
                          </a:solidFill>
                          <a:effectLst/>
                          <a:latin typeface="+mn-lt"/>
                        </a:rPr>
                        <a:t>Waasland</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Calibri" panose="020F0502020204030204" pitchFamily="34" charset="0"/>
                        </a:rPr>
                        <a:t>2444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Calibri" panose="020F0502020204030204" pitchFamily="34" charset="0"/>
                        </a:rPr>
                        <a:t>6,41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361922023"/>
                  </a:ext>
                </a:extLst>
              </a:tr>
              <a:tr h="5892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1" i="0" u="none" strike="noStrike" dirty="0">
                          <a:solidFill>
                            <a:srgbClr val="000000"/>
                          </a:solidFill>
                          <a:effectLst/>
                          <a:latin typeface="+mn-lt"/>
                        </a:rPr>
                        <a:t>Oost-Vlaanderen</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rgbClr val="000000"/>
                          </a:solidFill>
                          <a:effectLst/>
                          <a:latin typeface="Calibri" panose="020F0502020204030204" pitchFamily="34" charset="0"/>
                        </a:rPr>
                        <a:t>8392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1" i="0" u="none" strike="noStrike" dirty="0">
                          <a:solidFill>
                            <a:srgbClr val="000000"/>
                          </a:solidFill>
                          <a:effectLst/>
                          <a:latin typeface="Calibri" panose="020F0502020204030204" pitchFamily="34" charset="0"/>
                        </a:rPr>
                        <a:t>7,15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374817731"/>
                  </a:ext>
                </a:extLst>
              </a:tr>
            </a:tbl>
          </a:graphicData>
        </a:graphic>
      </p:graphicFrame>
    </p:spTree>
    <p:extLst>
      <p:ext uri="{BB962C8B-B14F-4D97-AF65-F5344CB8AC3E}">
        <p14:creationId xmlns:p14="http://schemas.microsoft.com/office/powerpoint/2010/main" val="2379502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60648"/>
            <a:ext cx="8892480" cy="1584176"/>
          </a:xfrm>
        </p:spPr>
        <p:txBody>
          <a:bodyPr anchor="ctr">
            <a:normAutofit fontScale="90000"/>
          </a:bodyPr>
          <a:lstStyle/>
          <a:p>
            <a:br>
              <a:rPr lang="nl-BE" b="1" dirty="0">
                <a:solidFill>
                  <a:schemeClr val="accent3">
                    <a:lumMod val="50000"/>
                  </a:schemeClr>
                </a:solidFill>
              </a:rPr>
            </a:br>
            <a:r>
              <a:rPr lang="nl-BE" b="1" dirty="0">
                <a:solidFill>
                  <a:schemeClr val="accent3">
                    <a:lumMod val="50000"/>
                  </a:schemeClr>
                </a:solidFill>
              </a:rPr>
              <a:t>4. Bruine rat</a:t>
            </a:r>
            <a:br>
              <a:rPr lang="nl-BE" sz="3100" b="1" dirty="0">
                <a:solidFill>
                  <a:schemeClr val="accent3">
                    <a:lumMod val="50000"/>
                  </a:schemeClr>
                </a:solidFill>
              </a:rPr>
            </a:br>
            <a:br>
              <a:rPr lang="nl-BE" sz="3100" b="1" dirty="0">
                <a:solidFill>
                  <a:schemeClr val="accent3">
                    <a:lumMod val="50000"/>
                  </a:schemeClr>
                </a:solidFill>
              </a:rPr>
            </a:br>
            <a:br>
              <a:rPr lang="nl-BE" sz="3200" dirty="0">
                <a:solidFill>
                  <a:prstClr val="black"/>
                </a:solidFill>
              </a:rPr>
            </a:br>
            <a:endParaRPr lang="nl-BE" sz="3100" b="1" dirty="0">
              <a:solidFill>
                <a:schemeClr val="accent3">
                  <a:lumMod val="50000"/>
                </a:schemeClr>
              </a:solidFill>
            </a:endParaRPr>
          </a:p>
        </p:txBody>
      </p:sp>
      <p:graphicFrame>
        <p:nvGraphicFramePr>
          <p:cNvPr id="4" name="Grafiek 3">
            <a:extLst>
              <a:ext uri="{FF2B5EF4-FFF2-40B4-BE49-F238E27FC236}">
                <a16:creationId xmlns:a16="http://schemas.microsoft.com/office/drawing/2014/main" id="{9B3D799B-931C-4A4F-982E-D29B5B7B4C98}"/>
              </a:ext>
            </a:extLst>
          </p:cNvPr>
          <p:cNvGraphicFramePr>
            <a:graphicFrameLocks/>
          </p:cNvGraphicFramePr>
          <p:nvPr>
            <p:extLst>
              <p:ext uri="{D42A27DB-BD31-4B8C-83A1-F6EECF244321}">
                <p14:modId xmlns:p14="http://schemas.microsoft.com/office/powerpoint/2010/main" val="2605327325"/>
              </p:ext>
            </p:extLst>
          </p:nvPr>
        </p:nvGraphicFramePr>
        <p:xfrm>
          <a:off x="467544" y="1196752"/>
          <a:ext cx="7920880" cy="4392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2560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5" name="Afbeelding 4" descr="Afbeelding met kaart&#10;&#10;Automatisch gegenereerde beschrijving">
            <a:extLst>
              <a:ext uri="{FF2B5EF4-FFF2-40B4-BE49-F238E27FC236}">
                <a16:creationId xmlns:a16="http://schemas.microsoft.com/office/drawing/2014/main" id="{9F77EE03-9263-4738-AB2B-02A07CD40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spTree>
    <p:extLst>
      <p:ext uri="{BB962C8B-B14F-4D97-AF65-F5344CB8AC3E}">
        <p14:creationId xmlns:p14="http://schemas.microsoft.com/office/powerpoint/2010/main" val="1600990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ekstvak 3">
            <a:extLst>
              <a:ext uri="{FF2B5EF4-FFF2-40B4-BE49-F238E27FC236}">
                <a16:creationId xmlns:a16="http://schemas.microsoft.com/office/drawing/2014/main" id="{B05D6130-0079-4DE4-8F0B-A13B58777EAB}"/>
              </a:ext>
            </a:extLst>
          </p:cNvPr>
          <p:cNvSpPr txBox="1"/>
          <p:nvPr/>
        </p:nvSpPr>
        <p:spPr>
          <a:xfrm>
            <a:off x="3635896" y="101169"/>
            <a:ext cx="3024336" cy="369332"/>
          </a:xfrm>
          <a:prstGeom prst="rect">
            <a:avLst/>
          </a:prstGeom>
          <a:noFill/>
        </p:spPr>
        <p:txBody>
          <a:bodyPr wrap="square" rtlCol="0">
            <a:spAutoFit/>
          </a:bodyPr>
          <a:lstStyle/>
          <a:p>
            <a:r>
              <a:rPr lang="nl-BE" dirty="0"/>
              <a:t>Vangsten muskusrat 2022	</a:t>
            </a:r>
          </a:p>
        </p:txBody>
      </p:sp>
      <p:pic>
        <p:nvPicPr>
          <p:cNvPr id="6" name="Afbeelding 5" descr="Afbeelding met kaart&#10;&#10;Automatisch gegenereerde beschrijving">
            <a:extLst>
              <a:ext uri="{FF2B5EF4-FFF2-40B4-BE49-F238E27FC236}">
                <a16:creationId xmlns:a16="http://schemas.microsoft.com/office/drawing/2014/main" id="{0597D352-8307-4367-8625-450FC579A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spTree>
    <p:extLst>
      <p:ext uri="{BB962C8B-B14F-4D97-AF65-F5344CB8AC3E}">
        <p14:creationId xmlns:p14="http://schemas.microsoft.com/office/powerpoint/2010/main" val="4231800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14FF9-2717-4B84-8224-2BDBC464E187}"/>
              </a:ext>
            </a:extLst>
          </p:cNvPr>
          <p:cNvSpPr>
            <a:spLocks noGrp="1"/>
          </p:cNvSpPr>
          <p:nvPr>
            <p:ph type="title"/>
          </p:nvPr>
        </p:nvSpPr>
        <p:spPr>
          <a:xfrm>
            <a:off x="395536" y="44624"/>
            <a:ext cx="8229600" cy="1143000"/>
          </a:xfrm>
        </p:spPr>
        <p:txBody>
          <a:bodyPr>
            <a:normAutofit fontScale="90000"/>
          </a:bodyPr>
          <a:lstStyle/>
          <a:p>
            <a:r>
              <a:rPr lang="nl-BE" b="1" dirty="0">
                <a:solidFill>
                  <a:schemeClr val="accent3">
                    <a:lumMod val="50000"/>
                  </a:schemeClr>
                </a:solidFill>
              </a:rPr>
              <a:t>4. Bruine rat: Resistentie </a:t>
            </a:r>
            <a:br>
              <a:rPr lang="nl-BE" b="1" dirty="0">
                <a:solidFill>
                  <a:schemeClr val="accent3">
                    <a:lumMod val="50000"/>
                  </a:schemeClr>
                </a:solidFill>
              </a:rPr>
            </a:br>
            <a:endParaRPr lang="nl-BE" sz="3100" b="1" dirty="0">
              <a:solidFill>
                <a:schemeClr val="accent3">
                  <a:lumMod val="50000"/>
                </a:schemeClr>
              </a:solidFill>
            </a:endParaRPr>
          </a:p>
        </p:txBody>
      </p:sp>
      <p:sp>
        <p:nvSpPr>
          <p:cNvPr id="3" name="Tijdelijke aanduiding voor inhoud 2">
            <a:extLst>
              <a:ext uri="{FF2B5EF4-FFF2-40B4-BE49-F238E27FC236}">
                <a16:creationId xmlns:a16="http://schemas.microsoft.com/office/drawing/2014/main" id="{DA47E265-E248-44DF-83FE-73B6166FAB9B}"/>
              </a:ext>
            </a:extLst>
          </p:cNvPr>
          <p:cNvSpPr>
            <a:spLocks noGrp="1"/>
          </p:cNvSpPr>
          <p:nvPr>
            <p:ph idx="1"/>
          </p:nvPr>
        </p:nvSpPr>
        <p:spPr/>
        <p:txBody>
          <a:bodyPr/>
          <a:lstStyle/>
          <a:p>
            <a:endParaRPr lang="nl-BE" dirty="0">
              <a:hlinkClick r:id="rId3"/>
            </a:endParaRPr>
          </a:p>
          <a:p>
            <a:endParaRPr lang="nl-BE" dirty="0">
              <a:hlinkClick r:id="rId3"/>
            </a:endParaRPr>
          </a:p>
          <a:p>
            <a:endParaRPr lang="nl-BE" dirty="0">
              <a:hlinkClick r:id="rId3"/>
            </a:endParaRPr>
          </a:p>
          <a:p>
            <a:endParaRPr lang="nl-BE" dirty="0">
              <a:hlinkClick r:id="rId3"/>
            </a:endParaRPr>
          </a:p>
          <a:p>
            <a:endParaRPr lang="nl-BE" dirty="0">
              <a:hlinkClick r:id="rId3"/>
            </a:endParaRPr>
          </a:p>
          <a:p>
            <a:pPr marL="0" indent="0">
              <a:buNone/>
            </a:pPr>
            <a:endParaRPr lang="nl-BE" dirty="0">
              <a:hlinkClick r:id="rId3"/>
            </a:endParaRPr>
          </a:p>
        </p:txBody>
      </p:sp>
      <p:pic>
        <p:nvPicPr>
          <p:cNvPr id="5" name="Afbeelding 4">
            <a:extLst>
              <a:ext uri="{FF2B5EF4-FFF2-40B4-BE49-F238E27FC236}">
                <a16:creationId xmlns:a16="http://schemas.microsoft.com/office/drawing/2014/main" id="{81A15CFF-9C07-4DB3-95DA-24231696EB22}"/>
              </a:ext>
            </a:extLst>
          </p:cNvPr>
          <p:cNvPicPr>
            <a:picLocks noChangeAspect="1"/>
          </p:cNvPicPr>
          <p:nvPr/>
        </p:nvPicPr>
        <p:blipFill rotWithShape="1">
          <a:blip r:embed="rId4"/>
          <a:srcRect t="1269" b="2031"/>
          <a:stretch/>
        </p:blipFill>
        <p:spPr>
          <a:xfrm>
            <a:off x="1187625" y="1124743"/>
            <a:ext cx="6912768" cy="4580429"/>
          </a:xfrm>
          <a:prstGeom prst="rect">
            <a:avLst/>
          </a:prstGeom>
        </p:spPr>
      </p:pic>
    </p:spTree>
    <p:extLst>
      <p:ext uri="{BB962C8B-B14F-4D97-AF65-F5344CB8AC3E}">
        <p14:creationId xmlns:p14="http://schemas.microsoft.com/office/powerpoint/2010/main" val="215391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14FF9-2717-4B84-8224-2BDBC464E187}"/>
              </a:ext>
            </a:extLst>
          </p:cNvPr>
          <p:cNvSpPr>
            <a:spLocks noGrp="1"/>
          </p:cNvSpPr>
          <p:nvPr>
            <p:ph type="title"/>
          </p:nvPr>
        </p:nvSpPr>
        <p:spPr>
          <a:xfrm>
            <a:off x="457200" y="44624"/>
            <a:ext cx="8229600" cy="1143000"/>
          </a:xfrm>
        </p:spPr>
        <p:txBody>
          <a:bodyPr>
            <a:normAutofit/>
          </a:bodyPr>
          <a:lstStyle/>
          <a:p>
            <a:r>
              <a:rPr lang="nl-BE" b="1" dirty="0">
                <a:solidFill>
                  <a:schemeClr val="accent3">
                    <a:lumMod val="50000"/>
                  </a:schemeClr>
                </a:solidFill>
              </a:rPr>
              <a:t>4. Bruine rat: Resistentie </a:t>
            </a:r>
            <a:r>
              <a:rPr lang="nl-BE" sz="3100" b="1" dirty="0">
                <a:solidFill>
                  <a:schemeClr val="accent3">
                    <a:lumMod val="50000"/>
                  </a:schemeClr>
                </a:solidFill>
              </a:rPr>
              <a:t> </a:t>
            </a:r>
          </a:p>
        </p:txBody>
      </p:sp>
      <p:sp>
        <p:nvSpPr>
          <p:cNvPr id="3" name="Tijdelijke aanduiding voor inhoud 2">
            <a:extLst>
              <a:ext uri="{FF2B5EF4-FFF2-40B4-BE49-F238E27FC236}">
                <a16:creationId xmlns:a16="http://schemas.microsoft.com/office/drawing/2014/main" id="{DA47E265-E248-44DF-83FE-73B6166FAB9B}"/>
              </a:ext>
            </a:extLst>
          </p:cNvPr>
          <p:cNvSpPr>
            <a:spLocks noGrp="1"/>
          </p:cNvSpPr>
          <p:nvPr>
            <p:ph idx="1"/>
          </p:nvPr>
        </p:nvSpPr>
        <p:spPr>
          <a:xfrm>
            <a:off x="457200" y="1412776"/>
            <a:ext cx="8229600" cy="4525963"/>
          </a:xfrm>
        </p:spPr>
        <p:txBody>
          <a:bodyPr>
            <a:normAutofit/>
          </a:bodyPr>
          <a:lstStyle/>
          <a:p>
            <a:r>
              <a:rPr lang="nl-BE" sz="2800" dirty="0">
                <a:hlinkClick r:id="rId3"/>
              </a:rPr>
              <a:t>http://rattenbestrijding.inbo.be/</a:t>
            </a:r>
            <a:r>
              <a:rPr lang="nl-BE" sz="2800" dirty="0"/>
              <a:t> </a:t>
            </a:r>
          </a:p>
          <a:p>
            <a:r>
              <a:rPr lang="nl-BE" sz="2800" dirty="0"/>
              <a:t>Onderzoek wordt jaarlijks uitgevoerd door INBO </a:t>
            </a:r>
          </a:p>
          <a:p>
            <a:r>
              <a:rPr lang="nl-BE" sz="2800" dirty="0"/>
              <a:t>Resistentie Oost Vlaanderen:</a:t>
            </a:r>
          </a:p>
          <a:p>
            <a:pPr lvl="1"/>
            <a:r>
              <a:rPr lang="nl-BE" sz="2400" dirty="0"/>
              <a:t>Voornamelijk mutatie M1M1 en mutatie M1W</a:t>
            </a:r>
          </a:p>
          <a:p>
            <a:pPr lvl="1"/>
            <a:r>
              <a:rPr lang="nl-BE" sz="2400" dirty="0"/>
              <a:t>Resistentie tegen </a:t>
            </a:r>
            <a:r>
              <a:rPr lang="nl-BE" sz="2400" dirty="0" err="1"/>
              <a:t>Bromadialone</a:t>
            </a:r>
            <a:r>
              <a:rPr lang="nl-BE" sz="2400" dirty="0"/>
              <a:t>. </a:t>
            </a:r>
          </a:p>
          <a:p>
            <a:pPr lvl="1"/>
            <a:r>
              <a:rPr lang="nl-BE" sz="2400" dirty="0"/>
              <a:t>Kerngebied Vlaamse </a:t>
            </a:r>
            <a:r>
              <a:rPr lang="nl-BE" sz="2400" dirty="0" err="1"/>
              <a:t>ardennen</a:t>
            </a:r>
            <a:r>
              <a:rPr lang="nl-BE" sz="2400" dirty="0"/>
              <a:t> en </a:t>
            </a:r>
            <a:r>
              <a:rPr lang="nl-BE" sz="2400" dirty="0" err="1"/>
              <a:t>bovenschelde</a:t>
            </a:r>
            <a:r>
              <a:rPr lang="nl-BE" sz="2400" dirty="0"/>
              <a:t> </a:t>
            </a:r>
            <a:r>
              <a:rPr lang="nl-BE" sz="2400" dirty="0" err="1"/>
              <a:t>leie</a:t>
            </a:r>
            <a:endParaRPr lang="nl-BE" sz="2400" dirty="0"/>
          </a:p>
          <a:p>
            <a:r>
              <a:rPr lang="nl-BE" sz="2800" dirty="0"/>
              <a:t>Resistentie is blijvend </a:t>
            </a:r>
          </a:p>
          <a:p>
            <a:r>
              <a:rPr lang="nl-BE" sz="2800" dirty="0"/>
              <a:t>Pas uw bestrijding aan! </a:t>
            </a:r>
          </a:p>
        </p:txBody>
      </p:sp>
    </p:spTree>
    <p:extLst>
      <p:ext uri="{BB962C8B-B14F-4D97-AF65-F5344CB8AC3E}">
        <p14:creationId xmlns:p14="http://schemas.microsoft.com/office/powerpoint/2010/main" val="3931110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14FF9-2717-4B84-8224-2BDBC464E187}"/>
              </a:ext>
            </a:extLst>
          </p:cNvPr>
          <p:cNvSpPr>
            <a:spLocks noGrp="1"/>
          </p:cNvSpPr>
          <p:nvPr>
            <p:ph type="title"/>
          </p:nvPr>
        </p:nvSpPr>
        <p:spPr>
          <a:xfrm>
            <a:off x="457200" y="0"/>
            <a:ext cx="8229600" cy="1143000"/>
          </a:xfrm>
        </p:spPr>
        <p:txBody>
          <a:bodyPr>
            <a:normAutofit/>
          </a:bodyPr>
          <a:lstStyle/>
          <a:p>
            <a:r>
              <a:rPr lang="nl-BE" b="1" dirty="0">
                <a:solidFill>
                  <a:schemeClr val="accent3">
                    <a:lumMod val="50000"/>
                  </a:schemeClr>
                </a:solidFill>
              </a:rPr>
              <a:t>4. Bruine rat: Resistentie</a:t>
            </a:r>
            <a:r>
              <a:rPr lang="nl-BE" sz="3100" b="1" dirty="0">
                <a:solidFill>
                  <a:schemeClr val="accent3">
                    <a:lumMod val="50000"/>
                  </a:schemeClr>
                </a:solidFill>
              </a:rPr>
              <a:t> </a:t>
            </a:r>
          </a:p>
        </p:txBody>
      </p:sp>
      <p:sp>
        <p:nvSpPr>
          <p:cNvPr id="6" name="Tijdelijke aanduiding voor tekst 5">
            <a:extLst>
              <a:ext uri="{FF2B5EF4-FFF2-40B4-BE49-F238E27FC236}">
                <a16:creationId xmlns:a16="http://schemas.microsoft.com/office/drawing/2014/main" id="{83217162-C37A-4648-9B18-97950C98A692}"/>
              </a:ext>
            </a:extLst>
          </p:cNvPr>
          <p:cNvSpPr>
            <a:spLocks noGrp="1"/>
          </p:cNvSpPr>
          <p:nvPr>
            <p:ph type="body" idx="1"/>
          </p:nvPr>
        </p:nvSpPr>
        <p:spPr>
          <a:xfrm>
            <a:off x="457200" y="1630722"/>
            <a:ext cx="4040188" cy="639762"/>
          </a:xfrm>
        </p:spPr>
        <p:txBody>
          <a:bodyPr/>
          <a:lstStyle/>
          <a:p>
            <a:r>
              <a:rPr lang="nl-BE" dirty="0"/>
              <a:t>Op openbaar terrein </a:t>
            </a:r>
          </a:p>
        </p:txBody>
      </p:sp>
      <p:sp>
        <p:nvSpPr>
          <p:cNvPr id="7" name="Tijdelijke aanduiding voor inhoud 6">
            <a:extLst>
              <a:ext uri="{FF2B5EF4-FFF2-40B4-BE49-F238E27FC236}">
                <a16:creationId xmlns:a16="http://schemas.microsoft.com/office/drawing/2014/main" id="{2D19F51C-24C0-4CA1-A21B-CC9BFECF360E}"/>
              </a:ext>
            </a:extLst>
          </p:cNvPr>
          <p:cNvSpPr>
            <a:spLocks noGrp="1"/>
          </p:cNvSpPr>
          <p:nvPr>
            <p:ph sz="half" idx="2"/>
          </p:nvPr>
        </p:nvSpPr>
        <p:spPr>
          <a:xfrm>
            <a:off x="531812" y="2386805"/>
            <a:ext cx="4040188" cy="3951288"/>
          </a:xfrm>
        </p:spPr>
        <p:txBody>
          <a:bodyPr/>
          <a:lstStyle/>
          <a:p>
            <a:r>
              <a:rPr lang="nl-BE" sz="2000" dirty="0" err="1"/>
              <a:t>Difenacoum</a:t>
            </a:r>
            <a:r>
              <a:rPr lang="nl-BE" sz="2000" dirty="0"/>
              <a:t> 0,005%</a:t>
            </a:r>
          </a:p>
          <a:p>
            <a:pPr lvl="1"/>
            <a:r>
              <a:rPr lang="nl-BE" sz="1800" dirty="0"/>
              <a:t>Enige wettelijke alternatief</a:t>
            </a:r>
          </a:p>
          <a:p>
            <a:pPr lvl="1"/>
            <a:r>
              <a:rPr lang="nl-BE" sz="1800" dirty="0"/>
              <a:t>Heeft een generieke afwijking op pesticideverbod</a:t>
            </a:r>
          </a:p>
          <a:p>
            <a:r>
              <a:rPr lang="nl-BE" sz="2000" dirty="0"/>
              <a:t>Mechanisch </a:t>
            </a:r>
          </a:p>
          <a:p>
            <a:pPr lvl="1"/>
            <a:r>
              <a:rPr lang="nl-BE" sz="1800" dirty="0"/>
              <a:t>Consequent opvolgen is essentieel</a:t>
            </a:r>
          </a:p>
          <a:p>
            <a:pPr lvl="1"/>
            <a:r>
              <a:rPr lang="nl-BE" sz="1800" dirty="0"/>
              <a:t>Klemmen lijken de beste optie </a:t>
            </a:r>
          </a:p>
          <a:p>
            <a:pPr lvl="1"/>
            <a:endParaRPr lang="nl-BE" dirty="0"/>
          </a:p>
          <a:p>
            <a:pPr lvl="1"/>
            <a:endParaRPr lang="nl-BE" dirty="0"/>
          </a:p>
          <a:p>
            <a:pPr lvl="1"/>
            <a:endParaRPr lang="nl-BE" dirty="0"/>
          </a:p>
        </p:txBody>
      </p:sp>
      <p:sp>
        <p:nvSpPr>
          <p:cNvPr id="8" name="Tijdelijke aanduiding voor tekst 7">
            <a:extLst>
              <a:ext uri="{FF2B5EF4-FFF2-40B4-BE49-F238E27FC236}">
                <a16:creationId xmlns:a16="http://schemas.microsoft.com/office/drawing/2014/main" id="{6C91649F-C50E-4B22-BE8C-8AFB285AAC9F}"/>
              </a:ext>
            </a:extLst>
          </p:cNvPr>
          <p:cNvSpPr>
            <a:spLocks noGrp="1"/>
          </p:cNvSpPr>
          <p:nvPr>
            <p:ph type="body" sz="quarter" idx="3"/>
          </p:nvPr>
        </p:nvSpPr>
        <p:spPr>
          <a:xfrm>
            <a:off x="4629640" y="1630722"/>
            <a:ext cx="4041775" cy="639762"/>
          </a:xfrm>
        </p:spPr>
        <p:txBody>
          <a:bodyPr/>
          <a:lstStyle/>
          <a:p>
            <a:r>
              <a:rPr lang="nl-BE" dirty="0"/>
              <a:t>Bij meldingen</a:t>
            </a:r>
          </a:p>
        </p:txBody>
      </p:sp>
      <p:sp>
        <p:nvSpPr>
          <p:cNvPr id="9" name="Tijdelijke aanduiding voor inhoud 8">
            <a:extLst>
              <a:ext uri="{FF2B5EF4-FFF2-40B4-BE49-F238E27FC236}">
                <a16:creationId xmlns:a16="http://schemas.microsoft.com/office/drawing/2014/main" id="{537D7707-69E5-441F-A7CA-E8C4627F36A8}"/>
              </a:ext>
            </a:extLst>
          </p:cNvPr>
          <p:cNvSpPr>
            <a:spLocks noGrp="1"/>
          </p:cNvSpPr>
          <p:nvPr>
            <p:ph sz="quarter" idx="4"/>
          </p:nvPr>
        </p:nvSpPr>
        <p:spPr>
          <a:xfrm>
            <a:off x="4591250" y="2386805"/>
            <a:ext cx="4041775" cy="3951288"/>
          </a:xfrm>
        </p:spPr>
        <p:txBody>
          <a:bodyPr>
            <a:normAutofit/>
          </a:bodyPr>
          <a:lstStyle/>
          <a:p>
            <a:r>
              <a:rPr lang="nl-BE" sz="2000" dirty="0"/>
              <a:t>Alle andere anticoagulantia</a:t>
            </a:r>
          </a:p>
          <a:p>
            <a:pPr lvl="1"/>
            <a:r>
              <a:rPr lang="nl-BE" sz="1800" dirty="0" err="1"/>
              <a:t>Difenacoum</a:t>
            </a:r>
            <a:r>
              <a:rPr lang="nl-BE" sz="1800" dirty="0"/>
              <a:t> blijft het aanbevolen product</a:t>
            </a:r>
          </a:p>
          <a:p>
            <a:r>
              <a:rPr lang="nl-BE" sz="2000" dirty="0" err="1"/>
              <a:t>Poducten</a:t>
            </a:r>
            <a:r>
              <a:rPr lang="nl-BE" sz="2000" dirty="0"/>
              <a:t> op basis van  werkzame stof </a:t>
            </a:r>
            <a:r>
              <a:rPr lang="nl-BE" sz="2000" dirty="0" err="1"/>
              <a:t>Cholecalciferol</a:t>
            </a:r>
            <a:endParaRPr lang="nl-BE" sz="2000" dirty="0"/>
          </a:p>
          <a:p>
            <a:pPr lvl="1"/>
            <a:r>
              <a:rPr lang="nl-BE" sz="1600" dirty="0"/>
              <a:t>Duurder </a:t>
            </a:r>
          </a:p>
          <a:p>
            <a:pPr lvl="1"/>
            <a:r>
              <a:rPr lang="nl-BE" sz="1600" dirty="0"/>
              <a:t>Geeft minder kans op secundaire vergiftiging van niet doelsoorten</a:t>
            </a:r>
          </a:p>
          <a:p>
            <a:r>
              <a:rPr lang="nl-BE" sz="2000" dirty="0"/>
              <a:t>Mechanisch </a:t>
            </a:r>
          </a:p>
          <a:p>
            <a:pPr lvl="1"/>
            <a:r>
              <a:rPr lang="nl-BE" sz="1600" dirty="0"/>
              <a:t>Burger goed informeren</a:t>
            </a:r>
          </a:p>
          <a:p>
            <a:pPr marL="457200" lvl="1" indent="0">
              <a:buNone/>
            </a:pPr>
            <a:endParaRPr lang="nl-BE" sz="1600" dirty="0"/>
          </a:p>
        </p:txBody>
      </p:sp>
      <p:sp>
        <p:nvSpPr>
          <p:cNvPr id="10" name="Tekstvak 9">
            <a:extLst>
              <a:ext uri="{FF2B5EF4-FFF2-40B4-BE49-F238E27FC236}">
                <a16:creationId xmlns:a16="http://schemas.microsoft.com/office/drawing/2014/main" id="{722D6A48-47E3-45FF-B2C9-70951B0F433F}"/>
              </a:ext>
            </a:extLst>
          </p:cNvPr>
          <p:cNvSpPr txBox="1"/>
          <p:nvPr/>
        </p:nvSpPr>
        <p:spPr>
          <a:xfrm>
            <a:off x="899592" y="1052736"/>
            <a:ext cx="7560840" cy="461665"/>
          </a:xfrm>
          <a:prstGeom prst="rect">
            <a:avLst/>
          </a:prstGeom>
          <a:noFill/>
        </p:spPr>
        <p:txBody>
          <a:bodyPr wrap="square" rtlCol="0">
            <a:spAutoFit/>
          </a:bodyPr>
          <a:lstStyle/>
          <a:p>
            <a:pPr algn="ctr"/>
            <a:r>
              <a:rPr lang="nl-BE" sz="2400" dirty="0"/>
              <a:t>Alternatieven voor </a:t>
            </a:r>
            <a:r>
              <a:rPr lang="nl-BE" sz="2400" dirty="0" err="1"/>
              <a:t>bromadialone</a:t>
            </a:r>
            <a:endParaRPr lang="nl-BE" sz="2400" dirty="0"/>
          </a:p>
        </p:txBody>
      </p:sp>
    </p:spTree>
    <p:extLst>
      <p:ext uri="{BB962C8B-B14F-4D97-AF65-F5344CB8AC3E}">
        <p14:creationId xmlns:p14="http://schemas.microsoft.com/office/powerpoint/2010/main" val="2569536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14FF9-2717-4B84-8224-2BDBC464E187}"/>
              </a:ext>
            </a:extLst>
          </p:cNvPr>
          <p:cNvSpPr>
            <a:spLocks noGrp="1"/>
          </p:cNvSpPr>
          <p:nvPr>
            <p:ph type="title"/>
          </p:nvPr>
        </p:nvSpPr>
        <p:spPr>
          <a:xfrm>
            <a:off x="457200" y="44624"/>
            <a:ext cx="8229600" cy="1143000"/>
          </a:xfrm>
        </p:spPr>
        <p:txBody>
          <a:bodyPr>
            <a:normAutofit/>
          </a:bodyPr>
          <a:lstStyle/>
          <a:p>
            <a:r>
              <a:rPr lang="nl-BE" sz="4000" b="1" dirty="0">
                <a:solidFill>
                  <a:schemeClr val="accent3">
                    <a:lumMod val="50000"/>
                  </a:schemeClr>
                </a:solidFill>
              </a:rPr>
              <a:t>4. </a:t>
            </a:r>
            <a:r>
              <a:rPr lang="nl-BE" b="1" dirty="0">
                <a:solidFill>
                  <a:schemeClr val="accent3">
                    <a:lumMod val="50000"/>
                  </a:schemeClr>
                </a:solidFill>
              </a:rPr>
              <a:t>Bruine rat</a:t>
            </a:r>
            <a:endParaRPr lang="nl-BE" sz="3100" b="1" dirty="0">
              <a:solidFill>
                <a:schemeClr val="accent3">
                  <a:lumMod val="50000"/>
                </a:schemeClr>
              </a:solidFill>
            </a:endParaRPr>
          </a:p>
        </p:txBody>
      </p:sp>
      <p:pic>
        <p:nvPicPr>
          <p:cNvPr id="5" name="Tijdelijke aanduiding voor inhoud 4">
            <a:extLst>
              <a:ext uri="{FF2B5EF4-FFF2-40B4-BE49-F238E27FC236}">
                <a16:creationId xmlns:a16="http://schemas.microsoft.com/office/drawing/2014/main" id="{63C32913-2115-4295-9D0B-0ED1E152E1D6}"/>
              </a:ext>
            </a:extLst>
          </p:cNvPr>
          <p:cNvPicPr>
            <a:picLocks noGrp="1" noChangeAspect="1"/>
          </p:cNvPicPr>
          <p:nvPr>
            <p:ph idx="1"/>
          </p:nvPr>
        </p:nvPicPr>
        <p:blipFill>
          <a:blip r:embed="rId3"/>
          <a:stretch>
            <a:fillRect/>
          </a:stretch>
        </p:blipFill>
        <p:spPr>
          <a:xfrm>
            <a:off x="395536" y="1033005"/>
            <a:ext cx="3102546" cy="4377085"/>
          </a:xfrm>
        </p:spPr>
      </p:pic>
      <p:sp>
        <p:nvSpPr>
          <p:cNvPr id="7" name="Tekstvak 6">
            <a:extLst>
              <a:ext uri="{FF2B5EF4-FFF2-40B4-BE49-F238E27FC236}">
                <a16:creationId xmlns:a16="http://schemas.microsoft.com/office/drawing/2014/main" id="{DE76526A-5DFC-4272-8C95-1F551F93B588}"/>
              </a:ext>
            </a:extLst>
          </p:cNvPr>
          <p:cNvSpPr txBox="1"/>
          <p:nvPr/>
        </p:nvSpPr>
        <p:spPr>
          <a:xfrm>
            <a:off x="323528" y="5410090"/>
            <a:ext cx="3528392" cy="523220"/>
          </a:xfrm>
          <a:prstGeom prst="rect">
            <a:avLst/>
          </a:prstGeom>
          <a:noFill/>
        </p:spPr>
        <p:txBody>
          <a:bodyPr wrap="square">
            <a:spAutoFit/>
          </a:bodyPr>
          <a:lstStyle/>
          <a:p>
            <a:r>
              <a:rPr lang="nl-BE" sz="1400" dirty="0"/>
              <a:t>https://publicaties.vlaanderen.be/view-file/44727</a:t>
            </a:r>
          </a:p>
        </p:txBody>
      </p:sp>
      <p:pic>
        <p:nvPicPr>
          <p:cNvPr id="9" name="Afbeelding 8">
            <a:extLst>
              <a:ext uri="{FF2B5EF4-FFF2-40B4-BE49-F238E27FC236}">
                <a16:creationId xmlns:a16="http://schemas.microsoft.com/office/drawing/2014/main" id="{B3DA9A96-B770-429C-85BA-31939540BEEA}"/>
              </a:ext>
            </a:extLst>
          </p:cNvPr>
          <p:cNvPicPr>
            <a:picLocks noChangeAspect="1"/>
          </p:cNvPicPr>
          <p:nvPr/>
        </p:nvPicPr>
        <p:blipFill>
          <a:blip r:embed="rId4"/>
          <a:stretch>
            <a:fillRect/>
          </a:stretch>
        </p:blipFill>
        <p:spPr>
          <a:xfrm>
            <a:off x="4572000" y="1470525"/>
            <a:ext cx="3882633" cy="3916949"/>
          </a:xfrm>
          <a:prstGeom prst="rect">
            <a:avLst/>
          </a:prstGeom>
        </p:spPr>
      </p:pic>
      <p:sp>
        <p:nvSpPr>
          <p:cNvPr id="11" name="Tekstvak 10">
            <a:extLst>
              <a:ext uri="{FF2B5EF4-FFF2-40B4-BE49-F238E27FC236}">
                <a16:creationId xmlns:a16="http://schemas.microsoft.com/office/drawing/2014/main" id="{B97D5DDC-F62A-4297-8020-506349DE3B03}"/>
              </a:ext>
            </a:extLst>
          </p:cNvPr>
          <p:cNvSpPr txBox="1"/>
          <p:nvPr/>
        </p:nvSpPr>
        <p:spPr>
          <a:xfrm>
            <a:off x="4499992" y="5440361"/>
            <a:ext cx="4572000" cy="307777"/>
          </a:xfrm>
          <a:prstGeom prst="rect">
            <a:avLst/>
          </a:prstGeom>
          <a:noFill/>
        </p:spPr>
        <p:txBody>
          <a:bodyPr wrap="square">
            <a:spAutoFit/>
          </a:bodyPr>
          <a:lstStyle/>
          <a:p>
            <a:r>
              <a:rPr lang="nl-BE" sz="1400" dirty="0"/>
              <a:t>https://publicaties.vlaanderen.be/view-file/44728</a:t>
            </a:r>
          </a:p>
        </p:txBody>
      </p:sp>
    </p:spTree>
    <p:extLst>
      <p:ext uri="{BB962C8B-B14F-4D97-AF65-F5344CB8AC3E}">
        <p14:creationId xmlns:p14="http://schemas.microsoft.com/office/powerpoint/2010/main" val="893260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14FF9-2717-4B84-8224-2BDBC464E187}"/>
              </a:ext>
            </a:extLst>
          </p:cNvPr>
          <p:cNvSpPr>
            <a:spLocks noGrp="1"/>
          </p:cNvSpPr>
          <p:nvPr>
            <p:ph type="title"/>
          </p:nvPr>
        </p:nvSpPr>
        <p:spPr>
          <a:xfrm>
            <a:off x="457200" y="44624"/>
            <a:ext cx="8229600" cy="1143000"/>
          </a:xfrm>
        </p:spPr>
        <p:txBody>
          <a:bodyPr>
            <a:normAutofit fontScale="90000"/>
          </a:bodyPr>
          <a:lstStyle/>
          <a:p>
            <a:r>
              <a:rPr lang="nl-BE" sz="4000" b="1" dirty="0">
                <a:solidFill>
                  <a:schemeClr val="accent3">
                    <a:lumMod val="50000"/>
                  </a:schemeClr>
                </a:solidFill>
              </a:rPr>
              <a:t>4. </a:t>
            </a:r>
            <a:r>
              <a:rPr lang="nl-BE" b="1" dirty="0">
                <a:solidFill>
                  <a:schemeClr val="accent3">
                    <a:lumMod val="50000"/>
                  </a:schemeClr>
                </a:solidFill>
              </a:rPr>
              <a:t>Bruine rat: Diervriendelijk beheer</a:t>
            </a:r>
            <a:endParaRPr lang="nl-BE" sz="3100" b="1" dirty="0">
              <a:solidFill>
                <a:schemeClr val="accent3">
                  <a:lumMod val="50000"/>
                </a:schemeClr>
              </a:solidFill>
            </a:endParaRPr>
          </a:p>
        </p:txBody>
      </p:sp>
      <p:sp>
        <p:nvSpPr>
          <p:cNvPr id="4" name="Tijdelijke aanduiding voor inhoud 3">
            <a:extLst>
              <a:ext uri="{FF2B5EF4-FFF2-40B4-BE49-F238E27FC236}">
                <a16:creationId xmlns:a16="http://schemas.microsoft.com/office/drawing/2014/main" id="{FBF64963-DE0E-470D-B97E-A9C550FEC291}"/>
              </a:ext>
            </a:extLst>
          </p:cNvPr>
          <p:cNvSpPr>
            <a:spLocks noGrp="1"/>
          </p:cNvSpPr>
          <p:nvPr>
            <p:ph idx="1"/>
          </p:nvPr>
        </p:nvSpPr>
        <p:spPr>
          <a:xfrm>
            <a:off x="457200" y="1556792"/>
            <a:ext cx="4474840" cy="4569371"/>
          </a:xfrm>
        </p:spPr>
        <p:txBody>
          <a:bodyPr>
            <a:normAutofit/>
          </a:bodyPr>
          <a:lstStyle/>
          <a:p>
            <a:r>
              <a:rPr lang="nl-BE" sz="2800" dirty="0"/>
              <a:t>Beheer: </a:t>
            </a:r>
          </a:p>
          <a:p>
            <a:pPr lvl="1"/>
            <a:r>
              <a:rPr lang="nl-BE" sz="2400" b="1" dirty="0"/>
              <a:t>Niet</a:t>
            </a:r>
            <a:r>
              <a:rPr lang="nl-BE" sz="2400" dirty="0"/>
              <a:t> zoveel mogelijk dieren doden </a:t>
            </a:r>
          </a:p>
          <a:p>
            <a:pPr lvl="1"/>
            <a:r>
              <a:rPr lang="nl-BE" sz="2400" b="1" dirty="0"/>
              <a:t>Wel</a:t>
            </a:r>
            <a:r>
              <a:rPr lang="nl-BE" sz="2400" dirty="0"/>
              <a:t> zoveel mogelijk schade voorkomen </a:t>
            </a:r>
          </a:p>
          <a:p>
            <a:r>
              <a:rPr lang="nl-BE" sz="2800" dirty="0"/>
              <a:t>Preventie:</a:t>
            </a:r>
          </a:p>
          <a:p>
            <a:pPr lvl="1"/>
            <a:r>
              <a:rPr lang="nl-BE" sz="2400" dirty="0"/>
              <a:t>Verwijder voedsel</a:t>
            </a:r>
          </a:p>
          <a:p>
            <a:pPr lvl="1"/>
            <a:r>
              <a:rPr lang="nl-BE" sz="2400" dirty="0"/>
              <a:t>Beperk schuilplaatsen </a:t>
            </a:r>
          </a:p>
          <a:p>
            <a:pPr lvl="1"/>
            <a:r>
              <a:rPr lang="nl-BE" sz="2400" dirty="0"/>
              <a:t>Dicht openingen </a:t>
            </a:r>
          </a:p>
        </p:txBody>
      </p:sp>
      <p:pic>
        <p:nvPicPr>
          <p:cNvPr id="12" name="Afbeelding 11">
            <a:extLst>
              <a:ext uri="{FF2B5EF4-FFF2-40B4-BE49-F238E27FC236}">
                <a16:creationId xmlns:a16="http://schemas.microsoft.com/office/drawing/2014/main" id="{5231A96D-6C33-4CD1-B158-594D248504A2}"/>
              </a:ext>
            </a:extLst>
          </p:cNvPr>
          <p:cNvPicPr>
            <a:picLocks noChangeAspect="1"/>
          </p:cNvPicPr>
          <p:nvPr/>
        </p:nvPicPr>
        <p:blipFill>
          <a:blip r:embed="rId3"/>
          <a:stretch>
            <a:fillRect/>
          </a:stretch>
        </p:blipFill>
        <p:spPr>
          <a:xfrm>
            <a:off x="4932040" y="1187624"/>
            <a:ext cx="4009204" cy="4279639"/>
          </a:xfrm>
          <a:prstGeom prst="rect">
            <a:avLst/>
          </a:prstGeom>
        </p:spPr>
      </p:pic>
    </p:spTree>
    <p:extLst>
      <p:ext uri="{BB962C8B-B14F-4D97-AF65-F5344CB8AC3E}">
        <p14:creationId xmlns:p14="http://schemas.microsoft.com/office/powerpoint/2010/main" val="2330112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14FF9-2717-4B84-8224-2BDBC464E187}"/>
              </a:ext>
            </a:extLst>
          </p:cNvPr>
          <p:cNvSpPr>
            <a:spLocks noGrp="1"/>
          </p:cNvSpPr>
          <p:nvPr>
            <p:ph type="title"/>
          </p:nvPr>
        </p:nvSpPr>
        <p:spPr>
          <a:xfrm>
            <a:off x="457200" y="44624"/>
            <a:ext cx="8229600" cy="1143000"/>
          </a:xfrm>
        </p:spPr>
        <p:txBody>
          <a:bodyPr>
            <a:normAutofit fontScale="90000"/>
          </a:bodyPr>
          <a:lstStyle/>
          <a:p>
            <a:r>
              <a:rPr lang="nl-BE" sz="4000" b="1" dirty="0">
                <a:solidFill>
                  <a:schemeClr val="accent3">
                    <a:lumMod val="50000"/>
                  </a:schemeClr>
                </a:solidFill>
              </a:rPr>
              <a:t>4. </a:t>
            </a:r>
            <a:r>
              <a:rPr lang="nl-BE" b="1" dirty="0">
                <a:solidFill>
                  <a:schemeClr val="accent3">
                    <a:lumMod val="50000"/>
                  </a:schemeClr>
                </a:solidFill>
              </a:rPr>
              <a:t>Bruine rat: Diervriendelijk beheer</a:t>
            </a:r>
            <a:endParaRPr lang="nl-BE" sz="3100" b="1" dirty="0">
              <a:solidFill>
                <a:schemeClr val="accent3">
                  <a:lumMod val="50000"/>
                </a:schemeClr>
              </a:solidFill>
            </a:endParaRPr>
          </a:p>
        </p:txBody>
      </p:sp>
      <p:sp>
        <p:nvSpPr>
          <p:cNvPr id="9" name="Tijdelijke aanduiding voor inhoud 8">
            <a:extLst>
              <a:ext uri="{FF2B5EF4-FFF2-40B4-BE49-F238E27FC236}">
                <a16:creationId xmlns:a16="http://schemas.microsoft.com/office/drawing/2014/main" id="{4101C1B2-A205-401B-80FA-D5661CF57561}"/>
              </a:ext>
            </a:extLst>
          </p:cNvPr>
          <p:cNvSpPr>
            <a:spLocks noGrp="1"/>
          </p:cNvSpPr>
          <p:nvPr>
            <p:ph idx="1"/>
          </p:nvPr>
        </p:nvSpPr>
        <p:spPr>
          <a:xfrm>
            <a:off x="5076056" y="1556792"/>
            <a:ext cx="3816424" cy="4525963"/>
          </a:xfrm>
        </p:spPr>
        <p:txBody>
          <a:bodyPr>
            <a:normAutofit/>
          </a:bodyPr>
          <a:lstStyle/>
          <a:p>
            <a:r>
              <a:rPr lang="nl-BE" sz="2800" dirty="0" err="1"/>
              <a:t>Rodenticiden</a:t>
            </a:r>
            <a:r>
              <a:rPr lang="nl-BE" sz="2800" dirty="0"/>
              <a:t> scoren slecht </a:t>
            </a:r>
            <a:endParaRPr lang="nl-BE" sz="2400" dirty="0"/>
          </a:p>
          <a:p>
            <a:r>
              <a:rPr lang="nl-BE" sz="2800" dirty="0"/>
              <a:t>Mechanische bestrijding minst slecht</a:t>
            </a:r>
          </a:p>
          <a:p>
            <a:r>
              <a:rPr lang="nl-BE" sz="2800" dirty="0"/>
              <a:t>Lijmvallen en </a:t>
            </a:r>
            <a:r>
              <a:rPr lang="nl-BE" sz="2800" dirty="0" err="1"/>
              <a:t>verdrinksvallen</a:t>
            </a:r>
            <a:r>
              <a:rPr lang="nl-BE" sz="2800" dirty="0"/>
              <a:t> voldoen niet</a:t>
            </a:r>
          </a:p>
        </p:txBody>
      </p:sp>
      <p:pic>
        <p:nvPicPr>
          <p:cNvPr id="11" name="Tijdelijke aanduiding voor inhoud 6">
            <a:extLst>
              <a:ext uri="{FF2B5EF4-FFF2-40B4-BE49-F238E27FC236}">
                <a16:creationId xmlns:a16="http://schemas.microsoft.com/office/drawing/2014/main" id="{E52DD10F-9261-41BB-ACBB-93FBCA5C46AB}"/>
              </a:ext>
            </a:extLst>
          </p:cNvPr>
          <p:cNvPicPr>
            <a:picLocks noChangeAspect="1"/>
          </p:cNvPicPr>
          <p:nvPr/>
        </p:nvPicPr>
        <p:blipFill rotWithShape="1">
          <a:blip r:embed="rId3"/>
          <a:srcRect b="1402"/>
          <a:stretch/>
        </p:blipFill>
        <p:spPr>
          <a:xfrm>
            <a:off x="251520" y="1332210"/>
            <a:ext cx="4793672" cy="4462514"/>
          </a:xfrm>
          <a:prstGeom prst="rect">
            <a:avLst/>
          </a:prstGeom>
        </p:spPr>
      </p:pic>
      <p:sp>
        <p:nvSpPr>
          <p:cNvPr id="10" name="Tekstvak 9">
            <a:extLst>
              <a:ext uri="{FF2B5EF4-FFF2-40B4-BE49-F238E27FC236}">
                <a16:creationId xmlns:a16="http://schemas.microsoft.com/office/drawing/2014/main" id="{1F29F6FE-D8A0-49FB-8A23-AD896F9BAE02}"/>
              </a:ext>
            </a:extLst>
          </p:cNvPr>
          <p:cNvSpPr txBox="1"/>
          <p:nvPr/>
        </p:nvSpPr>
        <p:spPr>
          <a:xfrm>
            <a:off x="827584" y="1058915"/>
            <a:ext cx="3888432" cy="338554"/>
          </a:xfrm>
          <a:prstGeom prst="rect">
            <a:avLst/>
          </a:prstGeom>
          <a:noFill/>
        </p:spPr>
        <p:txBody>
          <a:bodyPr wrap="square" rtlCol="0">
            <a:spAutoFit/>
          </a:bodyPr>
          <a:lstStyle/>
          <a:p>
            <a:r>
              <a:rPr lang="nl-BE" sz="1600" dirty="0"/>
              <a:t>Welzijnsscoring </a:t>
            </a:r>
            <a:r>
              <a:rPr lang="nl-BE" sz="1600" dirty="0" err="1"/>
              <a:t>obv</a:t>
            </a:r>
            <a:r>
              <a:rPr lang="nl-BE" sz="1600" dirty="0"/>
              <a:t> Sharp &amp; </a:t>
            </a:r>
            <a:r>
              <a:rPr lang="nl-BE" sz="1600" dirty="0" err="1"/>
              <a:t>Saunders</a:t>
            </a:r>
            <a:endParaRPr lang="nl-BE" sz="1600" dirty="0"/>
          </a:p>
        </p:txBody>
      </p:sp>
    </p:spTree>
    <p:extLst>
      <p:ext uri="{BB962C8B-B14F-4D97-AF65-F5344CB8AC3E}">
        <p14:creationId xmlns:p14="http://schemas.microsoft.com/office/powerpoint/2010/main" val="3592004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b="1" dirty="0">
                <a:solidFill>
                  <a:schemeClr val="accent3">
                    <a:lumMod val="50000"/>
                  </a:schemeClr>
                </a:solidFill>
              </a:rPr>
              <a:t>5. Varia </a:t>
            </a:r>
          </a:p>
        </p:txBody>
      </p:sp>
      <p:sp>
        <p:nvSpPr>
          <p:cNvPr id="3" name="Tijdelijke aanduiding voor inhoud 2"/>
          <p:cNvSpPr>
            <a:spLocks noGrp="1"/>
          </p:cNvSpPr>
          <p:nvPr>
            <p:ph idx="1"/>
          </p:nvPr>
        </p:nvSpPr>
        <p:spPr>
          <a:xfrm>
            <a:off x="463550" y="1383358"/>
            <a:ext cx="8507288" cy="4785395"/>
          </a:xfrm>
        </p:spPr>
        <p:txBody>
          <a:bodyPr>
            <a:normAutofit lnSpcReduction="10000"/>
          </a:bodyPr>
          <a:lstStyle/>
          <a:p>
            <a:endParaRPr lang="nl-BE" dirty="0"/>
          </a:p>
          <a:p>
            <a:r>
              <a:rPr lang="nl-BE" sz="2600" dirty="0"/>
              <a:t>Volgende regionale comités: voorjaar 2024</a:t>
            </a:r>
          </a:p>
          <a:p>
            <a:r>
              <a:rPr lang="nl-BE" sz="2600" dirty="0"/>
              <a:t>Thema’s volgend regionale Comité? </a:t>
            </a:r>
          </a:p>
          <a:p>
            <a:r>
              <a:rPr lang="nl-BE" sz="2600" dirty="0" err="1"/>
              <a:t>Praktijkdag</a:t>
            </a:r>
            <a:r>
              <a:rPr lang="nl-BE" sz="2600" dirty="0"/>
              <a:t> invasieve soorten 18 oktober 2023</a:t>
            </a:r>
          </a:p>
          <a:p>
            <a:r>
              <a:rPr lang="nl-BE" sz="2600" dirty="0"/>
              <a:t>Schrijf je in voor nieuwsflash </a:t>
            </a:r>
            <a:r>
              <a:rPr lang="nl-BE" sz="2600" dirty="0" err="1"/>
              <a:t>ExotenNet</a:t>
            </a:r>
            <a:r>
              <a:rPr lang="nl-BE" sz="2600" dirty="0"/>
              <a:t> </a:t>
            </a:r>
          </a:p>
          <a:p>
            <a:pPr marL="0" indent="0">
              <a:buNone/>
            </a:pPr>
            <a:r>
              <a:rPr lang="nl-BE" sz="2600" dirty="0">
                <a:hlinkClick r:id="rId3"/>
              </a:rPr>
              <a:t>https://www.ecopedia.be/pagina/nieuwsflash-exotennet</a:t>
            </a:r>
            <a:r>
              <a:rPr lang="nl-BE" sz="2600" dirty="0"/>
              <a:t> </a:t>
            </a:r>
          </a:p>
          <a:p>
            <a:r>
              <a:rPr lang="nl-BE" sz="2600" dirty="0"/>
              <a:t>Brochure RATO vzw </a:t>
            </a:r>
          </a:p>
          <a:p>
            <a:pPr marL="0" indent="0">
              <a:buNone/>
            </a:pPr>
            <a:r>
              <a:rPr lang="nl-BE" sz="2200" dirty="0">
                <a:hlinkClick r:id="rId4"/>
              </a:rPr>
              <a:t>https://exotennet.be/brochure-rato/</a:t>
            </a:r>
            <a:r>
              <a:rPr lang="nl-BE" sz="2200" dirty="0"/>
              <a:t> </a:t>
            </a:r>
          </a:p>
          <a:p>
            <a:pPr marL="0" indent="0">
              <a:buNone/>
            </a:pPr>
            <a:br>
              <a:rPr lang="nl-NL" sz="3000" dirty="0"/>
            </a:br>
            <a:endParaRPr lang="nl-BE" sz="3000" dirty="0"/>
          </a:p>
        </p:txBody>
      </p:sp>
    </p:spTree>
    <p:extLst>
      <p:ext uri="{BB962C8B-B14F-4D97-AF65-F5344CB8AC3E}">
        <p14:creationId xmlns:p14="http://schemas.microsoft.com/office/powerpoint/2010/main" val="4129812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Contact </a:t>
            </a:r>
          </a:p>
        </p:txBody>
      </p:sp>
      <p:sp>
        <p:nvSpPr>
          <p:cNvPr id="3" name="Tijdelijke aanduiding voor inhoud 2"/>
          <p:cNvSpPr>
            <a:spLocks noGrp="1"/>
          </p:cNvSpPr>
          <p:nvPr>
            <p:ph idx="1"/>
          </p:nvPr>
        </p:nvSpPr>
        <p:spPr/>
        <p:txBody>
          <a:bodyPr>
            <a:normAutofit/>
          </a:bodyPr>
          <a:lstStyle/>
          <a:p>
            <a:pPr marL="0" lvl="0" indent="0">
              <a:lnSpc>
                <a:spcPct val="80000"/>
              </a:lnSpc>
              <a:buNone/>
            </a:pPr>
            <a:r>
              <a:rPr lang="nl-BE" sz="2000" dirty="0">
                <a:solidFill>
                  <a:prstClr val="black"/>
                </a:solidFill>
              </a:rPr>
              <a:t>RATO vzw</a:t>
            </a:r>
          </a:p>
          <a:p>
            <a:pPr marL="0" lvl="0" indent="0">
              <a:lnSpc>
                <a:spcPct val="80000"/>
              </a:lnSpc>
              <a:buNone/>
            </a:pPr>
            <a:r>
              <a:rPr lang="nl-BE" sz="2000" dirty="0" err="1">
                <a:solidFill>
                  <a:prstClr val="black"/>
                </a:solidFill>
              </a:rPr>
              <a:t>Gouvernementstraat</a:t>
            </a:r>
            <a:r>
              <a:rPr lang="nl-BE" sz="2000" dirty="0">
                <a:solidFill>
                  <a:prstClr val="black"/>
                </a:solidFill>
              </a:rPr>
              <a:t> 1</a:t>
            </a:r>
          </a:p>
          <a:p>
            <a:pPr marL="0" lvl="0" indent="0">
              <a:lnSpc>
                <a:spcPct val="80000"/>
              </a:lnSpc>
              <a:buNone/>
            </a:pPr>
            <a:r>
              <a:rPr lang="nl-BE" sz="2000" dirty="0">
                <a:solidFill>
                  <a:prstClr val="black"/>
                </a:solidFill>
              </a:rPr>
              <a:t>9000 Gent</a:t>
            </a:r>
          </a:p>
          <a:p>
            <a:pPr marL="0" lvl="0" indent="0">
              <a:lnSpc>
                <a:spcPct val="80000"/>
              </a:lnSpc>
              <a:buNone/>
            </a:pPr>
            <a:r>
              <a:rPr lang="nl-BE" sz="2000" dirty="0">
                <a:solidFill>
                  <a:prstClr val="black"/>
                </a:solidFill>
              </a:rPr>
              <a:t>09 267 87 43</a:t>
            </a:r>
          </a:p>
          <a:p>
            <a:pPr marL="0" lvl="0" indent="0">
              <a:lnSpc>
                <a:spcPct val="80000"/>
              </a:lnSpc>
              <a:buNone/>
            </a:pPr>
            <a:r>
              <a:rPr lang="nl-BE" sz="2000" dirty="0">
                <a:solidFill>
                  <a:prstClr val="black"/>
                </a:solidFill>
                <a:hlinkClick r:id="rId2"/>
              </a:rPr>
              <a:t>rato@oost-vlaanderen.be</a:t>
            </a:r>
            <a:r>
              <a:rPr lang="nl-BE" sz="2000" dirty="0">
                <a:solidFill>
                  <a:prstClr val="black"/>
                </a:solidFill>
              </a:rPr>
              <a:t> </a:t>
            </a:r>
          </a:p>
          <a:p>
            <a:pPr marL="0" indent="0">
              <a:lnSpc>
                <a:spcPct val="80000"/>
              </a:lnSpc>
              <a:buNone/>
            </a:pPr>
            <a:r>
              <a:rPr lang="nl-BE" sz="2000" dirty="0">
                <a:solidFill>
                  <a:prstClr val="black"/>
                </a:solidFill>
                <a:hlinkClick r:id="rId3"/>
              </a:rPr>
              <a:t>www.oost-vlaanderen.be/rato</a:t>
            </a:r>
            <a:endParaRPr lang="nl-BE" sz="2000" dirty="0">
              <a:solidFill>
                <a:prstClr val="black"/>
              </a:solidFill>
            </a:endParaRPr>
          </a:p>
          <a:p>
            <a:pPr marL="0" indent="0">
              <a:lnSpc>
                <a:spcPct val="80000"/>
              </a:lnSpc>
              <a:buNone/>
            </a:pPr>
            <a:endParaRPr lang="nl-BE" sz="2000" dirty="0">
              <a:solidFill>
                <a:prstClr val="black"/>
              </a:solidFill>
            </a:endParaRPr>
          </a:p>
          <a:p>
            <a:pPr marL="0" lvl="0" indent="0">
              <a:lnSpc>
                <a:spcPct val="80000"/>
              </a:lnSpc>
              <a:buNone/>
            </a:pPr>
            <a:r>
              <a:rPr lang="nl-BE" sz="1800" dirty="0">
                <a:solidFill>
                  <a:prstClr val="black"/>
                </a:solidFill>
              </a:rPr>
              <a:t>B</a:t>
            </a:r>
            <a:r>
              <a:rPr lang="nl-BE" sz="1800">
                <a:solidFill>
                  <a:prstClr val="black"/>
                </a:solidFill>
              </a:rPr>
              <a:t>ezoekadres</a:t>
            </a:r>
            <a:endParaRPr lang="nl-BE" sz="1800" dirty="0">
              <a:solidFill>
                <a:prstClr val="black"/>
              </a:solidFill>
            </a:endParaRPr>
          </a:p>
          <a:p>
            <a:pPr marL="0" lvl="0" indent="0">
              <a:lnSpc>
                <a:spcPct val="80000"/>
              </a:lnSpc>
              <a:buNone/>
            </a:pPr>
            <a:r>
              <a:rPr lang="nl-BE" sz="1800" dirty="0" err="1">
                <a:solidFill>
                  <a:prstClr val="black"/>
                </a:solidFill>
              </a:rPr>
              <a:t>Woodrow</a:t>
            </a:r>
            <a:r>
              <a:rPr lang="nl-BE" sz="1800" dirty="0">
                <a:solidFill>
                  <a:prstClr val="black"/>
                </a:solidFill>
              </a:rPr>
              <a:t> Wilsonplein 2</a:t>
            </a:r>
          </a:p>
          <a:p>
            <a:pPr marL="0" lvl="0" indent="0">
              <a:lnSpc>
                <a:spcPct val="80000"/>
              </a:lnSpc>
              <a:buNone/>
            </a:pPr>
            <a:r>
              <a:rPr lang="nl-BE" sz="1800" dirty="0">
                <a:solidFill>
                  <a:prstClr val="black"/>
                </a:solidFill>
              </a:rPr>
              <a:t>9000 Gent</a:t>
            </a:r>
          </a:p>
          <a:p>
            <a:pPr marL="0" lvl="0" indent="0">
              <a:lnSpc>
                <a:spcPct val="80000"/>
              </a:lnSpc>
              <a:buNone/>
            </a:pPr>
            <a:endParaRPr lang="nl-BE" sz="2000" dirty="0">
              <a:solidFill>
                <a:prstClr val="black"/>
              </a:solidFill>
            </a:endParaRPr>
          </a:p>
          <a:p>
            <a:pPr marL="0" indent="0">
              <a:buNone/>
            </a:pPr>
            <a:endParaRPr lang="nl-BE" dirty="0"/>
          </a:p>
        </p:txBody>
      </p:sp>
      <p:pic>
        <p:nvPicPr>
          <p:cNvPr id="8" name="Afbeelding 7" descr="Afbeelding met persoon, groep, plafond, mensen&#10;&#10;Automatisch gegenereerde beschrijving">
            <a:extLst>
              <a:ext uri="{FF2B5EF4-FFF2-40B4-BE49-F238E27FC236}">
                <a16:creationId xmlns:a16="http://schemas.microsoft.com/office/drawing/2014/main" id="{5D775C02-04CF-42BA-89A8-EB6AFFEE55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1629137"/>
            <a:ext cx="4512501" cy="3384376"/>
          </a:xfrm>
          <a:prstGeom prst="rect">
            <a:avLst/>
          </a:prstGeom>
        </p:spPr>
      </p:pic>
      <p:pic>
        <p:nvPicPr>
          <p:cNvPr id="4" name="Picture 3" descr="C:\Documents and Settings\E4306\Mijn documenten\Mijn afbeeldingen\powerpoint-logo2.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751576"/>
            <a:ext cx="9144000" cy="1106424"/>
          </a:xfrm>
          <a:prstGeom prst="rect">
            <a:avLst/>
          </a:prstGeom>
          <a:noFill/>
        </p:spPr>
      </p:pic>
    </p:spTree>
    <p:extLst>
      <p:ext uri="{BB962C8B-B14F-4D97-AF65-F5344CB8AC3E}">
        <p14:creationId xmlns:p14="http://schemas.microsoft.com/office/powerpoint/2010/main" val="3620893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quarter" idx="2"/>
          </p:nvPr>
        </p:nvSpPr>
        <p:spPr>
          <a:xfrm>
            <a:off x="4516646" y="1556792"/>
            <a:ext cx="4038600" cy="2185988"/>
          </a:xfrm>
        </p:spPr>
        <p:txBody>
          <a:bodyPr>
            <a:normAutofit/>
          </a:bodyPr>
          <a:lstStyle/>
          <a:p>
            <a:endParaRPr lang="nl-BE" dirty="0"/>
          </a:p>
          <a:p>
            <a:endParaRPr lang="nl-BE" dirty="0"/>
          </a:p>
          <a:p>
            <a:endParaRPr lang="nl-BE" dirty="0"/>
          </a:p>
        </p:txBody>
      </p:sp>
      <p:pic>
        <p:nvPicPr>
          <p:cNvPr id="4" name="Picture 3" descr="C:\Documents and Settings\E4306\Mijn documenten\Mijn afbeeldingen\powerpoint-logo2.gif"/>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pic>
        <p:nvPicPr>
          <p:cNvPr id="9" name="Afbeelding 8" descr="Afbeelding met knaagdier, zoogdier&#10;&#10;Automatisch gegenereerde beschrijving">
            <a:extLst>
              <a:ext uri="{FF2B5EF4-FFF2-40B4-BE49-F238E27FC236}">
                <a16:creationId xmlns:a16="http://schemas.microsoft.com/office/drawing/2014/main" id="{BD5F86CC-9737-4150-8CD8-0E17FD486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607" y="1347473"/>
            <a:ext cx="6236785" cy="4163054"/>
          </a:xfrm>
          <a:prstGeom prst="rect">
            <a:avLst/>
          </a:prstGeom>
        </p:spPr>
      </p:pic>
      <p:sp>
        <p:nvSpPr>
          <p:cNvPr id="7" name="Titel 1">
            <a:extLst>
              <a:ext uri="{FF2B5EF4-FFF2-40B4-BE49-F238E27FC236}">
                <a16:creationId xmlns:a16="http://schemas.microsoft.com/office/drawing/2014/main" id="{38584E12-0A86-4169-B6DB-31CE3074E754}"/>
              </a:ext>
            </a:extLst>
          </p:cNvPr>
          <p:cNvSpPr txBox="1">
            <a:spLocks/>
          </p:cNvSpPr>
          <p:nvPr/>
        </p:nvSpPr>
        <p:spPr>
          <a:xfrm>
            <a:off x="401846" y="4404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b="1" dirty="0">
                <a:solidFill>
                  <a:schemeClr val="accent3">
                    <a:lumMod val="50000"/>
                  </a:schemeClr>
                </a:solidFill>
              </a:rPr>
              <a:t>1. Muskusrat</a:t>
            </a:r>
            <a:endParaRPr lang="nl-BE" sz="3100" dirty="0"/>
          </a:p>
        </p:txBody>
      </p:sp>
    </p:spTree>
    <p:extLst>
      <p:ext uri="{BB962C8B-B14F-4D97-AF65-F5344CB8AC3E}">
        <p14:creationId xmlns:p14="http://schemas.microsoft.com/office/powerpoint/2010/main" val="626582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81" b="2420"/>
          <a:stretch/>
        </p:blipFill>
        <p:spPr bwMode="auto">
          <a:xfrm>
            <a:off x="971600" y="19548"/>
            <a:ext cx="7276678" cy="68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72E7B12F-5AA4-4054-B16D-CBFE9FA69ABA}"/>
              </a:ext>
            </a:extLst>
          </p:cNvPr>
          <p:cNvSpPr txBox="1"/>
          <p:nvPr/>
        </p:nvSpPr>
        <p:spPr>
          <a:xfrm>
            <a:off x="251520" y="476672"/>
            <a:ext cx="1512168" cy="369332"/>
          </a:xfrm>
          <a:prstGeom prst="rect">
            <a:avLst/>
          </a:prstGeom>
          <a:noFill/>
        </p:spPr>
        <p:txBody>
          <a:bodyPr wrap="square" rtlCol="0">
            <a:spAutoFit/>
          </a:bodyPr>
          <a:lstStyle/>
          <a:p>
            <a:r>
              <a:rPr lang="nl-BE" b="1" dirty="0"/>
              <a:t>Meetjesland</a:t>
            </a:r>
          </a:p>
        </p:txBody>
      </p:sp>
      <p:sp>
        <p:nvSpPr>
          <p:cNvPr id="5" name="Tekstvak 4">
            <a:extLst>
              <a:ext uri="{FF2B5EF4-FFF2-40B4-BE49-F238E27FC236}">
                <a16:creationId xmlns:a16="http://schemas.microsoft.com/office/drawing/2014/main" id="{0A04A841-C4A2-40C8-86D9-B97FF04237E8}"/>
              </a:ext>
            </a:extLst>
          </p:cNvPr>
          <p:cNvSpPr txBox="1"/>
          <p:nvPr/>
        </p:nvSpPr>
        <p:spPr>
          <a:xfrm>
            <a:off x="163904" y="3795691"/>
            <a:ext cx="1584176" cy="646331"/>
          </a:xfrm>
          <a:prstGeom prst="rect">
            <a:avLst/>
          </a:prstGeom>
          <a:noFill/>
        </p:spPr>
        <p:txBody>
          <a:bodyPr wrap="square" rtlCol="0">
            <a:spAutoFit/>
          </a:bodyPr>
          <a:lstStyle/>
          <a:p>
            <a:r>
              <a:rPr lang="nl-BE" b="1" dirty="0" err="1"/>
              <a:t>Bovenschelde</a:t>
            </a:r>
            <a:r>
              <a:rPr lang="nl-BE" b="1" dirty="0"/>
              <a:t> -Leie</a:t>
            </a:r>
          </a:p>
        </p:txBody>
      </p:sp>
      <p:sp>
        <p:nvSpPr>
          <p:cNvPr id="6" name="Tekstvak 5">
            <a:extLst>
              <a:ext uri="{FF2B5EF4-FFF2-40B4-BE49-F238E27FC236}">
                <a16:creationId xmlns:a16="http://schemas.microsoft.com/office/drawing/2014/main" id="{43E1379A-DEF8-4906-9976-D3D680556D82}"/>
              </a:ext>
            </a:extLst>
          </p:cNvPr>
          <p:cNvSpPr txBox="1"/>
          <p:nvPr/>
        </p:nvSpPr>
        <p:spPr>
          <a:xfrm>
            <a:off x="179512" y="5877272"/>
            <a:ext cx="1368152" cy="646331"/>
          </a:xfrm>
          <a:prstGeom prst="rect">
            <a:avLst/>
          </a:prstGeom>
          <a:noFill/>
        </p:spPr>
        <p:txBody>
          <a:bodyPr wrap="square" rtlCol="0">
            <a:spAutoFit/>
          </a:bodyPr>
          <a:lstStyle/>
          <a:p>
            <a:r>
              <a:rPr lang="nl-BE" b="1" dirty="0"/>
              <a:t>Vlaamse Ardennen</a:t>
            </a:r>
          </a:p>
        </p:txBody>
      </p:sp>
      <p:cxnSp>
        <p:nvCxnSpPr>
          <p:cNvPr id="8" name="Rechte verbindingslijn met pijl 7">
            <a:extLst>
              <a:ext uri="{FF2B5EF4-FFF2-40B4-BE49-F238E27FC236}">
                <a16:creationId xmlns:a16="http://schemas.microsoft.com/office/drawing/2014/main" id="{62FAB310-C6C4-4EBF-B738-26DE91116461}"/>
              </a:ext>
            </a:extLst>
          </p:cNvPr>
          <p:cNvCxnSpPr>
            <a:cxnSpLocks/>
          </p:cNvCxnSpPr>
          <p:nvPr/>
        </p:nvCxnSpPr>
        <p:spPr>
          <a:xfrm>
            <a:off x="1007604" y="4293096"/>
            <a:ext cx="756084" cy="43495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0" name="Rechte verbindingslijn met pijl 9">
            <a:extLst>
              <a:ext uri="{FF2B5EF4-FFF2-40B4-BE49-F238E27FC236}">
                <a16:creationId xmlns:a16="http://schemas.microsoft.com/office/drawing/2014/main" id="{3C10E9E0-1D4D-47D6-B5D8-C050389CE571}"/>
              </a:ext>
            </a:extLst>
          </p:cNvPr>
          <p:cNvCxnSpPr>
            <a:cxnSpLocks/>
            <a:stCxn id="4" idx="2"/>
          </p:cNvCxnSpPr>
          <p:nvPr/>
        </p:nvCxnSpPr>
        <p:spPr>
          <a:xfrm>
            <a:off x="1007604" y="846004"/>
            <a:ext cx="540060" cy="41979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2" name="Rechte verbindingslijn met pijl 11">
            <a:extLst>
              <a:ext uri="{FF2B5EF4-FFF2-40B4-BE49-F238E27FC236}">
                <a16:creationId xmlns:a16="http://schemas.microsoft.com/office/drawing/2014/main" id="{F4B3EA8B-4F42-48C9-8503-8BB694587DEE}"/>
              </a:ext>
            </a:extLst>
          </p:cNvPr>
          <p:cNvCxnSpPr>
            <a:cxnSpLocks/>
          </p:cNvCxnSpPr>
          <p:nvPr/>
        </p:nvCxnSpPr>
        <p:spPr>
          <a:xfrm flipV="1">
            <a:off x="1160004" y="5949280"/>
            <a:ext cx="935484" cy="25115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6B9FE0F9-4546-4909-8F80-1880BFD95661}"/>
              </a:ext>
            </a:extLst>
          </p:cNvPr>
          <p:cNvSpPr txBox="1"/>
          <p:nvPr/>
        </p:nvSpPr>
        <p:spPr>
          <a:xfrm>
            <a:off x="6948264" y="5542875"/>
            <a:ext cx="1926940" cy="369332"/>
          </a:xfrm>
          <a:prstGeom prst="rect">
            <a:avLst/>
          </a:prstGeom>
          <a:noFill/>
        </p:spPr>
        <p:txBody>
          <a:bodyPr wrap="square" rtlCol="0">
            <a:spAutoFit/>
          </a:bodyPr>
          <a:lstStyle/>
          <a:p>
            <a:r>
              <a:rPr lang="nl-BE" b="1" dirty="0"/>
              <a:t>Dendervallei</a:t>
            </a:r>
          </a:p>
        </p:txBody>
      </p:sp>
      <p:cxnSp>
        <p:nvCxnSpPr>
          <p:cNvPr id="18" name="Rechte verbindingslijn met pijl 17">
            <a:extLst>
              <a:ext uri="{FF2B5EF4-FFF2-40B4-BE49-F238E27FC236}">
                <a16:creationId xmlns:a16="http://schemas.microsoft.com/office/drawing/2014/main" id="{EC361EEF-078A-4284-8B3A-4DB1DE221953}"/>
              </a:ext>
            </a:extLst>
          </p:cNvPr>
          <p:cNvCxnSpPr>
            <a:cxnSpLocks/>
          </p:cNvCxnSpPr>
          <p:nvPr/>
        </p:nvCxnSpPr>
        <p:spPr>
          <a:xfrm flipH="1" flipV="1">
            <a:off x="6444208" y="5145435"/>
            <a:ext cx="792088" cy="39744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2" name="Tekstvak 21">
            <a:extLst>
              <a:ext uri="{FF2B5EF4-FFF2-40B4-BE49-F238E27FC236}">
                <a16:creationId xmlns:a16="http://schemas.microsoft.com/office/drawing/2014/main" id="{B194AC9E-0E2D-4406-9124-39426B3ED2B9}"/>
              </a:ext>
            </a:extLst>
          </p:cNvPr>
          <p:cNvSpPr txBox="1"/>
          <p:nvPr/>
        </p:nvSpPr>
        <p:spPr>
          <a:xfrm>
            <a:off x="4644008" y="548680"/>
            <a:ext cx="1440160" cy="369332"/>
          </a:xfrm>
          <a:prstGeom prst="rect">
            <a:avLst/>
          </a:prstGeom>
          <a:noFill/>
        </p:spPr>
        <p:txBody>
          <a:bodyPr wrap="square" rtlCol="0">
            <a:spAutoFit/>
          </a:bodyPr>
          <a:lstStyle/>
          <a:p>
            <a:r>
              <a:rPr lang="nl-BE" b="1" dirty="0"/>
              <a:t>Waasland</a:t>
            </a:r>
          </a:p>
        </p:txBody>
      </p:sp>
      <p:cxnSp>
        <p:nvCxnSpPr>
          <p:cNvPr id="24" name="Rechte verbindingslijn met pijl 23">
            <a:extLst>
              <a:ext uri="{FF2B5EF4-FFF2-40B4-BE49-F238E27FC236}">
                <a16:creationId xmlns:a16="http://schemas.microsoft.com/office/drawing/2014/main" id="{47B9D910-2D18-4A55-96AE-46BA78BF169C}"/>
              </a:ext>
            </a:extLst>
          </p:cNvPr>
          <p:cNvCxnSpPr>
            <a:cxnSpLocks/>
          </p:cNvCxnSpPr>
          <p:nvPr/>
        </p:nvCxnSpPr>
        <p:spPr>
          <a:xfrm>
            <a:off x="4986046" y="899256"/>
            <a:ext cx="162018" cy="54788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9696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rmAutofit fontScale="90000"/>
          </a:bodyPr>
          <a:lstStyle/>
          <a:p>
            <a:r>
              <a:rPr lang="nl-BE" sz="4900" b="1" dirty="0">
                <a:solidFill>
                  <a:schemeClr val="accent3">
                    <a:lumMod val="50000"/>
                  </a:schemeClr>
                </a:solidFill>
              </a:rPr>
              <a:t>1. Muskusrat</a:t>
            </a:r>
            <a:br>
              <a:rPr lang="nl-BE" sz="6600" dirty="0"/>
            </a:br>
            <a:endParaRPr lang="nl-BE" sz="3100" b="1" dirty="0">
              <a:solidFill>
                <a:schemeClr val="accent3">
                  <a:lumMod val="50000"/>
                </a:schemeClr>
              </a:solidFill>
            </a:endParaRPr>
          </a:p>
        </p:txBody>
      </p:sp>
      <p:graphicFrame>
        <p:nvGraphicFramePr>
          <p:cNvPr id="9" name="Tabel 8">
            <a:extLst>
              <a:ext uri="{FF2B5EF4-FFF2-40B4-BE49-F238E27FC236}">
                <a16:creationId xmlns:a16="http://schemas.microsoft.com/office/drawing/2014/main" id="{6C7617E6-7E75-471F-A7FE-D350F6F40DD4}"/>
              </a:ext>
            </a:extLst>
          </p:cNvPr>
          <p:cNvGraphicFramePr>
            <a:graphicFrameLocks noGrp="1"/>
          </p:cNvGraphicFramePr>
          <p:nvPr>
            <p:extLst>
              <p:ext uri="{D42A27DB-BD31-4B8C-83A1-F6EECF244321}">
                <p14:modId xmlns:p14="http://schemas.microsoft.com/office/powerpoint/2010/main" val="476955103"/>
              </p:ext>
            </p:extLst>
          </p:nvPr>
        </p:nvGraphicFramePr>
        <p:xfrm>
          <a:off x="395534" y="1268760"/>
          <a:ext cx="8291263" cy="4115623"/>
        </p:xfrm>
        <a:graphic>
          <a:graphicData uri="http://schemas.openxmlformats.org/drawingml/2006/table">
            <a:tbl>
              <a:tblPr>
                <a:tableStyleId>{5C22544A-7EE6-4342-B048-85BDC9FD1C3A}</a:tableStyleId>
              </a:tblPr>
              <a:tblGrid>
                <a:gridCol w="1795942">
                  <a:extLst>
                    <a:ext uri="{9D8B030D-6E8A-4147-A177-3AD203B41FA5}">
                      <a16:colId xmlns:a16="http://schemas.microsoft.com/office/drawing/2014/main" val="20000"/>
                    </a:ext>
                  </a:extLst>
                </a:gridCol>
                <a:gridCol w="927903">
                  <a:extLst>
                    <a:ext uri="{9D8B030D-6E8A-4147-A177-3AD203B41FA5}">
                      <a16:colId xmlns:a16="http://schemas.microsoft.com/office/drawing/2014/main" val="20005"/>
                    </a:ext>
                  </a:extLst>
                </a:gridCol>
                <a:gridCol w="927903">
                  <a:extLst>
                    <a:ext uri="{9D8B030D-6E8A-4147-A177-3AD203B41FA5}">
                      <a16:colId xmlns:a16="http://schemas.microsoft.com/office/drawing/2014/main" val="20006"/>
                    </a:ext>
                  </a:extLst>
                </a:gridCol>
                <a:gridCol w="927903">
                  <a:extLst>
                    <a:ext uri="{9D8B030D-6E8A-4147-A177-3AD203B41FA5}">
                      <a16:colId xmlns:a16="http://schemas.microsoft.com/office/drawing/2014/main" val="20007"/>
                    </a:ext>
                  </a:extLst>
                </a:gridCol>
                <a:gridCol w="927903">
                  <a:extLst>
                    <a:ext uri="{9D8B030D-6E8A-4147-A177-3AD203B41FA5}">
                      <a16:colId xmlns:a16="http://schemas.microsoft.com/office/drawing/2014/main" val="3924881253"/>
                    </a:ext>
                  </a:extLst>
                </a:gridCol>
                <a:gridCol w="927903">
                  <a:extLst>
                    <a:ext uri="{9D8B030D-6E8A-4147-A177-3AD203B41FA5}">
                      <a16:colId xmlns:a16="http://schemas.microsoft.com/office/drawing/2014/main" val="1377533349"/>
                    </a:ext>
                  </a:extLst>
                </a:gridCol>
                <a:gridCol w="927903">
                  <a:extLst>
                    <a:ext uri="{9D8B030D-6E8A-4147-A177-3AD203B41FA5}">
                      <a16:colId xmlns:a16="http://schemas.microsoft.com/office/drawing/2014/main" val="3496663089"/>
                    </a:ext>
                  </a:extLst>
                </a:gridCol>
                <a:gridCol w="927903">
                  <a:extLst>
                    <a:ext uri="{9D8B030D-6E8A-4147-A177-3AD203B41FA5}">
                      <a16:colId xmlns:a16="http://schemas.microsoft.com/office/drawing/2014/main" val="342070694"/>
                    </a:ext>
                  </a:extLst>
                </a:gridCol>
              </a:tblGrid>
              <a:tr h="515223">
                <a:tc gridSpan="8">
                  <a:txBody>
                    <a:bodyPr/>
                    <a:lstStyle/>
                    <a:p>
                      <a:pPr algn="ctr" fontAlgn="b"/>
                      <a:r>
                        <a:rPr lang="nl-BE" sz="1800" b="1" u="none" strike="noStrike" dirty="0">
                          <a:effectLst/>
                          <a:latin typeface="+mn-lt"/>
                        </a:rPr>
                        <a:t>Evolutie muskusratten provincie Oost-Vlaanderen</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15223">
                <a:tc>
                  <a:txBody>
                    <a:bodyPr/>
                    <a:lstStyle/>
                    <a:p>
                      <a:pPr algn="ctr" fontAlgn="b"/>
                      <a:r>
                        <a:rPr lang="nl-BE" sz="1800" b="1" i="0" u="none" strike="noStrike" dirty="0">
                          <a:solidFill>
                            <a:srgbClr val="000000"/>
                          </a:solidFill>
                          <a:effectLst/>
                          <a:latin typeface="+mn-lt"/>
                        </a:rPr>
                        <a:t>Regio</a:t>
                      </a:r>
                      <a:r>
                        <a:rPr lang="nl-BE" sz="1800" b="1" i="0" u="none" strike="noStrike" baseline="0" dirty="0">
                          <a:solidFill>
                            <a:srgbClr val="000000"/>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2016</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1"/>
                  </a:ext>
                </a:extLst>
              </a:tr>
              <a:tr h="515223">
                <a:tc>
                  <a:txBody>
                    <a:bodyPr/>
                    <a:lstStyle/>
                    <a:p>
                      <a:pPr algn="ctr" fontAlgn="b"/>
                      <a:r>
                        <a:rPr lang="nl-BE" sz="1800" b="0" i="0" u="none" strike="noStrike" dirty="0">
                          <a:solidFill>
                            <a:schemeClr val="dk1"/>
                          </a:solidFill>
                          <a:effectLst/>
                          <a:latin typeface="+mn-lt"/>
                        </a:rPr>
                        <a:t>Waasland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163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515223">
                <a:tc>
                  <a:txBody>
                    <a:bodyPr/>
                    <a:lstStyle/>
                    <a:p>
                      <a:pPr algn="ctr" fontAlgn="b"/>
                      <a:r>
                        <a:rPr lang="nl-BE" sz="1800" u="none" strike="noStrike" dirty="0">
                          <a:effectLst/>
                          <a:latin typeface="+mn-lt"/>
                        </a:rPr>
                        <a:t>Meetjesland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chemeClr val="dk1"/>
                          </a:solidFill>
                          <a:effectLst/>
                          <a:latin typeface="+mn-lt"/>
                        </a:rPr>
                        <a:t>100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436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628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687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760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1101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1324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515223">
                <a:tc>
                  <a:txBody>
                    <a:bodyPr/>
                    <a:lstStyle/>
                    <a:p>
                      <a:pPr algn="ctr" fontAlgn="b"/>
                      <a:r>
                        <a:rPr lang="nl-BE" sz="1800" u="none" strike="noStrike" dirty="0">
                          <a:effectLst/>
                          <a:latin typeface="+mn-lt"/>
                        </a:rPr>
                        <a:t>Dendervallei</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chemeClr val="dk1"/>
                          </a:solidFill>
                          <a:effectLst/>
                          <a:latin typeface="+mn-lt"/>
                        </a:rPr>
                        <a:t>159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182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106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206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520229">
                <a:tc>
                  <a:txBody>
                    <a:bodyPr/>
                    <a:lstStyle/>
                    <a:p>
                      <a:pPr algn="ctr" fontAlgn="b"/>
                      <a:r>
                        <a:rPr lang="nl-BE" sz="1800" u="none" strike="noStrike" dirty="0" err="1">
                          <a:effectLst/>
                          <a:latin typeface="+mn-lt"/>
                        </a:rPr>
                        <a:t>Bovenschelde</a:t>
                      </a:r>
                      <a:r>
                        <a:rPr lang="nl-BE" sz="1800" u="none" strike="noStrike" dirty="0">
                          <a:effectLst/>
                          <a:latin typeface="+mn-lt"/>
                        </a:rPr>
                        <a:t> Leie</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0" u="none" strike="noStrike" dirty="0">
                          <a:effectLst/>
                          <a:latin typeface="+mn-lt"/>
                        </a:rPr>
                        <a:t>19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504056">
                <a:tc>
                  <a:txBody>
                    <a:bodyPr/>
                    <a:lstStyle/>
                    <a:p>
                      <a:pPr algn="ctr" fontAlgn="b"/>
                      <a:r>
                        <a:rPr lang="nl-BE" sz="1800" u="none" strike="noStrike" dirty="0">
                          <a:effectLst/>
                          <a:latin typeface="+mn-lt"/>
                        </a:rPr>
                        <a:t>Vlaamse Ardennen</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rgbClr val="000000"/>
                          </a:solidFill>
                          <a:effectLst/>
                          <a:latin typeface="+mn-lt"/>
                        </a:rPr>
                        <a:t>536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686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369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295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217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496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515223">
                <a:tc>
                  <a:txBody>
                    <a:bodyPr/>
                    <a:lstStyle/>
                    <a:p>
                      <a:pPr algn="ctr" fontAlgn="b"/>
                      <a:r>
                        <a:rPr lang="nl-BE" sz="1800" b="1" u="none" strike="noStrike" dirty="0">
                          <a:effectLst/>
                          <a:latin typeface="+mn-lt"/>
                        </a:rPr>
                        <a:t>Totalen</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b"/>
                      <a:r>
                        <a:rPr lang="nl-BE" sz="1800" b="1" i="0" u="none" strike="noStrike" dirty="0">
                          <a:solidFill>
                            <a:schemeClr val="dk1"/>
                          </a:solidFill>
                          <a:effectLst/>
                          <a:latin typeface="+mn-lt"/>
                        </a:rPr>
                        <a:t>930</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1368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1195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lvl="0" algn="ctr" defTabSz="914400" rtl="0" eaLnBrk="1" fontAlgn="b" latinLnBrk="0" hangingPunct="1">
                        <a:spcBef>
                          <a:spcPts val="600"/>
                        </a:spcBef>
                      </a:pPr>
                      <a:r>
                        <a:rPr lang="nl-BE" sz="1800" b="1" i="0" u="none" strike="noStrike" kern="1200" dirty="0">
                          <a:solidFill>
                            <a:schemeClr val="tx1"/>
                          </a:solidFill>
                          <a:effectLst/>
                          <a:latin typeface="+mn-lt"/>
                          <a:ea typeface="+mn-ea"/>
                          <a:cs typeface="+mn-cs"/>
                        </a:rPr>
                        <a:t>1167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lvl="0" algn="ctr" defTabSz="914400" rtl="0" eaLnBrk="1" fontAlgn="b" latinLnBrk="0" hangingPunct="1">
                        <a:spcBef>
                          <a:spcPts val="600"/>
                        </a:spcBef>
                      </a:pPr>
                      <a:r>
                        <a:rPr lang="nl-BE" sz="1800" b="1" i="0" u="none" strike="noStrike" kern="1200" dirty="0">
                          <a:solidFill>
                            <a:srgbClr val="000000"/>
                          </a:solidFill>
                          <a:effectLst/>
                          <a:latin typeface="+mn-lt"/>
                          <a:ea typeface="+mn-ea"/>
                          <a:cs typeface="+mn-cs"/>
                        </a:rPr>
                        <a:t>1150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lvl="0" algn="ctr" defTabSz="914400" rtl="0" eaLnBrk="1" fontAlgn="b" latinLnBrk="0" hangingPunct="1">
                        <a:spcBef>
                          <a:spcPts val="600"/>
                        </a:spcBef>
                      </a:pPr>
                      <a:r>
                        <a:rPr lang="nl-BE" sz="1800" b="1" i="0" u="none" strike="noStrike" kern="1200" dirty="0">
                          <a:solidFill>
                            <a:srgbClr val="000000"/>
                          </a:solidFill>
                          <a:effectLst/>
                          <a:latin typeface="+mn-lt"/>
                          <a:ea typeface="+mn-ea"/>
                          <a:cs typeface="+mn-cs"/>
                        </a:rPr>
                        <a:t>1600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lvl="0" algn="ctr" defTabSz="914400" rtl="0" eaLnBrk="1" fontAlgn="b" latinLnBrk="0" hangingPunct="1">
                        <a:spcBef>
                          <a:spcPts val="600"/>
                        </a:spcBef>
                      </a:pPr>
                      <a:r>
                        <a:rPr lang="nl-BE" sz="1800" b="1" i="0" u="none" strike="noStrike" kern="1200" dirty="0">
                          <a:solidFill>
                            <a:srgbClr val="000000"/>
                          </a:solidFill>
                          <a:effectLst/>
                          <a:latin typeface="+mn-lt"/>
                          <a:ea typeface="+mn-ea"/>
                          <a:cs typeface="+mn-cs"/>
                        </a:rPr>
                        <a:t>2380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31408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rmAutofit/>
          </a:bodyPr>
          <a:lstStyle/>
          <a:p>
            <a:r>
              <a:rPr lang="nl-BE" b="1" dirty="0">
                <a:solidFill>
                  <a:schemeClr val="accent3">
                    <a:lumMod val="50000"/>
                  </a:schemeClr>
                </a:solidFill>
              </a:rPr>
              <a:t>1. Muskusrat</a:t>
            </a:r>
            <a:endParaRPr lang="nl-BE" sz="6600" dirty="0"/>
          </a:p>
        </p:txBody>
      </p:sp>
      <p:pic>
        <p:nvPicPr>
          <p:cNvPr id="6" name="Afbeelding 5">
            <a:extLst>
              <a:ext uri="{FF2B5EF4-FFF2-40B4-BE49-F238E27FC236}">
                <a16:creationId xmlns:a16="http://schemas.microsoft.com/office/drawing/2014/main" id="{C0EB9721-EFA1-4A9E-A52F-C2ABDC0A5C0D}"/>
              </a:ext>
            </a:extLst>
          </p:cNvPr>
          <p:cNvPicPr>
            <a:picLocks noChangeAspect="1"/>
          </p:cNvPicPr>
          <p:nvPr/>
        </p:nvPicPr>
        <p:blipFill>
          <a:blip r:embed="rId3"/>
          <a:stretch>
            <a:fillRect/>
          </a:stretch>
        </p:blipFill>
        <p:spPr>
          <a:xfrm>
            <a:off x="138479" y="1196752"/>
            <a:ext cx="8867042" cy="4536504"/>
          </a:xfrm>
          <a:prstGeom prst="rect">
            <a:avLst/>
          </a:prstGeom>
        </p:spPr>
      </p:pic>
    </p:spTree>
    <p:extLst>
      <p:ext uri="{BB962C8B-B14F-4D97-AF65-F5344CB8AC3E}">
        <p14:creationId xmlns:p14="http://schemas.microsoft.com/office/powerpoint/2010/main" val="4059928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07DC91C-FE48-47AB-8445-3DEAC9170CEC}"/>
              </a:ext>
            </a:extLst>
          </p:cNvPr>
          <p:cNvSpPr>
            <a:spLocks noGrp="1"/>
          </p:cNvSpPr>
          <p:nvPr>
            <p:ph type="title"/>
          </p:nvPr>
        </p:nvSpPr>
        <p:spPr>
          <a:xfrm>
            <a:off x="457200" y="116632"/>
            <a:ext cx="8229600" cy="1143000"/>
          </a:xfrm>
        </p:spPr>
        <p:txBody>
          <a:bodyPr>
            <a:normAutofit/>
          </a:bodyPr>
          <a:lstStyle/>
          <a:p>
            <a:r>
              <a:rPr lang="nl-BE" b="1" dirty="0">
                <a:solidFill>
                  <a:schemeClr val="accent3">
                    <a:lumMod val="50000"/>
                  </a:schemeClr>
                </a:solidFill>
              </a:rPr>
              <a:t>1. Muskusrat</a:t>
            </a:r>
            <a:br>
              <a:rPr lang="nl-BE" b="1" dirty="0">
                <a:solidFill>
                  <a:schemeClr val="accent3">
                    <a:lumMod val="50000"/>
                  </a:schemeClr>
                </a:solidFill>
              </a:rPr>
            </a:br>
            <a:endParaRPr lang="nl-BE" sz="2000" b="1" dirty="0">
              <a:solidFill>
                <a:prstClr val="black"/>
              </a:solidFill>
              <a:latin typeface="+mn-lt"/>
              <a:ea typeface="+mn-ea"/>
              <a:cs typeface="+mn-cs"/>
            </a:endParaRPr>
          </a:p>
        </p:txBody>
      </p:sp>
      <p:sp>
        <p:nvSpPr>
          <p:cNvPr id="8" name="Tekstvak 7">
            <a:extLst>
              <a:ext uri="{FF2B5EF4-FFF2-40B4-BE49-F238E27FC236}">
                <a16:creationId xmlns:a16="http://schemas.microsoft.com/office/drawing/2014/main" id="{62949D6E-E7E8-4FE4-B43A-80AD4EFFAB29}"/>
              </a:ext>
            </a:extLst>
          </p:cNvPr>
          <p:cNvSpPr txBox="1"/>
          <p:nvPr/>
        </p:nvSpPr>
        <p:spPr>
          <a:xfrm>
            <a:off x="827584" y="5208908"/>
            <a:ext cx="813690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a:t>
            </a:r>
            <a:r>
              <a:rPr kumimoji="0" lang="nl-BE" sz="1600" b="0" i="0" u="none" strike="noStrike" kern="1200" cap="none" spc="0" normalizeH="0" baseline="0" noProof="0" dirty="0">
                <a:ln>
                  <a:noFill/>
                </a:ln>
                <a:solidFill>
                  <a:prstClr val="black"/>
                </a:solidFill>
                <a:effectLst/>
                <a:uLnTx/>
                <a:uFillTx/>
                <a:latin typeface="Calibri"/>
                <a:ea typeface="+mn-ea"/>
                <a:cs typeface="+mn-cs"/>
              </a:rPr>
              <a:t>Cijfers Zeeland  team Zuid waren niet apart beschikbaar wegens digitale problemen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solidFill>
                <a:effectLst/>
                <a:uLnTx/>
                <a:uFillTx/>
                <a:latin typeface="Calibri"/>
                <a:ea typeface="+mn-ea"/>
                <a:cs typeface="+mn-cs"/>
              </a:rPr>
              <a:t>* Cijfers regio Zuid West-Vlaanderen ontbreken </a:t>
            </a:r>
          </a:p>
        </p:txBody>
      </p:sp>
      <p:graphicFrame>
        <p:nvGraphicFramePr>
          <p:cNvPr id="6" name="Tabel 5">
            <a:extLst>
              <a:ext uri="{FF2B5EF4-FFF2-40B4-BE49-F238E27FC236}">
                <a16:creationId xmlns:a16="http://schemas.microsoft.com/office/drawing/2014/main" id="{26F30E21-3FB9-4E2A-A4B7-53D1D357C050}"/>
              </a:ext>
            </a:extLst>
          </p:cNvPr>
          <p:cNvGraphicFramePr>
            <a:graphicFrameLocks noGrp="1"/>
          </p:cNvGraphicFramePr>
          <p:nvPr>
            <p:extLst>
              <p:ext uri="{D42A27DB-BD31-4B8C-83A1-F6EECF244321}">
                <p14:modId xmlns:p14="http://schemas.microsoft.com/office/powerpoint/2010/main" val="846618182"/>
              </p:ext>
            </p:extLst>
          </p:nvPr>
        </p:nvGraphicFramePr>
        <p:xfrm>
          <a:off x="431540" y="929080"/>
          <a:ext cx="8280920" cy="4279828"/>
        </p:xfrm>
        <a:graphic>
          <a:graphicData uri="http://schemas.openxmlformats.org/drawingml/2006/table">
            <a:tbl>
              <a:tblPr>
                <a:tableStyleId>{5C22544A-7EE6-4342-B048-85BDC9FD1C3A}</a:tableStyleId>
              </a:tblPr>
              <a:tblGrid>
                <a:gridCol w="2202080">
                  <a:extLst>
                    <a:ext uri="{9D8B030D-6E8A-4147-A177-3AD203B41FA5}">
                      <a16:colId xmlns:a16="http://schemas.microsoft.com/office/drawing/2014/main" val="20000"/>
                    </a:ext>
                  </a:extLst>
                </a:gridCol>
                <a:gridCol w="1215768">
                  <a:extLst>
                    <a:ext uri="{9D8B030D-6E8A-4147-A177-3AD203B41FA5}">
                      <a16:colId xmlns:a16="http://schemas.microsoft.com/office/drawing/2014/main" val="1059790560"/>
                    </a:ext>
                  </a:extLst>
                </a:gridCol>
                <a:gridCol w="1215768">
                  <a:extLst>
                    <a:ext uri="{9D8B030D-6E8A-4147-A177-3AD203B41FA5}">
                      <a16:colId xmlns:a16="http://schemas.microsoft.com/office/drawing/2014/main" val="3956744812"/>
                    </a:ext>
                  </a:extLst>
                </a:gridCol>
                <a:gridCol w="1215768">
                  <a:extLst>
                    <a:ext uri="{9D8B030D-6E8A-4147-A177-3AD203B41FA5}">
                      <a16:colId xmlns:a16="http://schemas.microsoft.com/office/drawing/2014/main" val="2648114460"/>
                    </a:ext>
                  </a:extLst>
                </a:gridCol>
                <a:gridCol w="1215768">
                  <a:extLst>
                    <a:ext uri="{9D8B030D-6E8A-4147-A177-3AD203B41FA5}">
                      <a16:colId xmlns:a16="http://schemas.microsoft.com/office/drawing/2014/main" val="2275039796"/>
                    </a:ext>
                  </a:extLst>
                </a:gridCol>
                <a:gridCol w="1215768">
                  <a:extLst>
                    <a:ext uri="{9D8B030D-6E8A-4147-A177-3AD203B41FA5}">
                      <a16:colId xmlns:a16="http://schemas.microsoft.com/office/drawing/2014/main" val="2608663176"/>
                    </a:ext>
                  </a:extLst>
                </a:gridCol>
              </a:tblGrid>
              <a:tr h="478754">
                <a:tc gridSpan="6">
                  <a:txBody>
                    <a:bodyPr/>
                    <a:lstStyle/>
                    <a:p>
                      <a:pPr algn="ctr" fontAlgn="b"/>
                      <a:r>
                        <a:rPr lang="nl-BE" sz="1800" b="1" i="0" u="none" strike="noStrike" dirty="0">
                          <a:solidFill>
                            <a:srgbClr val="000000"/>
                          </a:solidFill>
                          <a:effectLst/>
                          <a:latin typeface="+mn-lt"/>
                        </a:rPr>
                        <a:t>Vangsten Grensgebieden met Oost-Vlaanderen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21949089"/>
                  </a:ext>
                </a:extLst>
              </a:tr>
              <a:tr h="478754">
                <a:tc>
                  <a:txBody>
                    <a:bodyPr/>
                    <a:lstStyle/>
                    <a:p>
                      <a:pPr algn="ctr" fontAlgn="b"/>
                      <a:r>
                        <a:rPr lang="nl-BE" sz="1800" b="1" i="0" u="none" strike="noStrike" dirty="0">
                          <a:solidFill>
                            <a:schemeClr val="dk1"/>
                          </a:solidFill>
                          <a:effectLst/>
                          <a:latin typeface="+mn-lt"/>
                        </a:rPr>
                        <a:t>Regio</a:t>
                      </a:r>
                      <a:r>
                        <a:rPr lang="nl-BE" sz="1800" b="1" i="0" u="none" strike="noStrike" baseline="0" dirty="0">
                          <a:solidFill>
                            <a:schemeClr val="dk1"/>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800" b="1" i="0" u="none" strike="noStrike" dirty="0">
                          <a:solidFill>
                            <a:srgbClr val="000000"/>
                          </a:solidFill>
                          <a:effectLst/>
                          <a:latin typeface="+mn-lt"/>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800" b="1" i="0" u="none" strike="noStrike" dirty="0">
                          <a:solidFill>
                            <a:srgbClr val="000000"/>
                          </a:solidFill>
                          <a:effectLst/>
                          <a:latin typeface="+mn-lt"/>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800" b="1" i="0" u="none" strike="noStrike" dirty="0">
                          <a:solidFill>
                            <a:srgbClr val="000000"/>
                          </a:solidFill>
                          <a:effectLst/>
                          <a:latin typeface="+mn-lt"/>
                        </a:rPr>
                        <a:t>2020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800" b="1" i="0" u="none" strike="noStrike" dirty="0">
                          <a:solidFill>
                            <a:srgbClr val="000000"/>
                          </a:solidFill>
                          <a:effectLst/>
                          <a:latin typeface="+mn-lt"/>
                        </a:rPr>
                        <a:t>2021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800" b="1" i="0" u="none" strike="noStrike" dirty="0">
                          <a:solidFill>
                            <a:srgbClr val="000000"/>
                          </a:solidFill>
                          <a:effectLst/>
                          <a:latin typeface="+mn-lt"/>
                        </a:rPr>
                        <a:t>2022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830580">
                <a:tc>
                  <a:txBody>
                    <a:bodyPr/>
                    <a:lstStyle/>
                    <a:p>
                      <a:pPr algn="ctr" fontAlgn="b"/>
                      <a:r>
                        <a:rPr lang="nl-BE" sz="1800" b="0" i="0" u="none" strike="noStrike" dirty="0">
                          <a:solidFill>
                            <a:srgbClr val="000000"/>
                          </a:solidFill>
                          <a:effectLst/>
                          <a:latin typeface="+mn-lt"/>
                        </a:rPr>
                        <a:t>Oost-Vlaanderen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800" b="0" i="0" u="none" strike="noStrike" kern="1200" dirty="0">
                          <a:solidFill>
                            <a:srgbClr val="000000"/>
                          </a:solidFill>
                          <a:effectLst/>
                          <a:latin typeface="+mn-lt"/>
                          <a:ea typeface="+mn-ea"/>
                          <a:cs typeface="+mn-cs"/>
                        </a:rPr>
                        <a:t>1195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800" b="0" i="0" u="none" strike="noStrike" kern="1200" dirty="0">
                          <a:solidFill>
                            <a:srgbClr val="000000"/>
                          </a:solidFill>
                          <a:effectLst/>
                          <a:latin typeface="+mn-lt"/>
                          <a:ea typeface="+mn-ea"/>
                          <a:cs typeface="+mn-cs"/>
                        </a:rPr>
                        <a:t>                            1167</a:t>
                      </a:r>
                    </a:p>
                    <a:p>
                      <a:pPr marL="0" marR="0" lvl="0" indent="0" algn="ctr" defTabSz="914400" rtl="0" eaLnBrk="1" fontAlgn="b" latinLnBrk="0" hangingPunct="1">
                        <a:lnSpc>
                          <a:spcPct val="100000"/>
                        </a:lnSpc>
                        <a:spcBef>
                          <a:spcPts val="0"/>
                        </a:spcBef>
                        <a:spcAft>
                          <a:spcPts val="0"/>
                        </a:spcAft>
                        <a:buClrTx/>
                        <a:buSzTx/>
                        <a:buFontTx/>
                        <a:buNone/>
                        <a:tabLst/>
                        <a:defRPr/>
                      </a:pPr>
                      <a:endParaRPr lang="nl-BE" sz="18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800" b="0" i="0" u="none" strike="noStrike" kern="1200" dirty="0">
                          <a:solidFill>
                            <a:srgbClr val="000000"/>
                          </a:solidFill>
                          <a:effectLst/>
                          <a:latin typeface="+mn-lt"/>
                          <a:ea typeface="+mn-ea"/>
                          <a:cs typeface="+mn-cs"/>
                        </a:rPr>
                        <a:t>1150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800" b="0" i="0" u="none" strike="noStrike" kern="1200" dirty="0">
                          <a:solidFill>
                            <a:srgbClr val="000000"/>
                          </a:solidFill>
                          <a:effectLst/>
                          <a:latin typeface="+mn-lt"/>
                          <a:ea typeface="+mn-ea"/>
                          <a:cs typeface="+mn-cs"/>
                        </a:rPr>
                        <a:t>1607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800" b="1" i="0" u="none" strike="noStrike" kern="1200" dirty="0">
                          <a:solidFill>
                            <a:srgbClr val="000000"/>
                          </a:solidFill>
                          <a:effectLst/>
                          <a:latin typeface="+mn-lt"/>
                          <a:ea typeface="+mn-ea"/>
                          <a:cs typeface="+mn-cs"/>
                        </a:rPr>
                        <a:t>2380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830580">
                <a:tc>
                  <a:txBody>
                    <a:bodyPr/>
                    <a:lstStyle/>
                    <a:p>
                      <a:pPr algn="ctr" fontAlgn="b"/>
                      <a:r>
                        <a:rPr lang="nl-BE" sz="1800" b="0" i="0" u="none" strike="noStrike" dirty="0">
                          <a:solidFill>
                            <a:srgbClr val="000000"/>
                          </a:solidFill>
                          <a:effectLst/>
                          <a:latin typeface="+mn-lt"/>
                        </a:rPr>
                        <a:t>Zeeland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2395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2283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3128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4936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4518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830580">
                <a:tc>
                  <a:txBody>
                    <a:bodyPr/>
                    <a:lstStyle/>
                    <a:p>
                      <a:pPr algn="ctr" fontAlgn="b"/>
                      <a:r>
                        <a:rPr lang="nl-BE" sz="1800" b="0" i="0" u="none" strike="noStrike" dirty="0">
                          <a:solidFill>
                            <a:srgbClr val="000000"/>
                          </a:solidFill>
                          <a:effectLst/>
                          <a:latin typeface="+mn-lt"/>
                        </a:rPr>
                        <a:t>Zeeland Team Zuid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1629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GG*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1774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3203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3038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830580">
                <a:tc>
                  <a:txBody>
                    <a:bodyPr/>
                    <a:lstStyle/>
                    <a:p>
                      <a:pPr algn="ctr" fontAlgn="b"/>
                      <a:r>
                        <a:rPr lang="nl-BE" sz="1800" b="0" i="0" u="none" strike="noStrike" dirty="0">
                          <a:solidFill>
                            <a:srgbClr val="000000"/>
                          </a:solidFill>
                          <a:effectLst/>
                          <a:latin typeface="+mn-lt"/>
                        </a:rPr>
                        <a:t>West</a:t>
                      </a:r>
                      <a:r>
                        <a:rPr lang="nl-BE" sz="1800" b="0" i="0" u="none" strike="noStrike" baseline="0" dirty="0">
                          <a:solidFill>
                            <a:srgbClr val="000000"/>
                          </a:solidFill>
                          <a:effectLst/>
                          <a:latin typeface="+mn-lt"/>
                        </a:rPr>
                        <a:t> Vlaanderen (zonder VMM)</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2497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2144*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1941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2443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a:solidFill>
                            <a:srgbClr val="000000"/>
                          </a:solidFill>
                          <a:effectLst/>
                          <a:latin typeface="+mn-lt"/>
                          <a:ea typeface="+mn-ea"/>
                          <a:cs typeface="+mn-cs"/>
                        </a:rPr>
                        <a:t>2845</a:t>
                      </a:r>
                      <a:endParaRPr lang="nl-BE" sz="1800" b="1" i="0" u="none" strike="noStrike" kern="1200" dirty="0">
                        <a:solidFill>
                          <a:srgbClr val="000000"/>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0967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ekstvak 3">
            <a:extLst>
              <a:ext uri="{FF2B5EF4-FFF2-40B4-BE49-F238E27FC236}">
                <a16:creationId xmlns:a16="http://schemas.microsoft.com/office/drawing/2014/main" id="{B05D6130-0079-4DE4-8F0B-A13B58777EAB}"/>
              </a:ext>
            </a:extLst>
          </p:cNvPr>
          <p:cNvSpPr txBox="1"/>
          <p:nvPr/>
        </p:nvSpPr>
        <p:spPr>
          <a:xfrm>
            <a:off x="3635896" y="101169"/>
            <a:ext cx="3024336" cy="369332"/>
          </a:xfrm>
          <a:prstGeom prst="rect">
            <a:avLst/>
          </a:prstGeom>
          <a:noFill/>
        </p:spPr>
        <p:txBody>
          <a:bodyPr wrap="square" rtlCol="0">
            <a:spAutoFit/>
          </a:bodyPr>
          <a:lstStyle/>
          <a:p>
            <a:r>
              <a:rPr lang="nl-BE" dirty="0"/>
              <a:t>Vangsten muskusrat 2022	</a:t>
            </a:r>
          </a:p>
        </p:txBody>
      </p:sp>
      <p:pic>
        <p:nvPicPr>
          <p:cNvPr id="5" name="Afbeelding 4" descr="Afbeelding met kaart&#10;&#10;Automatisch gegenereerde beschrijving">
            <a:extLst>
              <a:ext uri="{FF2B5EF4-FFF2-40B4-BE49-F238E27FC236}">
                <a16:creationId xmlns:a16="http://schemas.microsoft.com/office/drawing/2014/main" id="{301D6B76-A3A1-4E9F-9DE0-ABE35F82C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spTree>
    <p:extLst>
      <p:ext uri="{BB962C8B-B14F-4D97-AF65-F5344CB8AC3E}">
        <p14:creationId xmlns:p14="http://schemas.microsoft.com/office/powerpoint/2010/main" val="4193325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2511</TotalTime>
  <Words>4479</Words>
  <Application>Microsoft Office PowerPoint</Application>
  <PresentationFormat>Diavoorstelling (4:3)</PresentationFormat>
  <Paragraphs>414</Paragraphs>
  <Slides>38</Slides>
  <Notes>36</Notes>
  <HiddenSlides>0</HiddenSlides>
  <MMClips>0</MMClips>
  <ScaleCrop>false</ScaleCrop>
  <HeadingPairs>
    <vt:vector size="6" baseType="variant">
      <vt:variant>
        <vt:lpstr>Gebruikte lettertypen</vt:lpstr>
      </vt:variant>
      <vt:variant>
        <vt:i4>4</vt:i4>
      </vt:variant>
      <vt:variant>
        <vt:lpstr>Thema</vt:lpstr>
      </vt:variant>
      <vt:variant>
        <vt:i4>7</vt:i4>
      </vt:variant>
      <vt:variant>
        <vt:lpstr>Diatitels</vt:lpstr>
      </vt:variant>
      <vt:variant>
        <vt:i4>38</vt:i4>
      </vt:variant>
    </vt:vector>
  </HeadingPairs>
  <TitlesOfParts>
    <vt:vector size="49" baseType="lpstr">
      <vt:lpstr>Arial</vt:lpstr>
      <vt:lpstr>Calibri</vt:lpstr>
      <vt:lpstr>FlandersArtSans-Bold</vt:lpstr>
      <vt:lpstr>FlandersArtSans-Regular</vt:lpstr>
      <vt:lpstr>RATO-POV</vt:lpstr>
      <vt:lpstr>1_RATO-POV</vt:lpstr>
      <vt:lpstr>2_RATO-POV</vt:lpstr>
      <vt:lpstr>3_RATO-POV</vt:lpstr>
      <vt:lpstr>4_RATO-POV</vt:lpstr>
      <vt:lpstr>5_RATO-POV</vt:lpstr>
      <vt:lpstr>6_RATO-POV</vt:lpstr>
      <vt:lpstr>Regionaal Comité Ratten- en exotenbestrijding </vt:lpstr>
      <vt:lpstr>Agenda </vt:lpstr>
      <vt:lpstr>PowerPoint-presentatie</vt:lpstr>
      <vt:lpstr>PowerPoint-presentatie</vt:lpstr>
      <vt:lpstr>PowerPoint-presentatie</vt:lpstr>
      <vt:lpstr>1. Muskusrat </vt:lpstr>
      <vt:lpstr>1. Muskusrat</vt:lpstr>
      <vt:lpstr>1. Muskusrat </vt:lpstr>
      <vt:lpstr>PowerPoint-presentatie</vt:lpstr>
      <vt:lpstr>PowerPoint-presentatie</vt:lpstr>
      <vt:lpstr>PowerPoint-presentatie</vt:lpstr>
      <vt:lpstr>1. Muskusrat: bestrijding  </vt:lpstr>
      <vt:lpstr>1. Muskusrat: bestrijding</vt:lpstr>
      <vt:lpstr>1. Muskusrat: vossenlintworm</vt:lpstr>
      <vt:lpstr>2. Overlastsoorten </vt:lpstr>
      <vt:lpstr>2. Overlastsoorten </vt:lpstr>
      <vt:lpstr>2. Overlastbezorgers: Zwerfkatten</vt:lpstr>
      <vt:lpstr>2. Overlastbezorgers: Duiven</vt:lpstr>
      <vt:lpstr>2. Overlastbezorgers: Duiven</vt:lpstr>
      <vt:lpstr>3. Exoten</vt:lpstr>
      <vt:lpstr>3. Exoten: Aziatische hoornaar </vt:lpstr>
      <vt:lpstr>3. Exoten: Aziatische hoornaar</vt:lpstr>
      <vt:lpstr>3. Exoten: Aziatische hoornaar </vt:lpstr>
      <vt:lpstr>3. Exoten: Aziatische hoornaar</vt:lpstr>
      <vt:lpstr>4. Bruine rat</vt:lpstr>
      <vt:lpstr>PowerPoint-presentatie</vt:lpstr>
      <vt:lpstr>4. Bruine rat</vt:lpstr>
      <vt:lpstr>4. Bruine rat</vt:lpstr>
      <vt:lpstr> 4. Bruine rat   </vt:lpstr>
      <vt:lpstr>PowerPoint-presentatie</vt:lpstr>
      <vt:lpstr>4. Bruine rat: Resistentie  </vt:lpstr>
      <vt:lpstr>4. Bruine rat: Resistentie  </vt:lpstr>
      <vt:lpstr>4. Bruine rat: Resistentie </vt:lpstr>
      <vt:lpstr>4. Bruine rat</vt:lpstr>
      <vt:lpstr>4. Bruine rat: Diervriendelijk beheer</vt:lpstr>
      <vt:lpstr>4. Bruine rat: Diervriendelijk beheer</vt:lpstr>
      <vt:lpstr>5. Varia </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Regionaal Comité Ratten- en exotenbestrijding</dc:title>
  <dc:creator>Stefens Anke</dc:creator>
  <cp:lastModifiedBy>Stefens Anke</cp:lastModifiedBy>
  <cp:revision>129</cp:revision>
  <dcterms:created xsi:type="dcterms:W3CDTF">2021-03-10T11:55:49Z</dcterms:created>
  <dcterms:modified xsi:type="dcterms:W3CDTF">2023-03-15T15:30:34Z</dcterms:modified>
</cp:coreProperties>
</file>