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450" r:id="rId3"/>
    <p:sldId id="457" r:id="rId4"/>
    <p:sldId id="451" r:id="rId5"/>
    <p:sldId id="430" r:id="rId6"/>
    <p:sldId id="433" r:id="rId7"/>
    <p:sldId id="458" r:id="rId8"/>
    <p:sldId id="396" r:id="rId9"/>
    <p:sldId id="459" r:id="rId10"/>
    <p:sldId id="460" r:id="rId11"/>
    <p:sldId id="336" r:id="rId12"/>
    <p:sldId id="436" r:id="rId13"/>
    <p:sldId id="380" r:id="rId14"/>
    <p:sldId id="463" r:id="rId15"/>
    <p:sldId id="412" r:id="rId16"/>
    <p:sldId id="441" r:id="rId17"/>
    <p:sldId id="461" r:id="rId18"/>
    <p:sldId id="442" r:id="rId19"/>
    <p:sldId id="411" r:id="rId20"/>
    <p:sldId id="439" r:id="rId21"/>
    <p:sldId id="448" r:id="rId22"/>
    <p:sldId id="420" r:id="rId23"/>
    <p:sldId id="426" r:id="rId24"/>
    <p:sldId id="454" r:id="rId25"/>
    <p:sldId id="464" r:id="rId26"/>
    <p:sldId id="421" r:id="rId27"/>
    <p:sldId id="423" r:id="rId28"/>
    <p:sldId id="422" r:id="rId29"/>
    <p:sldId id="425" r:id="rId30"/>
    <p:sldId id="424" r:id="rId31"/>
    <p:sldId id="413" r:id="rId32"/>
    <p:sldId id="416" r:id="rId33"/>
    <p:sldId id="418" r:id="rId34"/>
    <p:sldId id="415" r:id="rId35"/>
    <p:sldId id="419" r:id="rId36"/>
    <p:sldId id="465" r:id="rId37"/>
    <p:sldId id="466" r:id="rId38"/>
    <p:sldId id="381" r:id="rId39"/>
    <p:sldId id="445" r:id="rId40"/>
    <p:sldId id="268" r:id="rId41"/>
    <p:sldId id="291" r:id="rId42"/>
    <p:sldId id="393" r:id="rId43"/>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6"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C36"/>
    <a:srgbClr val="BAD7DA"/>
    <a:srgbClr val="A2A258"/>
    <a:srgbClr val="A9C4C8"/>
    <a:srgbClr val="E808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1" autoAdjust="0"/>
    <p:restoredTop sz="71219"/>
  </p:normalViewPr>
  <p:slideViewPr>
    <p:cSldViewPr snapToGrid="0" snapToObjects="1">
      <p:cViewPr>
        <p:scale>
          <a:sx n="90" d="100"/>
          <a:sy n="90" d="100"/>
        </p:scale>
        <p:origin x="224" y="-296"/>
      </p:cViewPr>
      <p:guideLst>
        <p:guide orient="horz" pos="1616"/>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naturalsciences-my.sharepoint.com/personal/jreniers_naturalsciences_be/Documents/IAS_Secretariat_AD/0.%20WORK%20IN%20PROGRESS/Biosecurity/Excel%20workbooks/Biosecurity%20enqu&#234;te_Results_ALL.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https://naturalsciences-my.sharepoint.com/personal/jreniers_naturalsciences_be/Documents/IAS_Secretariat_AD/0.%20WORK%20IN%20PROGRESS/Biosecurity/Excel%20workbooks/Biosecurity%20enqu&#234;te_Results_AL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naturalsciences-my.sharepoint.com/personal/jreniers_naturalsciences_be/Documents/IAS_Secretariat_AD/0.%20WORK%20IN%20PROGRESS/Biosecurity/Excel%20workbooks/Biosecurity%20enqu&#234;te_Results_AL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naturalsciences-my.sharepoint.com/personal/jreniers_naturalsciences_be/Documents/IAS_Secretariat_AD/0.%20WORK%20IN%20PROGRESS/Biosecurity/Excel%20workbooks/Biosecurity%20enqu&#234;te_Results_ALL.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37160303422915E-2"/>
          <c:y val="8.3726155585309978E-2"/>
          <c:w val="0.91385216488831311"/>
          <c:h val="0.90212767770749069"/>
        </c:manualLayout>
      </c:layout>
      <c:doughnutChart>
        <c:varyColors val="1"/>
        <c:ser>
          <c:idx val="0"/>
          <c:order val="0"/>
          <c:tx>
            <c:strRef>
              <c:f>Sheet1!$B$1</c:f>
              <c:strCache>
                <c:ptCount val="1"/>
                <c:pt idx="0">
                  <c:v>Sales</c:v>
                </c:pt>
              </c:strCache>
            </c:strRef>
          </c:tx>
          <c:dPt>
            <c:idx val="0"/>
            <c:bubble3D val="0"/>
            <c:spPr>
              <a:solidFill>
                <a:srgbClr val="A2A258"/>
              </a:solidFill>
              <a:ln w="19050">
                <a:solidFill>
                  <a:schemeClr val="lt1"/>
                </a:solidFill>
              </a:ln>
              <a:effectLst/>
            </c:spPr>
            <c:extLst>
              <c:ext xmlns:c16="http://schemas.microsoft.com/office/drawing/2014/chart" uri="{C3380CC4-5D6E-409C-BE32-E72D297353CC}">
                <c16:uniqueId val="{00000002-AF5A-5443-8BCD-2D6E358BA60A}"/>
              </c:ext>
            </c:extLst>
          </c:dPt>
          <c:dPt>
            <c:idx val="1"/>
            <c:bubble3D val="0"/>
            <c:spPr>
              <a:solidFill>
                <a:srgbClr val="993C36"/>
              </a:solidFill>
              <a:ln w="19050">
                <a:solidFill>
                  <a:schemeClr val="lt1"/>
                </a:solidFill>
              </a:ln>
              <a:effectLst/>
            </c:spPr>
            <c:extLst>
              <c:ext xmlns:c16="http://schemas.microsoft.com/office/drawing/2014/chart" uri="{C3380CC4-5D6E-409C-BE32-E72D297353CC}">
                <c16:uniqueId val="{00000003-AF5A-5443-8BCD-2D6E358BA6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5F0-47E9-8A4F-496D728D29B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5F0-47E9-8A4F-496D728D29B2}"/>
              </c:ext>
            </c:extLst>
          </c:dPt>
          <c:cat>
            <c:strRef>
              <c:f>Sheet1!$A$2:$A$5</c:f>
              <c:strCache>
                <c:ptCount val="2"/>
                <c:pt idx="0">
                  <c:v>1st Qtr</c:v>
                </c:pt>
                <c:pt idx="1">
                  <c:v>2nd Qtr</c:v>
                </c:pt>
              </c:strCache>
            </c:strRef>
          </c:cat>
          <c:val>
            <c:numRef>
              <c:f>Sheet1!$B$2:$B$5</c:f>
              <c:numCache>
                <c:formatCode>General</c:formatCode>
                <c:ptCount val="4"/>
                <c:pt idx="0">
                  <c:v>2300</c:v>
                </c:pt>
                <c:pt idx="1">
                  <c:v>740</c:v>
                </c:pt>
              </c:numCache>
            </c:numRef>
          </c:val>
          <c:extLst>
            <c:ext xmlns:c16="http://schemas.microsoft.com/office/drawing/2014/chart" uri="{C3380CC4-5D6E-409C-BE32-E72D297353CC}">
              <c16:uniqueId val="{00000000-AF5A-5443-8BCD-2D6E358BA60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37160303422915E-2"/>
          <c:y val="8.3726155585309978E-2"/>
          <c:w val="0.91385216488831311"/>
          <c:h val="0.90212767770749069"/>
        </c:manualLayout>
      </c:layout>
      <c:doughnutChart>
        <c:varyColors val="1"/>
        <c:ser>
          <c:idx val="0"/>
          <c:order val="0"/>
          <c:tx>
            <c:strRef>
              <c:f>Sheet1!$B$1</c:f>
              <c:strCache>
                <c:ptCount val="1"/>
                <c:pt idx="0">
                  <c:v>Sales</c:v>
                </c:pt>
              </c:strCache>
            </c:strRef>
          </c:tx>
          <c:dPt>
            <c:idx val="0"/>
            <c:bubble3D val="0"/>
            <c:spPr>
              <a:solidFill>
                <a:srgbClr val="A2A258"/>
              </a:solidFill>
              <a:ln w="19050">
                <a:solidFill>
                  <a:schemeClr val="lt1"/>
                </a:solidFill>
              </a:ln>
              <a:effectLst/>
            </c:spPr>
            <c:extLst>
              <c:ext xmlns:c16="http://schemas.microsoft.com/office/drawing/2014/chart" uri="{C3380CC4-5D6E-409C-BE32-E72D297353CC}">
                <c16:uniqueId val="{00000002-AF5A-5443-8BCD-2D6E358BA60A}"/>
              </c:ext>
            </c:extLst>
          </c:dPt>
          <c:dPt>
            <c:idx val="1"/>
            <c:bubble3D val="0"/>
            <c:spPr>
              <a:solidFill>
                <a:srgbClr val="993C36"/>
              </a:solidFill>
              <a:ln w="19050">
                <a:solidFill>
                  <a:schemeClr val="lt1"/>
                </a:solidFill>
              </a:ln>
              <a:effectLst/>
            </c:spPr>
            <c:extLst>
              <c:ext xmlns:c16="http://schemas.microsoft.com/office/drawing/2014/chart" uri="{C3380CC4-5D6E-409C-BE32-E72D297353CC}">
                <c16:uniqueId val="{00000003-AF5A-5443-8BCD-2D6E358BA6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5F0-47E9-8A4F-496D728D29B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5F0-47E9-8A4F-496D728D29B2}"/>
              </c:ext>
            </c:extLst>
          </c:dPt>
          <c:cat>
            <c:strRef>
              <c:f>Sheet1!$A$2:$A$5</c:f>
              <c:strCache>
                <c:ptCount val="2"/>
                <c:pt idx="0">
                  <c:v>1st Qtr</c:v>
                </c:pt>
                <c:pt idx="1">
                  <c:v>2nd Qtr</c:v>
                </c:pt>
              </c:strCache>
            </c:strRef>
          </c:cat>
          <c:val>
            <c:numRef>
              <c:f>Sheet1!$B$2:$B$5</c:f>
              <c:numCache>
                <c:formatCode>General</c:formatCode>
                <c:ptCount val="4"/>
                <c:pt idx="0">
                  <c:v>2300</c:v>
                </c:pt>
                <c:pt idx="1">
                  <c:v>740</c:v>
                </c:pt>
              </c:numCache>
            </c:numRef>
          </c:val>
          <c:extLst>
            <c:ext xmlns:c16="http://schemas.microsoft.com/office/drawing/2014/chart" uri="{C3380CC4-5D6E-409C-BE32-E72D297353CC}">
              <c16:uniqueId val="{00000000-AF5A-5443-8BCD-2D6E358BA60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[Biosecurity enquête_Results_ALL.xlsx]GENERAL PRACTICES!Tableau croisé dynamique1</c:name>
    <c:fmtId val="9"/>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3"/>
        <c:spPr>
          <a:solidFill>
            <a:srgbClr val="855B4A"/>
          </a:solidFill>
          <a:ln>
            <a:noFill/>
          </a:ln>
          <a:effectLst/>
        </c:spPr>
        <c:dLbl>
          <c:idx val="0"/>
          <c:layout>
            <c:manualLayout>
              <c:x val="-6.2639821029082776E-2"/>
              <c:y val="2.0524325410599776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4"/>
        <c:spPr>
          <a:solidFill>
            <a:srgbClr val="A69F39"/>
          </a:solidFill>
          <a:ln>
            <a:noFill/>
          </a:ln>
          <a:effectLst/>
        </c:spPr>
        <c:dLbl>
          <c:idx val="0"/>
          <c:layout>
            <c:manualLayout>
              <c:x val="1.1931394481729942E-2"/>
              <c:y val="-3.7166085946573751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5"/>
        <c:spPr>
          <a:solidFill>
            <a:srgbClr val="C4DCC9"/>
          </a:solidFill>
          <a:ln>
            <a:noFill/>
          </a:ln>
          <a:effectLst/>
        </c:spPr>
        <c:dLbl>
          <c:idx val="0"/>
          <c:layout>
            <c:manualLayout>
              <c:x val="5.6674123788217692E-2"/>
              <c:y val="-1.8583042973286876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6"/>
        <c:spPr>
          <a:solidFill>
            <a:srgbClr val="ADC0C4"/>
          </a:solidFill>
          <a:ln>
            <a:noFill/>
          </a:ln>
          <a:effectLst/>
        </c:spPr>
        <c:dLbl>
          <c:idx val="0"/>
          <c:layout>
            <c:manualLayout>
              <c:x val="-8.0536912751677847E-2"/>
              <c:y val="2.3228803716608595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7"/>
        <c:spPr>
          <a:solidFill>
            <a:srgbClr val="DFD9CC"/>
          </a:solidFill>
          <a:ln>
            <a:noFill/>
          </a:ln>
          <a:effectLst/>
        </c:spPr>
        <c:dLbl>
          <c:idx val="0"/>
          <c:layout>
            <c:manualLayout>
              <c:x val="0.10738255033557047"/>
              <c:y val="1.8798618850137932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8"/>
        <c:spPr>
          <a:solidFill>
            <a:srgbClr val="91272B"/>
          </a:solidFill>
          <a:ln>
            <a:noFill/>
          </a:ln>
          <a:effectLst/>
        </c:spPr>
        <c:dLbl>
          <c:idx val="0"/>
          <c:layout>
            <c:manualLayout>
              <c:x val="0.25354213273676363"/>
              <c:y val="-9.3183769662204593E-3"/>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9"/>
        <c:spPr>
          <a:solidFill>
            <a:srgbClr val="97562A"/>
          </a:solidFill>
          <a:ln>
            <a:noFill/>
          </a:ln>
          <a:effectLst/>
        </c:spPr>
        <c:dLbl>
          <c:idx val="0"/>
          <c:layout>
            <c:manualLayout>
              <c:x val="4.1759880686055184E-2"/>
              <c:y val="-2.15576301222208E-5"/>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0"/>
        <c:spPr>
          <a:solidFill>
            <a:srgbClr val="D8D2A2"/>
          </a:solidFill>
          <a:ln>
            <a:noFill/>
          </a:ln>
          <a:effectLst/>
        </c:spPr>
      </c:pivotFmt>
      <c:pivotFmt>
        <c:idx val="11"/>
        <c:spPr>
          <a:solidFill>
            <a:schemeClr val="accent1"/>
          </a:solidFill>
          <a:ln>
            <a:noFill/>
          </a:ln>
          <a:effectLst/>
        </c:spPr>
        <c:marker>
          <c:symbol val="none"/>
        </c:marker>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2"/>
        <c:spPr>
          <a:solidFill>
            <a:srgbClr val="A69F39"/>
          </a:solidFill>
          <a:ln>
            <a:noFill/>
          </a:ln>
          <a:effectLst/>
        </c:spPr>
        <c:dLbl>
          <c:idx val="0"/>
          <c:layout>
            <c:manualLayout>
              <c:x val="1.1931394481729942E-2"/>
              <c:y val="-3.7166085946573751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3"/>
        <c:spPr>
          <a:solidFill>
            <a:srgbClr val="91272B"/>
          </a:solidFill>
          <a:ln>
            <a:noFill/>
          </a:ln>
          <a:effectLst/>
        </c:spPr>
        <c:dLbl>
          <c:idx val="0"/>
          <c:layout>
            <c:manualLayout>
              <c:x val="0.25354213273676363"/>
              <c:y val="-9.3183769662204593E-3"/>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4"/>
        <c:spPr>
          <a:solidFill>
            <a:srgbClr val="97562A"/>
          </a:solidFill>
          <a:ln>
            <a:noFill/>
          </a:ln>
          <a:effectLst/>
        </c:spPr>
        <c:dLbl>
          <c:idx val="0"/>
          <c:layout>
            <c:manualLayout>
              <c:x val="4.1759880686055184E-2"/>
              <c:y val="-2.15576301222208E-5"/>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5"/>
        <c:spPr>
          <a:solidFill>
            <a:srgbClr val="855B4A"/>
          </a:solidFill>
          <a:ln>
            <a:noFill/>
          </a:ln>
          <a:effectLst/>
        </c:spPr>
        <c:dLbl>
          <c:idx val="0"/>
          <c:layout>
            <c:manualLayout>
              <c:x val="-6.2639821029082776E-2"/>
              <c:y val="2.0524325410599776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6"/>
        <c:spPr>
          <a:solidFill>
            <a:srgbClr val="D8D2A2"/>
          </a:solidFill>
          <a:ln>
            <a:noFill/>
          </a:ln>
          <a:effectLst/>
        </c:spPr>
      </c:pivotFmt>
      <c:pivotFmt>
        <c:idx val="17"/>
        <c:spPr>
          <a:solidFill>
            <a:srgbClr val="ADC0C4"/>
          </a:solidFill>
          <a:ln>
            <a:noFill/>
          </a:ln>
          <a:effectLst/>
        </c:spPr>
        <c:dLbl>
          <c:idx val="0"/>
          <c:layout>
            <c:manualLayout>
              <c:x val="-8.0536912751677847E-2"/>
              <c:y val="2.3228803716608595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8"/>
        <c:spPr>
          <a:solidFill>
            <a:srgbClr val="C4DCC9"/>
          </a:solidFill>
          <a:ln>
            <a:noFill/>
          </a:ln>
          <a:effectLst/>
        </c:spPr>
        <c:dLbl>
          <c:idx val="0"/>
          <c:layout>
            <c:manualLayout>
              <c:x val="5.6674123788217692E-2"/>
              <c:y val="-1.8583042973286876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9"/>
        <c:spPr>
          <a:solidFill>
            <a:srgbClr val="DFD9CC"/>
          </a:solidFill>
          <a:ln>
            <a:noFill/>
          </a:ln>
          <a:effectLst/>
        </c:spPr>
        <c:dLbl>
          <c:idx val="0"/>
          <c:layout>
            <c:manualLayout>
              <c:x val="0.10738255033557047"/>
              <c:y val="1.8798618850137932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0"/>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1"/>
        <c:spPr>
          <a:solidFill>
            <a:srgbClr val="A69F39"/>
          </a:solidFill>
          <a:ln w="12700">
            <a:solidFill>
              <a:schemeClr val="bg1"/>
            </a:solidFill>
          </a:ln>
          <a:effectLst/>
        </c:spPr>
      </c:pivotFmt>
      <c:pivotFmt>
        <c:idx val="22"/>
        <c:spPr>
          <a:solidFill>
            <a:srgbClr val="C4DCC9"/>
          </a:solidFill>
          <a:ln w="12700">
            <a:solidFill>
              <a:schemeClr val="bg1"/>
            </a:solidFill>
          </a:ln>
          <a:effectLst/>
        </c:spPr>
      </c:pivotFmt>
      <c:pivotFmt>
        <c:idx val="23"/>
        <c:spPr>
          <a:solidFill>
            <a:srgbClr val="91272B"/>
          </a:solidFill>
          <a:ln w="12700">
            <a:solidFill>
              <a:schemeClr val="bg1"/>
            </a:solidFill>
          </a:ln>
          <a:effectLst/>
        </c:spPr>
        <c:dLbl>
          <c:idx val="0"/>
          <c:layout>
            <c:manualLayout>
              <c:x val="-2.2501861964459875E-2"/>
              <c:y val="0"/>
            </c:manualLayout>
          </c:layout>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4"/>
        <c:spPr>
          <a:solidFill>
            <a:srgbClr val="D8D2A2"/>
          </a:solidFill>
          <a:ln w="12700">
            <a:solidFill>
              <a:schemeClr val="bg1"/>
            </a:solidFill>
          </a:ln>
          <a:effectLst/>
        </c:spPr>
        <c:dLbl>
          <c:idx val="0"/>
          <c:layout>
            <c:manualLayout>
              <c:x val="1.002111848391154E-2"/>
              <c:y val="-1.3625670794907462E-2"/>
            </c:manualLayout>
          </c:layout>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5"/>
        <c:spPr>
          <a:solidFill>
            <a:srgbClr val="ADC0C4"/>
          </a:solidFill>
          <a:ln w="12700">
            <a:solidFill>
              <a:schemeClr val="bg1"/>
            </a:solidFill>
          </a:ln>
          <a:effectLst/>
        </c:spPr>
        <c:dLbl>
          <c:idx val="0"/>
          <c:layout>
            <c:manualLayout>
              <c:x val="4.0774588664715235E-2"/>
              <c:y val="-4.3447346358339786E-3"/>
            </c:manualLayout>
          </c:layout>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6"/>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7"/>
        <c:spPr>
          <a:solidFill>
            <a:srgbClr val="A69F39"/>
          </a:solidFill>
          <a:ln w="12700">
            <a:solidFill>
              <a:schemeClr val="bg1"/>
            </a:solidFill>
          </a:ln>
          <a:effectLst/>
        </c:spPr>
      </c:pivotFmt>
      <c:pivotFmt>
        <c:idx val="28"/>
        <c:spPr>
          <a:solidFill>
            <a:srgbClr val="C4DCC9"/>
          </a:solidFill>
          <a:ln w="12700">
            <a:solidFill>
              <a:schemeClr val="bg1"/>
            </a:solidFill>
          </a:ln>
          <a:effectLst/>
        </c:spPr>
      </c:pivotFmt>
      <c:pivotFmt>
        <c:idx val="29"/>
        <c:spPr>
          <a:solidFill>
            <a:srgbClr val="91272B"/>
          </a:solidFill>
          <a:ln w="12700">
            <a:solidFill>
              <a:schemeClr val="bg1"/>
            </a:solidFill>
          </a:ln>
          <a:effectLst/>
        </c:spPr>
        <c:dLbl>
          <c:idx val="0"/>
          <c:layout>
            <c:manualLayout>
              <c:x val="-2.2501861964459875E-2"/>
              <c:y val="0"/>
            </c:manualLayout>
          </c:layout>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30"/>
        <c:spPr>
          <a:solidFill>
            <a:srgbClr val="D8D2A2"/>
          </a:solidFill>
          <a:ln w="12700">
            <a:solidFill>
              <a:schemeClr val="bg1"/>
            </a:solidFill>
          </a:ln>
          <a:effectLst/>
        </c:spPr>
        <c:dLbl>
          <c:idx val="0"/>
          <c:layout>
            <c:manualLayout>
              <c:x val="1.002111848391154E-2"/>
              <c:y val="-1.3625670794907462E-2"/>
            </c:manualLayout>
          </c:layout>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31"/>
        <c:spPr>
          <a:solidFill>
            <a:srgbClr val="ADC0C4"/>
          </a:solidFill>
          <a:ln w="12700">
            <a:solidFill>
              <a:schemeClr val="bg1"/>
            </a:solidFill>
          </a:ln>
          <a:effectLst/>
        </c:spPr>
        <c:dLbl>
          <c:idx val="0"/>
          <c:layout>
            <c:manualLayout>
              <c:x val="4.0774588664715235E-2"/>
              <c:y val="-4.3447346358339786E-3"/>
            </c:manualLayout>
          </c:layout>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32"/>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33"/>
        <c:spPr>
          <a:solidFill>
            <a:srgbClr val="A69F39"/>
          </a:solidFill>
          <a:ln w="12700">
            <a:solidFill>
              <a:schemeClr val="bg1"/>
            </a:solidFill>
          </a:ln>
          <a:effectLst/>
        </c:spPr>
      </c:pivotFmt>
      <c:pivotFmt>
        <c:idx val="34"/>
        <c:spPr>
          <a:solidFill>
            <a:srgbClr val="C4DCC9"/>
          </a:solidFill>
          <a:ln w="12700">
            <a:solidFill>
              <a:schemeClr val="bg1"/>
            </a:solidFill>
          </a:ln>
          <a:effectLst/>
        </c:spPr>
      </c:pivotFmt>
      <c:pivotFmt>
        <c:idx val="35"/>
        <c:spPr>
          <a:solidFill>
            <a:srgbClr val="91272B"/>
          </a:solidFill>
          <a:ln w="12700">
            <a:solidFill>
              <a:schemeClr val="bg1"/>
            </a:solidFill>
          </a:ln>
          <a:effectLst/>
        </c:spPr>
        <c:dLbl>
          <c:idx val="0"/>
          <c:layout>
            <c:manualLayout>
              <c:x val="-2.2501861964459875E-2"/>
              <c:y val="0"/>
            </c:manualLayout>
          </c:layout>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36"/>
        <c:spPr>
          <a:solidFill>
            <a:srgbClr val="D8D2A2"/>
          </a:solidFill>
          <a:ln w="12700">
            <a:solidFill>
              <a:schemeClr val="bg1"/>
            </a:solidFill>
          </a:ln>
          <a:effectLst/>
        </c:spPr>
        <c:dLbl>
          <c:idx val="0"/>
          <c:layout>
            <c:manualLayout>
              <c:x val="1.002111848391154E-2"/>
              <c:y val="-1.3625670794907462E-2"/>
            </c:manualLayout>
          </c:layout>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37"/>
        <c:spPr>
          <a:solidFill>
            <a:srgbClr val="ADC0C4"/>
          </a:solidFill>
          <a:ln w="12700">
            <a:solidFill>
              <a:schemeClr val="bg1"/>
            </a:solidFill>
          </a:ln>
          <a:effectLst/>
        </c:spPr>
        <c:dLbl>
          <c:idx val="0"/>
          <c:layout>
            <c:manualLayout>
              <c:x val="4.0774588664715235E-2"/>
              <c:y val="-4.3447346358339786E-3"/>
            </c:manualLayout>
          </c:layout>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s>
    <c:plotArea>
      <c:layout>
        <c:manualLayout>
          <c:layoutTarget val="inner"/>
          <c:xMode val="edge"/>
          <c:yMode val="edge"/>
          <c:x val="0.22866593309493682"/>
          <c:y val="0.25593672089394293"/>
          <c:w val="0.53539540861978274"/>
          <c:h val="0.67076892723261528"/>
        </c:manualLayout>
      </c:layout>
      <c:pieChart>
        <c:varyColors val="1"/>
        <c:ser>
          <c:idx val="0"/>
          <c:order val="0"/>
          <c:tx>
            <c:strRef>
              <c:f>'GENERAL PRACTICES'!$C$2</c:f>
              <c:strCache>
                <c:ptCount val="1"/>
                <c:pt idx="0">
                  <c:v>Total</c:v>
                </c:pt>
              </c:strCache>
            </c:strRef>
          </c:tx>
          <c:spPr>
            <a:ln w="19050">
              <a:solidFill>
                <a:schemeClr val="bg1"/>
              </a:solidFill>
            </a:ln>
          </c:spPr>
          <c:dPt>
            <c:idx val="0"/>
            <c:bubble3D val="0"/>
            <c:spPr>
              <a:solidFill>
                <a:srgbClr val="A69F39"/>
              </a:solidFill>
              <a:ln w="19050">
                <a:solidFill>
                  <a:schemeClr val="bg1"/>
                </a:solidFill>
              </a:ln>
              <a:effectLst/>
            </c:spPr>
            <c:extLst>
              <c:ext xmlns:c16="http://schemas.microsoft.com/office/drawing/2014/chart" uri="{C3380CC4-5D6E-409C-BE32-E72D297353CC}">
                <c16:uniqueId val="{00000001-3DCB-4B5E-A3A4-6FC6F96F33D3}"/>
              </c:ext>
            </c:extLst>
          </c:dPt>
          <c:dPt>
            <c:idx val="1"/>
            <c:bubble3D val="0"/>
            <c:spPr>
              <a:solidFill>
                <a:srgbClr val="C4DCC9"/>
              </a:solidFill>
              <a:ln w="19050">
                <a:solidFill>
                  <a:schemeClr val="bg1"/>
                </a:solidFill>
              </a:ln>
              <a:effectLst/>
            </c:spPr>
            <c:extLst>
              <c:ext xmlns:c16="http://schemas.microsoft.com/office/drawing/2014/chart" uri="{C3380CC4-5D6E-409C-BE32-E72D297353CC}">
                <c16:uniqueId val="{00000003-3DCB-4B5E-A3A4-6FC6F96F33D3}"/>
              </c:ext>
            </c:extLst>
          </c:dPt>
          <c:dPt>
            <c:idx val="2"/>
            <c:bubble3D val="0"/>
            <c:spPr>
              <a:solidFill>
                <a:srgbClr val="91272B"/>
              </a:solidFill>
              <a:ln w="19050">
                <a:solidFill>
                  <a:schemeClr val="bg1"/>
                </a:solidFill>
              </a:ln>
              <a:effectLst/>
            </c:spPr>
            <c:extLst>
              <c:ext xmlns:c16="http://schemas.microsoft.com/office/drawing/2014/chart" uri="{C3380CC4-5D6E-409C-BE32-E72D297353CC}">
                <c16:uniqueId val="{00000005-3DCB-4B5E-A3A4-6FC6F96F33D3}"/>
              </c:ext>
            </c:extLst>
          </c:dPt>
          <c:dPt>
            <c:idx val="3"/>
            <c:bubble3D val="0"/>
            <c:spPr>
              <a:solidFill>
                <a:srgbClr val="D8D2A2"/>
              </a:solidFill>
              <a:ln w="19050">
                <a:solidFill>
                  <a:schemeClr val="bg1"/>
                </a:solidFill>
              </a:ln>
              <a:effectLst/>
            </c:spPr>
            <c:extLst>
              <c:ext xmlns:c16="http://schemas.microsoft.com/office/drawing/2014/chart" uri="{C3380CC4-5D6E-409C-BE32-E72D297353CC}">
                <c16:uniqueId val="{00000007-3DCB-4B5E-A3A4-6FC6F96F33D3}"/>
              </c:ext>
            </c:extLst>
          </c:dPt>
          <c:dPt>
            <c:idx val="4"/>
            <c:bubble3D val="0"/>
            <c:spPr>
              <a:solidFill>
                <a:srgbClr val="ADC0C4"/>
              </a:solidFill>
              <a:ln w="19050">
                <a:solidFill>
                  <a:schemeClr val="bg1"/>
                </a:solidFill>
              </a:ln>
              <a:effectLst/>
            </c:spPr>
            <c:extLst>
              <c:ext xmlns:c16="http://schemas.microsoft.com/office/drawing/2014/chart" uri="{C3380CC4-5D6E-409C-BE32-E72D297353CC}">
                <c16:uniqueId val="{00000009-3DCB-4B5E-A3A4-6FC6F96F33D3}"/>
              </c:ext>
            </c:extLst>
          </c:dPt>
          <c:dLbls>
            <c:dLbl>
              <c:idx val="2"/>
              <c:delete val="1"/>
              <c:extLst>
                <c:ext xmlns:c15="http://schemas.microsoft.com/office/drawing/2012/chart" uri="{CE6537A1-D6FC-4f65-9D91-7224C49458BB}"/>
                <c:ext xmlns:c16="http://schemas.microsoft.com/office/drawing/2014/chart" uri="{C3380CC4-5D6E-409C-BE32-E72D297353CC}">
                  <c16:uniqueId val="{00000005-3DCB-4B5E-A3A4-6FC6F96F33D3}"/>
                </c:ext>
              </c:extLst>
            </c:dLbl>
            <c:dLbl>
              <c:idx val="3"/>
              <c:delete val="1"/>
              <c:extLst>
                <c:ext xmlns:c15="http://schemas.microsoft.com/office/drawing/2012/chart" uri="{CE6537A1-D6FC-4f65-9D91-7224C49458BB}"/>
                <c:ext xmlns:c16="http://schemas.microsoft.com/office/drawing/2014/chart" uri="{C3380CC4-5D6E-409C-BE32-E72D297353CC}">
                  <c16:uniqueId val="{00000007-3DCB-4B5E-A3A4-6FC6F96F33D3}"/>
                </c:ext>
              </c:extLst>
            </c:dLbl>
            <c:dLbl>
              <c:idx val="4"/>
              <c:delete val="1"/>
              <c:extLst>
                <c:ext xmlns:c15="http://schemas.microsoft.com/office/drawing/2012/chart" uri="{CE6537A1-D6FC-4f65-9D91-7224C49458BB}"/>
                <c:ext xmlns:c16="http://schemas.microsoft.com/office/drawing/2014/chart" uri="{C3380CC4-5D6E-409C-BE32-E72D297353CC}">
                  <c16:uniqueId val="{00000009-3DCB-4B5E-A3A4-6FC6F96F33D3}"/>
                </c:ext>
              </c:extLst>
            </c:dLbl>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en-B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'GENERAL PRACTICES'!$B$3:$B$8</c:f>
              <c:strCache>
                <c:ptCount val="5"/>
                <c:pt idx="0">
                  <c:v>1</c:v>
                </c:pt>
                <c:pt idx="1">
                  <c:v>2-3</c:v>
                </c:pt>
                <c:pt idx="2">
                  <c:v>4-5</c:v>
                </c:pt>
                <c:pt idx="3">
                  <c:v>6-10</c:v>
                </c:pt>
                <c:pt idx="4">
                  <c:v>&gt; 10</c:v>
                </c:pt>
              </c:strCache>
            </c:strRef>
          </c:cat>
          <c:val>
            <c:numRef>
              <c:f>'GENERAL PRACTICES'!$C$3:$C$8</c:f>
              <c:numCache>
                <c:formatCode>General</c:formatCode>
                <c:ptCount val="5"/>
                <c:pt idx="0">
                  <c:v>106</c:v>
                </c:pt>
                <c:pt idx="1">
                  <c:v>29</c:v>
                </c:pt>
                <c:pt idx="2">
                  <c:v>4</c:v>
                </c:pt>
                <c:pt idx="3">
                  <c:v>4</c:v>
                </c:pt>
                <c:pt idx="4">
                  <c:v>3</c:v>
                </c:pt>
              </c:numCache>
            </c:numRef>
          </c:val>
          <c:extLst>
            <c:ext xmlns:c16="http://schemas.microsoft.com/office/drawing/2014/chart" uri="{C3380CC4-5D6E-409C-BE32-E72D297353CC}">
              <c16:uniqueId val="{0000000A-3DCB-4B5E-A3A4-6FC6F96F33D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BE"/>
    </a:p>
  </c:txPr>
  <c:externalData r:id="rId3">
    <c:autoUpdate val="0"/>
  </c:externalData>
  <c:userShapes r:id="rId4"/>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[Biosecurity enquête_Results_ALL.xlsx]GENERAL PRACTICES!Tableau croisé dynamique2</c:name>
    <c:fmtId val="6"/>
  </c:pivotSource>
  <c:chart>
    <c:autoTitleDeleted val="1"/>
    <c:pivotFmts>
      <c:pivotFmt>
        <c:idx val="0"/>
        <c:spPr>
          <a:solidFill>
            <a:schemeClr val="accent1"/>
          </a:solidFill>
          <a:ln>
            <a:noFill/>
          </a:ln>
          <a:effectLst/>
        </c:spPr>
        <c:marker>
          <c:symbol val="none"/>
        </c:marker>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
        <c:spPr>
          <a:solidFill>
            <a:srgbClr val="D8D2A2"/>
          </a:solidFill>
          <a:ln>
            <a:noFill/>
          </a:ln>
          <a:effectLst/>
        </c:spPr>
        <c:dLbl>
          <c:idx val="0"/>
          <c:layout>
            <c:manualLayout>
              <c:x val="2.1260440394836749E-2"/>
              <c:y val="9.2915214866434379E-3"/>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
        <c:spPr>
          <a:solidFill>
            <a:srgbClr val="91272B"/>
          </a:solidFill>
          <a:ln>
            <a:noFill/>
          </a:ln>
          <a:effectLst/>
        </c:spPr>
        <c:dLbl>
          <c:idx val="0"/>
          <c:layout>
            <c:manualLayout>
              <c:x val="-1.5186028853454821E-2"/>
              <c:y val="-1.3937282229965242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3"/>
        <c:spPr>
          <a:solidFill>
            <a:srgbClr val="C4DCC9"/>
          </a:solidFill>
          <a:ln>
            <a:noFill/>
          </a:ln>
          <a:effectLst/>
        </c:spPr>
        <c:dLbl>
          <c:idx val="0"/>
          <c:layout>
            <c:manualLayout>
              <c:x val="-5.163249810174645E-2"/>
              <c:y val="-5.5749128919860627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4"/>
        <c:spPr>
          <a:solidFill>
            <a:srgbClr val="A69F39"/>
          </a:solidFill>
          <a:ln>
            <a:noFill/>
          </a:ln>
          <a:effectLst/>
        </c:spPr>
        <c:dLbl>
          <c:idx val="0"/>
          <c:layout>
            <c:manualLayout>
              <c:x val="3.0372057706909643E-2"/>
              <c:y val="2.7874564459930314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5"/>
        <c:spPr>
          <a:solidFill>
            <a:schemeClr val="accent1"/>
          </a:solidFill>
          <a:ln>
            <a:noFill/>
          </a:ln>
          <a:effectLst/>
        </c:spPr>
        <c:marker>
          <c:symbol val="none"/>
        </c:marker>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6"/>
        <c:spPr>
          <a:solidFill>
            <a:srgbClr val="C4DCC9"/>
          </a:solidFill>
          <a:ln>
            <a:noFill/>
          </a:ln>
          <a:effectLst/>
        </c:spPr>
        <c:dLbl>
          <c:idx val="0"/>
          <c:layout>
            <c:manualLayout>
              <c:x val="-5.163249810174645E-2"/>
              <c:y val="-5.5749128919860627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7"/>
        <c:spPr>
          <a:solidFill>
            <a:srgbClr val="A69F39"/>
          </a:solidFill>
          <a:ln>
            <a:noFill/>
          </a:ln>
          <a:effectLst/>
        </c:spPr>
        <c:dLbl>
          <c:idx val="0"/>
          <c:layout>
            <c:manualLayout>
              <c:x val="3.0372057706909643E-2"/>
              <c:y val="2.7874564459930314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8"/>
        <c:spPr>
          <a:solidFill>
            <a:srgbClr val="D8D2A2"/>
          </a:solidFill>
          <a:ln>
            <a:noFill/>
          </a:ln>
          <a:effectLst/>
        </c:spPr>
        <c:dLbl>
          <c:idx val="0"/>
          <c:layout>
            <c:manualLayout>
              <c:x val="2.1260440394836749E-2"/>
              <c:y val="9.2915214866434379E-3"/>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9"/>
        <c:spPr>
          <a:solidFill>
            <a:srgbClr val="91272B"/>
          </a:solidFill>
          <a:ln>
            <a:noFill/>
          </a:ln>
          <a:effectLst/>
        </c:spPr>
        <c:dLbl>
          <c:idx val="0"/>
          <c:layout>
            <c:manualLayout>
              <c:x val="-1.5186028853454821E-2"/>
              <c:y val="-1.3937282229965242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0"/>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1"/>
        <c:spPr>
          <a:solidFill>
            <a:srgbClr val="A69F39"/>
          </a:solidFill>
          <a:ln w="12700">
            <a:solidFill>
              <a:schemeClr val="bg1"/>
            </a:solidFill>
          </a:ln>
          <a:effectLst/>
        </c:spPr>
      </c:pivotFmt>
      <c:pivotFmt>
        <c:idx val="12"/>
        <c:spPr>
          <a:solidFill>
            <a:srgbClr val="C4DCC9"/>
          </a:solidFill>
          <a:ln w="12700">
            <a:solidFill>
              <a:schemeClr val="bg1"/>
            </a:solidFill>
          </a:ln>
          <a:effectLst/>
        </c:spPr>
        <c:dLbl>
          <c:idx val="0"/>
          <c:layout>
            <c:manualLayout>
              <c:x val="1.051004619730792E-2"/>
              <c:y val="-9.3890257813776436E-3"/>
            </c:manualLayout>
          </c:layout>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3"/>
        <c:spPr>
          <a:solidFill>
            <a:srgbClr val="91272B"/>
          </a:solidFill>
          <a:ln w="12700">
            <a:solidFill>
              <a:schemeClr val="bg1"/>
            </a:solidFill>
          </a:ln>
          <a:effectLst/>
        </c:spPr>
        <c:dLbl>
          <c:idx val="0"/>
          <c:layout>
            <c:manualLayout>
              <c:x val="4.2040184789232195E-2"/>
              <c:y val="-1.721301508630656E-16"/>
            </c:manualLayout>
          </c:layout>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1720569043141671"/>
                  <c:h val="0.17043965037338013"/>
                </c:manualLayout>
              </c15:layout>
            </c:ext>
          </c:extLst>
        </c:dLbl>
      </c:pivotFmt>
      <c:pivotFmt>
        <c:idx val="14"/>
        <c:spPr>
          <a:solidFill>
            <a:srgbClr val="D8D2A2"/>
          </a:solidFill>
          <a:ln w="12700">
            <a:solidFill>
              <a:schemeClr val="bg1"/>
            </a:solidFill>
          </a:ln>
          <a:effectLst/>
        </c:spPr>
      </c:pivotFmt>
      <c:pivotFmt>
        <c:idx val="15"/>
        <c:spPr>
          <a:solidFill>
            <a:srgbClr val="ADC0C4"/>
          </a:solidFill>
          <a:ln>
            <a:noFill/>
          </a:ln>
          <a:effectLst/>
        </c:spPr>
      </c:pivotFmt>
      <c:pivotFmt>
        <c:idx val="16"/>
        <c:spPr>
          <a:solidFill>
            <a:srgbClr val="ADC0C4"/>
          </a:solidFill>
          <a:ln w="12700">
            <a:solidFill>
              <a:schemeClr val="bg1"/>
            </a:solidFill>
          </a:ln>
          <a:effectLst/>
        </c:spPr>
        <c:dLbl>
          <c:idx val="0"/>
          <c:layout>
            <c:manualLayout>
              <c:x val="-2.1020092394616118E-2"/>
              <c:y val="1.8778051562755266E-2"/>
            </c:manualLayout>
          </c:layout>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8483998937409502"/>
                  <c:h val="0.43080361928461536"/>
                </c:manualLayout>
              </c15:layout>
            </c:ext>
          </c:extLst>
        </c:dLbl>
      </c:pivotFmt>
      <c:pivotFmt>
        <c:idx val="17"/>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8"/>
        <c:spPr>
          <a:solidFill>
            <a:srgbClr val="A69F39"/>
          </a:solidFill>
          <a:ln w="12700">
            <a:solidFill>
              <a:schemeClr val="bg1"/>
            </a:solidFill>
          </a:ln>
          <a:effectLst/>
        </c:spPr>
      </c:pivotFmt>
      <c:pivotFmt>
        <c:idx val="19"/>
        <c:spPr>
          <a:solidFill>
            <a:srgbClr val="C4DCC9"/>
          </a:solidFill>
          <a:ln w="12700">
            <a:solidFill>
              <a:schemeClr val="bg1"/>
            </a:solidFill>
          </a:ln>
          <a:effectLst/>
        </c:spPr>
        <c:dLbl>
          <c:idx val="0"/>
          <c:layout>
            <c:manualLayout>
              <c:x val="1.051004619730792E-2"/>
              <c:y val="-9.3890257813776436E-3"/>
            </c:manualLayout>
          </c:layout>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0"/>
        <c:spPr>
          <a:solidFill>
            <a:srgbClr val="91272B"/>
          </a:solidFill>
          <a:ln w="12700">
            <a:solidFill>
              <a:schemeClr val="bg1"/>
            </a:solidFill>
          </a:ln>
          <a:effectLst/>
        </c:spPr>
        <c:dLbl>
          <c:idx val="0"/>
          <c:layout>
            <c:manualLayout>
              <c:x val="4.2040184789232195E-2"/>
              <c:y val="-1.721301508630656E-16"/>
            </c:manualLayout>
          </c:layout>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1720569043141671"/>
                  <c:h val="0.17043965037338013"/>
                </c:manualLayout>
              </c15:layout>
            </c:ext>
          </c:extLst>
        </c:dLbl>
      </c:pivotFmt>
      <c:pivotFmt>
        <c:idx val="21"/>
        <c:spPr>
          <a:solidFill>
            <a:srgbClr val="D8D2A2"/>
          </a:solidFill>
          <a:ln w="12700">
            <a:solidFill>
              <a:schemeClr val="bg1"/>
            </a:solidFill>
          </a:ln>
          <a:effectLst/>
        </c:spPr>
      </c:pivotFmt>
      <c:pivotFmt>
        <c:idx val="22"/>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3"/>
        <c:spPr>
          <a:solidFill>
            <a:srgbClr val="A69F39"/>
          </a:solidFill>
          <a:ln w="12700">
            <a:solidFill>
              <a:schemeClr val="bg1"/>
            </a:solidFill>
          </a:ln>
          <a:effectLst/>
        </c:spPr>
      </c:pivotFmt>
      <c:pivotFmt>
        <c:idx val="24"/>
        <c:spPr>
          <a:solidFill>
            <a:srgbClr val="C4DCC9"/>
          </a:solidFill>
          <a:ln w="12700">
            <a:solidFill>
              <a:schemeClr val="bg1"/>
            </a:solidFill>
          </a:ln>
          <a:effectLst/>
        </c:spPr>
        <c:dLbl>
          <c:idx val="0"/>
          <c:layout>
            <c:manualLayout>
              <c:x val="1.051004619730792E-2"/>
              <c:y val="-9.3890257813776436E-3"/>
            </c:manualLayout>
          </c:layout>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5"/>
        <c:spPr>
          <a:solidFill>
            <a:srgbClr val="91272B"/>
          </a:solidFill>
          <a:ln w="12700">
            <a:solidFill>
              <a:schemeClr val="bg1"/>
            </a:solidFill>
          </a:ln>
          <a:effectLst/>
        </c:spPr>
        <c:dLbl>
          <c:idx val="0"/>
          <c:layout>
            <c:manualLayout>
              <c:x val="4.2040184789232195E-2"/>
              <c:y val="-1.721301508630656E-16"/>
            </c:manualLayout>
          </c:layout>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1720569043141671"/>
                  <c:h val="0.17043965037338013"/>
                </c:manualLayout>
              </c15:layout>
            </c:ext>
          </c:extLst>
        </c:dLbl>
      </c:pivotFmt>
      <c:pivotFmt>
        <c:idx val="26"/>
        <c:spPr>
          <a:solidFill>
            <a:srgbClr val="D8D2A2"/>
          </a:solidFill>
          <a:ln w="12700">
            <a:solidFill>
              <a:schemeClr val="bg1"/>
            </a:solidFill>
          </a:ln>
          <a:effectLst/>
        </c:spPr>
      </c:pivotFmt>
    </c:pivotFmts>
    <c:plotArea>
      <c:layout>
        <c:manualLayout>
          <c:layoutTarget val="inner"/>
          <c:xMode val="edge"/>
          <c:yMode val="edge"/>
          <c:x val="0.28738337012916626"/>
          <c:y val="0.19883902792114647"/>
          <c:w val="0.45227910201840776"/>
          <c:h val="0.68444660298680238"/>
        </c:manualLayout>
      </c:layout>
      <c:pieChart>
        <c:varyColors val="1"/>
        <c:ser>
          <c:idx val="0"/>
          <c:order val="0"/>
          <c:tx>
            <c:strRef>
              <c:f>'GENERAL PRACTICES'!$F$2</c:f>
              <c:strCache>
                <c:ptCount val="1"/>
                <c:pt idx="0">
                  <c:v>Total</c:v>
                </c:pt>
              </c:strCache>
            </c:strRef>
          </c:tx>
          <c:spPr>
            <a:ln w="19050">
              <a:solidFill>
                <a:schemeClr val="bg1"/>
              </a:solidFill>
            </a:ln>
          </c:spPr>
          <c:dPt>
            <c:idx val="0"/>
            <c:bubble3D val="0"/>
            <c:spPr>
              <a:solidFill>
                <a:srgbClr val="A69F39"/>
              </a:solidFill>
              <a:ln w="19050">
                <a:solidFill>
                  <a:schemeClr val="bg1"/>
                </a:solidFill>
              </a:ln>
              <a:effectLst/>
            </c:spPr>
            <c:extLst>
              <c:ext xmlns:c16="http://schemas.microsoft.com/office/drawing/2014/chart" uri="{C3380CC4-5D6E-409C-BE32-E72D297353CC}">
                <c16:uniqueId val="{00000001-6292-4D49-A15A-04C79A9CA2B9}"/>
              </c:ext>
            </c:extLst>
          </c:dPt>
          <c:dPt>
            <c:idx val="1"/>
            <c:bubble3D val="0"/>
            <c:spPr>
              <a:solidFill>
                <a:srgbClr val="C4DCC9"/>
              </a:solidFill>
              <a:ln w="19050">
                <a:solidFill>
                  <a:schemeClr val="bg1"/>
                </a:solidFill>
              </a:ln>
              <a:effectLst/>
            </c:spPr>
            <c:extLst>
              <c:ext xmlns:c16="http://schemas.microsoft.com/office/drawing/2014/chart" uri="{C3380CC4-5D6E-409C-BE32-E72D297353CC}">
                <c16:uniqueId val="{00000003-6292-4D49-A15A-04C79A9CA2B9}"/>
              </c:ext>
            </c:extLst>
          </c:dPt>
          <c:dPt>
            <c:idx val="2"/>
            <c:bubble3D val="0"/>
            <c:spPr>
              <a:solidFill>
                <a:srgbClr val="91272B"/>
              </a:solidFill>
              <a:ln w="19050">
                <a:solidFill>
                  <a:schemeClr val="bg1"/>
                </a:solidFill>
              </a:ln>
              <a:effectLst/>
            </c:spPr>
            <c:extLst>
              <c:ext xmlns:c16="http://schemas.microsoft.com/office/drawing/2014/chart" uri="{C3380CC4-5D6E-409C-BE32-E72D297353CC}">
                <c16:uniqueId val="{00000005-6292-4D49-A15A-04C79A9CA2B9}"/>
              </c:ext>
            </c:extLst>
          </c:dPt>
          <c:dPt>
            <c:idx val="3"/>
            <c:bubble3D val="0"/>
            <c:spPr>
              <a:solidFill>
                <a:srgbClr val="D8D2A2"/>
              </a:solidFill>
              <a:ln w="19050">
                <a:solidFill>
                  <a:schemeClr val="bg1"/>
                </a:solidFill>
              </a:ln>
              <a:effectLst/>
            </c:spPr>
            <c:extLst>
              <c:ext xmlns:c16="http://schemas.microsoft.com/office/drawing/2014/chart" uri="{C3380CC4-5D6E-409C-BE32-E72D297353CC}">
                <c16:uniqueId val="{00000007-6292-4D49-A15A-04C79A9CA2B9}"/>
              </c:ext>
            </c:extLst>
          </c:dPt>
          <c:dPt>
            <c:idx val="4"/>
            <c:bubble3D val="0"/>
            <c:spPr>
              <a:solidFill>
                <a:schemeClr val="accent5"/>
              </a:solidFill>
              <a:ln w="19050">
                <a:solidFill>
                  <a:schemeClr val="bg1"/>
                </a:solidFill>
              </a:ln>
              <a:effectLst/>
            </c:spPr>
            <c:extLst>
              <c:ext xmlns:c16="http://schemas.microsoft.com/office/drawing/2014/chart" uri="{C3380CC4-5D6E-409C-BE32-E72D297353CC}">
                <c16:uniqueId val="{00000009-6292-4D49-A15A-04C79A9CA2B9}"/>
              </c:ext>
            </c:extLst>
          </c:dPt>
          <c:dLbls>
            <c:dLbl>
              <c:idx val="1"/>
              <c:layout>
                <c:manualLayout>
                  <c:x val="6.4184042910464742E-2"/>
                  <c:y val="-5.0317974989340673E-2"/>
                </c:manualLayout>
              </c:layout>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084318714168252"/>
                      <c:h val="0.19813098448975588"/>
                    </c:manualLayout>
                  </c15:layout>
                </c:ext>
                <c:ext xmlns:c16="http://schemas.microsoft.com/office/drawing/2014/chart" uri="{C3380CC4-5D6E-409C-BE32-E72D297353CC}">
                  <c16:uniqueId val="{00000003-6292-4D49-A15A-04C79A9CA2B9}"/>
                </c:ext>
              </c:extLst>
            </c:dLbl>
            <c:dLbl>
              <c:idx val="2"/>
              <c:layout>
                <c:manualLayout>
                  <c:x val="8.3961102761720488E-2"/>
                  <c:y val="-1.4279727358901262E-8"/>
                </c:manualLayout>
              </c:layout>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7941102247978"/>
                      <c:h val="0.17043962181392541"/>
                    </c:manualLayout>
                  </c15:layout>
                </c:ext>
                <c:ext xmlns:c16="http://schemas.microsoft.com/office/drawing/2014/chart" uri="{C3380CC4-5D6E-409C-BE32-E72D297353CC}">
                  <c16:uniqueId val="{00000005-6292-4D49-A15A-04C79A9CA2B9}"/>
                </c:ext>
              </c:extLst>
            </c:dLbl>
            <c:dLbl>
              <c:idx val="3"/>
              <c:layout>
                <c:manualLayout>
                  <c:x val="-1.0818336910696119E-2"/>
                  <c:y val="-1.227876865542971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292-4D49-A15A-04C79A9CA2B9}"/>
                </c:ext>
              </c:extLst>
            </c:dLbl>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Open Sans" pitchFamily="2" charset="0"/>
                    <a:ea typeface="Open Sans" pitchFamily="2" charset="0"/>
                    <a:cs typeface="Open Sans" pitchFamily="2" charset="0"/>
                  </a:defRPr>
                </a:pPr>
                <a:endParaRPr lang="en-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'GENERAL PRACTICES'!$E$3:$E$7</c:f>
              <c:strCache>
                <c:ptCount val="4"/>
                <c:pt idx="0">
                  <c:v>Multiple times a week</c:v>
                </c:pt>
                <c:pt idx="1">
                  <c:v>Once a week</c:v>
                </c:pt>
                <c:pt idx="2">
                  <c:v>Once a month</c:v>
                </c:pt>
                <c:pt idx="3">
                  <c:v>Never</c:v>
                </c:pt>
              </c:strCache>
            </c:strRef>
          </c:cat>
          <c:val>
            <c:numRef>
              <c:f>'GENERAL PRACTICES'!$F$3:$F$7</c:f>
              <c:numCache>
                <c:formatCode>General</c:formatCode>
                <c:ptCount val="4"/>
                <c:pt idx="0">
                  <c:v>45</c:v>
                </c:pt>
                <c:pt idx="1">
                  <c:v>12</c:v>
                </c:pt>
                <c:pt idx="2">
                  <c:v>16</c:v>
                </c:pt>
                <c:pt idx="3">
                  <c:v>73</c:v>
                </c:pt>
              </c:numCache>
            </c:numRef>
          </c:val>
          <c:extLst>
            <c:ext xmlns:c16="http://schemas.microsoft.com/office/drawing/2014/chart" uri="{C3380CC4-5D6E-409C-BE32-E72D297353CC}">
              <c16:uniqueId val="{0000000A-6292-4D49-A15A-04C79A9CA2B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BE"/>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[Biosecurity enquête_Results_ALL.xlsx]BIOSECURITY!Tableau croisé dynamique5</c:name>
    <c:fmtId val="-1"/>
  </c:pivotSource>
  <c:chart>
    <c:title>
      <c:tx>
        <c:rich>
          <a:bodyPr rot="0" spcFirstLastPara="1" vertOverflow="ellipsis" vert="horz" wrap="square" anchor="ctr" anchorCtr="1"/>
          <a:lstStyle/>
          <a:p>
            <a:pPr>
              <a:defRPr sz="1400" b="1" i="0" u="none" strike="noStrike" kern="1200" spc="0" baseline="0">
                <a:solidFill>
                  <a:sysClr val="windowText" lastClr="000000"/>
                </a:solidFill>
                <a:latin typeface="Open Sans" pitchFamily="2" charset="0"/>
                <a:ea typeface="Open Sans" pitchFamily="2" charset="0"/>
                <a:cs typeface="Open Sans" pitchFamily="2" charset="0"/>
              </a:defRPr>
            </a:pPr>
            <a:r>
              <a:rPr lang="en-US" b="1">
                <a:solidFill>
                  <a:sysClr val="windowText" lastClr="000000"/>
                </a:solidFill>
                <a:latin typeface="Open Sans" pitchFamily="2" charset="0"/>
                <a:ea typeface="Open Sans" pitchFamily="2" charset="0"/>
                <a:cs typeface="Open Sans" pitchFamily="2" charset="0"/>
              </a:rPr>
              <a:t>Attention</a:t>
            </a:r>
            <a:r>
              <a:rPr lang="en-US" b="1" baseline="0">
                <a:solidFill>
                  <a:sysClr val="windowText" lastClr="000000"/>
                </a:solidFill>
                <a:latin typeface="Open Sans" pitchFamily="2" charset="0"/>
                <a:ea typeface="Open Sans" pitchFamily="2" charset="0"/>
                <a:cs typeface="Open Sans" pitchFamily="2" charset="0"/>
              </a:rPr>
              <a:t> to containers hygiene</a:t>
            </a:r>
            <a:endParaRPr lang="en-US" b="1">
              <a:solidFill>
                <a:sysClr val="windowText" lastClr="000000"/>
              </a:solidFill>
              <a:latin typeface="Open Sans" pitchFamily="2" charset="0"/>
              <a:ea typeface="Open Sans" pitchFamily="2" charset="0"/>
              <a:cs typeface="Open Sans" pitchFamily="2" charset="0"/>
            </a:endParaRPr>
          </a:p>
        </c:rich>
      </c:tx>
      <c:layout>
        <c:manualLayout>
          <c:xMode val="edge"/>
          <c:yMode val="edge"/>
          <c:x val="5.049036104330204E-2"/>
          <c:y val="6.091503972471216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Open Sans" pitchFamily="2" charset="0"/>
              <a:ea typeface="Open Sans" pitchFamily="2" charset="0"/>
              <a:cs typeface="Open Sans" pitchFamily="2" charset="0"/>
            </a:defRPr>
          </a:pPr>
          <a:endParaRPr lang="en-BE"/>
        </a:p>
      </c:txPr>
    </c:title>
    <c:autoTitleDeleted val="0"/>
    <c:pivotFmts>
      <c:pivotFmt>
        <c:idx val="0"/>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
        <c:spPr>
          <a:solidFill>
            <a:srgbClr val="C4DCC9"/>
          </a:solidFill>
          <a:ln w="12700">
            <a:solidFill>
              <a:schemeClr val="bg1"/>
            </a:solidFill>
          </a:ln>
          <a:effectLst/>
        </c:spPr>
      </c:pivotFmt>
      <c:pivotFmt>
        <c:idx val="2"/>
        <c:spPr>
          <a:solidFill>
            <a:srgbClr val="91272B"/>
          </a:solidFill>
          <a:ln w="12700">
            <a:solidFill>
              <a:schemeClr val="bg1"/>
            </a:solidFill>
          </a:ln>
          <a:effectLst/>
        </c:spPr>
      </c:pivotFmt>
      <c:pivotFmt>
        <c:idx val="3"/>
        <c:spPr>
          <a:solidFill>
            <a:srgbClr val="A69F39"/>
          </a:solidFill>
          <a:ln w="12700">
            <a:solidFill>
              <a:schemeClr val="bg1"/>
            </a:solidFill>
          </a:ln>
          <a:effectLst/>
        </c:spPr>
      </c:pivotFmt>
      <c:pivotFmt>
        <c:idx val="4"/>
        <c:spPr>
          <a:solidFill>
            <a:srgbClr val="D8D2A2"/>
          </a:solidFill>
          <a:ln w="12700">
            <a:solidFill>
              <a:schemeClr val="bg1"/>
            </a:solidFill>
          </a:ln>
          <a:effectLst/>
        </c:spPr>
      </c:pivotFmt>
      <c:pivotFmt>
        <c:idx val="5"/>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6"/>
        <c:spPr>
          <a:solidFill>
            <a:srgbClr val="91272B"/>
          </a:solidFill>
          <a:ln w="12700">
            <a:solidFill>
              <a:schemeClr val="bg1"/>
            </a:solidFill>
          </a:ln>
          <a:effectLst/>
        </c:spPr>
      </c:pivotFmt>
      <c:pivotFmt>
        <c:idx val="7"/>
        <c:spPr>
          <a:solidFill>
            <a:srgbClr val="C4DCC9"/>
          </a:solidFill>
          <a:ln w="12700">
            <a:solidFill>
              <a:schemeClr val="bg1"/>
            </a:solidFill>
          </a:ln>
          <a:effectLst/>
        </c:spPr>
      </c:pivotFmt>
      <c:pivotFmt>
        <c:idx val="8"/>
        <c:spPr>
          <a:solidFill>
            <a:srgbClr val="A69F39"/>
          </a:solidFill>
          <a:ln w="12700">
            <a:solidFill>
              <a:schemeClr val="bg1"/>
            </a:solidFill>
          </a:ln>
          <a:effectLst/>
        </c:spPr>
      </c:pivotFmt>
      <c:pivotFmt>
        <c:idx val="9"/>
        <c:spPr>
          <a:solidFill>
            <a:srgbClr val="D8D2A2"/>
          </a:solidFill>
          <a:ln w="12700">
            <a:solidFill>
              <a:schemeClr val="bg1"/>
            </a:solidFill>
          </a:ln>
          <a:effectLst/>
        </c:spPr>
      </c:pivotFmt>
      <c:pivotFmt>
        <c:idx val="10"/>
        <c:spPr>
          <a:solidFill>
            <a:schemeClr val="accent1"/>
          </a:solidFill>
          <a:ln w="19050">
            <a:solidFill>
              <a:schemeClr val="lt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1"/>
        <c:spPr>
          <a:solidFill>
            <a:srgbClr val="A69F39"/>
          </a:solidFill>
          <a:ln w="19050">
            <a:solidFill>
              <a:schemeClr val="lt1"/>
            </a:solidFill>
          </a:ln>
          <a:effectLst/>
        </c:spPr>
      </c:pivotFmt>
      <c:pivotFmt>
        <c:idx val="12"/>
        <c:spPr>
          <a:solidFill>
            <a:srgbClr val="91272B"/>
          </a:solidFill>
          <a:ln w="19050">
            <a:solidFill>
              <a:schemeClr val="lt1"/>
            </a:solidFill>
          </a:ln>
          <a:effectLst/>
        </c:spPr>
      </c:pivotFmt>
      <c:pivotFmt>
        <c:idx val="13"/>
        <c:spPr>
          <a:solidFill>
            <a:srgbClr val="D8D2A2"/>
          </a:solidFill>
          <a:ln w="19050">
            <a:solidFill>
              <a:schemeClr val="lt1"/>
            </a:solidFill>
          </a:ln>
          <a:effectLst/>
        </c:spPr>
      </c:pivotFmt>
      <c:pivotFmt>
        <c:idx val="14"/>
        <c:spPr>
          <a:solidFill>
            <a:schemeClr val="accent1"/>
          </a:solidFill>
          <a:ln w="19050">
            <a:solidFill>
              <a:schemeClr val="lt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5"/>
        <c:spPr>
          <a:solidFill>
            <a:srgbClr val="A69F39"/>
          </a:solidFill>
          <a:ln w="19050">
            <a:solidFill>
              <a:schemeClr val="lt1"/>
            </a:solidFill>
          </a:ln>
          <a:effectLst/>
        </c:spPr>
      </c:pivotFmt>
      <c:pivotFmt>
        <c:idx val="16"/>
        <c:spPr>
          <a:solidFill>
            <a:srgbClr val="91272B"/>
          </a:solidFill>
          <a:ln w="19050">
            <a:solidFill>
              <a:schemeClr val="lt1"/>
            </a:solidFill>
          </a:ln>
          <a:effectLst/>
        </c:spPr>
      </c:pivotFmt>
      <c:pivotFmt>
        <c:idx val="17"/>
        <c:spPr>
          <a:solidFill>
            <a:srgbClr val="D8D2A2"/>
          </a:solidFill>
          <a:ln w="19050">
            <a:solidFill>
              <a:schemeClr val="lt1"/>
            </a:solidFill>
          </a:ln>
          <a:effectLst/>
        </c:spPr>
      </c:pivotFmt>
      <c:pivotFmt>
        <c:idx val="18"/>
        <c:spPr>
          <a:solidFill>
            <a:schemeClr val="accent1"/>
          </a:solidFill>
          <a:ln w="19050">
            <a:solidFill>
              <a:schemeClr val="lt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9"/>
        <c:spPr>
          <a:solidFill>
            <a:srgbClr val="A69F39"/>
          </a:solidFill>
          <a:ln w="19050">
            <a:solidFill>
              <a:schemeClr val="lt1"/>
            </a:solidFill>
          </a:ln>
          <a:effectLst/>
        </c:spPr>
      </c:pivotFmt>
      <c:pivotFmt>
        <c:idx val="20"/>
        <c:spPr>
          <a:solidFill>
            <a:srgbClr val="91272B"/>
          </a:solidFill>
          <a:ln w="19050">
            <a:solidFill>
              <a:schemeClr val="lt1"/>
            </a:solidFill>
          </a:ln>
          <a:effectLst/>
        </c:spPr>
      </c:pivotFmt>
      <c:pivotFmt>
        <c:idx val="21"/>
        <c:spPr>
          <a:solidFill>
            <a:srgbClr val="D8D2A2"/>
          </a:solidFill>
          <a:ln w="19050">
            <a:solidFill>
              <a:schemeClr val="lt1"/>
            </a:solidFill>
          </a:ln>
          <a:effectLst/>
        </c:spPr>
      </c:pivotFmt>
    </c:pivotFmts>
    <c:plotArea>
      <c:layout>
        <c:manualLayout>
          <c:layoutTarget val="inner"/>
          <c:xMode val="edge"/>
          <c:yMode val="edge"/>
          <c:x val="0.24029644254077709"/>
          <c:y val="0.21180209502431724"/>
          <c:w val="0.50191742367006698"/>
          <c:h val="0.68173887018331458"/>
        </c:manualLayout>
      </c:layout>
      <c:pieChart>
        <c:varyColors val="1"/>
        <c:ser>
          <c:idx val="0"/>
          <c:order val="0"/>
          <c:tx>
            <c:strRef>
              <c:f>BIOSECURITY!$C$29</c:f>
              <c:strCache>
                <c:ptCount val="1"/>
                <c:pt idx="0">
                  <c:v>Total</c:v>
                </c:pt>
              </c:strCache>
            </c:strRef>
          </c:tx>
          <c:dPt>
            <c:idx val="0"/>
            <c:bubble3D val="0"/>
            <c:spPr>
              <a:solidFill>
                <a:srgbClr val="A69F39"/>
              </a:solidFill>
              <a:ln w="19050">
                <a:solidFill>
                  <a:schemeClr val="lt1"/>
                </a:solidFill>
              </a:ln>
              <a:effectLst/>
            </c:spPr>
            <c:extLst>
              <c:ext xmlns:c16="http://schemas.microsoft.com/office/drawing/2014/chart" uri="{C3380CC4-5D6E-409C-BE32-E72D297353CC}">
                <c16:uniqueId val="{00000001-EE82-1F49-9444-671F0F9E2D4E}"/>
              </c:ext>
            </c:extLst>
          </c:dPt>
          <c:dPt>
            <c:idx val="1"/>
            <c:bubble3D val="0"/>
            <c:spPr>
              <a:solidFill>
                <a:srgbClr val="91272B"/>
              </a:solidFill>
              <a:ln w="19050">
                <a:solidFill>
                  <a:schemeClr val="lt1"/>
                </a:solidFill>
              </a:ln>
              <a:effectLst/>
            </c:spPr>
            <c:extLst>
              <c:ext xmlns:c16="http://schemas.microsoft.com/office/drawing/2014/chart" uri="{C3380CC4-5D6E-409C-BE32-E72D297353CC}">
                <c16:uniqueId val="{00000003-EE82-1F49-9444-671F0F9E2D4E}"/>
              </c:ext>
            </c:extLst>
          </c:dPt>
          <c:dPt>
            <c:idx val="2"/>
            <c:bubble3D val="0"/>
            <c:spPr>
              <a:solidFill>
                <a:srgbClr val="D8D2A2"/>
              </a:solidFill>
              <a:ln w="19050">
                <a:solidFill>
                  <a:schemeClr val="lt1"/>
                </a:solidFill>
              </a:ln>
              <a:effectLst/>
            </c:spPr>
            <c:extLst>
              <c:ext xmlns:c16="http://schemas.microsoft.com/office/drawing/2014/chart" uri="{C3380CC4-5D6E-409C-BE32-E72D297353CC}">
                <c16:uniqueId val="{00000005-EE82-1F49-9444-671F0F9E2D4E}"/>
              </c:ext>
            </c:extLst>
          </c:dPt>
          <c:dLbls>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Open Sans" pitchFamily="2" charset="0"/>
                    <a:ea typeface="Open Sans" pitchFamily="2" charset="0"/>
                    <a:cs typeface="Open Sans" pitchFamily="2" charset="0"/>
                  </a:defRPr>
                </a:pPr>
                <a:endParaRPr lang="en-B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BIOSECURITY!$B$30:$B$33</c:f>
              <c:strCache>
                <c:ptCount val="3"/>
                <c:pt idx="0">
                  <c:v>Yes</c:v>
                </c:pt>
                <c:pt idx="1">
                  <c:v>No</c:v>
                </c:pt>
                <c:pt idx="2">
                  <c:v>I don't know</c:v>
                </c:pt>
              </c:strCache>
            </c:strRef>
          </c:cat>
          <c:val>
            <c:numRef>
              <c:f>BIOSECURITY!$C$30:$C$33</c:f>
              <c:numCache>
                <c:formatCode>General</c:formatCode>
                <c:ptCount val="3"/>
                <c:pt idx="0">
                  <c:v>38</c:v>
                </c:pt>
                <c:pt idx="1">
                  <c:v>61</c:v>
                </c:pt>
                <c:pt idx="2">
                  <c:v>47</c:v>
                </c:pt>
              </c:numCache>
            </c:numRef>
          </c:val>
          <c:extLst>
            <c:ext xmlns:c16="http://schemas.microsoft.com/office/drawing/2014/chart" uri="{C3380CC4-5D6E-409C-BE32-E72D297353CC}">
              <c16:uniqueId val="{00000006-EE82-1F49-9444-671F0F9E2D4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BE"/>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[Biosecurity enquête_Results_ALL.xlsx]BIOSECURITY!Tableau croisé dynamique2</c:name>
    <c:fmtId val="-1"/>
  </c:pivotSource>
  <c:chart>
    <c:title>
      <c:tx>
        <c:rich>
          <a:bodyPr rot="0" spcFirstLastPara="1" vertOverflow="ellipsis" vert="horz" wrap="square" anchor="ctr" anchorCtr="1"/>
          <a:lstStyle/>
          <a:p>
            <a:pPr>
              <a:defRPr sz="1400" b="1" i="0" u="none" strike="noStrike" kern="1200" spc="0" baseline="0">
                <a:solidFill>
                  <a:sysClr val="windowText" lastClr="000000"/>
                </a:solidFill>
                <a:latin typeface="Open Sans" pitchFamily="2" charset="0"/>
                <a:ea typeface="Open Sans" pitchFamily="2" charset="0"/>
                <a:cs typeface="Open Sans" pitchFamily="2" charset="0"/>
              </a:defRPr>
            </a:pPr>
            <a:r>
              <a:rPr lang="en-US" b="1">
                <a:solidFill>
                  <a:sysClr val="windowText" lastClr="000000"/>
                </a:solidFill>
                <a:latin typeface="Open Sans" pitchFamily="2" charset="0"/>
                <a:ea typeface="Open Sans" pitchFamily="2" charset="0"/>
                <a:cs typeface="Open Sans" pitchFamily="2" charset="0"/>
              </a:rPr>
              <a:t>Change of material between days</a:t>
            </a:r>
          </a:p>
        </c:rich>
      </c:tx>
      <c:layout>
        <c:manualLayout>
          <c:xMode val="edge"/>
          <c:yMode val="edge"/>
          <c:x val="5.0607777654467036E-2"/>
          <c:y val="4.200101118830935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Open Sans" pitchFamily="2" charset="0"/>
              <a:ea typeface="Open Sans" pitchFamily="2" charset="0"/>
              <a:cs typeface="Open Sans" pitchFamily="2" charset="0"/>
            </a:defRPr>
          </a:pPr>
          <a:endParaRPr lang="en-BE"/>
        </a:p>
      </c:txPr>
    </c:title>
    <c:autoTitleDeleted val="0"/>
    <c:pivotFmts>
      <c:pivotFmt>
        <c:idx val="0"/>
        <c:spPr>
          <a:solidFill>
            <a:schemeClr val="accent1"/>
          </a:solidFill>
          <a:ln>
            <a:noFill/>
          </a:ln>
          <a:effectLst/>
        </c:spPr>
        <c:marker>
          <c:symbol val="none"/>
        </c:marker>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
        <c:spPr>
          <a:solidFill>
            <a:srgbClr val="D8D2A2"/>
          </a:solidFill>
          <a:ln>
            <a:noFill/>
          </a:ln>
          <a:effectLst/>
        </c:spPr>
        <c:dLbl>
          <c:idx val="0"/>
          <c:layout>
            <c:manualLayout>
              <c:x val="2.1260440394836749E-2"/>
              <c:y val="9.2915214866434379E-3"/>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
        <c:spPr>
          <a:solidFill>
            <a:srgbClr val="91272B"/>
          </a:solidFill>
          <a:ln>
            <a:noFill/>
          </a:ln>
          <a:effectLst/>
        </c:spPr>
        <c:dLbl>
          <c:idx val="0"/>
          <c:layout>
            <c:manualLayout>
              <c:x val="-1.5186028853454821E-2"/>
              <c:y val="-1.3937282229965242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3"/>
        <c:spPr>
          <a:solidFill>
            <a:srgbClr val="C4DCC9"/>
          </a:solidFill>
          <a:ln>
            <a:noFill/>
          </a:ln>
          <a:effectLst/>
        </c:spPr>
        <c:dLbl>
          <c:idx val="0"/>
          <c:layout>
            <c:manualLayout>
              <c:x val="-5.163249810174645E-2"/>
              <c:y val="-5.5749128919860627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4"/>
        <c:spPr>
          <a:solidFill>
            <a:srgbClr val="A69F39"/>
          </a:solidFill>
          <a:ln>
            <a:noFill/>
          </a:ln>
          <a:effectLst/>
        </c:spPr>
        <c:dLbl>
          <c:idx val="0"/>
          <c:layout>
            <c:manualLayout>
              <c:x val="3.0372057706909643E-2"/>
              <c:y val="2.7874564459930314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5"/>
        <c:spPr>
          <a:solidFill>
            <a:schemeClr val="accent1"/>
          </a:solidFill>
          <a:ln>
            <a:noFill/>
          </a:ln>
          <a:effectLst/>
        </c:spPr>
        <c:marker>
          <c:symbol val="none"/>
        </c:marker>
        <c:dLbl>
          <c:idx val="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6"/>
        <c:spPr>
          <a:solidFill>
            <a:srgbClr val="C4DCC9"/>
          </a:solidFill>
          <a:ln>
            <a:noFill/>
          </a:ln>
          <a:effectLst/>
        </c:spPr>
        <c:dLbl>
          <c:idx val="0"/>
          <c:layout>
            <c:manualLayout>
              <c:x val="-5.163249810174645E-2"/>
              <c:y val="-5.5749128919860627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7"/>
        <c:spPr>
          <a:solidFill>
            <a:srgbClr val="A69F39"/>
          </a:solidFill>
          <a:ln>
            <a:noFill/>
          </a:ln>
          <a:effectLst/>
        </c:spPr>
        <c:dLbl>
          <c:idx val="0"/>
          <c:layout>
            <c:manualLayout>
              <c:x val="3.0372057706909643E-2"/>
              <c:y val="2.7874564459930314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8"/>
        <c:spPr>
          <a:solidFill>
            <a:srgbClr val="D8D2A2"/>
          </a:solidFill>
          <a:ln>
            <a:noFill/>
          </a:ln>
          <a:effectLst/>
        </c:spPr>
        <c:dLbl>
          <c:idx val="0"/>
          <c:layout>
            <c:manualLayout>
              <c:x val="2.1260440394836749E-2"/>
              <c:y val="9.2915214866434379E-3"/>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9"/>
        <c:spPr>
          <a:solidFill>
            <a:srgbClr val="91272B"/>
          </a:solidFill>
          <a:ln>
            <a:noFill/>
          </a:ln>
          <a:effectLst/>
        </c:spPr>
        <c:dLbl>
          <c:idx val="0"/>
          <c:layout>
            <c:manualLayout>
              <c:x val="-1.5186028853454821E-2"/>
              <c:y val="-1.3937282229965242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0"/>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1"/>
        <c:spPr>
          <a:solidFill>
            <a:srgbClr val="A69F39"/>
          </a:solidFill>
          <a:ln w="12700">
            <a:solidFill>
              <a:schemeClr val="bg1"/>
            </a:solidFill>
          </a:ln>
          <a:effectLst/>
        </c:spPr>
      </c:pivotFmt>
      <c:pivotFmt>
        <c:idx val="12"/>
        <c:spPr>
          <a:solidFill>
            <a:srgbClr val="C4DCC9"/>
          </a:solidFill>
          <a:ln w="12700">
            <a:solidFill>
              <a:schemeClr val="bg1"/>
            </a:solidFill>
          </a:ln>
          <a:effectLst/>
        </c:spPr>
      </c:pivotFmt>
      <c:pivotFmt>
        <c:idx val="13"/>
        <c:spPr>
          <a:solidFill>
            <a:srgbClr val="91272B"/>
          </a:solidFill>
          <a:ln w="12700">
            <a:solidFill>
              <a:schemeClr val="bg1"/>
            </a:solidFill>
          </a:ln>
          <a:effectLst/>
        </c:spPr>
      </c:pivotFmt>
      <c:pivotFmt>
        <c:idx val="14"/>
        <c:spPr>
          <a:solidFill>
            <a:srgbClr val="D8D2A2"/>
          </a:solidFill>
          <a:ln w="12700">
            <a:solidFill>
              <a:schemeClr val="bg1"/>
            </a:solidFill>
          </a:ln>
          <a:effectLst/>
        </c:spPr>
      </c:pivotFmt>
      <c:pivotFmt>
        <c:idx val="15"/>
        <c:spPr>
          <a:solidFill>
            <a:srgbClr val="ADC0C4"/>
          </a:solidFill>
          <a:ln>
            <a:noFill/>
          </a:ln>
          <a:effectLst/>
        </c:spPr>
      </c:pivotFmt>
      <c:pivotFmt>
        <c:idx val="16"/>
        <c:spPr>
          <a:solidFill>
            <a:srgbClr val="ADC0C4"/>
          </a:solidFill>
          <a:ln w="12700">
            <a:solidFill>
              <a:schemeClr val="bg1"/>
            </a:solidFill>
          </a:ln>
          <a:effectLst/>
        </c:spPr>
      </c:pivotFmt>
      <c:pivotFmt>
        <c:idx val="17"/>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18"/>
        <c:spPr>
          <a:solidFill>
            <a:srgbClr val="A69F39"/>
          </a:solidFill>
          <a:ln w="12700">
            <a:solidFill>
              <a:schemeClr val="bg1"/>
            </a:solidFill>
          </a:ln>
          <a:effectLst/>
        </c:spPr>
      </c:pivotFmt>
      <c:pivotFmt>
        <c:idx val="19"/>
        <c:spPr>
          <a:solidFill>
            <a:srgbClr val="C4DCC9"/>
          </a:solidFill>
          <a:ln w="12700">
            <a:solidFill>
              <a:schemeClr val="bg1"/>
            </a:solidFill>
          </a:ln>
          <a:effectLst/>
        </c:spPr>
      </c:pivotFmt>
      <c:pivotFmt>
        <c:idx val="20"/>
        <c:spPr>
          <a:solidFill>
            <a:srgbClr val="91272B"/>
          </a:solidFill>
          <a:ln w="12700">
            <a:solidFill>
              <a:schemeClr val="bg1"/>
            </a:solidFill>
          </a:ln>
          <a:effectLst/>
        </c:spPr>
      </c:pivotFmt>
      <c:pivotFmt>
        <c:idx val="21"/>
        <c:spPr>
          <a:solidFill>
            <a:srgbClr val="D8D2A2"/>
          </a:solidFill>
          <a:ln w="12700">
            <a:solidFill>
              <a:schemeClr val="bg1"/>
            </a:solidFill>
          </a:ln>
          <a:effectLst/>
        </c:spPr>
      </c:pivotFmt>
      <c:pivotFmt>
        <c:idx val="22"/>
        <c:spPr>
          <a:solidFill>
            <a:srgbClr val="ADC0C4"/>
          </a:solidFill>
          <a:ln w="12700">
            <a:solidFill>
              <a:schemeClr val="bg1"/>
            </a:solidFill>
          </a:ln>
          <a:effectLst/>
        </c:spPr>
      </c:pivotFmt>
      <c:pivotFmt>
        <c:idx val="23"/>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4"/>
        <c:spPr>
          <a:solidFill>
            <a:srgbClr val="D8D2A2"/>
          </a:solidFill>
          <a:ln w="12700">
            <a:solidFill>
              <a:schemeClr val="bg1"/>
            </a:solidFill>
          </a:ln>
          <a:effectLst/>
        </c:spPr>
      </c:pivotFmt>
      <c:pivotFmt>
        <c:idx val="25"/>
        <c:spPr>
          <a:solidFill>
            <a:srgbClr val="91272B"/>
          </a:solidFill>
          <a:ln w="12700">
            <a:solidFill>
              <a:schemeClr val="bg1"/>
            </a:solidFill>
          </a:ln>
          <a:effectLst/>
        </c:spPr>
      </c:pivotFmt>
      <c:pivotFmt>
        <c:idx val="26"/>
        <c:spPr>
          <a:solidFill>
            <a:srgbClr val="ADC0C4"/>
          </a:solidFill>
          <a:ln w="12700">
            <a:solidFill>
              <a:schemeClr val="bg1"/>
            </a:solidFill>
          </a:ln>
          <a:effectLst/>
        </c:spPr>
      </c:pivotFmt>
      <c:pivotFmt>
        <c:idx val="27"/>
        <c:spPr>
          <a:solidFill>
            <a:srgbClr val="A69F39"/>
          </a:solidFill>
          <a:ln w="12700">
            <a:solidFill>
              <a:schemeClr val="bg1"/>
            </a:solidFill>
          </a:ln>
          <a:effectLst/>
        </c:spPr>
      </c:pivotFmt>
      <c:pivotFmt>
        <c:idx val="28"/>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29"/>
        <c:spPr>
          <a:solidFill>
            <a:srgbClr val="A69F39"/>
          </a:solidFill>
          <a:ln w="12700">
            <a:solidFill>
              <a:schemeClr val="bg1"/>
            </a:solidFill>
          </a:ln>
          <a:effectLst/>
        </c:spPr>
      </c:pivotFmt>
      <c:pivotFmt>
        <c:idx val="30"/>
        <c:spPr>
          <a:solidFill>
            <a:srgbClr val="91272B"/>
          </a:solidFill>
          <a:ln w="12700">
            <a:solidFill>
              <a:schemeClr val="bg1"/>
            </a:solidFill>
          </a:ln>
          <a:effectLst/>
        </c:spPr>
      </c:pivotFmt>
      <c:pivotFmt>
        <c:idx val="31"/>
        <c:spPr>
          <a:solidFill>
            <a:srgbClr val="D8D2A2"/>
          </a:solidFill>
          <a:ln w="12700">
            <a:solidFill>
              <a:schemeClr val="bg1"/>
            </a:solidFill>
          </a:ln>
          <a:effectLst/>
        </c:spPr>
      </c:pivotFmt>
      <c:pivotFmt>
        <c:idx val="32"/>
        <c:spPr>
          <a:solidFill>
            <a:schemeClr val="accent1"/>
          </a:solidFill>
          <a:ln w="12700">
            <a:solidFill>
              <a:schemeClr val="bg1"/>
            </a:solidFill>
          </a:ln>
          <a:effectLst/>
        </c:spPr>
        <c:marker>
          <c:symbol val="none"/>
        </c:marker>
        <c:dLbl>
          <c:idx val="0"/>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Lst>
        </c:dLbl>
      </c:pivotFmt>
      <c:pivotFmt>
        <c:idx val="33"/>
        <c:spPr>
          <a:solidFill>
            <a:srgbClr val="A69F39"/>
          </a:solidFill>
          <a:ln w="12700">
            <a:solidFill>
              <a:schemeClr val="bg1"/>
            </a:solidFill>
          </a:ln>
          <a:effectLst/>
        </c:spPr>
      </c:pivotFmt>
      <c:pivotFmt>
        <c:idx val="34"/>
        <c:spPr>
          <a:solidFill>
            <a:srgbClr val="91272B"/>
          </a:solidFill>
          <a:ln w="12700">
            <a:solidFill>
              <a:schemeClr val="bg1"/>
            </a:solidFill>
          </a:ln>
          <a:effectLst/>
        </c:spPr>
      </c:pivotFmt>
      <c:pivotFmt>
        <c:idx val="35"/>
        <c:spPr>
          <a:solidFill>
            <a:srgbClr val="D8D2A2"/>
          </a:solidFill>
          <a:ln w="12700">
            <a:solidFill>
              <a:schemeClr val="bg1"/>
            </a:solidFill>
          </a:ln>
          <a:effectLst/>
        </c:spPr>
      </c:pivotFmt>
    </c:pivotFmts>
    <c:plotArea>
      <c:layout>
        <c:manualLayout>
          <c:layoutTarget val="inner"/>
          <c:xMode val="edge"/>
          <c:yMode val="edge"/>
          <c:x val="0.20979435570985719"/>
          <c:y val="0.24696087501890424"/>
          <c:w val="0.49858389420043348"/>
          <c:h val="0.70440571187953516"/>
        </c:manualLayout>
      </c:layout>
      <c:pieChart>
        <c:varyColors val="1"/>
        <c:ser>
          <c:idx val="0"/>
          <c:order val="0"/>
          <c:tx>
            <c:strRef>
              <c:f>BIOSECURITY!$F$2</c:f>
              <c:strCache>
                <c:ptCount val="1"/>
                <c:pt idx="0">
                  <c:v>Total</c:v>
                </c:pt>
              </c:strCache>
            </c:strRef>
          </c:tx>
          <c:spPr>
            <a:ln w="12700">
              <a:solidFill>
                <a:schemeClr val="bg1"/>
              </a:solidFill>
            </a:ln>
          </c:spPr>
          <c:dPt>
            <c:idx val="0"/>
            <c:bubble3D val="0"/>
            <c:spPr>
              <a:solidFill>
                <a:srgbClr val="A69F39"/>
              </a:solidFill>
              <a:ln w="12700">
                <a:solidFill>
                  <a:schemeClr val="bg1"/>
                </a:solidFill>
              </a:ln>
              <a:effectLst/>
            </c:spPr>
            <c:extLst>
              <c:ext xmlns:c16="http://schemas.microsoft.com/office/drawing/2014/chart" uri="{C3380CC4-5D6E-409C-BE32-E72D297353CC}">
                <c16:uniqueId val="{00000001-5FBC-EE40-9C2A-C2F65EF84253}"/>
              </c:ext>
            </c:extLst>
          </c:dPt>
          <c:dPt>
            <c:idx val="1"/>
            <c:bubble3D val="0"/>
            <c:spPr>
              <a:solidFill>
                <a:srgbClr val="91272B"/>
              </a:solidFill>
              <a:ln w="12700">
                <a:solidFill>
                  <a:schemeClr val="bg1"/>
                </a:solidFill>
              </a:ln>
              <a:effectLst/>
            </c:spPr>
            <c:extLst>
              <c:ext xmlns:c16="http://schemas.microsoft.com/office/drawing/2014/chart" uri="{C3380CC4-5D6E-409C-BE32-E72D297353CC}">
                <c16:uniqueId val="{00000003-5FBC-EE40-9C2A-C2F65EF84253}"/>
              </c:ext>
            </c:extLst>
          </c:dPt>
          <c:dPt>
            <c:idx val="2"/>
            <c:bubble3D val="0"/>
            <c:spPr>
              <a:solidFill>
                <a:srgbClr val="D8D2A2"/>
              </a:solidFill>
              <a:ln w="12700">
                <a:solidFill>
                  <a:schemeClr val="bg1"/>
                </a:solidFill>
              </a:ln>
              <a:effectLst/>
            </c:spPr>
            <c:extLst>
              <c:ext xmlns:c16="http://schemas.microsoft.com/office/drawing/2014/chart" uri="{C3380CC4-5D6E-409C-BE32-E72D297353CC}">
                <c16:uniqueId val="{00000005-5FBC-EE40-9C2A-C2F65EF84253}"/>
              </c:ext>
            </c:extLst>
          </c:dPt>
          <c:dPt>
            <c:idx val="3"/>
            <c:bubble3D val="0"/>
            <c:spPr>
              <a:solidFill>
                <a:schemeClr val="accent4"/>
              </a:solidFill>
              <a:ln w="12700">
                <a:solidFill>
                  <a:schemeClr val="bg1"/>
                </a:solidFill>
              </a:ln>
              <a:effectLst/>
            </c:spPr>
            <c:extLst>
              <c:ext xmlns:c16="http://schemas.microsoft.com/office/drawing/2014/chart" uri="{C3380CC4-5D6E-409C-BE32-E72D297353CC}">
                <c16:uniqueId val="{00000007-5FBC-EE40-9C2A-C2F65EF84253}"/>
              </c:ext>
            </c:extLst>
          </c:dPt>
          <c:dLbls>
            <c:dLbl>
              <c:idx val="1"/>
              <c:layout>
                <c:manualLayout>
                  <c:x val="-7.6636313858894231E-2"/>
                  <c:y val="-1.412253467249080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FBC-EE40-9C2A-C2F65EF84253}"/>
                </c:ext>
              </c:extLst>
            </c:dLbl>
            <c:dLbl>
              <c:idx val="2"/>
              <c:layout>
                <c:manualLayout>
                  <c:x val="-9.7589492253870994E-2"/>
                  <c:y val="0.1035652542649313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FBC-EE40-9C2A-C2F65EF84253}"/>
                </c:ext>
              </c:extLst>
            </c:dLbl>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rgbClr val="855B4A"/>
                    </a:solidFill>
                    <a:latin typeface="Open Sans" pitchFamily="2" charset="0"/>
                    <a:ea typeface="Open Sans" pitchFamily="2" charset="0"/>
                    <a:cs typeface="Open Sans" pitchFamily="2" charset="0"/>
                  </a:defRPr>
                </a:pPr>
                <a:endParaRPr lang="en-B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BIOSECURITY!$E$3:$E$6</c:f>
              <c:strCache>
                <c:ptCount val="3"/>
                <c:pt idx="0">
                  <c:v>Yes</c:v>
                </c:pt>
                <c:pt idx="1">
                  <c:v>No</c:v>
                </c:pt>
                <c:pt idx="2">
                  <c:v>I don't know</c:v>
                </c:pt>
              </c:strCache>
            </c:strRef>
          </c:cat>
          <c:val>
            <c:numRef>
              <c:f>BIOSECURITY!$F$3:$F$6</c:f>
              <c:numCache>
                <c:formatCode>General</c:formatCode>
                <c:ptCount val="3"/>
                <c:pt idx="0">
                  <c:v>26</c:v>
                </c:pt>
                <c:pt idx="1">
                  <c:v>72</c:v>
                </c:pt>
                <c:pt idx="2">
                  <c:v>12</c:v>
                </c:pt>
              </c:numCache>
            </c:numRef>
          </c:val>
          <c:extLst>
            <c:ext xmlns:c16="http://schemas.microsoft.com/office/drawing/2014/chart" uri="{C3380CC4-5D6E-409C-BE32-E72D297353CC}">
              <c16:uniqueId val="{00000008-5FBC-EE40-9C2A-C2F65EF8425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BE"/>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9865F9-77A6-F34C-87E1-E9D2F3542B82}" type="doc">
      <dgm:prSet loTypeId="urn:microsoft.com/office/officeart/2005/8/layout/hProcess11" loCatId="" qsTypeId="urn:microsoft.com/office/officeart/2005/8/quickstyle/simple1" qsCatId="simple" csTypeId="urn:microsoft.com/office/officeart/2005/8/colors/accent1_2" csCatId="accent1" phldr="1"/>
      <dgm:spPr/>
    </dgm:pt>
    <dgm:pt modelId="{C108385A-0A76-7C40-B330-DFDE32C0B5D4}">
      <dgm:prSet phldrT="[Text]" custT="1"/>
      <dgm:spPr/>
      <dgm:t>
        <a:bodyPr/>
        <a:lstStyle/>
        <a:p>
          <a:r>
            <a:rPr lang="en-GB" sz="2200" dirty="0" err="1"/>
            <a:t>Invoer</a:t>
          </a:r>
          <a:endParaRPr lang="en-GB" sz="2200" dirty="0"/>
        </a:p>
      </dgm:t>
    </dgm:pt>
    <dgm:pt modelId="{0E12A381-2C71-E249-9205-0CADFF1454C5}" type="parTrans" cxnId="{998DFAF9-71B1-9F4C-9359-F7A7EBC60F6B}">
      <dgm:prSet/>
      <dgm:spPr/>
      <dgm:t>
        <a:bodyPr/>
        <a:lstStyle/>
        <a:p>
          <a:endParaRPr lang="en-GB"/>
        </a:p>
      </dgm:t>
    </dgm:pt>
    <dgm:pt modelId="{8824E013-B779-964C-8938-5CD3A3F3B5C5}" type="sibTrans" cxnId="{998DFAF9-71B1-9F4C-9359-F7A7EBC60F6B}">
      <dgm:prSet/>
      <dgm:spPr/>
      <dgm:t>
        <a:bodyPr/>
        <a:lstStyle/>
        <a:p>
          <a:endParaRPr lang="en-GB"/>
        </a:p>
      </dgm:t>
    </dgm:pt>
    <dgm:pt modelId="{17D02CB6-F8D9-324B-BE1F-D9DC97E34596}">
      <dgm:prSet phldrT="[Text]"/>
      <dgm:spPr/>
      <dgm:t>
        <a:bodyPr/>
        <a:lstStyle/>
        <a:p>
          <a:r>
            <a:rPr lang="en-GB" dirty="0" err="1"/>
            <a:t>Vestiging</a:t>
          </a:r>
          <a:endParaRPr lang="en-GB" dirty="0"/>
        </a:p>
      </dgm:t>
    </dgm:pt>
    <dgm:pt modelId="{31371935-6244-C741-85BF-4EAAA04A27C9}" type="parTrans" cxnId="{32E98599-B5F4-AA4C-A26A-DFF945305B16}">
      <dgm:prSet/>
      <dgm:spPr/>
      <dgm:t>
        <a:bodyPr/>
        <a:lstStyle/>
        <a:p>
          <a:endParaRPr lang="en-GB"/>
        </a:p>
      </dgm:t>
    </dgm:pt>
    <dgm:pt modelId="{E773A50C-6B13-284F-9A7C-29D3C4AE4038}" type="sibTrans" cxnId="{32E98599-B5F4-AA4C-A26A-DFF945305B16}">
      <dgm:prSet/>
      <dgm:spPr/>
      <dgm:t>
        <a:bodyPr/>
        <a:lstStyle/>
        <a:p>
          <a:endParaRPr lang="en-GB"/>
        </a:p>
      </dgm:t>
    </dgm:pt>
    <dgm:pt modelId="{57402C74-F6F9-2446-9372-8DD40C74F738}">
      <dgm:prSet phldrT="[Text]"/>
      <dgm:spPr/>
      <dgm:t>
        <a:bodyPr/>
        <a:lstStyle/>
        <a:p>
          <a:r>
            <a:rPr lang="en-GB" dirty="0" err="1"/>
            <a:t>Invasief</a:t>
          </a:r>
          <a:endParaRPr lang="en-GB" dirty="0"/>
        </a:p>
      </dgm:t>
    </dgm:pt>
    <dgm:pt modelId="{59526073-556E-3F4B-9CDD-415EFC3583D6}" type="parTrans" cxnId="{BE7A1441-ED4C-7B4C-AFDE-E0831A98B8EB}">
      <dgm:prSet/>
      <dgm:spPr/>
      <dgm:t>
        <a:bodyPr/>
        <a:lstStyle/>
        <a:p>
          <a:endParaRPr lang="en-GB"/>
        </a:p>
      </dgm:t>
    </dgm:pt>
    <dgm:pt modelId="{2BD9A16A-B4CF-8D45-85FB-71C45527AD04}" type="sibTrans" cxnId="{BE7A1441-ED4C-7B4C-AFDE-E0831A98B8EB}">
      <dgm:prSet/>
      <dgm:spPr/>
      <dgm:t>
        <a:bodyPr/>
        <a:lstStyle/>
        <a:p>
          <a:endParaRPr lang="en-GB"/>
        </a:p>
      </dgm:t>
    </dgm:pt>
    <dgm:pt modelId="{0D6D36D2-431E-6A40-A5F1-83CB9B3F8368}" type="pres">
      <dgm:prSet presAssocID="{DC9865F9-77A6-F34C-87E1-E9D2F3542B82}" presName="Name0" presStyleCnt="0">
        <dgm:presLayoutVars>
          <dgm:dir/>
          <dgm:resizeHandles val="exact"/>
        </dgm:presLayoutVars>
      </dgm:prSet>
      <dgm:spPr/>
    </dgm:pt>
    <dgm:pt modelId="{48653033-6BE6-D942-888E-5B8E228A3A8A}" type="pres">
      <dgm:prSet presAssocID="{DC9865F9-77A6-F34C-87E1-E9D2F3542B82}" presName="arrow" presStyleLbl="bgShp" presStyleIdx="0" presStyleCnt="1" custAng="5400000" custLinFactNeighborY="16905"/>
      <dgm:spPr>
        <a:solidFill>
          <a:schemeClr val="bg2">
            <a:lumMod val="90000"/>
          </a:schemeClr>
        </a:solidFill>
      </dgm:spPr>
    </dgm:pt>
    <dgm:pt modelId="{6432CE7B-0271-CE42-9111-443D703CD609}" type="pres">
      <dgm:prSet presAssocID="{DC9865F9-77A6-F34C-87E1-E9D2F3542B82}" presName="points" presStyleCnt="0"/>
      <dgm:spPr/>
    </dgm:pt>
    <dgm:pt modelId="{BA9CA4C3-3D13-8E4D-B11C-2649A3ED3A09}" type="pres">
      <dgm:prSet presAssocID="{C108385A-0A76-7C40-B330-DFDE32C0B5D4}" presName="compositeA" presStyleCnt="0"/>
      <dgm:spPr/>
    </dgm:pt>
    <dgm:pt modelId="{98E3B8BB-03E6-A549-8DAD-359A57C27A5A}" type="pres">
      <dgm:prSet presAssocID="{C108385A-0A76-7C40-B330-DFDE32C0B5D4}" presName="textA" presStyleLbl="revTx" presStyleIdx="0" presStyleCnt="3" custScaleY="13804" custLinFactX="100000" custLinFactNeighborX="140509" custLinFactNeighborY="65395">
        <dgm:presLayoutVars>
          <dgm:bulletEnabled val="1"/>
        </dgm:presLayoutVars>
      </dgm:prSet>
      <dgm:spPr/>
    </dgm:pt>
    <dgm:pt modelId="{A08BBF31-4730-4D4B-9EA3-09491B9322DB}" type="pres">
      <dgm:prSet presAssocID="{C108385A-0A76-7C40-B330-DFDE32C0B5D4}" presName="circleA" presStyleLbl="node1" presStyleIdx="0" presStyleCnt="3" custLinFactX="100000" custLinFactNeighborX="162701" custLinFactNeighborY="-33472"/>
      <dgm:spPr>
        <a:solidFill>
          <a:schemeClr val="accent4">
            <a:lumMod val="75000"/>
          </a:schemeClr>
        </a:solidFill>
      </dgm:spPr>
    </dgm:pt>
    <dgm:pt modelId="{785E9400-185C-004F-AAA2-27594FA8C5EE}" type="pres">
      <dgm:prSet presAssocID="{C108385A-0A76-7C40-B330-DFDE32C0B5D4}" presName="spaceA" presStyleCnt="0"/>
      <dgm:spPr/>
    </dgm:pt>
    <dgm:pt modelId="{E430200F-B029-7740-A08D-C5D86ED98245}" type="pres">
      <dgm:prSet presAssocID="{8824E013-B779-964C-8938-5CD3A3F3B5C5}" presName="space" presStyleCnt="0"/>
      <dgm:spPr/>
    </dgm:pt>
    <dgm:pt modelId="{AC290F4C-36C1-784F-92F3-4F5F8520CEC0}" type="pres">
      <dgm:prSet presAssocID="{17D02CB6-F8D9-324B-BE1F-D9DC97E34596}" presName="compositeB" presStyleCnt="0"/>
      <dgm:spPr/>
    </dgm:pt>
    <dgm:pt modelId="{7D784233-6E5D-B946-95AB-2B577C73CD05}" type="pres">
      <dgm:prSet presAssocID="{17D02CB6-F8D9-324B-BE1F-D9DC97E34596}" presName="textB" presStyleLbl="revTx" presStyleIdx="1" presStyleCnt="3" custLinFactX="34993" custLinFactNeighborX="100000" custLinFactNeighborY="-19834">
        <dgm:presLayoutVars>
          <dgm:bulletEnabled val="1"/>
        </dgm:presLayoutVars>
      </dgm:prSet>
      <dgm:spPr/>
    </dgm:pt>
    <dgm:pt modelId="{04F274AD-E1E7-D74A-A635-ACFA6B4FE005}" type="pres">
      <dgm:prSet presAssocID="{17D02CB6-F8D9-324B-BE1F-D9DC97E34596}" presName="circleB" presStyleLbl="node1" presStyleIdx="1" presStyleCnt="3" custLinFactNeighborX="40593" custLinFactNeighborY="76690"/>
      <dgm:spPr>
        <a:solidFill>
          <a:schemeClr val="accent4">
            <a:lumMod val="60000"/>
            <a:lumOff val="40000"/>
          </a:schemeClr>
        </a:solidFill>
      </dgm:spPr>
    </dgm:pt>
    <dgm:pt modelId="{00F4164C-8421-5244-8A00-6C84C8E34C45}" type="pres">
      <dgm:prSet presAssocID="{17D02CB6-F8D9-324B-BE1F-D9DC97E34596}" presName="spaceB" presStyleCnt="0"/>
      <dgm:spPr/>
    </dgm:pt>
    <dgm:pt modelId="{2C48DF10-754C-DF4E-BEA5-38D50FFBE25F}" type="pres">
      <dgm:prSet presAssocID="{E773A50C-6B13-284F-9A7C-29D3C4AE4038}" presName="space" presStyleCnt="0"/>
      <dgm:spPr/>
    </dgm:pt>
    <dgm:pt modelId="{34E65562-7C5C-C748-BC83-AB4764EDF29D}" type="pres">
      <dgm:prSet presAssocID="{57402C74-F6F9-2446-9372-8DD40C74F738}" presName="compositeA" presStyleCnt="0"/>
      <dgm:spPr/>
    </dgm:pt>
    <dgm:pt modelId="{CFF52313-2A3F-574A-9E93-569E47892A22}" type="pres">
      <dgm:prSet presAssocID="{57402C74-F6F9-2446-9372-8DD40C74F738}" presName="textA" presStyleLbl="revTx" presStyleIdx="2" presStyleCnt="3" custAng="0" custLinFactY="16753" custLinFactNeighborX="34630" custLinFactNeighborY="100000">
        <dgm:presLayoutVars>
          <dgm:bulletEnabled val="1"/>
        </dgm:presLayoutVars>
      </dgm:prSet>
      <dgm:spPr/>
    </dgm:pt>
    <dgm:pt modelId="{D300005E-8C2E-8C4F-9A77-0C089F8A6AB9}" type="pres">
      <dgm:prSet presAssocID="{57402C74-F6F9-2446-9372-8DD40C74F738}" presName="circleA" presStyleLbl="node1" presStyleIdx="2" presStyleCnt="3" custLinFactX="-84261" custLinFactY="100000" custLinFactNeighborX="-100000" custLinFactNeighborY="178016"/>
      <dgm:spPr>
        <a:solidFill>
          <a:schemeClr val="accent4">
            <a:lumMod val="20000"/>
            <a:lumOff val="80000"/>
          </a:schemeClr>
        </a:solidFill>
      </dgm:spPr>
    </dgm:pt>
    <dgm:pt modelId="{EA489D53-FB9A-1C45-8AAE-8A35FA13E847}" type="pres">
      <dgm:prSet presAssocID="{57402C74-F6F9-2446-9372-8DD40C74F738}" presName="spaceA" presStyleCnt="0"/>
      <dgm:spPr/>
    </dgm:pt>
  </dgm:ptLst>
  <dgm:cxnLst>
    <dgm:cxn modelId="{BE7A1441-ED4C-7B4C-AFDE-E0831A98B8EB}" srcId="{DC9865F9-77A6-F34C-87E1-E9D2F3542B82}" destId="{57402C74-F6F9-2446-9372-8DD40C74F738}" srcOrd="2" destOrd="0" parTransId="{59526073-556E-3F4B-9CDD-415EFC3583D6}" sibTransId="{2BD9A16A-B4CF-8D45-85FB-71C45527AD04}"/>
    <dgm:cxn modelId="{05911E6F-9E53-A84F-A4E7-5AFC638C762D}" type="presOf" srcId="{C108385A-0A76-7C40-B330-DFDE32C0B5D4}" destId="{98E3B8BB-03E6-A549-8DAD-359A57C27A5A}" srcOrd="0" destOrd="0" presId="urn:microsoft.com/office/officeart/2005/8/layout/hProcess11"/>
    <dgm:cxn modelId="{6D05CF90-C24C-3640-8CFE-16FC7B901625}" type="presOf" srcId="{57402C74-F6F9-2446-9372-8DD40C74F738}" destId="{CFF52313-2A3F-574A-9E93-569E47892A22}" srcOrd="0" destOrd="0" presId="urn:microsoft.com/office/officeart/2005/8/layout/hProcess11"/>
    <dgm:cxn modelId="{32E98599-B5F4-AA4C-A26A-DFF945305B16}" srcId="{DC9865F9-77A6-F34C-87E1-E9D2F3542B82}" destId="{17D02CB6-F8D9-324B-BE1F-D9DC97E34596}" srcOrd="1" destOrd="0" parTransId="{31371935-6244-C741-85BF-4EAAA04A27C9}" sibTransId="{E773A50C-6B13-284F-9A7C-29D3C4AE4038}"/>
    <dgm:cxn modelId="{DA17DBCF-4346-F541-9006-A32539AB525C}" type="presOf" srcId="{DC9865F9-77A6-F34C-87E1-E9D2F3542B82}" destId="{0D6D36D2-431E-6A40-A5F1-83CB9B3F8368}" srcOrd="0" destOrd="0" presId="urn:microsoft.com/office/officeart/2005/8/layout/hProcess11"/>
    <dgm:cxn modelId="{7841D3D9-9EB9-464D-9FDE-8FE936045609}" type="presOf" srcId="{17D02CB6-F8D9-324B-BE1F-D9DC97E34596}" destId="{7D784233-6E5D-B946-95AB-2B577C73CD05}" srcOrd="0" destOrd="0" presId="urn:microsoft.com/office/officeart/2005/8/layout/hProcess11"/>
    <dgm:cxn modelId="{998DFAF9-71B1-9F4C-9359-F7A7EBC60F6B}" srcId="{DC9865F9-77A6-F34C-87E1-E9D2F3542B82}" destId="{C108385A-0A76-7C40-B330-DFDE32C0B5D4}" srcOrd="0" destOrd="0" parTransId="{0E12A381-2C71-E249-9205-0CADFF1454C5}" sibTransId="{8824E013-B779-964C-8938-5CD3A3F3B5C5}"/>
    <dgm:cxn modelId="{D5FD6F9C-CCF4-8C4B-BE53-2905E9749227}" type="presParOf" srcId="{0D6D36D2-431E-6A40-A5F1-83CB9B3F8368}" destId="{48653033-6BE6-D942-888E-5B8E228A3A8A}" srcOrd="0" destOrd="0" presId="urn:microsoft.com/office/officeart/2005/8/layout/hProcess11"/>
    <dgm:cxn modelId="{1D712EBB-EF71-D946-BF99-56B45BFA378E}" type="presParOf" srcId="{0D6D36D2-431E-6A40-A5F1-83CB9B3F8368}" destId="{6432CE7B-0271-CE42-9111-443D703CD609}" srcOrd="1" destOrd="0" presId="urn:microsoft.com/office/officeart/2005/8/layout/hProcess11"/>
    <dgm:cxn modelId="{5D5A9C8D-0B60-7244-AE6C-CB01D2D601B1}" type="presParOf" srcId="{6432CE7B-0271-CE42-9111-443D703CD609}" destId="{BA9CA4C3-3D13-8E4D-B11C-2649A3ED3A09}" srcOrd="0" destOrd="0" presId="urn:microsoft.com/office/officeart/2005/8/layout/hProcess11"/>
    <dgm:cxn modelId="{EF57AD4D-DDEB-4A42-BAFE-98DF9E48BB3A}" type="presParOf" srcId="{BA9CA4C3-3D13-8E4D-B11C-2649A3ED3A09}" destId="{98E3B8BB-03E6-A549-8DAD-359A57C27A5A}" srcOrd="0" destOrd="0" presId="urn:microsoft.com/office/officeart/2005/8/layout/hProcess11"/>
    <dgm:cxn modelId="{8C4E584B-9EB7-6F4C-8E20-EE2A0ABF9EAE}" type="presParOf" srcId="{BA9CA4C3-3D13-8E4D-B11C-2649A3ED3A09}" destId="{A08BBF31-4730-4D4B-9EA3-09491B9322DB}" srcOrd="1" destOrd="0" presId="urn:microsoft.com/office/officeart/2005/8/layout/hProcess11"/>
    <dgm:cxn modelId="{2AD075C4-D09E-8141-98D2-3B140B0A6BEB}" type="presParOf" srcId="{BA9CA4C3-3D13-8E4D-B11C-2649A3ED3A09}" destId="{785E9400-185C-004F-AAA2-27594FA8C5EE}" srcOrd="2" destOrd="0" presId="urn:microsoft.com/office/officeart/2005/8/layout/hProcess11"/>
    <dgm:cxn modelId="{89DCC06E-9073-634E-8878-CD23D32FB536}" type="presParOf" srcId="{6432CE7B-0271-CE42-9111-443D703CD609}" destId="{E430200F-B029-7740-A08D-C5D86ED98245}" srcOrd="1" destOrd="0" presId="urn:microsoft.com/office/officeart/2005/8/layout/hProcess11"/>
    <dgm:cxn modelId="{79DDDAAA-4A1B-894E-8253-5D03C037C097}" type="presParOf" srcId="{6432CE7B-0271-CE42-9111-443D703CD609}" destId="{AC290F4C-36C1-784F-92F3-4F5F8520CEC0}" srcOrd="2" destOrd="0" presId="urn:microsoft.com/office/officeart/2005/8/layout/hProcess11"/>
    <dgm:cxn modelId="{0F84BDFC-E0A3-6E40-8474-F046C0B81753}" type="presParOf" srcId="{AC290F4C-36C1-784F-92F3-4F5F8520CEC0}" destId="{7D784233-6E5D-B946-95AB-2B577C73CD05}" srcOrd="0" destOrd="0" presId="urn:microsoft.com/office/officeart/2005/8/layout/hProcess11"/>
    <dgm:cxn modelId="{B6FBB2E9-848B-4A4E-B71A-32029B37CD3F}" type="presParOf" srcId="{AC290F4C-36C1-784F-92F3-4F5F8520CEC0}" destId="{04F274AD-E1E7-D74A-A635-ACFA6B4FE005}" srcOrd="1" destOrd="0" presId="urn:microsoft.com/office/officeart/2005/8/layout/hProcess11"/>
    <dgm:cxn modelId="{41E36C22-8A7F-6241-8A42-8EA3F8997025}" type="presParOf" srcId="{AC290F4C-36C1-784F-92F3-4F5F8520CEC0}" destId="{00F4164C-8421-5244-8A00-6C84C8E34C45}" srcOrd="2" destOrd="0" presId="urn:microsoft.com/office/officeart/2005/8/layout/hProcess11"/>
    <dgm:cxn modelId="{0A9D815D-0446-894D-8063-F6C67691FFE7}" type="presParOf" srcId="{6432CE7B-0271-CE42-9111-443D703CD609}" destId="{2C48DF10-754C-DF4E-BEA5-38D50FFBE25F}" srcOrd="3" destOrd="0" presId="urn:microsoft.com/office/officeart/2005/8/layout/hProcess11"/>
    <dgm:cxn modelId="{85465AE5-C7B6-4540-A049-09E6EBFF59A0}" type="presParOf" srcId="{6432CE7B-0271-CE42-9111-443D703CD609}" destId="{34E65562-7C5C-C748-BC83-AB4764EDF29D}" srcOrd="4" destOrd="0" presId="urn:microsoft.com/office/officeart/2005/8/layout/hProcess11"/>
    <dgm:cxn modelId="{FC947A94-3BD2-064D-BB44-ADE80C1D9EFD}" type="presParOf" srcId="{34E65562-7C5C-C748-BC83-AB4764EDF29D}" destId="{CFF52313-2A3F-574A-9E93-569E47892A22}" srcOrd="0" destOrd="0" presId="urn:microsoft.com/office/officeart/2005/8/layout/hProcess11"/>
    <dgm:cxn modelId="{CFA1B7BF-145D-E645-8371-6F2323024D3D}" type="presParOf" srcId="{34E65562-7C5C-C748-BC83-AB4764EDF29D}" destId="{D300005E-8C2E-8C4F-9A77-0C089F8A6AB9}" srcOrd="1" destOrd="0" presId="urn:microsoft.com/office/officeart/2005/8/layout/hProcess11"/>
    <dgm:cxn modelId="{75EC61D1-70C6-4B49-8A4C-6E6EF669529F}" type="presParOf" srcId="{34E65562-7C5C-C748-BC83-AB4764EDF29D}" destId="{EA489D53-FB9A-1C45-8AAE-8A35FA13E847}"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53033-6BE6-D942-888E-5B8E228A3A8A}">
      <dsp:nvSpPr>
        <dsp:cNvPr id="0" name=""/>
        <dsp:cNvSpPr/>
      </dsp:nvSpPr>
      <dsp:spPr>
        <a:xfrm rot="5400000">
          <a:off x="0" y="2380564"/>
          <a:ext cx="4776788" cy="2590244"/>
        </a:xfrm>
        <a:prstGeom prst="notchedRightArrow">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98E3B8BB-03E6-A549-8DAD-359A57C27A5A}">
      <dsp:nvSpPr>
        <dsp:cNvPr id="0" name=""/>
        <dsp:cNvSpPr/>
      </dsp:nvSpPr>
      <dsp:spPr>
        <a:xfrm>
          <a:off x="3334243" y="2252062"/>
          <a:ext cx="1385455" cy="357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en-GB" sz="2200" kern="1200" dirty="0" err="1"/>
            <a:t>Invoer</a:t>
          </a:r>
          <a:endParaRPr lang="en-GB" sz="2200" kern="1200" dirty="0"/>
        </a:p>
      </dsp:txBody>
      <dsp:txXfrm>
        <a:off x="3334243" y="2252062"/>
        <a:ext cx="1385455" cy="357557"/>
      </dsp:txXfrm>
    </dsp:sp>
    <dsp:sp modelId="{A08BBF31-4730-4D4B-9EA3-09491B9322DB}">
      <dsp:nvSpPr>
        <dsp:cNvPr id="0" name=""/>
        <dsp:cNvSpPr/>
      </dsp:nvSpPr>
      <dsp:spPr>
        <a:xfrm>
          <a:off x="2072195" y="2139101"/>
          <a:ext cx="647561" cy="647561"/>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84233-6E5D-B946-95AB-2B577C73CD05}">
      <dsp:nvSpPr>
        <dsp:cNvPr id="0" name=""/>
        <dsp:cNvSpPr/>
      </dsp:nvSpPr>
      <dsp:spPr>
        <a:xfrm>
          <a:off x="3327094" y="3371617"/>
          <a:ext cx="1385455" cy="259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GB" sz="2200" kern="1200" dirty="0" err="1"/>
            <a:t>Vestiging</a:t>
          </a:r>
          <a:endParaRPr lang="en-GB" sz="2200" kern="1200" dirty="0"/>
        </a:p>
      </dsp:txBody>
      <dsp:txXfrm>
        <a:off x="3327094" y="3371617"/>
        <a:ext cx="1385455" cy="2590244"/>
      </dsp:txXfrm>
    </dsp:sp>
    <dsp:sp modelId="{04F274AD-E1E7-D74A-A635-ACFA6B4FE005}">
      <dsp:nvSpPr>
        <dsp:cNvPr id="0" name=""/>
        <dsp:cNvSpPr/>
      </dsp:nvSpPr>
      <dsp:spPr>
        <a:xfrm>
          <a:off x="2088638" y="3410639"/>
          <a:ext cx="647561" cy="647561"/>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F52313-2A3F-574A-9E93-569E47892A22}">
      <dsp:nvSpPr>
        <dsp:cNvPr id="0" name=""/>
        <dsp:cNvSpPr/>
      </dsp:nvSpPr>
      <dsp:spPr>
        <a:xfrm>
          <a:off x="3391332" y="3024188"/>
          <a:ext cx="1385455" cy="2590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en-GB" sz="2200" kern="1200" dirty="0" err="1"/>
            <a:t>Invasief</a:t>
          </a:r>
          <a:endParaRPr lang="en-GB" sz="2200" kern="1200" dirty="0"/>
        </a:p>
      </dsp:txBody>
      <dsp:txXfrm>
        <a:off x="3391332" y="3024188"/>
        <a:ext cx="1385455" cy="2590244"/>
      </dsp:txXfrm>
    </dsp:sp>
    <dsp:sp modelId="{D300005E-8C2E-8C4F-9A77-0C089F8A6AB9}">
      <dsp:nvSpPr>
        <dsp:cNvPr id="0" name=""/>
        <dsp:cNvSpPr/>
      </dsp:nvSpPr>
      <dsp:spPr>
        <a:xfrm>
          <a:off x="2087299" y="4714348"/>
          <a:ext cx="647561" cy="647561"/>
        </a:xfrm>
        <a:prstGeom prst="ellipse">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0.40621</cdr:x>
      <cdr:y>0.29801</cdr:y>
    </cdr:from>
    <cdr:to>
      <cdr:x>0.52466</cdr:x>
      <cdr:y>0.58789</cdr:y>
    </cdr:to>
    <cdr:sp macro="" textlink="">
      <cdr:nvSpPr>
        <cdr:cNvPr id="2" name="Triangle isocèle 1">
          <a:extLst xmlns:a="http://schemas.openxmlformats.org/drawingml/2006/main">
            <a:ext uri="{FF2B5EF4-FFF2-40B4-BE49-F238E27FC236}">
              <a16:creationId xmlns:a16="http://schemas.microsoft.com/office/drawing/2014/main" id="{9A69C2A1-A223-40C7-BBDD-71D582A74ED1}"/>
            </a:ext>
          </a:extLst>
        </cdr:cNvPr>
        <cdr:cNvSpPr/>
      </cdr:nvSpPr>
      <cdr:spPr>
        <a:xfrm xmlns:a="http://schemas.openxmlformats.org/drawingml/2006/main" rot="9949565">
          <a:off x="1632852" y="1071287"/>
          <a:ext cx="476136" cy="1042062"/>
        </a:xfrm>
        <a:custGeom xmlns:a="http://schemas.openxmlformats.org/drawingml/2006/main">
          <a:avLst/>
          <a:gdLst>
            <a:gd name="connsiteX0" fmla="*/ 0 w 429377"/>
            <a:gd name="connsiteY0" fmla="*/ 958701 h 958701"/>
            <a:gd name="connsiteX1" fmla="*/ 214689 w 429377"/>
            <a:gd name="connsiteY1" fmla="*/ 0 h 958701"/>
            <a:gd name="connsiteX2" fmla="*/ 429377 w 429377"/>
            <a:gd name="connsiteY2" fmla="*/ 958701 h 958701"/>
            <a:gd name="connsiteX3" fmla="*/ 0 w 429377"/>
            <a:gd name="connsiteY3" fmla="*/ 958701 h 958701"/>
            <a:gd name="connsiteX0" fmla="*/ 0 w 474993"/>
            <a:gd name="connsiteY0" fmla="*/ 954549 h 958701"/>
            <a:gd name="connsiteX1" fmla="*/ 260305 w 474993"/>
            <a:gd name="connsiteY1" fmla="*/ 0 h 958701"/>
            <a:gd name="connsiteX2" fmla="*/ 474993 w 474993"/>
            <a:gd name="connsiteY2" fmla="*/ 958701 h 958701"/>
            <a:gd name="connsiteX3" fmla="*/ 0 w 474993"/>
            <a:gd name="connsiteY3" fmla="*/ 954549 h 958701"/>
            <a:gd name="connsiteX0" fmla="*/ 0 w 477302"/>
            <a:gd name="connsiteY0" fmla="*/ 954549 h 959284"/>
            <a:gd name="connsiteX1" fmla="*/ 260305 w 477302"/>
            <a:gd name="connsiteY1" fmla="*/ 0 h 959284"/>
            <a:gd name="connsiteX2" fmla="*/ 477302 w 477302"/>
            <a:gd name="connsiteY2" fmla="*/ 959284 h 959284"/>
            <a:gd name="connsiteX3" fmla="*/ 0 w 477302"/>
            <a:gd name="connsiteY3" fmla="*/ 954549 h 959284"/>
            <a:gd name="connsiteX0" fmla="*/ 0 w 477302"/>
            <a:gd name="connsiteY0" fmla="*/ 1008864 h 1013599"/>
            <a:gd name="connsiteX1" fmla="*/ 249461 w 477302"/>
            <a:gd name="connsiteY1" fmla="*/ 0 h 1013599"/>
            <a:gd name="connsiteX2" fmla="*/ 477302 w 477302"/>
            <a:gd name="connsiteY2" fmla="*/ 1013599 h 1013599"/>
            <a:gd name="connsiteX3" fmla="*/ 0 w 477302"/>
            <a:gd name="connsiteY3" fmla="*/ 1008864 h 1013599"/>
            <a:gd name="connsiteX0" fmla="*/ 0 w 477302"/>
            <a:gd name="connsiteY0" fmla="*/ 1008864 h 1034734"/>
            <a:gd name="connsiteX1" fmla="*/ 249461 w 477302"/>
            <a:gd name="connsiteY1" fmla="*/ 0 h 1034734"/>
            <a:gd name="connsiteX2" fmla="*/ 477302 w 477302"/>
            <a:gd name="connsiteY2" fmla="*/ 1013599 h 1034734"/>
            <a:gd name="connsiteX3" fmla="*/ 317603 w 477302"/>
            <a:gd name="connsiteY3" fmla="*/ 1034711 h 1034734"/>
            <a:gd name="connsiteX4" fmla="*/ 0 w 477302"/>
            <a:gd name="connsiteY4" fmla="*/ 1008864 h 1034734"/>
            <a:gd name="connsiteX0" fmla="*/ 0 w 477302"/>
            <a:gd name="connsiteY0" fmla="*/ 1008864 h 1035316"/>
            <a:gd name="connsiteX1" fmla="*/ 249461 w 477302"/>
            <a:gd name="connsiteY1" fmla="*/ 0 h 1035316"/>
            <a:gd name="connsiteX2" fmla="*/ 477302 w 477302"/>
            <a:gd name="connsiteY2" fmla="*/ 1013599 h 1035316"/>
            <a:gd name="connsiteX3" fmla="*/ 317603 w 477302"/>
            <a:gd name="connsiteY3" fmla="*/ 1034711 h 1035316"/>
            <a:gd name="connsiteX4" fmla="*/ 138568 w 477302"/>
            <a:gd name="connsiteY4" fmla="*/ 1033704 h 1035316"/>
            <a:gd name="connsiteX5" fmla="*/ 0 w 477302"/>
            <a:gd name="connsiteY5" fmla="*/ 1008864 h 1035316"/>
            <a:gd name="connsiteX0" fmla="*/ 0 w 477302"/>
            <a:gd name="connsiteY0" fmla="*/ 1008864 h 1038788"/>
            <a:gd name="connsiteX1" fmla="*/ 249461 w 477302"/>
            <a:gd name="connsiteY1" fmla="*/ 0 h 1038788"/>
            <a:gd name="connsiteX2" fmla="*/ 477302 w 477302"/>
            <a:gd name="connsiteY2" fmla="*/ 1013599 h 1038788"/>
            <a:gd name="connsiteX3" fmla="*/ 323947 w 477302"/>
            <a:gd name="connsiteY3" fmla="*/ 1038769 h 1038788"/>
            <a:gd name="connsiteX4" fmla="*/ 138568 w 477302"/>
            <a:gd name="connsiteY4" fmla="*/ 1033704 h 1038788"/>
            <a:gd name="connsiteX5" fmla="*/ 0 w 477302"/>
            <a:gd name="connsiteY5" fmla="*/ 1008864 h 1038788"/>
            <a:gd name="connsiteX0" fmla="*/ 0 w 477302"/>
            <a:gd name="connsiteY0" fmla="*/ 1008864 h 1042468"/>
            <a:gd name="connsiteX1" fmla="*/ 249461 w 477302"/>
            <a:gd name="connsiteY1" fmla="*/ 0 h 1042468"/>
            <a:gd name="connsiteX2" fmla="*/ 477302 w 477302"/>
            <a:gd name="connsiteY2" fmla="*/ 1013599 h 1042468"/>
            <a:gd name="connsiteX3" fmla="*/ 323947 w 477302"/>
            <a:gd name="connsiteY3" fmla="*/ 1038769 h 1042468"/>
            <a:gd name="connsiteX4" fmla="*/ 229800 w 477302"/>
            <a:gd name="connsiteY4" fmla="*/ 1042009 h 1042468"/>
            <a:gd name="connsiteX5" fmla="*/ 138568 w 477302"/>
            <a:gd name="connsiteY5" fmla="*/ 1033704 h 1042468"/>
            <a:gd name="connsiteX6" fmla="*/ 0 w 477302"/>
            <a:gd name="connsiteY6" fmla="*/ 1008864 h 1042468"/>
            <a:gd name="connsiteX0" fmla="*/ 0 w 477302"/>
            <a:gd name="connsiteY0" fmla="*/ 1008864 h 1042468"/>
            <a:gd name="connsiteX1" fmla="*/ 249461 w 477302"/>
            <a:gd name="connsiteY1" fmla="*/ 0 h 1042468"/>
            <a:gd name="connsiteX2" fmla="*/ 477302 w 477302"/>
            <a:gd name="connsiteY2" fmla="*/ 1013599 h 1042468"/>
            <a:gd name="connsiteX3" fmla="*/ 323947 w 477302"/>
            <a:gd name="connsiteY3" fmla="*/ 1038769 h 1042468"/>
            <a:gd name="connsiteX4" fmla="*/ 229800 w 477302"/>
            <a:gd name="connsiteY4" fmla="*/ 1042009 h 1042468"/>
            <a:gd name="connsiteX5" fmla="*/ 125859 w 477302"/>
            <a:gd name="connsiteY5" fmla="*/ 1035406 h 1042468"/>
            <a:gd name="connsiteX6" fmla="*/ 0 w 477302"/>
            <a:gd name="connsiteY6" fmla="*/ 1008864 h 1042468"/>
            <a:gd name="connsiteX0" fmla="*/ 0 w 477302"/>
            <a:gd name="connsiteY0" fmla="*/ 1008864 h 1043853"/>
            <a:gd name="connsiteX1" fmla="*/ 249461 w 477302"/>
            <a:gd name="connsiteY1" fmla="*/ 0 h 1043853"/>
            <a:gd name="connsiteX2" fmla="*/ 477302 w 477302"/>
            <a:gd name="connsiteY2" fmla="*/ 1013599 h 1043853"/>
            <a:gd name="connsiteX3" fmla="*/ 345308 w 477302"/>
            <a:gd name="connsiteY3" fmla="*/ 1041707 h 1043853"/>
            <a:gd name="connsiteX4" fmla="*/ 229800 w 477302"/>
            <a:gd name="connsiteY4" fmla="*/ 1042009 h 1043853"/>
            <a:gd name="connsiteX5" fmla="*/ 125859 w 477302"/>
            <a:gd name="connsiteY5" fmla="*/ 1035406 h 1043853"/>
            <a:gd name="connsiteX6" fmla="*/ 0 w 477302"/>
            <a:gd name="connsiteY6" fmla="*/ 1008864 h 1043853"/>
            <a:gd name="connsiteX0" fmla="*/ 0 w 477302"/>
            <a:gd name="connsiteY0" fmla="*/ 1008864 h 1042368"/>
            <a:gd name="connsiteX1" fmla="*/ 249461 w 477302"/>
            <a:gd name="connsiteY1" fmla="*/ 0 h 1042368"/>
            <a:gd name="connsiteX2" fmla="*/ 477302 w 477302"/>
            <a:gd name="connsiteY2" fmla="*/ 1013599 h 1042368"/>
            <a:gd name="connsiteX3" fmla="*/ 360909 w 477302"/>
            <a:gd name="connsiteY3" fmla="*/ 1038279 h 1042368"/>
            <a:gd name="connsiteX4" fmla="*/ 229800 w 477302"/>
            <a:gd name="connsiteY4" fmla="*/ 1042009 h 1042368"/>
            <a:gd name="connsiteX5" fmla="*/ 125859 w 477302"/>
            <a:gd name="connsiteY5" fmla="*/ 1035406 h 1042368"/>
            <a:gd name="connsiteX6" fmla="*/ 0 w 477302"/>
            <a:gd name="connsiteY6" fmla="*/ 1008864 h 1042368"/>
            <a:gd name="connsiteX0" fmla="*/ 0 w 479710"/>
            <a:gd name="connsiteY0" fmla="*/ 1008864 h 1096429"/>
            <a:gd name="connsiteX1" fmla="*/ 249461 w 479710"/>
            <a:gd name="connsiteY1" fmla="*/ 0 h 1096429"/>
            <a:gd name="connsiteX2" fmla="*/ 477302 w 479710"/>
            <a:gd name="connsiteY2" fmla="*/ 1013599 h 1096429"/>
            <a:gd name="connsiteX3" fmla="*/ 360909 w 479710"/>
            <a:gd name="connsiteY3" fmla="*/ 1038279 h 1096429"/>
            <a:gd name="connsiteX4" fmla="*/ 229800 w 479710"/>
            <a:gd name="connsiteY4" fmla="*/ 1042009 h 1096429"/>
            <a:gd name="connsiteX5" fmla="*/ 125859 w 479710"/>
            <a:gd name="connsiteY5" fmla="*/ 1035406 h 1096429"/>
            <a:gd name="connsiteX6" fmla="*/ 0 w 479710"/>
            <a:gd name="connsiteY6" fmla="*/ 1008864 h 1096429"/>
            <a:gd name="connsiteX0" fmla="*/ 0 w 477302"/>
            <a:gd name="connsiteY0" fmla="*/ 1008864 h 1042368"/>
            <a:gd name="connsiteX1" fmla="*/ 249461 w 477302"/>
            <a:gd name="connsiteY1" fmla="*/ 0 h 1042368"/>
            <a:gd name="connsiteX2" fmla="*/ 477302 w 477302"/>
            <a:gd name="connsiteY2" fmla="*/ 1013599 h 1042368"/>
            <a:gd name="connsiteX3" fmla="*/ 360909 w 477302"/>
            <a:gd name="connsiteY3" fmla="*/ 1038279 h 1042368"/>
            <a:gd name="connsiteX4" fmla="*/ 229800 w 477302"/>
            <a:gd name="connsiteY4" fmla="*/ 1042009 h 1042368"/>
            <a:gd name="connsiteX5" fmla="*/ 125859 w 477302"/>
            <a:gd name="connsiteY5" fmla="*/ 1035406 h 1042368"/>
            <a:gd name="connsiteX6" fmla="*/ 0 w 477302"/>
            <a:gd name="connsiteY6" fmla="*/ 1008864 h 1042368"/>
            <a:gd name="connsiteX0" fmla="*/ 0 w 477302"/>
            <a:gd name="connsiteY0" fmla="*/ 1008864 h 1042368"/>
            <a:gd name="connsiteX1" fmla="*/ 249461 w 477302"/>
            <a:gd name="connsiteY1" fmla="*/ 0 h 1042368"/>
            <a:gd name="connsiteX2" fmla="*/ 477302 w 477302"/>
            <a:gd name="connsiteY2" fmla="*/ 1013599 h 1042368"/>
            <a:gd name="connsiteX3" fmla="*/ 360909 w 477302"/>
            <a:gd name="connsiteY3" fmla="*/ 1038279 h 1042368"/>
            <a:gd name="connsiteX4" fmla="*/ 229800 w 477302"/>
            <a:gd name="connsiteY4" fmla="*/ 1042009 h 1042368"/>
            <a:gd name="connsiteX5" fmla="*/ 125859 w 477302"/>
            <a:gd name="connsiteY5" fmla="*/ 1035406 h 1042368"/>
            <a:gd name="connsiteX6" fmla="*/ 0 w 477302"/>
            <a:gd name="connsiteY6" fmla="*/ 1008864 h 1042368"/>
            <a:gd name="connsiteX0" fmla="*/ 0 w 477302"/>
            <a:gd name="connsiteY0" fmla="*/ 1008864 h 1042368"/>
            <a:gd name="connsiteX1" fmla="*/ 249461 w 477302"/>
            <a:gd name="connsiteY1" fmla="*/ 0 h 1042368"/>
            <a:gd name="connsiteX2" fmla="*/ 477302 w 477302"/>
            <a:gd name="connsiteY2" fmla="*/ 1013599 h 1042368"/>
            <a:gd name="connsiteX3" fmla="*/ 360909 w 477302"/>
            <a:gd name="connsiteY3" fmla="*/ 1038279 h 1042368"/>
            <a:gd name="connsiteX4" fmla="*/ 229800 w 477302"/>
            <a:gd name="connsiteY4" fmla="*/ 1042009 h 1042368"/>
            <a:gd name="connsiteX5" fmla="*/ 125859 w 477302"/>
            <a:gd name="connsiteY5" fmla="*/ 1035406 h 1042368"/>
            <a:gd name="connsiteX6" fmla="*/ 0 w 477302"/>
            <a:gd name="connsiteY6" fmla="*/ 1008864 h 1042368"/>
            <a:gd name="connsiteX0" fmla="*/ 0 w 477302"/>
            <a:gd name="connsiteY0" fmla="*/ 1008864 h 1042368"/>
            <a:gd name="connsiteX1" fmla="*/ 249461 w 477302"/>
            <a:gd name="connsiteY1" fmla="*/ 0 h 1042368"/>
            <a:gd name="connsiteX2" fmla="*/ 477302 w 477302"/>
            <a:gd name="connsiteY2" fmla="*/ 1013599 h 1042368"/>
            <a:gd name="connsiteX3" fmla="*/ 360909 w 477302"/>
            <a:gd name="connsiteY3" fmla="*/ 1038279 h 1042368"/>
            <a:gd name="connsiteX4" fmla="*/ 229800 w 477302"/>
            <a:gd name="connsiteY4" fmla="*/ 1042009 h 1042368"/>
            <a:gd name="connsiteX5" fmla="*/ 125859 w 477302"/>
            <a:gd name="connsiteY5" fmla="*/ 1035406 h 1042368"/>
            <a:gd name="connsiteX6" fmla="*/ 0 w 477302"/>
            <a:gd name="connsiteY6" fmla="*/ 1008864 h 1042368"/>
            <a:gd name="connsiteX0" fmla="*/ 0 w 477302"/>
            <a:gd name="connsiteY0" fmla="*/ 1008864 h 1042378"/>
            <a:gd name="connsiteX1" fmla="*/ 249461 w 477302"/>
            <a:gd name="connsiteY1" fmla="*/ 0 h 1042378"/>
            <a:gd name="connsiteX2" fmla="*/ 477302 w 477302"/>
            <a:gd name="connsiteY2" fmla="*/ 1013599 h 1042378"/>
            <a:gd name="connsiteX3" fmla="*/ 360909 w 477302"/>
            <a:gd name="connsiteY3" fmla="*/ 1038279 h 1042378"/>
            <a:gd name="connsiteX4" fmla="*/ 229800 w 477302"/>
            <a:gd name="connsiteY4" fmla="*/ 1042009 h 1042378"/>
            <a:gd name="connsiteX5" fmla="*/ 116624 w 477302"/>
            <a:gd name="connsiteY5" fmla="*/ 1033073 h 1042378"/>
            <a:gd name="connsiteX6" fmla="*/ 0 w 477302"/>
            <a:gd name="connsiteY6" fmla="*/ 1008864 h 1042378"/>
            <a:gd name="connsiteX0" fmla="*/ 0 w 477302"/>
            <a:gd name="connsiteY0" fmla="*/ 1008864 h 1042378"/>
            <a:gd name="connsiteX1" fmla="*/ 249461 w 477302"/>
            <a:gd name="connsiteY1" fmla="*/ 0 h 1042378"/>
            <a:gd name="connsiteX2" fmla="*/ 477302 w 477302"/>
            <a:gd name="connsiteY2" fmla="*/ 1013599 h 1042378"/>
            <a:gd name="connsiteX3" fmla="*/ 360909 w 477302"/>
            <a:gd name="connsiteY3" fmla="*/ 1038279 h 1042378"/>
            <a:gd name="connsiteX4" fmla="*/ 229800 w 477302"/>
            <a:gd name="connsiteY4" fmla="*/ 1042009 h 1042378"/>
            <a:gd name="connsiteX5" fmla="*/ 116624 w 477302"/>
            <a:gd name="connsiteY5" fmla="*/ 1033073 h 1042378"/>
            <a:gd name="connsiteX6" fmla="*/ 0 w 477302"/>
            <a:gd name="connsiteY6" fmla="*/ 1008864 h 1042378"/>
            <a:gd name="connsiteX0" fmla="*/ 0 w 477302"/>
            <a:gd name="connsiteY0" fmla="*/ 1008864 h 1042378"/>
            <a:gd name="connsiteX1" fmla="*/ 249461 w 477302"/>
            <a:gd name="connsiteY1" fmla="*/ 0 h 1042378"/>
            <a:gd name="connsiteX2" fmla="*/ 477302 w 477302"/>
            <a:gd name="connsiteY2" fmla="*/ 1013599 h 1042378"/>
            <a:gd name="connsiteX3" fmla="*/ 360909 w 477302"/>
            <a:gd name="connsiteY3" fmla="*/ 1038279 h 1042378"/>
            <a:gd name="connsiteX4" fmla="*/ 229800 w 477302"/>
            <a:gd name="connsiteY4" fmla="*/ 1042009 h 1042378"/>
            <a:gd name="connsiteX5" fmla="*/ 116624 w 477302"/>
            <a:gd name="connsiteY5" fmla="*/ 1033073 h 1042378"/>
            <a:gd name="connsiteX6" fmla="*/ 0 w 477302"/>
            <a:gd name="connsiteY6" fmla="*/ 1008864 h 1042378"/>
            <a:gd name="connsiteX0" fmla="*/ 0 w 477302"/>
            <a:gd name="connsiteY0" fmla="*/ 1008864 h 1042762"/>
            <a:gd name="connsiteX1" fmla="*/ 249461 w 477302"/>
            <a:gd name="connsiteY1" fmla="*/ 0 h 1042762"/>
            <a:gd name="connsiteX2" fmla="*/ 477302 w 477302"/>
            <a:gd name="connsiteY2" fmla="*/ 1013599 h 1042762"/>
            <a:gd name="connsiteX3" fmla="*/ 365527 w 477302"/>
            <a:gd name="connsiteY3" fmla="*/ 1039445 h 1042762"/>
            <a:gd name="connsiteX4" fmla="*/ 229800 w 477302"/>
            <a:gd name="connsiteY4" fmla="*/ 1042009 h 1042762"/>
            <a:gd name="connsiteX5" fmla="*/ 116624 w 477302"/>
            <a:gd name="connsiteY5" fmla="*/ 1033073 h 1042762"/>
            <a:gd name="connsiteX6" fmla="*/ 0 w 477302"/>
            <a:gd name="connsiteY6" fmla="*/ 1008864 h 1042762"/>
            <a:gd name="connsiteX0" fmla="*/ 0 w 477302"/>
            <a:gd name="connsiteY0" fmla="*/ 1008864 h 1042062"/>
            <a:gd name="connsiteX1" fmla="*/ 249461 w 477302"/>
            <a:gd name="connsiteY1" fmla="*/ 0 h 1042062"/>
            <a:gd name="connsiteX2" fmla="*/ 477302 w 477302"/>
            <a:gd name="connsiteY2" fmla="*/ 1013599 h 1042062"/>
            <a:gd name="connsiteX3" fmla="*/ 379988 w 477302"/>
            <a:gd name="connsiteY3" fmla="*/ 1030816 h 1042062"/>
            <a:gd name="connsiteX4" fmla="*/ 229800 w 477302"/>
            <a:gd name="connsiteY4" fmla="*/ 1042009 h 1042062"/>
            <a:gd name="connsiteX5" fmla="*/ 116624 w 477302"/>
            <a:gd name="connsiteY5" fmla="*/ 1033073 h 1042062"/>
            <a:gd name="connsiteX6" fmla="*/ 0 w 477302"/>
            <a:gd name="connsiteY6" fmla="*/ 1008864 h 1042062"/>
            <a:gd name="connsiteX0" fmla="*/ 0 w 477302"/>
            <a:gd name="connsiteY0" fmla="*/ 1008864 h 1042062"/>
            <a:gd name="connsiteX1" fmla="*/ 249461 w 477302"/>
            <a:gd name="connsiteY1" fmla="*/ 0 h 1042062"/>
            <a:gd name="connsiteX2" fmla="*/ 477302 w 477302"/>
            <a:gd name="connsiteY2" fmla="*/ 1013599 h 1042062"/>
            <a:gd name="connsiteX3" fmla="*/ 379988 w 477302"/>
            <a:gd name="connsiteY3" fmla="*/ 1030816 h 1042062"/>
            <a:gd name="connsiteX4" fmla="*/ 229800 w 477302"/>
            <a:gd name="connsiteY4" fmla="*/ 1042009 h 1042062"/>
            <a:gd name="connsiteX5" fmla="*/ 116624 w 477302"/>
            <a:gd name="connsiteY5" fmla="*/ 1033073 h 1042062"/>
            <a:gd name="connsiteX6" fmla="*/ 0 w 477302"/>
            <a:gd name="connsiteY6" fmla="*/ 1008864 h 1042062"/>
            <a:gd name="connsiteX0" fmla="*/ 0 w 476136"/>
            <a:gd name="connsiteY0" fmla="*/ 1008864 h 1042062"/>
            <a:gd name="connsiteX1" fmla="*/ 249461 w 476136"/>
            <a:gd name="connsiteY1" fmla="*/ 0 h 1042062"/>
            <a:gd name="connsiteX2" fmla="*/ 476136 w 476136"/>
            <a:gd name="connsiteY2" fmla="*/ 1018216 h 1042062"/>
            <a:gd name="connsiteX3" fmla="*/ 379988 w 476136"/>
            <a:gd name="connsiteY3" fmla="*/ 1030816 h 1042062"/>
            <a:gd name="connsiteX4" fmla="*/ 229800 w 476136"/>
            <a:gd name="connsiteY4" fmla="*/ 1042009 h 1042062"/>
            <a:gd name="connsiteX5" fmla="*/ 116624 w 476136"/>
            <a:gd name="connsiteY5" fmla="*/ 1033073 h 1042062"/>
            <a:gd name="connsiteX6" fmla="*/ 0 w 476136"/>
            <a:gd name="connsiteY6" fmla="*/ 1008864 h 1042062"/>
            <a:gd name="connsiteX0" fmla="*/ 0 w 476136"/>
            <a:gd name="connsiteY0" fmla="*/ 1008864 h 1042062"/>
            <a:gd name="connsiteX1" fmla="*/ 249461 w 476136"/>
            <a:gd name="connsiteY1" fmla="*/ 0 h 1042062"/>
            <a:gd name="connsiteX2" fmla="*/ 476136 w 476136"/>
            <a:gd name="connsiteY2" fmla="*/ 1018216 h 1042062"/>
            <a:gd name="connsiteX3" fmla="*/ 379988 w 476136"/>
            <a:gd name="connsiteY3" fmla="*/ 1030816 h 1042062"/>
            <a:gd name="connsiteX4" fmla="*/ 229800 w 476136"/>
            <a:gd name="connsiteY4" fmla="*/ 1042009 h 1042062"/>
            <a:gd name="connsiteX5" fmla="*/ 116624 w 476136"/>
            <a:gd name="connsiteY5" fmla="*/ 1033073 h 1042062"/>
            <a:gd name="connsiteX6" fmla="*/ 0 w 476136"/>
            <a:gd name="connsiteY6" fmla="*/ 1008864 h 104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136" h="1042062">
              <a:moveTo>
                <a:pt x="0" y="1008864"/>
              </a:moveTo>
              <a:lnTo>
                <a:pt x="249461" y="0"/>
              </a:lnTo>
              <a:lnTo>
                <a:pt x="476136" y="1018216"/>
              </a:lnTo>
              <a:cubicBezTo>
                <a:pt x="412510" y="1030509"/>
                <a:pt x="421044" y="1026851"/>
                <a:pt x="379988" y="1030816"/>
              </a:cubicBezTo>
              <a:cubicBezTo>
                <a:pt x="338932" y="1034781"/>
                <a:pt x="273694" y="1041633"/>
                <a:pt x="229800" y="1042009"/>
              </a:cubicBezTo>
              <a:cubicBezTo>
                <a:pt x="185906" y="1042385"/>
                <a:pt x="153759" y="1040904"/>
                <a:pt x="116624" y="1033073"/>
              </a:cubicBezTo>
              <a:cubicBezTo>
                <a:pt x="74671" y="1024226"/>
                <a:pt x="55222" y="1023517"/>
                <a:pt x="0" y="1008864"/>
              </a:cubicBezTo>
              <a:close/>
            </a:path>
          </a:pathLst>
        </a:custGeom>
        <a:solidFill xmlns:a="http://schemas.openxmlformats.org/drawingml/2006/main">
          <a:srgbClr val="A5333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BE"/>
        </a:p>
      </cdr:txBody>
    </cdr:sp>
  </cdr:relSizeAnchor>
  <cdr:relSizeAnchor xmlns:cdr="http://schemas.openxmlformats.org/drawingml/2006/chartDrawing">
    <cdr:from>
      <cdr:x>0.34932</cdr:x>
      <cdr:y>0.17935</cdr:y>
    </cdr:from>
    <cdr:to>
      <cdr:x>0.47633</cdr:x>
      <cdr:y>0.31618</cdr:y>
    </cdr:to>
    <cdr:sp macro="" textlink="">
      <cdr:nvSpPr>
        <cdr:cNvPr id="3" name="ZoneTexte 2">
          <a:extLst xmlns:a="http://schemas.openxmlformats.org/drawingml/2006/main">
            <a:ext uri="{FF2B5EF4-FFF2-40B4-BE49-F238E27FC236}">
              <a16:creationId xmlns:a16="http://schemas.microsoft.com/office/drawing/2014/main" id="{489097F6-52E4-4760-885D-7EE720A14EAC}"/>
            </a:ext>
          </a:extLst>
        </cdr:cNvPr>
        <cdr:cNvSpPr txBox="1"/>
      </cdr:nvSpPr>
      <cdr:spPr>
        <a:xfrm xmlns:a="http://schemas.openxmlformats.org/drawingml/2006/main">
          <a:off x="1404181" y="644739"/>
          <a:ext cx="510540" cy="4918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fr-BE" sz="1100" b="1" dirty="0">
              <a:solidFill>
                <a:schemeClr val="tx1">
                  <a:lumMod val="75000"/>
                  <a:lumOff val="25000"/>
                </a:schemeClr>
              </a:solidFill>
              <a:latin typeface="Open Sans" pitchFamily="2" charset="0"/>
              <a:ea typeface="Open Sans" pitchFamily="2" charset="0"/>
              <a:cs typeface="Open Sans" pitchFamily="2" charset="0"/>
            </a:rPr>
            <a:t> &gt;3</a:t>
          </a:r>
        </a:p>
        <a:p xmlns:a="http://schemas.openxmlformats.org/drawingml/2006/main">
          <a:pPr algn="ctr"/>
          <a:r>
            <a:rPr lang="fr-BE" b="1" dirty="0">
              <a:solidFill>
                <a:schemeClr val="tx1">
                  <a:lumMod val="75000"/>
                  <a:lumOff val="25000"/>
                </a:schemeClr>
              </a:solidFill>
              <a:latin typeface="Open Sans" pitchFamily="2" charset="0"/>
              <a:ea typeface="Open Sans" pitchFamily="2" charset="0"/>
              <a:cs typeface="Open Sans" pitchFamily="2" charset="0"/>
            </a:rPr>
            <a:t>8%</a:t>
          </a:r>
          <a:endParaRPr lang="en-BE" sz="1100" b="1" dirty="0">
            <a:solidFill>
              <a:schemeClr val="tx1">
                <a:lumMod val="75000"/>
                <a:lumOff val="25000"/>
              </a:schemeClr>
            </a:solidFill>
            <a:latin typeface="Open Sans" pitchFamily="2" charset="0"/>
            <a:ea typeface="Open Sans" pitchFamily="2" charset="0"/>
            <a:cs typeface="Open Sans" pitchFamily="2"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247DD-EC5E-B042-A74A-A025F27F2B7D}" type="datetimeFigureOut">
              <a:rPr lang="en-BE" smtClean="0"/>
              <a:t>17/10/2023</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BB37B-21B3-E641-A6B1-C817018BC90E}" type="slidenum">
              <a:rPr lang="en-BE" smtClean="0"/>
              <a:t>‹#›</a:t>
            </a:fld>
            <a:endParaRPr lang="en-BE"/>
          </a:p>
        </p:txBody>
      </p:sp>
    </p:spTree>
    <p:extLst>
      <p:ext uri="{BB962C8B-B14F-4D97-AF65-F5344CB8AC3E}">
        <p14:creationId xmlns:p14="http://schemas.microsoft.com/office/powerpoint/2010/main" val="411508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1</a:t>
            </a:fld>
            <a:endParaRPr lang="en-BE"/>
          </a:p>
        </p:txBody>
      </p:sp>
    </p:spTree>
    <p:extLst>
      <p:ext uri="{BB962C8B-B14F-4D97-AF65-F5344CB8AC3E}">
        <p14:creationId xmlns:p14="http://schemas.microsoft.com/office/powerpoint/2010/main" val="2269175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t>
            </a:r>
            <a:r>
              <a:rPr lang="en-BE" dirty="0"/>
              <a:t>itjes, virus (pathogenen), zaadjes, plantenfragmenten, wortelstokken, volwassen individuen en larven, </a:t>
            </a:r>
          </a:p>
        </p:txBody>
      </p:sp>
      <p:sp>
        <p:nvSpPr>
          <p:cNvPr id="4" name="Slide Number Placeholder 3"/>
          <p:cNvSpPr>
            <a:spLocks noGrp="1"/>
          </p:cNvSpPr>
          <p:nvPr>
            <p:ph type="sldNum" sz="quarter" idx="5"/>
          </p:nvPr>
        </p:nvSpPr>
        <p:spPr/>
        <p:txBody>
          <a:bodyPr/>
          <a:lstStyle/>
          <a:p>
            <a:fld id="{2C8BB37B-21B3-E641-A6B1-C817018BC90E}" type="slidenum">
              <a:rPr lang="en-BE" smtClean="0"/>
              <a:t>14</a:t>
            </a:fld>
            <a:endParaRPr lang="en-BE"/>
          </a:p>
        </p:txBody>
      </p:sp>
    </p:spTree>
    <p:extLst>
      <p:ext uri="{BB962C8B-B14F-4D97-AF65-F5344CB8AC3E}">
        <p14:creationId xmlns:p14="http://schemas.microsoft.com/office/powerpoint/2010/main" val="3106669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err="1"/>
              <a:t>Bijvoorbeeld</a:t>
            </a:r>
            <a:r>
              <a:rPr lang="en-GB" dirty="0"/>
              <a:t>:</a:t>
            </a:r>
          </a:p>
          <a:p>
            <a:pPr lvl="1"/>
            <a:r>
              <a:rPr lang="en-GB" dirty="0" err="1"/>
              <a:t>Ontsmetten</a:t>
            </a:r>
            <a:r>
              <a:rPr lang="en-GB" dirty="0"/>
              <a:t> van </a:t>
            </a:r>
            <a:r>
              <a:rPr lang="en-GB" dirty="0" err="1"/>
              <a:t>laarzen</a:t>
            </a:r>
            <a:r>
              <a:rPr lang="en-GB" dirty="0"/>
              <a:t> op </a:t>
            </a:r>
            <a:r>
              <a:rPr lang="en-GB" dirty="0" err="1"/>
              <a:t>boerderijen</a:t>
            </a:r>
            <a:r>
              <a:rPr lang="en-GB" dirty="0"/>
              <a:t> om </a:t>
            </a:r>
            <a:r>
              <a:rPr lang="en-GB" dirty="0" err="1"/>
              <a:t>varkenspest</a:t>
            </a:r>
            <a:r>
              <a:rPr lang="en-GB" dirty="0"/>
              <a:t> </a:t>
            </a:r>
            <a:r>
              <a:rPr lang="en-GB" dirty="0" err="1"/>
              <a:t>te</a:t>
            </a:r>
            <a:r>
              <a:rPr lang="en-GB" dirty="0"/>
              <a:t> </a:t>
            </a:r>
            <a:r>
              <a:rPr lang="en-GB" dirty="0" err="1"/>
              <a:t>vermijden</a:t>
            </a:r>
            <a:r>
              <a:rPr lang="en-GB" dirty="0"/>
              <a:t>, </a:t>
            </a:r>
          </a:p>
          <a:p>
            <a:pPr lvl="1"/>
            <a:r>
              <a:rPr lang="en-GB" dirty="0" err="1"/>
              <a:t>Wetgeving</a:t>
            </a:r>
            <a:r>
              <a:rPr lang="en-GB" dirty="0"/>
              <a:t> </a:t>
            </a:r>
            <a:r>
              <a:rPr lang="en-GB" dirty="0" err="1"/>
              <a:t>omtrent</a:t>
            </a:r>
            <a:r>
              <a:rPr lang="en-GB" dirty="0"/>
              <a:t> het </a:t>
            </a:r>
            <a:r>
              <a:rPr lang="en-GB" dirty="0" err="1"/>
              <a:t>gebruik</a:t>
            </a:r>
            <a:r>
              <a:rPr lang="en-GB" dirty="0"/>
              <a:t> van </a:t>
            </a:r>
            <a:r>
              <a:rPr lang="en-GB" dirty="0" err="1"/>
              <a:t>steriele</a:t>
            </a:r>
            <a:r>
              <a:rPr lang="en-GB" dirty="0"/>
              <a:t> </a:t>
            </a:r>
            <a:r>
              <a:rPr lang="en-GB" dirty="0" err="1"/>
              <a:t>potgrond</a:t>
            </a:r>
            <a:r>
              <a:rPr lang="en-GB" dirty="0"/>
              <a:t> in de </a:t>
            </a:r>
            <a:r>
              <a:rPr lang="en-GB" dirty="0" err="1"/>
              <a:t>horticultuur</a:t>
            </a:r>
            <a:r>
              <a:rPr lang="en-GB" dirty="0"/>
              <a:t> </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15</a:t>
            </a:fld>
            <a:endParaRPr lang="en-BE"/>
          </a:p>
        </p:txBody>
      </p:sp>
    </p:spTree>
    <p:extLst>
      <p:ext uri="{BB962C8B-B14F-4D97-AF65-F5344CB8AC3E}">
        <p14:creationId xmlns:p14="http://schemas.microsoft.com/office/powerpoint/2010/main" val="2426500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err="1"/>
              <a:t>Bijvoorbeeld</a:t>
            </a:r>
            <a:r>
              <a:rPr lang="en-GB" dirty="0"/>
              <a:t>:</a:t>
            </a:r>
          </a:p>
          <a:p>
            <a:pPr lvl="1"/>
            <a:r>
              <a:rPr lang="en-GB" dirty="0" err="1"/>
              <a:t>Ontsmetten</a:t>
            </a:r>
            <a:r>
              <a:rPr lang="en-GB" dirty="0"/>
              <a:t> van </a:t>
            </a:r>
            <a:r>
              <a:rPr lang="en-GB" dirty="0" err="1"/>
              <a:t>laarzen</a:t>
            </a:r>
            <a:r>
              <a:rPr lang="en-GB" dirty="0"/>
              <a:t> op </a:t>
            </a:r>
            <a:r>
              <a:rPr lang="en-GB" dirty="0" err="1"/>
              <a:t>boerderijen</a:t>
            </a:r>
            <a:r>
              <a:rPr lang="en-GB" dirty="0"/>
              <a:t> om </a:t>
            </a:r>
            <a:r>
              <a:rPr lang="en-GB" dirty="0" err="1"/>
              <a:t>varkenspest</a:t>
            </a:r>
            <a:r>
              <a:rPr lang="en-GB" dirty="0"/>
              <a:t> </a:t>
            </a:r>
            <a:r>
              <a:rPr lang="en-GB" dirty="0" err="1"/>
              <a:t>te</a:t>
            </a:r>
            <a:r>
              <a:rPr lang="en-GB" dirty="0"/>
              <a:t> </a:t>
            </a:r>
            <a:r>
              <a:rPr lang="en-GB" dirty="0" err="1"/>
              <a:t>vermijden</a:t>
            </a:r>
            <a:r>
              <a:rPr lang="en-GB" dirty="0"/>
              <a:t>, </a:t>
            </a:r>
          </a:p>
          <a:p>
            <a:pPr lvl="1"/>
            <a:r>
              <a:rPr lang="en-GB" dirty="0" err="1"/>
              <a:t>Wetgeving</a:t>
            </a:r>
            <a:r>
              <a:rPr lang="en-GB" dirty="0"/>
              <a:t> </a:t>
            </a:r>
            <a:r>
              <a:rPr lang="en-GB" dirty="0" err="1"/>
              <a:t>omtrent</a:t>
            </a:r>
            <a:r>
              <a:rPr lang="en-GB" dirty="0"/>
              <a:t> het </a:t>
            </a:r>
            <a:r>
              <a:rPr lang="en-GB" dirty="0" err="1"/>
              <a:t>gebruik</a:t>
            </a:r>
            <a:r>
              <a:rPr lang="en-GB" dirty="0"/>
              <a:t> van </a:t>
            </a:r>
            <a:r>
              <a:rPr lang="en-GB" dirty="0" err="1"/>
              <a:t>steriele</a:t>
            </a:r>
            <a:r>
              <a:rPr lang="en-GB" dirty="0"/>
              <a:t> </a:t>
            </a:r>
            <a:r>
              <a:rPr lang="en-GB" dirty="0" err="1"/>
              <a:t>potgrond</a:t>
            </a:r>
            <a:r>
              <a:rPr lang="en-GB" dirty="0"/>
              <a:t> in de </a:t>
            </a:r>
            <a:r>
              <a:rPr lang="en-GB" dirty="0" err="1"/>
              <a:t>horticultuur</a:t>
            </a:r>
            <a:r>
              <a:rPr lang="en-GB" dirty="0"/>
              <a:t> </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16</a:t>
            </a:fld>
            <a:endParaRPr lang="en-BE"/>
          </a:p>
        </p:txBody>
      </p:sp>
    </p:spTree>
    <p:extLst>
      <p:ext uri="{BB962C8B-B14F-4D97-AF65-F5344CB8AC3E}">
        <p14:creationId xmlns:p14="http://schemas.microsoft.com/office/powerpoint/2010/main" val="3811015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BE" dirty="0"/>
              <a:t>llemaal aquatische voorbeelden! </a:t>
            </a:r>
            <a:r>
              <a:rPr lang="en-GB" dirty="0"/>
              <a:t>D</a:t>
            </a:r>
            <a:r>
              <a:rPr lang="en-BE" dirty="0"/>
              <a:t>aar sneller iets extra oppikken</a:t>
            </a:r>
          </a:p>
        </p:txBody>
      </p:sp>
      <p:sp>
        <p:nvSpPr>
          <p:cNvPr id="4" name="Slide Number Placeholder 3"/>
          <p:cNvSpPr>
            <a:spLocks noGrp="1"/>
          </p:cNvSpPr>
          <p:nvPr>
            <p:ph type="sldNum" sz="quarter" idx="5"/>
          </p:nvPr>
        </p:nvSpPr>
        <p:spPr/>
        <p:txBody>
          <a:bodyPr/>
          <a:lstStyle/>
          <a:p>
            <a:fld id="{2C8BB37B-21B3-E641-A6B1-C817018BC90E}" type="slidenum">
              <a:rPr lang="en-BE" smtClean="0"/>
              <a:t>20</a:t>
            </a:fld>
            <a:endParaRPr lang="en-BE"/>
          </a:p>
        </p:txBody>
      </p:sp>
    </p:spTree>
    <p:extLst>
      <p:ext uri="{BB962C8B-B14F-4D97-AF65-F5344CB8AC3E}">
        <p14:creationId xmlns:p14="http://schemas.microsoft.com/office/powerpoint/2010/main" val="1722558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21</a:t>
            </a:fld>
            <a:endParaRPr lang="en-BE"/>
          </a:p>
        </p:txBody>
      </p:sp>
    </p:spTree>
    <p:extLst>
      <p:ext uri="{BB962C8B-B14F-4D97-AF65-F5344CB8AC3E}">
        <p14:creationId xmlns:p14="http://schemas.microsoft.com/office/powerpoint/2010/main" val="3213980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
            </a:r>
            <a:r>
              <a:rPr lang="en-BE" dirty="0"/>
              <a:t>iet op pad, niet in water, best on site</a:t>
            </a:r>
          </a:p>
        </p:txBody>
      </p:sp>
      <p:sp>
        <p:nvSpPr>
          <p:cNvPr id="4" name="Slide Number Placeholder 3"/>
          <p:cNvSpPr>
            <a:spLocks noGrp="1"/>
          </p:cNvSpPr>
          <p:nvPr>
            <p:ph type="sldNum" sz="quarter" idx="5"/>
          </p:nvPr>
        </p:nvSpPr>
        <p:spPr/>
        <p:txBody>
          <a:bodyPr/>
          <a:lstStyle/>
          <a:p>
            <a:fld id="{2C8BB37B-21B3-E641-A6B1-C817018BC90E}" type="slidenum">
              <a:rPr lang="en-BE" smtClean="0"/>
              <a:t>22</a:t>
            </a:fld>
            <a:endParaRPr lang="en-BE"/>
          </a:p>
        </p:txBody>
      </p:sp>
    </p:spTree>
    <p:extLst>
      <p:ext uri="{BB962C8B-B14F-4D97-AF65-F5344CB8AC3E}">
        <p14:creationId xmlns:p14="http://schemas.microsoft.com/office/powerpoint/2010/main" val="2410024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err="1"/>
              <a:t>Aandacht</a:t>
            </a:r>
            <a:r>
              <a:rPr lang="en-GB" dirty="0"/>
              <a:t> </a:t>
            </a:r>
            <a:r>
              <a:rPr lang="en-GB" dirty="0" err="1"/>
              <a:t>voor</a:t>
            </a:r>
            <a:r>
              <a:rPr lang="en-GB" dirty="0"/>
              <a:t> </a:t>
            </a:r>
            <a:r>
              <a:rPr lang="en-GB" dirty="0" err="1"/>
              <a:t>plooien</a:t>
            </a:r>
            <a:r>
              <a:rPr lang="en-GB" dirty="0"/>
              <a:t> </a:t>
            </a:r>
            <a:r>
              <a:rPr lang="en-GB" dirty="0" err="1"/>
              <a:t>en</a:t>
            </a:r>
            <a:r>
              <a:rPr lang="en-GB" dirty="0"/>
              <a:t> </a:t>
            </a:r>
            <a:r>
              <a:rPr lang="en-GB" dirty="0" err="1"/>
              <a:t>vochtige</a:t>
            </a:r>
            <a:r>
              <a:rPr lang="en-GB" dirty="0"/>
              <a:t> </a:t>
            </a:r>
            <a:r>
              <a:rPr lang="en-GB" dirty="0" err="1"/>
              <a:t>plaatsen</a:t>
            </a:r>
            <a:r>
              <a:rPr lang="en-GB" dirty="0"/>
              <a:t>, vehicles, </a:t>
            </a:r>
            <a:r>
              <a:rPr lang="en-GB" dirty="0" err="1"/>
              <a:t>footware</a:t>
            </a:r>
            <a:r>
              <a:rPr lang="en-GB" dirty="0"/>
              <a:t>, clothing and equipment + turn shoes upside down, laces clean?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
            </a:r>
            <a:r>
              <a:rPr lang="en-BE" dirty="0"/>
              <a:t>iet op pad, niet in water, best on site</a:t>
            </a:r>
          </a:p>
          <a:p>
            <a:pPr marL="0" indent="0">
              <a:buNone/>
            </a:pPr>
            <a:endParaRPr lang="en-GB" dirty="0"/>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23</a:t>
            </a:fld>
            <a:endParaRPr lang="en-BE"/>
          </a:p>
        </p:txBody>
      </p:sp>
    </p:spTree>
    <p:extLst>
      <p:ext uri="{BB962C8B-B14F-4D97-AF65-F5344CB8AC3E}">
        <p14:creationId xmlns:p14="http://schemas.microsoft.com/office/powerpoint/2010/main" val="4180802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24</a:t>
            </a:fld>
            <a:endParaRPr lang="en-BE"/>
          </a:p>
        </p:txBody>
      </p:sp>
    </p:spTree>
    <p:extLst>
      <p:ext uri="{BB962C8B-B14F-4D97-AF65-F5344CB8AC3E}">
        <p14:creationId xmlns:p14="http://schemas.microsoft.com/office/powerpoint/2010/main" val="87102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25</a:t>
            </a:fld>
            <a:endParaRPr lang="en-BE"/>
          </a:p>
        </p:txBody>
      </p:sp>
    </p:spTree>
    <p:extLst>
      <p:ext uri="{BB962C8B-B14F-4D97-AF65-F5344CB8AC3E}">
        <p14:creationId xmlns:p14="http://schemas.microsoft.com/office/powerpoint/2010/main" val="2755209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Basic cleaning measures</a:t>
            </a:r>
            <a:br>
              <a:rPr lang="en-GB" dirty="0"/>
            </a:br>
            <a:br>
              <a:rPr lang="en-GB" dirty="0"/>
            </a:br>
            <a:r>
              <a:rPr lang="en-GB" dirty="0"/>
              <a:t>On normal sites without additional biosecurity risks, such as disease or vulnerable native species, clean water is sufficient to wash your kit as long as it is then dried for 48 hours.</a:t>
            </a:r>
            <a:br>
              <a:rPr lang="en-GB" dirty="0"/>
            </a:br>
            <a:br>
              <a:rPr lang="en-GB" dirty="0"/>
            </a:br>
            <a:r>
              <a:rPr lang="en-GB" dirty="0"/>
              <a:t>If possible, use hot water. Recent research by the University of Leeds and </a:t>
            </a:r>
            <a:r>
              <a:rPr lang="en-GB" dirty="0" err="1"/>
              <a:t>Cefas</a:t>
            </a:r>
            <a:r>
              <a:rPr lang="en-GB" dirty="0"/>
              <a:t> has shown that immersing equipment in hot water (above 45</a:t>
            </a:r>
            <a:r>
              <a:rPr lang="en-GB" baseline="30000" dirty="0"/>
              <a:t>o</a:t>
            </a:r>
            <a:r>
              <a:rPr lang="en-GB" dirty="0"/>
              <a:t>C) for 15 minutes is very effective in killing many invasive aquatic species.</a:t>
            </a:r>
            <a:br>
              <a:rPr lang="en-GB" dirty="0"/>
            </a:br>
            <a:br>
              <a:rPr lang="en-GB" dirty="0"/>
            </a:br>
            <a:r>
              <a:rPr lang="en-GB" dirty="0"/>
              <a:t>Always try to clean onsite where possible, and take advantage of any cleaning facilities.</a:t>
            </a:r>
          </a:p>
          <a:p>
            <a:r>
              <a:rPr lang="en-GB" dirty="0"/>
              <a:t>If you are visiting a site where there are additional biosecurity risks, for example sites where an animal, fish or plant pest or disease is suspected, or a vulnerable species such as native crayfish is present, you may need to follow extra precautions and use disinfectant.</a:t>
            </a:r>
            <a:br>
              <a:rPr lang="en-GB" dirty="0"/>
            </a:br>
            <a:br>
              <a:rPr lang="en-GB" dirty="0"/>
            </a:br>
            <a:r>
              <a:rPr lang="en-GB" dirty="0"/>
              <a:t>Make sure you use the appropriate disinfectant for the risk, and follow the instructions for use. Select </a:t>
            </a:r>
            <a:r>
              <a:rPr lang="en-GB" b="1" dirty="0"/>
              <a:t>Expert</a:t>
            </a:r>
            <a:r>
              <a:rPr lang="en-GB" dirty="0"/>
              <a:t> for guidance on the aquatic environment.</a:t>
            </a:r>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26</a:t>
            </a:fld>
            <a:endParaRPr lang="en-BE"/>
          </a:p>
        </p:txBody>
      </p:sp>
    </p:spTree>
    <p:extLst>
      <p:ext uri="{BB962C8B-B14F-4D97-AF65-F5344CB8AC3E}">
        <p14:creationId xmlns:p14="http://schemas.microsoft.com/office/powerpoint/2010/main" val="3682159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2</a:t>
            </a:fld>
            <a:endParaRPr lang="en-BE"/>
          </a:p>
        </p:txBody>
      </p:sp>
    </p:spTree>
    <p:extLst>
      <p:ext uri="{BB962C8B-B14F-4D97-AF65-F5344CB8AC3E}">
        <p14:creationId xmlns:p14="http://schemas.microsoft.com/office/powerpoint/2010/main" val="1074279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a:t>Determine which items of equipment and clothing can and can't be adequately cleaned on-site, and plan accordingly.</a:t>
            </a:r>
          </a:p>
          <a:p>
            <a:pPr>
              <a:buFont typeface="Arial" panose="020B0604020202020204" pitchFamily="34" charset="0"/>
              <a:buChar char="•"/>
            </a:pPr>
            <a:r>
              <a:rPr lang="en-GB" dirty="0"/>
              <a:t>Washing down equipment and clothing with clean water on-site is adequate in most cases as long as items are then thoroughly dried.</a:t>
            </a:r>
          </a:p>
          <a:p>
            <a:pPr>
              <a:buFont typeface="Arial" panose="020B0604020202020204" pitchFamily="34" charset="0"/>
              <a:buChar char="•"/>
            </a:pPr>
            <a:r>
              <a:rPr lang="en-GB" dirty="0"/>
              <a:t>Use hot water for cleaning if possible.</a:t>
            </a:r>
          </a:p>
          <a:p>
            <a:pPr>
              <a:buFont typeface="Arial" panose="020B0604020202020204" pitchFamily="34" charset="0"/>
              <a:buChar char="•"/>
            </a:pPr>
            <a:r>
              <a:rPr lang="en-GB" dirty="0"/>
              <a:t>Cleaning efficiency can be increased if you have access to the right tools (brushes, sprayers etc).</a:t>
            </a:r>
          </a:p>
          <a:p>
            <a:pPr>
              <a:buFont typeface="Arial" panose="020B0604020202020204" pitchFamily="34" charset="0"/>
              <a:buChar char="•"/>
            </a:pPr>
            <a:r>
              <a:rPr lang="en-GB" dirty="0"/>
              <a:t>If items cannot be cleaned on-site, bag them up for proper cleaning later.</a:t>
            </a:r>
          </a:p>
          <a:p>
            <a:pPr>
              <a:buFont typeface="Arial" panose="020B0604020202020204" pitchFamily="34" charset="0"/>
              <a:buChar char="•"/>
            </a:pPr>
            <a:r>
              <a:rPr lang="en-GB" dirty="0"/>
              <a:t>Disinfectants are effective against diseases, but have limited impact against invasive non-native species.</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27</a:t>
            </a:fld>
            <a:endParaRPr lang="en-BE"/>
          </a:p>
        </p:txBody>
      </p:sp>
    </p:spTree>
    <p:extLst>
      <p:ext uri="{BB962C8B-B14F-4D97-AF65-F5344CB8AC3E}">
        <p14:creationId xmlns:p14="http://schemas.microsoft.com/office/powerpoint/2010/main" val="362714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err="1"/>
              <a:t>Bijvoorbeeld</a:t>
            </a:r>
            <a:r>
              <a:rPr lang="en-GB" dirty="0"/>
              <a:t>:</a:t>
            </a:r>
          </a:p>
          <a:p>
            <a:pPr lvl="1"/>
            <a:r>
              <a:rPr lang="en-GB" dirty="0" err="1"/>
              <a:t>Ontsmetten</a:t>
            </a:r>
            <a:r>
              <a:rPr lang="en-GB" dirty="0"/>
              <a:t> van </a:t>
            </a:r>
            <a:r>
              <a:rPr lang="en-GB" dirty="0" err="1"/>
              <a:t>laarzen</a:t>
            </a:r>
            <a:r>
              <a:rPr lang="en-GB" dirty="0"/>
              <a:t> op </a:t>
            </a:r>
            <a:r>
              <a:rPr lang="en-GB" dirty="0" err="1"/>
              <a:t>boerderijen</a:t>
            </a:r>
            <a:r>
              <a:rPr lang="en-GB" dirty="0"/>
              <a:t> om </a:t>
            </a:r>
            <a:r>
              <a:rPr lang="en-GB" dirty="0" err="1"/>
              <a:t>varkenspest</a:t>
            </a:r>
            <a:r>
              <a:rPr lang="en-GB" dirty="0"/>
              <a:t> </a:t>
            </a:r>
            <a:r>
              <a:rPr lang="en-GB" dirty="0" err="1"/>
              <a:t>te</a:t>
            </a:r>
            <a:r>
              <a:rPr lang="en-GB" dirty="0"/>
              <a:t> </a:t>
            </a:r>
            <a:r>
              <a:rPr lang="en-GB" dirty="0" err="1"/>
              <a:t>vermijden</a:t>
            </a:r>
            <a:r>
              <a:rPr lang="en-GB" dirty="0"/>
              <a:t>, </a:t>
            </a:r>
          </a:p>
          <a:p>
            <a:pPr lvl="1"/>
            <a:r>
              <a:rPr lang="en-GB" dirty="0" err="1"/>
              <a:t>Wetgeving</a:t>
            </a:r>
            <a:r>
              <a:rPr lang="en-GB" dirty="0"/>
              <a:t> </a:t>
            </a:r>
            <a:r>
              <a:rPr lang="en-GB" dirty="0" err="1"/>
              <a:t>omtrent</a:t>
            </a:r>
            <a:r>
              <a:rPr lang="en-GB" dirty="0"/>
              <a:t> het </a:t>
            </a:r>
            <a:r>
              <a:rPr lang="en-GB" dirty="0" err="1"/>
              <a:t>gebruik</a:t>
            </a:r>
            <a:r>
              <a:rPr lang="en-GB" dirty="0"/>
              <a:t> van </a:t>
            </a:r>
            <a:r>
              <a:rPr lang="en-GB" dirty="0" err="1"/>
              <a:t>steriele</a:t>
            </a:r>
            <a:r>
              <a:rPr lang="en-GB" dirty="0"/>
              <a:t> </a:t>
            </a:r>
            <a:r>
              <a:rPr lang="en-GB" dirty="0" err="1"/>
              <a:t>potgrond</a:t>
            </a:r>
            <a:r>
              <a:rPr lang="en-GB" dirty="0"/>
              <a:t> in de </a:t>
            </a:r>
            <a:r>
              <a:rPr lang="en-GB" dirty="0" err="1"/>
              <a:t>horticultuur</a:t>
            </a:r>
            <a:r>
              <a:rPr lang="en-GB" dirty="0"/>
              <a:t> </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28</a:t>
            </a:fld>
            <a:endParaRPr lang="en-BE"/>
          </a:p>
        </p:txBody>
      </p:sp>
    </p:spTree>
    <p:extLst>
      <p:ext uri="{BB962C8B-B14F-4D97-AF65-F5344CB8AC3E}">
        <p14:creationId xmlns:p14="http://schemas.microsoft.com/office/powerpoint/2010/main" val="3726246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t>
            </a:r>
            <a:r>
              <a:rPr lang="en-BE" dirty="0"/>
              <a:t>ite met disease of minipropagules kan je ontspetten proberen evt </a:t>
            </a:r>
          </a:p>
          <a:p>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Problematic aquatic species such as floating pennywort, zebra mussel, and killer shrimp can survive out of water for weeks on damp equipment.</a:t>
            </a:r>
          </a:p>
          <a:p>
            <a:endParaRPr lang="en-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drying isn't just relevant for aquatic species, it is important to dry any kit after washing it. For example, tools used in woodland could carry spores which are invisible to the naked eye.</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29</a:t>
            </a:fld>
            <a:endParaRPr lang="en-BE"/>
          </a:p>
        </p:txBody>
      </p:sp>
    </p:spTree>
    <p:extLst>
      <p:ext uri="{BB962C8B-B14F-4D97-AF65-F5344CB8AC3E}">
        <p14:creationId xmlns:p14="http://schemas.microsoft.com/office/powerpoint/2010/main" val="2470793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15 minuten in 45 graden</a:t>
            </a:r>
          </a:p>
          <a:p>
            <a:endParaRPr lang="en-BE" dirty="0"/>
          </a:p>
          <a:p>
            <a:pPr>
              <a:buFont typeface="Arial" panose="020B0604020202020204" pitchFamily="34" charset="0"/>
              <a:buChar char="•"/>
            </a:pPr>
            <a:r>
              <a:rPr lang="en-GB" dirty="0"/>
              <a:t>Any indoor space that offers a warm dry environment with good air circulation can be made into a drying room.</a:t>
            </a:r>
          </a:p>
          <a:p>
            <a:pPr>
              <a:buFont typeface="Arial" panose="020B0604020202020204" pitchFamily="34" charset="0"/>
              <a:buChar char="•"/>
            </a:pPr>
            <a:r>
              <a:rPr lang="en-GB" dirty="0"/>
              <a:t>Drying for as long as possible is the most effective way to limit the spread of invasive species.</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30</a:t>
            </a:fld>
            <a:endParaRPr lang="en-BE"/>
          </a:p>
        </p:txBody>
      </p:sp>
    </p:spTree>
    <p:extLst>
      <p:ext uri="{BB962C8B-B14F-4D97-AF65-F5344CB8AC3E}">
        <p14:creationId xmlns:p14="http://schemas.microsoft.com/office/powerpoint/2010/main" val="1854784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Determine which items of equipment and clothing can and can't be adequately cleaned on-site, and plan accordingly.</a:t>
            </a:r>
          </a:p>
          <a:p>
            <a:r>
              <a:rPr lang="en-GB" dirty="0"/>
              <a:t>For example, any equipment which is difficult to clean, such as nets, will need to be returned to your depot to be properly cleaned and hung out to dry. So plan to take duplicates if you are visiting more than one site.</a:t>
            </a:r>
            <a:br>
              <a:rPr lang="en-GB" dirty="0"/>
            </a:br>
            <a:br>
              <a:rPr lang="en-GB" dirty="0"/>
            </a:br>
            <a:r>
              <a:rPr lang="en-GB" dirty="0"/>
              <a:t>Heavy vehicles will also need to be cleaned at your depot. When cleaning always be sure that no visible propagules enter surface drains.</a:t>
            </a:r>
            <a:br>
              <a:rPr lang="en-GB" dirty="0"/>
            </a:br>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31</a:t>
            </a:fld>
            <a:endParaRPr lang="en-BE"/>
          </a:p>
        </p:txBody>
      </p:sp>
    </p:spTree>
    <p:extLst>
      <p:ext uri="{BB962C8B-B14F-4D97-AF65-F5344CB8AC3E}">
        <p14:creationId xmlns:p14="http://schemas.microsoft.com/office/powerpoint/2010/main" val="855094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err="1"/>
              <a:t>Bijvoorbeeld</a:t>
            </a:r>
            <a:r>
              <a:rPr lang="en-GB" dirty="0"/>
              <a:t>:</a:t>
            </a:r>
          </a:p>
          <a:p>
            <a:pPr lvl="1"/>
            <a:r>
              <a:rPr lang="en-GB" dirty="0" err="1"/>
              <a:t>Ontsmetten</a:t>
            </a:r>
            <a:r>
              <a:rPr lang="en-GB" dirty="0"/>
              <a:t> van </a:t>
            </a:r>
            <a:r>
              <a:rPr lang="en-GB" dirty="0" err="1"/>
              <a:t>laarzen</a:t>
            </a:r>
            <a:r>
              <a:rPr lang="en-GB" dirty="0"/>
              <a:t> op </a:t>
            </a:r>
            <a:r>
              <a:rPr lang="en-GB" dirty="0" err="1"/>
              <a:t>boerderijen</a:t>
            </a:r>
            <a:r>
              <a:rPr lang="en-GB" dirty="0"/>
              <a:t> om </a:t>
            </a:r>
            <a:r>
              <a:rPr lang="en-GB" dirty="0" err="1"/>
              <a:t>varkenspest</a:t>
            </a:r>
            <a:r>
              <a:rPr lang="en-GB" dirty="0"/>
              <a:t> </a:t>
            </a:r>
            <a:r>
              <a:rPr lang="en-GB" dirty="0" err="1"/>
              <a:t>te</a:t>
            </a:r>
            <a:r>
              <a:rPr lang="en-GB" dirty="0"/>
              <a:t> </a:t>
            </a:r>
            <a:r>
              <a:rPr lang="en-GB" dirty="0" err="1"/>
              <a:t>vermijden</a:t>
            </a:r>
            <a:r>
              <a:rPr lang="en-GB" dirty="0"/>
              <a:t>, </a:t>
            </a:r>
          </a:p>
          <a:p>
            <a:pPr lvl="1"/>
            <a:r>
              <a:rPr lang="en-GB" dirty="0" err="1"/>
              <a:t>Wetgeving</a:t>
            </a:r>
            <a:r>
              <a:rPr lang="en-GB" dirty="0"/>
              <a:t> </a:t>
            </a:r>
            <a:r>
              <a:rPr lang="en-GB" dirty="0" err="1"/>
              <a:t>omtrent</a:t>
            </a:r>
            <a:r>
              <a:rPr lang="en-GB" dirty="0"/>
              <a:t> het </a:t>
            </a:r>
            <a:r>
              <a:rPr lang="en-GB" dirty="0" err="1"/>
              <a:t>gebruik</a:t>
            </a:r>
            <a:r>
              <a:rPr lang="en-GB" dirty="0"/>
              <a:t> van </a:t>
            </a:r>
            <a:r>
              <a:rPr lang="en-GB" dirty="0" err="1"/>
              <a:t>steriele</a:t>
            </a:r>
            <a:r>
              <a:rPr lang="en-GB" dirty="0"/>
              <a:t> </a:t>
            </a:r>
            <a:r>
              <a:rPr lang="en-GB" dirty="0" err="1"/>
              <a:t>potgrond</a:t>
            </a:r>
            <a:r>
              <a:rPr lang="en-GB" dirty="0"/>
              <a:t> in de </a:t>
            </a:r>
            <a:r>
              <a:rPr lang="en-GB" dirty="0" err="1"/>
              <a:t>horticultuur</a:t>
            </a:r>
            <a:r>
              <a:rPr lang="en-GB" dirty="0"/>
              <a:t> </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32</a:t>
            </a:fld>
            <a:endParaRPr lang="en-BE"/>
          </a:p>
        </p:txBody>
      </p:sp>
    </p:spTree>
    <p:extLst>
      <p:ext uri="{BB962C8B-B14F-4D97-AF65-F5344CB8AC3E}">
        <p14:creationId xmlns:p14="http://schemas.microsoft.com/office/powerpoint/2010/main" val="969766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err="1"/>
              <a:t>Bijvoorbeeld</a:t>
            </a:r>
            <a:r>
              <a:rPr lang="en-GB" dirty="0"/>
              <a:t>:</a:t>
            </a:r>
          </a:p>
          <a:p>
            <a:pPr lvl="1"/>
            <a:r>
              <a:rPr lang="en-GB" dirty="0" err="1"/>
              <a:t>Ontsmetten</a:t>
            </a:r>
            <a:r>
              <a:rPr lang="en-GB" dirty="0"/>
              <a:t> van </a:t>
            </a:r>
            <a:r>
              <a:rPr lang="en-GB" dirty="0" err="1"/>
              <a:t>laarzen</a:t>
            </a:r>
            <a:r>
              <a:rPr lang="en-GB" dirty="0"/>
              <a:t> op </a:t>
            </a:r>
            <a:r>
              <a:rPr lang="en-GB" dirty="0" err="1"/>
              <a:t>boerderijen</a:t>
            </a:r>
            <a:r>
              <a:rPr lang="en-GB" dirty="0"/>
              <a:t> om </a:t>
            </a:r>
            <a:r>
              <a:rPr lang="en-GB" dirty="0" err="1"/>
              <a:t>varkenspest</a:t>
            </a:r>
            <a:r>
              <a:rPr lang="en-GB" dirty="0"/>
              <a:t> </a:t>
            </a:r>
            <a:r>
              <a:rPr lang="en-GB" dirty="0" err="1"/>
              <a:t>te</a:t>
            </a:r>
            <a:r>
              <a:rPr lang="en-GB" dirty="0"/>
              <a:t> </a:t>
            </a:r>
            <a:r>
              <a:rPr lang="en-GB" dirty="0" err="1"/>
              <a:t>vermijden</a:t>
            </a:r>
            <a:r>
              <a:rPr lang="en-GB" dirty="0"/>
              <a:t>, </a:t>
            </a:r>
          </a:p>
          <a:p>
            <a:pPr lvl="1"/>
            <a:r>
              <a:rPr lang="en-GB" dirty="0" err="1"/>
              <a:t>Wetgeving</a:t>
            </a:r>
            <a:r>
              <a:rPr lang="en-GB" dirty="0"/>
              <a:t> </a:t>
            </a:r>
            <a:r>
              <a:rPr lang="en-GB" dirty="0" err="1"/>
              <a:t>omtrent</a:t>
            </a:r>
            <a:r>
              <a:rPr lang="en-GB" dirty="0"/>
              <a:t> het </a:t>
            </a:r>
            <a:r>
              <a:rPr lang="en-GB" dirty="0" err="1"/>
              <a:t>gebruik</a:t>
            </a:r>
            <a:r>
              <a:rPr lang="en-GB" dirty="0"/>
              <a:t> van </a:t>
            </a:r>
            <a:r>
              <a:rPr lang="en-GB" dirty="0" err="1"/>
              <a:t>steriele</a:t>
            </a:r>
            <a:r>
              <a:rPr lang="en-GB" dirty="0"/>
              <a:t> </a:t>
            </a:r>
            <a:r>
              <a:rPr lang="en-GB" dirty="0" err="1"/>
              <a:t>potgrond</a:t>
            </a:r>
            <a:r>
              <a:rPr lang="en-GB" dirty="0"/>
              <a:t> in de </a:t>
            </a:r>
            <a:r>
              <a:rPr lang="en-GB" dirty="0" err="1"/>
              <a:t>horticultuur</a:t>
            </a:r>
            <a:r>
              <a:rPr lang="en-GB" dirty="0"/>
              <a:t> </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33</a:t>
            </a:fld>
            <a:endParaRPr lang="en-BE"/>
          </a:p>
        </p:txBody>
      </p:sp>
    </p:spTree>
    <p:extLst>
      <p:ext uri="{BB962C8B-B14F-4D97-AF65-F5344CB8AC3E}">
        <p14:creationId xmlns:p14="http://schemas.microsoft.com/office/powerpoint/2010/main" val="3823300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err="1"/>
              <a:t>Bijvoorbeeld</a:t>
            </a:r>
            <a:r>
              <a:rPr lang="en-GB" dirty="0"/>
              <a:t>:</a:t>
            </a:r>
          </a:p>
          <a:p>
            <a:pPr lvl="1"/>
            <a:r>
              <a:rPr lang="en-GB" dirty="0" err="1"/>
              <a:t>Ontsmetten</a:t>
            </a:r>
            <a:r>
              <a:rPr lang="en-GB" dirty="0"/>
              <a:t> van </a:t>
            </a:r>
            <a:r>
              <a:rPr lang="en-GB" dirty="0" err="1"/>
              <a:t>laarzen</a:t>
            </a:r>
            <a:r>
              <a:rPr lang="en-GB" dirty="0"/>
              <a:t> op </a:t>
            </a:r>
            <a:r>
              <a:rPr lang="en-GB" dirty="0" err="1"/>
              <a:t>boerderijen</a:t>
            </a:r>
            <a:r>
              <a:rPr lang="en-GB" dirty="0"/>
              <a:t> om </a:t>
            </a:r>
            <a:r>
              <a:rPr lang="en-GB" dirty="0" err="1"/>
              <a:t>varkenspest</a:t>
            </a:r>
            <a:r>
              <a:rPr lang="en-GB" dirty="0"/>
              <a:t> </a:t>
            </a:r>
            <a:r>
              <a:rPr lang="en-GB" dirty="0" err="1"/>
              <a:t>te</a:t>
            </a:r>
            <a:r>
              <a:rPr lang="en-GB" dirty="0"/>
              <a:t> </a:t>
            </a:r>
            <a:r>
              <a:rPr lang="en-GB" dirty="0" err="1"/>
              <a:t>vermijden</a:t>
            </a:r>
            <a:r>
              <a:rPr lang="en-GB" dirty="0"/>
              <a:t>, </a:t>
            </a:r>
          </a:p>
          <a:p>
            <a:pPr lvl="1"/>
            <a:r>
              <a:rPr lang="en-GB" dirty="0" err="1"/>
              <a:t>Wetgeving</a:t>
            </a:r>
            <a:r>
              <a:rPr lang="en-GB" dirty="0"/>
              <a:t> </a:t>
            </a:r>
            <a:r>
              <a:rPr lang="en-GB" dirty="0" err="1"/>
              <a:t>omtrent</a:t>
            </a:r>
            <a:r>
              <a:rPr lang="en-GB" dirty="0"/>
              <a:t> het </a:t>
            </a:r>
            <a:r>
              <a:rPr lang="en-GB" dirty="0" err="1"/>
              <a:t>gebruik</a:t>
            </a:r>
            <a:r>
              <a:rPr lang="en-GB" dirty="0"/>
              <a:t> van </a:t>
            </a:r>
            <a:r>
              <a:rPr lang="en-GB" dirty="0" err="1"/>
              <a:t>steriele</a:t>
            </a:r>
            <a:r>
              <a:rPr lang="en-GB" dirty="0"/>
              <a:t> </a:t>
            </a:r>
            <a:r>
              <a:rPr lang="en-GB" dirty="0" err="1"/>
              <a:t>potgrond</a:t>
            </a:r>
            <a:r>
              <a:rPr lang="en-GB" dirty="0"/>
              <a:t> in de </a:t>
            </a:r>
            <a:r>
              <a:rPr lang="en-GB" dirty="0" err="1"/>
              <a:t>horticultuur</a:t>
            </a:r>
            <a:r>
              <a:rPr lang="en-GB" dirty="0"/>
              <a:t> </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34</a:t>
            </a:fld>
            <a:endParaRPr lang="en-BE"/>
          </a:p>
        </p:txBody>
      </p:sp>
    </p:spTree>
    <p:extLst>
      <p:ext uri="{BB962C8B-B14F-4D97-AF65-F5344CB8AC3E}">
        <p14:creationId xmlns:p14="http://schemas.microsoft.com/office/powerpoint/2010/main" val="1042860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35</a:t>
            </a:fld>
            <a:endParaRPr lang="en-BE"/>
          </a:p>
        </p:txBody>
      </p:sp>
    </p:spTree>
    <p:extLst>
      <p:ext uri="{BB962C8B-B14F-4D97-AF65-F5344CB8AC3E}">
        <p14:creationId xmlns:p14="http://schemas.microsoft.com/office/powerpoint/2010/main" val="3940801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36</a:t>
            </a:fld>
            <a:endParaRPr lang="en-BE"/>
          </a:p>
        </p:txBody>
      </p:sp>
    </p:spTree>
    <p:extLst>
      <p:ext uri="{BB962C8B-B14F-4D97-AF65-F5344CB8AC3E}">
        <p14:creationId xmlns:p14="http://schemas.microsoft.com/office/powerpoint/2010/main" val="2488608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3</a:t>
            </a:fld>
            <a:endParaRPr lang="en-BE"/>
          </a:p>
        </p:txBody>
      </p:sp>
    </p:spTree>
    <p:extLst>
      <p:ext uri="{BB962C8B-B14F-4D97-AF65-F5344CB8AC3E}">
        <p14:creationId xmlns:p14="http://schemas.microsoft.com/office/powerpoint/2010/main" val="411107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37</a:t>
            </a:fld>
            <a:endParaRPr lang="en-BE"/>
          </a:p>
        </p:txBody>
      </p:sp>
    </p:spTree>
    <p:extLst>
      <p:ext uri="{BB962C8B-B14F-4D97-AF65-F5344CB8AC3E}">
        <p14:creationId xmlns:p14="http://schemas.microsoft.com/office/powerpoint/2010/main" val="753190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t>O</a:t>
            </a:r>
            <a:r>
              <a:rPr lang="en-BE"/>
              <a:t>nly clean</a:t>
            </a:r>
          </a:p>
        </p:txBody>
      </p:sp>
      <p:sp>
        <p:nvSpPr>
          <p:cNvPr id="4" name="Espace réservé du numéro de diapositive 3"/>
          <p:cNvSpPr>
            <a:spLocks noGrp="1"/>
          </p:cNvSpPr>
          <p:nvPr>
            <p:ph type="sldNum" sz="quarter" idx="5"/>
          </p:nvPr>
        </p:nvSpPr>
        <p:spPr/>
        <p:txBody>
          <a:bodyPr/>
          <a:lstStyle/>
          <a:p>
            <a:fld id="{32566F8E-7BC6-2141-A204-17854BBB7AB8}" type="slidenum">
              <a:rPr lang="en-US" smtClean="0"/>
              <a:t>39</a:t>
            </a:fld>
            <a:endParaRPr lang="en-US"/>
          </a:p>
        </p:txBody>
      </p:sp>
    </p:spTree>
    <p:extLst>
      <p:ext uri="{BB962C8B-B14F-4D97-AF65-F5344CB8AC3E}">
        <p14:creationId xmlns:p14="http://schemas.microsoft.com/office/powerpoint/2010/main" val="1290818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UK, </a:t>
            </a:r>
            <a:r>
              <a:rPr lang="en-US" err="1">
                <a:cs typeface="Calibri"/>
              </a:rPr>
              <a:t>canada</a:t>
            </a:r>
            <a:r>
              <a:rPr lang="en-US">
                <a:cs typeface="Calibri"/>
              </a:rPr>
              <a:t>, NZ, FR – </a:t>
            </a:r>
            <a:r>
              <a:rPr lang="en-US" err="1">
                <a:cs typeface="Calibri"/>
              </a:rPr>
              <a:t>en</a:t>
            </a:r>
            <a:r>
              <a:rPr lang="en-US">
                <a:cs typeface="Calibri"/>
              </a:rPr>
              <a:t> </a:t>
            </a:r>
            <a:r>
              <a:rPr lang="en-US" err="1">
                <a:cs typeface="Calibri"/>
              </a:rPr>
              <a:t>verschillende</a:t>
            </a:r>
            <a:r>
              <a:rPr lang="en-US">
                <a:cs typeface="Calibri"/>
              </a:rPr>
              <a:t> </a:t>
            </a:r>
            <a:r>
              <a:rPr lang="en-US" err="1">
                <a:cs typeface="Calibri"/>
              </a:rPr>
              <a:t>themas</a:t>
            </a:r>
          </a:p>
        </p:txBody>
      </p:sp>
      <p:sp>
        <p:nvSpPr>
          <p:cNvPr id="4" name="Slide Number Placeholder 3"/>
          <p:cNvSpPr>
            <a:spLocks noGrp="1"/>
          </p:cNvSpPr>
          <p:nvPr>
            <p:ph type="sldNum" sz="quarter" idx="5"/>
          </p:nvPr>
        </p:nvSpPr>
        <p:spPr/>
        <p:txBody>
          <a:bodyPr/>
          <a:lstStyle/>
          <a:p>
            <a:fld id="{32566F8E-7BC6-2141-A204-17854BBB7AB8}" type="slidenum">
              <a:rPr lang="en-US" smtClean="0"/>
              <a:t>40</a:t>
            </a:fld>
            <a:endParaRPr lang="en-US"/>
          </a:p>
        </p:txBody>
      </p:sp>
    </p:spTree>
    <p:extLst>
      <p:ext uri="{BB962C8B-B14F-4D97-AF65-F5344CB8AC3E}">
        <p14:creationId xmlns:p14="http://schemas.microsoft.com/office/powerpoint/2010/main" val="3495862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Lucy working on site with knotweed, she also spots crassula on a marshy site, what does she do? </a:t>
            </a:r>
          </a:p>
          <a:p>
            <a:r>
              <a:rPr lang="en-GB" dirty="0"/>
              <a:t>M</a:t>
            </a:r>
            <a:r>
              <a:rPr lang="en-BE" dirty="0"/>
              <a:t>ake sure vehicles are not parked near infested area</a:t>
            </a:r>
          </a:p>
          <a:p>
            <a:r>
              <a:rPr lang="en-GB" dirty="0"/>
              <a:t>E</a:t>
            </a:r>
            <a:r>
              <a:rPr lang="en-BE" dirty="0"/>
              <a:t>nsures vehicles and equipment arrives clean and leaves clean</a:t>
            </a:r>
          </a:p>
          <a:p>
            <a:r>
              <a:rPr lang="en-GB" dirty="0"/>
              <a:t>C</a:t>
            </a:r>
            <a:r>
              <a:rPr lang="en-BE" dirty="0"/>
              <a:t>heck for presence IAS on sites that are likely to be accessed</a:t>
            </a:r>
          </a:p>
          <a:p>
            <a:r>
              <a:rPr lang="en-GB" dirty="0"/>
              <a:t>A</a:t>
            </a:r>
            <a:r>
              <a:rPr lang="en-BE" dirty="0"/>
              <a:t>ditional measures</a:t>
            </a:r>
            <a:r>
              <a:rPr lang="en-BE" dirty="0">
                <a:sym typeface="Wingdings" pitchFamily="2" charset="2"/>
              </a:rPr>
              <a:t> membrane to drive over</a:t>
            </a:r>
            <a:endParaRPr lang="en-BE" dirty="0"/>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41</a:t>
            </a:fld>
            <a:endParaRPr lang="en-BE"/>
          </a:p>
        </p:txBody>
      </p:sp>
    </p:spTree>
    <p:extLst>
      <p:ext uri="{BB962C8B-B14F-4D97-AF65-F5344CB8AC3E}">
        <p14:creationId xmlns:p14="http://schemas.microsoft.com/office/powerpoint/2010/main" val="4109817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uw</a:t>
            </a:r>
            <a:r>
              <a:rPr lang="en-GB" dirty="0"/>
              <a:t> </a:t>
            </a:r>
            <a:r>
              <a:rPr lang="en-GB" dirty="0" err="1"/>
              <a:t>uitrusting</a:t>
            </a:r>
            <a:r>
              <a:rPr lang="en-GB" dirty="0"/>
              <a:t> om de </a:t>
            </a:r>
            <a:r>
              <a:rPr lang="en-GB" dirty="0" err="1"/>
              <a:t>verspreiding</a:t>
            </a:r>
            <a:r>
              <a:rPr lang="en-GB" dirty="0"/>
              <a:t> van </a:t>
            </a:r>
            <a:r>
              <a:rPr lang="en-GB" dirty="0" err="1"/>
              <a:t>eitjes</a:t>
            </a:r>
            <a:r>
              <a:rPr lang="en-GB" dirty="0"/>
              <a:t>, </a:t>
            </a:r>
            <a:r>
              <a:rPr lang="en-GB" dirty="0" err="1"/>
              <a:t>parasieten</a:t>
            </a:r>
            <a:r>
              <a:rPr lang="en-GB" dirty="0"/>
              <a:t> </a:t>
            </a:r>
            <a:r>
              <a:rPr lang="en-GB" dirty="0" err="1"/>
              <a:t>en</a:t>
            </a:r>
            <a:r>
              <a:rPr lang="en-GB" dirty="0"/>
              <a:t> - heel </a:t>
            </a:r>
            <a:r>
              <a:rPr lang="en-GB" dirty="0" err="1"/>
              <a:t>belangrijk</a:t>
            </a:r>
            <a:r>
              <a:rPr lang="en-GB" dirty="0"/>
              <a:t> - </a:t>
            </a:r>
            <a:r>
              <a:rPr lang="en-GB" dirty="0" err="1"/>
              <a:t>onzichtbare</a:t>
            </a:r>
            <a:r>
              <a:rPr lang="en-GB" dirty="0"/>
              <a:t> </a:t>
            </a:r>
            <a:r>
              <a:rPr lang="en-GB" dirty="0" err="1"/>
              <a:t>ziekten</a:t>
            </a:r>
            <a:r>
              <a:rPr lang="en-GB" dirty="0"/>
              <a:t> </a:t>
            </a:r>
            <a:r>
              <a:rPr lang="en-GB" dirty="0" err="1"/>
              <a:t>te</a:t>
            </a:r>
            <a:r>
              <a:rPr lang="en-GB" dirty="0"/>
              <a:t> </a:t>
            </a:r>
            <a:r>
              <a:rPr lang="en-GB" dirty="0" err="1"/>
              <a:t>voorkomen</a:t>
            </a:r>
            <a:r>
              <a:rPr lang="en-GB" dirty="0"/>
              <a:t> die </a:t>
            </a:r>
            <a:r>
              <a:rPr lang="en-GB" dirty="0" err="1"/>
              <a:t>zeer</a:t>
            </a:r>
            <a:r>
              <a:rPr lang="en-GB" dirty="0"/>
              <a:t> </a:t>
            </a:r>
            <a:r>
              <a:rPr lang="en-GB" dirty="0" err="1"/>
              <a:t>schadelijk</a:t>
            </a:r>
            <a:r>
              <a:rPr lang="en-GB" dirty="0"/>
              <a:t> </a:t>
            </a:r>
            <a:r>
              <a:rPr lang="en-GB" dirty="0" err="1"/>
              <a:t>zijn</a:t>
            </a:r>
            <a:r>
              <a:rPr lang="en-GB" dirty="0"/>
              <a:t> </a:t>
            </a:r>
            <a:r>
              <a:rPr lang="en-GB" dirty="0" err="1"/>
              <a:t>voor</a:t>
            </a:r>
            <a:r>
              <a:rPr lang="en-GB" dirty="0"/>
              <a:t> </a:t>
            </a:r>
            <a:r>
              <a:rPr lang="en-GB" dirty="0" err="1"/>
              <a:t>onze</a:t>
            </a:r>
            <a:r>
              <a:rPr lang="en-GB" dirty="0"/>
              <a:t> </a:t>
            </a:r>
            <a:r>
              <a:rPr lang="en-GB" dirty="0" err="1"/>
              <a:t>inheemse</a:t>
            </a:r>
            <a:r>
              <a:rPr lang="en-GB" dirty="0"/>
              <a:t> </a:t>
            </a:r>
            <a:r>
              <a:rPr lang="en-GB" dirty="0" err="1"/>
              <a:t>waterdieren</a:t>
            </a:r>
            <a:r>
              <a:rPr lang="en-GB" dirty="0"/>
              <a:t>. </a:t>
            </a:r>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42</a:t>
            </a:fld>
            <a:endParaRPr lang="en-BE"/>
          </a:p>
        </p:txBody>
      </p:sp>
    </p:spTree>
    <p:extLst>
      <p:ext uri="{BB962C8B-B14F-4D97-AF65-F5344CB8AC3E}">
        <p14:creationId xmlns:p14="http://schemas.microsoft.com/office/powerpoint/2010/main" val="3486202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BE" dirty="0"/>
              <a:t>420 miljard dollar/jaar </a:t>
            </a:r>
          </a:p>
          <a:p>
            <a:pPr lvl="2"/>
            <a:r>
              <a:rPr lang="en-BE" dirty="0"/>
              <a:t>*4 per 10 jaar</a:t>
            </a:r>
          </a:p>
          <a:p>
            <a:pPr lvl="2"/>
            <a:r>
              <a:rPr lang="en-BE" dirty="0"/>
              <a:t>Japanse duizendknoop 166 miljoen pond per jaar in VK</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8</a:t>
            </a:fld>
            <a:endParaRPr lang="en-BE"/>
          </a:p>
        </p:txBody>
      </p:sp>
    </p:spTree>
    <p:extLst>
      <p:ext uri="{BB962C8B-B14F-4D97-AF65-F5344CB8AC3E}">
        <p14:creationId xmlns:p14="http://schemas.microsoft.com/office/powerpoint/2010/main" val="1313288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BE" dirty="0"/>
              <a:t>420 miljard dollar/jaar </a:t>
            </a:r>
          </a:p>
          <a:p>
            <a:pPr lvl="2"/>
            <a:r>
              <a:rPr lang="en-BE" dirty="0"/>
              <a:t>*4 per 10 jaar</a:t>
            </a:r>
          </a:p>
          <a:p>
            <a:pPr lvl="2"/>
            <a:r>
              <a:rPr lang="en-BE" dirty="0"/>
              <a:t>Japanse duizendknoop 166 miljoen pond per jaar in VK</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9</a:t>
            </a:fld>
            <a:endParaRPr lang="en-BE"/>
          </a:p>
        </p:txBody>
      </p:sp>
    </p:spTree>
    <p:extLst>
      <p:ext uri="{BB962C8B-B14F-4D97-AF65-F5344CB8AC3E}">
        <p14:creationId xmlns:p14="http://schemas.microsoft.com/office/powerpoint/2010/main" val="254643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BE" dirty="0"/>
              <a:t>420 miljard dollar/jaar </a:t>
            </a:r>
          </a:p>
          <a:p>
            <a:pPr lvl="2"/>
            <a:r>
              <a:rPr lang="en-BE" dirty="0"/>
              <a:t>*4 per 10 jaar</a:t>
            </a:r>
          </a:p>
          <a:p>
            <a:pPr lvl="2"/>
            <a:r>
              <a:rPr lang="en-BE" dirty="0"/>
              <a:t>Japanse duizendknoop 166 miljoen pond per jaar in VK</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10</a:t>
            </a:fld>
            <a:endParaRPr lang="en-BE"/>
          </a:p>
        </p:txBody>
      </p:sp>
    </p:spTree>
    <p:extLst>
      <p:ext uri="{BB962C8B-B14F-4D97-AF65-F5344CB8AC3E}">
        <p14:creationId xmlns:p14="http://schemas.microsoft.com/office/powerpoint/2010/main" val="346983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AP’s --- need to raise awareness, reduce contamination and increase border controls other than art 15</a:t>
            </a:r>
          </a:p>
        </p:txBody>
      </p:sp>
      <p:sp>
        <p:nvSpPr>
          <p:cNvPr id="4" name="Slide Number Placeholder 3"/>
          <p:cNvSpPr>
            <a:spLocks noGrp="1"/>
          </p:cNvSpPr>
          <p:nvPr>
            <p:ph type="sldNum" sz="quarter" idx="5"/>
          </p:nvPr>
        </p:nvSpPr>
        <p:spPr/>
        <p:txBody>
          <a:bodyPr/>
          <a:lstStyle/>
          <a:p>
            <a:fld id="{41658A84-7A1E-8443-8E2D-9B84EF53E734}" type="slidenum">
              <a:rPr lang="en-US" smtClean="0"/>
              <a:t>11</a:t>
            </a:fld>
            <a:endParaRPr lang="en-US"/>
          </a:p>
        </p:txBody>
      </p:sp>
    </p:spTree>
    <p:extLst>
      <p:ext uri="{BB962C8B-B14F-4D97-AF65-F5344CB8AC3E}">
        <p14:creationId xmlns:p14="http://schemas.microsoft.com/office/powerpoint/2010/main" val="3649957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Vooral</a:t>
            </a:r>
            <a:r>
              <a:rPr lang="en-US" dirty="0"/>
              <a:t> </a:t>
            </a:r>
            <a:r>
              <a:rPr lang="en-US" dirty="0" err="1"/>
              <a:t>besmettingen</a:t>
            </a:r>
            <a:r>
              <a:rPr lang="en-US" dirty="0"/>
              <a:t> van </a:t>
            </a:r>
            <a:r>
              <a:rPr lang="en-US" dirty="0" err="1"/>
              <a:t>recreatief</a:t>
            </a:r>
            <a:r>
              <a:rPr lang="en-US" dirty="0"/>
              <a:t> </a:t>
            </a:r>
            <a:r>
              <a:rPr lang="en-US" dirty="0" err="1"/>
              <a:t>en</a:t>
            </a:r>
            <a:r>
              <a:rPr lang="en-US" dirty="0"/>
              <a:t> </a:t>
            </a:r>
            <a:r>
              <a:rPr lang="en-US" dirty="0" err="1"/>
              <a:t>professioneel</a:t>
            </a:r>
            <a:r>
              <a:rPr lang="en-US" dirty="0"/>
              <a:t> </a:t>
            </a:r>
            <a:r>
              <a:rPr lang="en-US" dirty="0" err="1"/>
              <a:t>materiaal</a:t>
            </a:r>
            <a:endParaRPr lang="en-US" dirty="0"/>
          </a:p>
        </p:txBody>
      </p:sp>
      <p:sp>
        <p:nvSpPr>
          <p:cNvPr id="4" name="Slide Number Placeholder 3"/>
          <p:cNvSpPr>
            <a:spLocks noGrp="1"/>
          </p:cNvSpPr>
          <p:nvPr>
            <p:ph type="sldNum" sz="quarter" idx="5"/>
          </p:nvPr>
        </p:nvSpPr>
        <p:spPr/>
        <p:txBody>
          <a:bodyPr/>
          <a:lstStyle/>
          <a:p>
            <a:fld id="{41658A84-7A1E-8443-8E2D-9B84EF53E734}" type="slidenum">
              <a:rPr lang="en-US" smtClean="0"/>
              <a:t>12</a:t>
            </a:fld>
            <a:endParaRPr lang="en-US"/>
          </a:p>
        </p:txBody>
      </p:sp>
    </p:spTree>
    <p:extLst>
      <p:ext uri="{BB962C8B-B14F-4D97-AF65-F5344CB8AC3E}">
        <p14:creationId xmlns:p14="http://schemas.microsoft.com/office/powerpoint/2010/main" val="274656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err="1"/>
              <a:t>Bijvoorbeeld</a:t>
            </a:r>
            <a:r>
              <a:rPr lang="en-GB" dirty="0"/>
              <a:t>:</a:t>
            </a:r>
          </a:p>
          <a:p>
            <a:pPr lvl="1"/>
            <a:r>
              <a:rPr lang="en-GB" dirty="0" err="1"/>
              <a:t>Ontsmetten</a:t>
            </a:r>
            <a:r>
              <a:rPr lang="en-GB" dirty="0"/>
              <a:t> van </a:t>
            </a:r>
            <a:r>
              <a:rPr lang="en-GB" dirty="0" err="1"/>
              <a:t>laarzen</a:t>
            </a:r>
            <a:r>
              <a:rPr lang="en-GB" dirty="0"/>
              <a:t> op </a:t>
            </a:r>
            <a:r>
              <a:rPr lang="en-GB" dirty="0" err="1"/>
              <a:t>boerderijen</a:t>
            </a:r>
            <a:r>
              <a:rPr lang="en-GB" dirty="0"/>
              <a:t> om </a:t>
            </a:r>
            <a:r>
              <a:rPr lang="en-GB" dirty="0" err="1"/>
              <a:t>varkenspest</a:t>
            </a:r>
            <a:r>
              <a:rPr lang="en-GB" dirty="0"/>
              <a:t> </a:t>
            </a:r>
            <a:r>
              <a:rPr lang="en-GB" dirty="0" err="1"/>
              <a:t>te</a:t>
            </a:r>
            <a:r>
              <a:rPr lang="en-GB" dirty="0"/>
              <a:t> </a:t>
            </a:r>
            <a:r>
              <a:rPr lang="en-GB" dirty="0" err="1"/>
              <a:t>vermijden</a:t>
            </a:r>
            <a:r>
              <a:rPr lang="en-GB" dirty="0"/>
              <a:t>, </a:t>
            </a:r>
          </a:p>
          <a:p>
            <a:pPr lvl="1"/>
            <a:r>
              <a:rPr lang="en-GB" dirty="0" err="1"/>
              <a:t>Wetgeving</a:t>
            </a:r>
            <a:r>
              <a:rPr lang="en-GB" dirty="0"/>
              <a:t> </a:t>
            </a:r>
            <a:r>
              <a:rPr lang="en-GB" dirty="0" err="1"/>
              <a:t>omtrent</a:t>
            </a:r>
            <a:r>
              <a:rPr lang="en-GB" dirty="0"/>
              <a:t> het </a:t>
            </a:r>
            <a:r>
              <a:rPr lang="en-GB" dirty="0" err="1"/>
              <a:t>gebruik</a:t>
            </a:r>
            <a:r>
              <a:rPr lang="en-GB" dirty="0"/>
              <a:t> van </a:t>
            </a:r>
            <a:r>
              <a:rPr lang="en-GB" dirty="0" err="1"/>
              <a:t>steriele</a:t>
            </a:r>
            <a:r>
              <a:rPr lang="en-GB" dirty="0"/>
              <a:t> </a:t>
            </a:r>
            <a:r>
              <a:rPr lang="en-GB" dirty="0" err="1"/>
              <a:t>potgrond</a:t>
            </a:r>
            <a:r>
              <a:rPr lang="en-GB" dirty="0"/>
              <a:t> in de </a:t>
            </a:r>
            <a:r>
              <a:rPr lang="en-GB" dirty="0" err="1"/>
              <a:t>horticultuur</a:t>
            </a:r>
            <a:r>
              <a:rPr lang="en-GB" dirty="0"/>
              <a:t> </a:t>
            </a:r>
          </a:p>
          <a:p>
            <a:endParaRPr lang="en-BE" dirty="0"/>
          </a:p>
        </p:txBody>
      </p:sp>
      <p:sp>
        <p:nvSpPr>
          <p:cNvPr id="4" name="Slide Number Placeholder 3"/>
          <p:cNvSpPr>
            <a:spLocks noGrp="1"/>
          </p:cNvSpPr>
          <p:nvPr>
            <p:ph type="sldNum" sz="quarter" idx="5"/>
          </p:nvPr>
        </p:nvSpPr>
        <p:spPr/>
        <p:txBody>
          <a:bodyPr/>
          <a:lstStyle/>
          <a:p>
            <a:fld id="{2C8BB37B-21B3-E641-A6B1-C817018BC90E}" type="slidenum">
              <a:rPr lang="en-BE" smtClean="0"/>
              <a:t>13</a:t>
            </a:fld>
            <a:endParaRPr lang="en-BE"/>
          </a:p>
        </p:txBody>
      </p:sp>
    </p:spTree>
    <p:extLst>
      <p:ext uri="{BB962C8B-B14F-4D97-AF65-F5344CB8AC3E}">
        <p14:creationId xmlns:p14="http://schemas.microsoft.com/office/powerpoint/2010/main" val="1801540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5780-FB14-454F-95FD-04E5FAB4BB9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6271DF2E-015D-9646-BC11-C976450567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D208105E-CE78-7242-9FF1-BF3061DF72C6}"/>
              </a:ext>
            </a:extLst>
          </p:cNvPr>
          <p:cNvSpPr>
            <a:spLocks noGrp="1"/>
          </p:cNvSpPr>
          <p:nvPr>
            <p:ph type="dt" sz="half" idx="10"/>
          </p:nvPr>
        </p:nvSpPr>
        <p:spPr/>
        <p:txBody>
          <a:bodyPr/>
          <a:lstStyle/>
          <a:p>
            <a:fld id="{5487C3DA-C021-A44A-8F09-0CC4E87D2C5D}" type="datetimeFigureOut">
              <a:rPr lang="en-BE" smtClean="0"/>
              <a:t>17/10/2023</a:t>
            </a:fld>
            <a:endParaRPr lang="en-BE"/>
          </a:p>
        </p:txBody>
      </p:sp>
      <p:sp>
        <p:nvSpPr>
          <p:cNvPr id="5" name="Footer Placeholder 4">
            <a:extLst>
              <a:ext uri="{FF2B5EF4-FFF2-40B4-BE49-F238E27FC236}">
                <a16:creationId xmlns:a16="http://schemas.microsoft.com/office/drawing/2014/main" id="{0D5C2C91-C4B0-AD44-B1E0-6124D9487458}"/>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75636B4-F3F9-FF4C-959C-20018B18DA28}"/>
              </a:ext>
            </a:extLst>
          </p:cNvPr>
          <p:cNvSpPr>
            <a:spLocks noGrp="1"/>
          </p:cNvSpPr>
          <p:nvPr>
            <p:ph type="sldNum" sz="quarter" idx="12"/>
          </p:nvPr>
        </p:nvSpPr>
        <p:spPr/>
        <p:txBody>
          <a:bodyPr/>
          <a:lstStyle/>
          <a:p>
            <a:fld id="{21A6E146-F385-BC45-8E82-671972CE6A01}" type="slidenum">
              <a:rPr lang="en-BE" smtClean="0"/>
              <a:t>‹#›</a:t>
            </a:fld>
            <a:endParaRPr lang="en-BE"/>
          </a:p>
        </p:txBody>
      </p:sp>
    </p:spTree>
    <p:extLst>
      <p:ext uri="{BB962C8B-B14F-4D97-AF65-F5344CB8AC3E}">
        <p14:creationId xmlns:p14="http://schemas.microsoft.com/office/powerpoint/2010/main" val="3045040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B0CE5-33E7-4443-B652-F82DE9B5CFB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01D714A1-B4C0-DF49-A029-65280F345B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02353350-32C4-2744-9EA8-CC6659B23C19}"/>
              </a:ext>
            </a:extLst>
          </p:cNvPr>
          <p:cNvSpPr>
            <a:spLocks noGrp="1"/>
          </p:cNvSpPr>
          <p:nvPr>
            <p:ph type="dt" sz="half" idx="10"/>
          </p:nvPr>
        </p:nvSpPr>
        <p:spPr/>
        <p:txBody>
          <a:bodyPr/>
          <a:lstStyle/>
          <a:p>
            <a:fld id="{5487C3DA-C021-A44A-8F09-0CC4E87D2C5D}" type="datetimeFigureOut">
              <a:rPr lang="en-BE" smtClean="0"/>
              <a:t>17/10/2023</a:t>
            </a:fld>
            <a:endParaRPr lang="en-BE"/>
          </a:p>
        </p:txBody>
      </p:sp>
      <p:sp>
        <p:nvSpPr>
          <p:cNvPr id="5" name="Footer Placeholder 4">
            <a:extLst>
              <a:ext uri="{FF2B5EF4-FFF2-40B4-BE49-F238E27FC236}">
                <a16:creationId xmlns:a16="http://schemas.microsoft.com/office/drawing/2014/main" id="{D1BE5F02-6559-5041-A81E-B17E82D71F1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FA4A2DF-228E-D04E-B59F-63B7CC018DF8}"/>
              </a:ext>
            </a:extLst>
          </p:cNvPr>
          <p:cNvSpPr>
            <a:spLocks noGrp="1"/>
          </p:cNvSpPr>
          <p:nvPr>
            <p:ph type="sldNum" sz="quarter" idx="12"/>
          </p:nvPr>
        </p:nvSpPr>
        <p:spPr/>
        <p:txBody>
          <a:bodyPr/>
          <a:lstStyle/>
          <a:p>
            <a:fld id="{21A6E146-F385-BC45-8E82-671972CE6A01}" type="slidenum">
              <a:rPr lang="en-BE" smtClean="0"/>
              <a:t>‹#›</a:t>
            </a:fld>
            <a:endParaRPr lang="en-BE"/>
          </a:p>
        </p:txBody>
      </p:sp>
    </p:spTree>
    <p:extLst>
      <p:ext uri="{BB962C8B-B14F-4D97-AF65-F5344CB8AC3E}">
        <p14:creationId xmlns:p14="http://schemas.microsoft.com/office/powerpoint/2010/main" val="386060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6C4884-BBA4-9E4F-99C6-A3FEB984C70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3BF79309-2247-E646-B9FC-CE69AB18ECB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44866D0B-1BC9-6046-8AF9-B9E205F85D65}"/>
              </a:ext>
            </a:extLst>
          </p:cNvPr>
          <p:cNvSpPr>
            <a:spLocks noGrp="1"/>
          </p:cNvSpPr>
          <p:nvPr>
            <p:ph type="dt" sz="half" idx="10"/>
          </p:nvPr>
        </p:nvSpPr>
        <p:spPr/>
        <p:txBody>
          <a:bodyPr/>
          <a:lstStyle/>
          <a:p>
            <a:fld id="{5487C3DA-C021-A44A-8F09-0CC4E87D2C5D}" type="datetimeFigureOut">
              <a:rPr lang="en-BE" smtClean="0"/>
              <a:t>17/10/2023</a:t>
            </a:fld>
            <a:endParaRPr lang="en-BE"/>
          </a:p>
        </p:txBody>
      </p:sp>
      <p:sp>
        <p:nvSpPr>
          <p:cNvPr id="5" name="Footer Placeholder 4">
            <a:extLst>
              <a:ext uri="{FF2B5EF4-FFF2-40B4-BE49-F238E27FC236}">
                <a16:creationId xmlns:a16="http://schemas.microsoft.com/office/drawing/2014/main" id="{BE0F21CD-BFE1-4A4A-90E2-3911EAD5227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E0EFAFA-1820-B446-8A69-9C3E9C97C992}"/>
              </a:ext>
            </a:extLst>
          </p:cNvPr>
          <p:cNvSpPr>
            <a:spLocks noGrp="1"/>
          </p:cNvSpPr>
          <p:nvPr>
            <p:ph type="sldNum" sz="quarter" idx="12"/>
          </p:nvPr>
        </p:nvSpPr>
        <p:spPr/>
        <p:txBody>
          <a:bodyPr/>
          <a:lstStyle/>
          <a:p>
            <a:fld id="{21A6E146-F385-BC45-8E82-671972CE6A01}" type="slidenum">
              <a:rPr lang="en-BE" smtClean="0"/>
              <a:t>‹#›</a:t>
            </a:fld>
            <a:endParaRPr lang="en-BE"/>
          </a:p>
        </p:txBody>
      </p:sp>
    </p:spTree>
    <p:extLst>
      <p:ext uri="{BB962C8B-B14F-4D97-AF65-F5344CB8AC3E}">
        <p14:creationId xmlns:p14="http://schemas.microsoft.com/office/powerpoint/2010/main" val="201201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992B-9597-5941-9EA2-DB17F9EA1ACD}"/>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8F5D6332-DEB0-8A41-BB17-038F92A68A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B30F6420-9B9E-DD41-AA50-258938217C01}"/>
              </a:ext>
            </a:extLst>
          </p:cNvPr>
          <p:cNvSpPr>
            <a:spLocks noGrp="1"/>
          </p:cNvSpPr>
          <p:nvPr>
            <p:ph type="dt" sz="half" idx="10"/>
          </p:nvPr>
        </p:nvSpPr>
        <p:spPr/>
        <p:txBody>
          <a:bodyPr/>
          <a:lstStyle/>
          <a:p>
            <a:fld id="{5487C3DA-C021-A44A-8F09-0CC4E87D2C5D}" type="datetimeFigureOut">
              <a:rPr lang="en-BE" smtClean="0"/>
              <a:t>17/10/2023</a:t>
            </a:fld>
            <a:endParaRPr lang="en-BE"/>
          </a:p>
        </p:txBody>
      </p:sp>
      <p:sp>
        <p:nvSpPr>
          <p:cNvPr id="5" name="Footer Placeholder 4">
            <a:extLst>
              <a:ext uri="{FF2B5EF4-FFF2-40B4-BE49-F238E27FC236}">
                <a16:creationId xmlns:a16="http://schemas.microsoft.com/office/drawing/2014/main" id="{D580A327-9D49-E142-B5DE-ADE935C41DE0}"/>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BE2542C6-2A41-2E43-9B5B-C40E8176D507}"/>
              </a:ext>
            </a:extLst>
          </p:cNvPr>
          <p:cNvSpPr>
            <a:spLocks noGrp="1"/>
          </p:cNvSpPr>
          <p:nvPr>
            <p:ph type="sldNum" sz="quarter" idx="12"/>
          </p:nvPr>
        </p:nvSpPr>
        <p:spPr/>
        <p:txBody>
          <a:bodyPr/>
          <a:lstStyle/>
          <a:p>
            <a:fld id="{21A6E146-F385-BC45-8E82-671972CE6A01}" type="slidenum">
              <a:rPr lang="en-BE" smtClean="0"/>
              <a:t>‹#›</a:t>
            </a:fld>
            <a:endParaRPr lang="en-BE"/>
          </a:p>
        </p:txBody>
      </p:sp>
    </p:spTree>
    <p:extLst>
      <p:ext uri="{BB962C8B-B14F-4D97-AF65-F5344CB8AC3E}">
        <p14:creationId xmlns:p14="http://schemas.microsoft.com/office/powerpoint/2010/main" val="291097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AEEAF-C56C-AC46-8895-9C8454F7A5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7E8AEB95-D250-B742-91FD-CD76E35F2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7A9E35-AE56-A14B-A1E5-4CC01DAD96A4}"/>
              </a:ext>
            </a:extLst>
          </p:cNvPr>
          <p:cNvSpPr>
            <a:spLocks noGrp="1"/>
          </p:cNvSpPr>
          <p:nvPr>
            <p:ph type="dt" sz="half" idx="10"/>
          </p:nvPr>
        </p:nvSpPr>
        <p:spPr/>
        <p:txBody>
          <a:bodyPr/>
          <a:lstStyle/>
          <a:p>
            <a:fld id="{5487C3DA-C021-A44A-8F09-0CC4E87D2C5D}" type="datetimeFigureOut">
              <a:rPr lang="en-BE" smtClean="0"/>
              <a:t>17/10/2023</a:t>
            </a:fld>
            <a:endParaRPr lang="en-BE"/>
          </a:p>
        </p:txBody>
      </p:sp>
      <p:sp>
        <p:nvSpPr>
          <p:cNvPr id="5" name="Footer Placeholder 4">
            <a:extLst>
              <a:ext uri="{FF2B5EF4-FFF2-40B4-BE49-F238E27FC236}">
                <a16:creationId xmlns:a16="http://schemas.microsoft.com/office/drawing/2014/main" id="{450C5E88-C1B1-654C-ABB0-02B27EEB91FD}"/>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1471BE6-0070-3A4D-9B46-5F8B2E562999}"/>
              </a:ext>
            </a:extLst>
          </p:cNvPr>
          <p:cNvSpPr>
            <a:spLocks noGrp="1"/>
          </p:cNvSpPr>
          <p:nvPr>
            <p:ph type="sldNum" sz="quarter" idx="12"/>
          </p:nvPr>
        </p:nvSpPr>
        <p:spPr/>
        <p:txBody>
          <a:bodyPr/>
          <a:lstStyle/>
          <a:p>
            <a:fld id="{21A6E146-F385-BC45-8E82-671972CE6A01}" type="slidenum">
              <a:rPr lang="en-BE" smtClean="0"/>
              <a:t>‹#›</a:t>
            </a:fld>
            <a:endParaRPr lang="en-BE"/>
          </a:p>
        </p:txBody>
      </p:sp>
    </p:spTree>
    <p:extLst>
      <p:ext uri="{BB962C8B-B14F-4D97-AF65-F5344CB8AC3E}">
        <p14:creationId xmlns:p14="http://schemas.microsoft.com/office/powerpoint/2010/main" val="158335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020C5-0B8A-C446-8AC1-93C74F297F27}"/>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DB641E2B-454F-0A4C-B915-0D5AD354FA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92E6D37E-1177-DD45-982A-26F30D94F3B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2E69CEB-2CE2-D443-BCEE-2EECD8AC98AE}"/>
              </a:ext>
            </a:extLst>
          </p:cNvPr>
          <p:cNvSpPr>
            <a:spLocks noGrp="1"/>
          </p:cNvSpPr>
          <p:nvPr>
            <p:ph type="dt" sz="half" idx="10"/>
          </p:nvPr>
        </p:nvSpPr>
        <p:spPr/>
        <p:txBody>
          <a:bodyPr/>
          <a:lstStyle/>
          <a:p>
            <a:fld id="{5487C3DA-C021-A44A-8F09-0CC4E87D2C5D}" type="datetimeFigureOut">
              <a:rPr lang="en-BE" smtClean="0"/>
              <a:t>17/10/2023</a:t>
            </a:fld>
            <a:endParaRPr lang="en-BE"/>
          </a:p>
        </p:txBody>
      </p:sp>
      <p:sp>
        <p:nvSpPr>
          <p:cNvPr id="6" name="Footer Placeholder 5">
            <a:extLst>
              <a:ext uri="{FF2B5EF4-FFF2-40B4-BE49-F238E27FC236}">
                <a16:creationId xmlns:a16="http://schemas.microsoft.com/office/drawing/2014/main" id="{9E444288-BAD8-0846-9984-ED60CFAFF795}"/>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0B8E00C2-2812-7B4A-A0A3-ECE8CC921403}"/>
              </a:ext>
            </a:extLst>
          </p:cNvPr>
          <p:cNvSpPr>
            <a:spLocks noGrp="1"/>
          </p:cNvSpPr>
          <p:nvPr>
            <p:ph type="sldNum" sz="quarter" idx="12"/>
          </p:nvPr>
        </p:nvSpPr>
        <p:spPr/>
        <p:txBody>
          <a:bodyPr/>
          <a:lstStyle/>
          <a:p>
            <a:fld id="{21A6E146-F385-BC45-8E82-671972CE6A01}" type="slidenum">
              <a:rPr lang="en-BE" smtClean="0"/>
              <a:t>‹#›</a:t>
            </a:fld>
            <a:endParaRPr lang="en-BE"/>
          </a:p>
        </p:txBody>
      </p:sp>
    </p:spTree>
    <p:extLst>
      <p:ext uri="{BB962C8B-B14F-4D97-AF65-F5344CB8AC3E}">
        <p14:creationId xmlns:p14="http://schemas.microsoft.com/office/powerpoint/2010/main" val="486177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53237-740C-4A49-B1B0-358E890A8902}"/>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3AB411F3-3D2B-3F4B-8348-532E96F2AA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F7F08E-CDD3-4248-988C-7497689BAF8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CD85FC57-C52D-DC4C-A357-68FF344B44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DC27BAB-753A-5D4B-B538-03010EAC3DB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47843D04-0C46-664D-9A39-CF7E9792FAE6}"/>
              </a:ext>
            </a:extLst>
          </p:cNvPr>
          <p:cNvSpPr>
            <a:spLocks noGrp="1"/>
          </p:cNvSpPr>
          <p:nvPr>
            <p:ph type="dt" sz="half" idx="10"/>
          </p:nvPr>
        </p:nvSpPr>
        <p:spPr/>
        <p:txBody>
          <a:bodyPr/>
          <a:lstStyle/>
          <a:p>
            <a:fld id="{5487C3DA-C021-A44A-8F09-0CC4E87D2C5D}" type="datetimeFigureOut">
              <a:rPr lang="en-BE" smtClean="0"/>
              <a:t>17/10/2023</a:t>
            </a:fld>
            <a:endParaRPr lang="en-BE"/>
          </a:p>
        </p:txBody>
      </p:sp>
      <p:sp>
        <p:nvSpPr>
          <p:cNvPr id="8" name="Footer Placeholder 7">
            <a:extLst>
              <a:ext uri="{FF2B5EF4-FFF2-40B4-BE49-F238E27FC236}">
                <a16:creationId xmlns:a16="http://schemas.microsoft.com/office/drawing/2014/main" id="{1D71CB20-BBC8-F64A-AE2E-DA9C3E7430F5}"/>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6BC8634C-FE28-2F4D-BD22-D895FA592DFD}"/>
              </a:ext>
            </a:extLst>
          </p:cNvPr>
          <p:cNvSpPr>
            <a:spLocks noGrp="1"/>
          </p:cNvSpPr>
          <p:nvPr>
            <p:ph type="sldNum" sz="quarter" idx="12"/>
          </p:nvPr>
        </p:nvSpPr>
        <p:spPr/>
        <p:txBody>
          <a:bodyPr/>
          <a:lstStyle/>
          <a:p>
            <a:fld id="{21A6E146-F385-BC45-8E82-671972CE6A01}" type="slidenum">
              <a:rPr lang="en-BE" smtClean="0"/>
              <a:t>‹#›</a:t>
            </a:fld>
            <a:endParaRPr lang="en-BE"/>
          </a:p>
        </p:txBody>
      </p:sp>
    </p:spTree>
    <p:extLst>
      <p:ext uri="{BB962C8B-B14F-4D97-AF65-F5344CB8AC3E}">
        <p14:creationId xmlns:p14="http://schemas.microsoft.com/office/powerpoint/2010/main" val="3833799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AF7A8-EE7C-E748-B5F7-6D8EF5D424C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DCDFA2D1-408E-DB4E-9571-96A0430398A0}"/>
              </a:ext>
            </a:extLst>
          </p:cNvPr>
          <p:cNvSpPr>
            <a:spLocks noGrp="1"/>
          </p:cNvSpPr>
          <p:nvPr>
            <p:ph type="dt" sz="half" idx="10"/>
          </p:nvPr>
        </p:nvSpPr>
        <p:spPr/>
        <p:txBody>
          <a:bodyPr/>
          <a:lstStyle/>
          <a:p>
            <a:fld id="{5487C3DA-C021-A44A-8F09-0CC4E87D2C5D}" type="datetimeFigureOut">
              <a:rPr lang="en-BE" smtClean="0"/>
              <a:t>17/10/2023</a:t>
            </a:fld>
            <a:endParaRPr lang="en-BE"/>
          </a:p>
        </p:txBody>
      </p:sp>
      <p:sp>
        <p:nvSpPr>
          <p:cNvPr id="4" name="Footer Placeholder 3">
            <a:extLst>
              <a:ext uri="{FF2B5EF4-FFF2-40B4-BE49-F238E27FC236}">
                <a16:creationId xmlns:a16="http://schemas.microsoft.com/office/drawing/2014/main" id="{31FF4BED-7A16-9D42-944A-3FBA72228E77}"/>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5067FD59-F06B-0442-870E-D6B852434159}"/>
              </a:ext>
            </a:extLst>
          </p:cNvPr>
          <p:cNvSpPr>
            <a:spLocks noGrp="1"/>
          </p:cNvSpPr>
          <p:nvPr>
            <p:ph type="sldNum" sz="quarter" idx="12"/>
          </p:nvPr>
        </p:nvSpPr>
        <p:spPr/>
        <p:txBody>
          <a:bodyPr/>
          <a:lstStyle/>
          <a:p>
            <a:fld id="{21A6E146-F385-BC45-8E82-671972CE6A01}" type="slidenum">
              <a:rPr lang="en-BE" smtClean="0"/>
              <a:t>‹#›</a:t>
            </a:fld>
            <a:endParaRPr lang="en-BE"/>
          </a:p>
        </p:txBody>
      </p:sp>
    </p:spTree>
    <p:extLst>
      <p:ext uri="{BB962C8B-B14F-4D97-AF65-F5344CB8AC3E}">
        <p14:creationId xmlns:p14="http://schemas.microsoft.com/office/powerpoint/2010/main" val="99892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63C88-203D-6C4D-809F-36F8F2441BD2}"/>
              </a:ext>
            </a:extLst>
          </p:cNvPr>
          <p:cNvSpPr>
            <a:spLocks noGrp="1"/>
          </p:cNvSpPr>
          <p:nvPr>
            <p:ph type="dt" sz="half" idx="10"/>
          </p:nvPr>
        </p:nvSpPr>
        <p:spPr/>
        <p:txBody>
          <a:bodyPr/>
          <a:lstStyle/>
          <a:p>
            <a:fld id="{5487C3DA-C021-A44A-8F09-0CC4E87D2C5D}" type="datetimeFigureOut">
              <a:rPr lang="en-BE" smtClean="0"/>
              <a:t>17/10/2023</a:t>
            </a:fld>
            <a:endParaRPr lang="en-BE"/>
          </a:p>
        </p:txBody>
      </p:sp>
      <p:sp>
        <p:nvSpPr>
          <p:cNvPr id="3" name="Footer Placeholder 2">
            <a:extLst>
              <a:ext uri="{FF2B5EF4-FFF2-40B4-BE49-F238E27FC236}">
                <a16:creationId xmlns:a16="http://schemas.microsoft.com/office/drawing/2014/main" id="{A7B19DB5-E9A6-2A4C-9138-804468B9AF6C}"/>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52663197-9D24-F746-A495-73BB66EDE9BC}"/>
              </a:ext>
            </a:extLst>
          </p:cNvPr>
          <p:cNvSpPr>
            <a:spLocks noGrp="1"/>
          </p:cNvSpPr>
          <p:nvPr>
            <p:ph type="sldNum" sz="quarter" idx="12"/>
          </p:nvPr>
        </p:nvSpPr>
        <p:spPr/>
        <p:txBody>
          <a:bodyPr/>
          <a:lstStyle/>
          <a:p>
            <a:fld id="{21A6E146-F385-BC45-8E82-671972CE6A01}" type="slidenum">
              <a:rPr lang="en-BE" smtClean="0"/>
              <a:t>‹#›</a:t>
            </a:fld>
            <a:endParaRPr lang="en-BE"/>
          </a:p>
        </p:txBody>
      </p:sp>
    </p:spTree>
    <p:extLst>
      <p:ext uri="{BB962C8B-B14F-4D97-AF65-F5344CB8AC3E}">
        <p14:creationId xmlns:p14="http://schemas.microsoft.com/office/powerpoint/2010/main" val="34895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FDC1F-E29E-6445-8999-B073862D7E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17014E3F-2C51-934D-A168-EB174BAFFE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527259C9-1D29-CF41-ADAF-53061F4E8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DA0596-8D0A-2542-B47D-86601E727FFF}"/>
              </a:ext>
            </a:extLst>
          </p:cNvPr>
          <p:cNvSpPr>
            <a:spLocks noGrp="1"/>
          </p:cNvSpPr>
          <p:nvPr>
            <p:ph type="dt" sz="half" idx="10"/>
          </p:nvPr>
        </p:nvSpPr>
        <p:spPr/>
        <p:txBody>
          <a:bodyPr/>
          <a:lstStyle/>
          <a:p>
            <a:fld id="{5487C3DA-C021-A44A-8F09-0CC4E87D2C5D}" type="datetimeFigureOut">
              <a:rPr lang="en-BE" smtClean="0"/>
              <a:t>17/10/2023</a:t>
            </a:fld>
            <a:endParaRPr lang="en-BE"/>
          </a:p>
        </p:txBody>
      </p:sp>
      <p:sp>
        <p:nvSpPr>
          <p:cNvPr id="6" name="Footer Placeholder 5">
            <a:extLst>
              <a:ext uri="{FF2B5EF4-FFF2-40B4-BE49-F238E27FC236}">
                <a16:creationId xmlns:a16="http://schemas.microsoft.com/office/drawing/2014/main" id="{95D17E78-C83E-304E-A587-E0A87FF75230}"/>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67328FA4-E1A7-EB47-9E39-5BEB7E09D32E}"/>
              </a:ext>
            </a:extLst>
          </p:cNvPr>
          <p:cNvSpPr>
            <a:spLocks noGrp="1"/>
          </p:cNvSpPr>
          <p:nvPr>
            <p:ph type="sldNum" sz="quarter" idx="12"/>
          </p:nvPr>
        </p:nvSpPr>
        <p:spPr/>
        <p:txBody>
          <a:bodyPr/>
          <a:lstStyle/>
          <a:p>
            <a:fld id="{21A6E146-F385-BC45-8E82-671972CE6A01}" type="slidenum">
              <a:rPr lang="en-BE" smtClean="0"/>
              <a:t>‹#›</a:t>
            </a:fld>
            <a:endParaRPr lang="en-BE"/>
          </a:p>
        </p:txBody>
      </p:sp>
    </p:spTree>
    <p:extLst>
      <p:ext uri="{BB962C8B-B14F-4D97-AF65-F5344CB8AC3E}">
        <p14:creationId xmlns:p14="http://schemas.microsoft.com/office/powerpoint/2010/main" val="1376269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9C256-B557-DF4B-B677-A9390A9C18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0CEFEA76-AA48-3048-A03C-87337667AA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241A063-239F-954C-8D98-2A308472E9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894220F-780C-5044-A9C4-459A1E6C360D}"/>
              </a:ext>
            </a:extLst>
          </p:cNvPr>
          <p:cNvSpPr>
            <a:spLocks noGrp="1"/>
          </p:cNvSpPr>
          <p:nvPr>
            <p:ph type="dt" sz="half" idx="10"/>
          </p:nvPr>
        </p:nvSpPr>
        <p:spPr/>
        <p:txBody>
          <a:bodyPr/>
          <a:lstStyle/>
          <a:p>
            <a:fld id="{5487C3DA-C021-A44A-8F09-0CC4E87D2C5D}" type="datetimeFigureOut">
              <a:rPr lang="en-BE" smtClean="0"/>
              <a:t>17/10/2023</a:t>
            </a:fld>
            <a:endParaRPr lang="en-BE"/>
          </a:p>
        </p:txBody>
      </p:sp>
      <p:sp>
        <p:nvSpPr>
          <p:cNvPr id="6" name="Footer Placeholder 5">
            <a:extLst>
              <a:ext uri="{FF2B5EF4-FFF2-40B4-BE49-F238E27FC236}">
                <a16:creationId xmlns:a16="http://schemas.microsoft.com/office/drawing/2014/main" id="{DD1E7ABC-8A94-F942-98B9-12C737D18F05}"/>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3DBFE510-13D2-3F48-88F8-B52F3543FB58}"/>
              </a:ext>
            </a:extLst>
          </p:cNvPr>
          <p:cNvSpPr>
            <a:spLocks noGrp="1"/>
          </p:cNvSpPr>
          <p:nvPr>
            <p:ph type="sldNum" sz="quarter" idx="12"/>
          </p:nvPr>
        </p:nvSpPr>
        <p:spPr/>
        <p:txBody>
          <a:bodyPr/>
          <a:lstStyle/>
          <a:p>
            <a:fld id="{21A6E146-F385-BC45-8E82-671972CE6A01}" type="slidenum">
              <a:rPr lang="en-BE" smtClean="0"/>
              <a:t>‹#›</a:t>
            </a:fld>
            <a:endParaRPr lang="en-BE"/>
          </a:p>
        </p:txBody>
      </p:sp>
    </p:spTree>
    <p:extLst>
      <p:ext uri="{BB962C8B-B14F-4D97-AF65-F5344CB8AC3E}">
        <p14:creationId xmlns:p14="http://schemas.microsoft.com/office/powerpoint/2010/main" val="3739796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A12D16-E42F-864E-ADF2-1B444B87CB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0C124143-A465-7D4D-A799-BA61680ED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BF95FBFD-86A3-1B4A-99BE-5057FD9E05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7C3DA-C021-A44A-8F09-0CC4E87D2C5D}" type="datetimeFigureOut">
              <a:rPr lang="en-BE" smtClean="0"/>
              <a:t>17/10/2023</a:t>
            </a:fld>
            <a:endParaRPr lang="en-BE"/>
          </a:p>
        </p:txBody>
      </p:sp>
      <p:sp>
        <p:nvSpPr>
          <p:cNvPr id="5" name="Footer Placeholder 4">
            <a:extLst>
              <a:ext uri="{FF2B5EF4-FFF2-40B4-BE49-F238E27FC236}">
                <a16:creationId xmlns:a16="http://schemas.microsoft.com/office/drawing/2014/main" id="{1BB3DB3A-9D1F-6A41-8700-EA2B290EF2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8AB08AE5-6BCB-2E4B-960D-639FDB80D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6E146-F385-BC45-8E82-671972CE6A01}" type="slidenum">
              <a:rPr lang="en-BE" smtClean="0"/>
              <a:t>‹#›</a:t>
            </a:fld>
            <a:endParaRPr lang="en-BE"/>
          </a:p>
        </p:txBody>
      </p:sp>
    </p:spTree>
    <p:extLst>
      <p:ext uri="{BB962C8B-B14F-4D97-AF65-F5344CB8AC3E}">
        <p14:creationId xmlns:p14="http://schemas.microsoft.com/office/powerpoint/2010/main" val="3884723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svg"/><Relationship Id="rId4" Type="http://schemas.openxmlformats.org/officeDocument/2006/relationships/image" Target="../media/image14.jpe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image" Target="../media/image2.png"/><Relationship Id="rId16" Type="http://schemas.openxmlformats.org/officeDocument/2006/relationships/image" Target="../media/image64.svg"/><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34.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34.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4.png"/><Relationship Id="rId7" Type="http://schemas.openxmlformats.org/officeDocument/2006/relationships/image" Target="../media/image7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eg"/><Relationship Id="rId9" Type="http://schemas.openxmlformats.org/officeDocument/2006/relationships/image" Target="../media/image81.jp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77.jpg"/><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7.jpg"/><Relationship Id="rId4" Type="http://schemas.openxmlformats.org/officeDocument/2006/relationships/image" Target="../media/image86.jp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93.jpe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87.jp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34.png"/><Relationship Id="rId7"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4.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www.iasregulation.be/" TargetMode="External"/><Relationship Id="rId5" Type="http://schemas.openxmlformats.org/officeDocument/2006/relationships/image" Target="../media/image106.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7.png"/><Relationship Id="rId3" Type="http://schemas.openxmlformats.org/officeDocument/2006/relationships/image" Target="../media/image34.png"/><Relationship Id="rId7" Type="http://schemas.openxmlformats.org/officeDocument/2006/relationships/image" Target="../media/image111.png"/><Relationship Id="rId12" Type="http://schemas.openxmlformats.org/officeDocument/2006/relationships/image" Target="../media/image11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jpeg"/><Relationship Id="rId5" Type="http://schemas.openxmlformats.org/officeDocument/2006/relationships/image" Target="../media/image109.jpeg"/><Relationship Id="rId15" Type="http://schemas.openxmlformats.org/officeDocument/2006/relationships/image" Target="../media/image119.pn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png"/><Relationship Id="rId1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chart" Target="../charts/chart2.xml"/><Relationship Id="rId7" Type="http://schemas.openxmlformats.org/officeDocument/2006/relationships/image" Target="../media/image13.svg"/><Relationship Id="rId12"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diagramColors" Target="../diagrams/colors1.xml"/><Relationship Id="rId5" Type="http://schemas.openxmlformats.org/officeDocument/2006/relationships/image" Target="../media/image11.svg"/><Relationship Id="rId10" Type="http://schemas.openxmlformats.org/officeDocument/2006/relationships/diagramQuickStyle" Target="../diagrams/quickStyle1.xml"/><Relationship Id="rId4" Type="http://schemas.openxmlformats.org/officeDocument/2006/relationships/image" Target="../media/image10.png"/><Relationship Id="rId9"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7908-8033-264C-B860-BE28B4DA55F6}"/>
              </a:ext>
            </a:extLst>
          </p:cNvPr>
          <p:cNvSpPr>
            <a:spLocks noGrp="1"/>
          </p:cNvSpPr>
          <p:nvPr>
            <p:ph type="ctrTitle"/>
          </p:nvPr>
        </p:nvSpPr>
        <p:spPr/>
        <p:txBody>
          <a:bodyPr>
            <a:normAutofit/>
          </a:bodyPr>
          <a:lstStyle/>
          <a:p>
            <a:r>
              <a:rPr lang="nl-BE" b="1" dirty="0"/>
              <a:t>Bioveiligheid</a:t>
            </a:r>
            <a:r>
              <a:rPr lang="nl-BE" dirty="0"/>
              <a:t> </a:t>
            </a:r>
            <a:br>
              <a:rPr lang="nl-BE" dirty="0"/>
            </a:br>
            <a:r>
              <a:rPr lang="nl-BE" sz="3600" dirty="0"/>
              <a:t>tijdens het beheer</a:t>
            </a:r>
            <a:endParaRPr lang="en-BE" dirty="0"/>
          </a:p>
        </p:txBody>
      </p:sp>
      <p:pic>
        <p:nvPicPr>
          <p:cNvPr id="5" name="Picture 4">
            <a:extLst>
              <a:ext uri="{FF2B5EF4-FFF2-40B4-BE49-F238E27FC236}">
                <a16:creationId xmlns:a16="http://schemas.microsoft.com/office/drawing/2014/main" id="{F9219A09-E77C-C349-9533-C7617697B319}"/>
              </a:ext>
            </a:extLst>
          </p:cNvPr>
          <p:cNvPicPr>
            <a:picLocks noChangeAspect="1"/>
          </p:cNvPicPr>
          <p:nvPr/>
        </p:nvPicPr>
        <p:blipFill>
          <a:blip r:embed="rId3"/>
          <a:stretch>
            <a:fillRect/>
          </a:stretch>
        </p:blipFill>
        <p:spPr>
          <a:xfrm>
            <a:off x="7991118" y="5881816"/>
            <a:ext cx="4200882" cy="976184"/>
          </a:xfrm>
          <a:prstGeom prst="rect">
            <a:avLst/>
          </a:prstGeom>
        </p:spPr>
      </p:pic>
      <p:pic>
        <p:nvPicPr>
          <p:cNvPr id="6" name="Picture 6" descr="A close up of a logo&#10;&#10;Description generated with very high confidence">
            <a:extLst>
              <a:ext uri="{FF2B5EF4-FFF2-40B4-BE49-F238E27FC236}">
                <a16:creationId xmlns:a16="http://schemas.microsoft.com/office/drawing/2014/main" id="{F9DEB8B9-8A1C-0746-B840-2FDD75EDE8D6}"/>
              </a:ext>
            </a:extLst>
          </p:cNvPr>
          <p:cNvPicPr>
            <a:picLocks noChangeAspect="1"/>
          </p:cNvPicPr>
          <p:nvPr/>
        </p:nvPicPr>
        <p:blipFill>
          <a:blip r:embed="rId4"/>
          <a:stretch>
            <a:fillRect/>
          </a:stretch>
        </p:blipFill>
        <p:spPr>
          <a:xfrm>
            <a:off x="523" y="-10459"/>
            <a:ext cx="551777" cy="6916270"/>
          </a:xfrm>
          <a:prstGeom prst="rect">
            <a:avLst/>
          </a:prstGeom>
        </p:spPr>
      </p:pic>
      <p:sp>
        <p:nvSpPr>
          <p:cNvPr id="7" name="TextBox 6">
            <a:extLst>
              <a:ext uri="{FF2B5EF4-FFF2-40B4-BE49-F238E27FC236}">
                <a16:creationId xmlns:a16="http://schemas.microsoft.com/office/drawing/2014/main" id="{E3ECD1C8-A47D-5244-8A70-76D18B89C461}"/>
              </a:ext>
            </a:extLst>
          </p:cNvPr>
          <p:cNvSpPr txBox="1"/>
          <p:nvPr/>
        </p:nvSpPr>
        <p:spPr>
          <a:xfrm>
            <a:off x="738258" y="5881816"/>
            <a:ext cx="6256273" cy="923330"/>
          </a:xfrm>
          <a:prstGeom prst="rect">
            <a:avLst/>
          </a:prstGeom>
          <a:noFill/>
        </p:spPr>
        <p:txBody>
          <a:bodyPr wrap="square" rtlCol="0">
            <a:spAutoFit/>
          </a:bodyPr>
          <a:lstStyle/>
          <a:p>
            <a:r>
              <a:rPr lang="en-BE" i="1" dirty="0"/>
              <a:t>Jane Reniers</a:t>
            </a:r>
            <a:endParaRPr lang="fr-BE" i="1" dirty="0"/>
          </a:p>
          <a:p>
            <a:r>
              <a:rPr lang="en-BE" i="1" dirty="0"/>
              <a:t>Exotennet – Gent – Oktober 2023</a:t>
            </a:r>
          </a:p>
          <a:p>
            <a:r>
              <a:rPr lang="en-BE" i="1" dirty="0"/>
              <a:t>www.iasregulation.be</a:t>
            </a:r>
          </a:p>
        </p:txBody>
      </p:sp>
    </p:spTree>
    <p:extLst>
      <p:ext uri="{BB962C8B-B14F-4D97-AF65-F5344CB8AC3E}">
        <p14:creationId xmlns:p14="http://schemas.microsoft.com/office/powerpoint/2010/main" val="107869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7648656D-995A-5E49-87A7-9CCED5D3ECD6}"/>
              </a:ext>
            </a:extLst>
          </p:cNvPr>
          <p:cNvPicPr>
            <a:picLocks noChangeAspect="1"/>
          </p:cNvPicPr>
          <p:nvPr/>
        </p:nvPicPr>
        <p:blipFill>
          <a:blip r:embed="rId3"/>
          <a:stretch>
            <a:fillRect/>
          </a:stretch>
        </p:blipFill>
        <p:spPr>
          <a:xfrm>
            <a:off x="523" y="-10459"/>
            <a:ext cx="551777" cy="6916270"/>
          </a:xfrm>
          <a:prstGeom prst="rect">
            <a:avLst/>
          </a:prstGeom>
        </p:spPr>
      </p:pic>
      <p:pic>
        <p:nvPicPr>
          <p:cNvPr id="1026" name="Picture 2" descr="Don't move a mussel - a tiny invader is threatening our water and wildlife">
            <a:extLst>
              <a:ext uri="{FF2B5EF4-FFF2-40B4-BE49-F238E27FC236}">
                <a16:creationId xmlns:a16="http://schemas.microsoft.com/office/drawing/2014/main" id="{5A961710-A355-9546-B3AD-7DECBF6C8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236" y="3435179"/>
            <a:ext cx="4304369" cy="26386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les over (het gevaar van) de berenklauw - Blogo.nl">
            <a:extLst>
              <a:ext uri="{FF2B5EF4-FFF2-40B4-BE49-F238E27FC236}">
                <a16:creationId xmlns:a16="http://schemas.microsoft.com/office/drawing/2014/main" id="{B3DFB393-90D7-4F4D-B035-B58324419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7061" y="3422822"/>
            <a:ext cx="3567873" cy="26759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367F34-9786-424C-B655-086596603C12}"/>
              </a:ext>
            </a:extLst>
          </p:cNvPr>
          <p:cNvSpPr txBox="1"/>
          <p:nvPr/>
        </p:nvSpPr>
        <p:spPr>
          <a:xfrm>
            <a:off x="9343331" y="6111084"/>
            <a:ext cx="1764532" cy="523220"/>
          </a:xfrm>
          <a:prstGeom prst="rect">
            <a:avLst/>
          </a:prstGeom>
          <a:noFill/>
        </p:spPr>
        <p:txBody>
          <a:bodyPr wrap="square" rtlCol="0">
            <a:spAutoFit/>
          </a:bodyPr>
          <a:lstStyle/>
          <a:p>
            <a:r>
              <a:rPr lang="en-BE" sz="2800" b="1" dirty="0">
                <a:solidFill>
                  <a:srgbClr val="A2A258"/>
                </a:solidFill>
              </a:rPr>
              <a:t>Industrie</a:t>
            </a:r>
          </a:p>
        </p:txBody>
      </p:sp>
      <p:sp>
        <p:nvSpPr>
          <p:cNvPr id="8" name="TextBox 7">
            <a:extLst>
              <a:ext uri="{FF2B5EF4-FFF2-40B4-BE49-F238E27FC236}">
                <a16:creationId xmlns:a16="http://schemas.microsoft.com/office/drawing/2014/main" id="{91DAF8AB-3AC6-9341-B600-22728D8DAC8F}"/>
              </a:ext>
            </a:extLst>
          </p:cNvPr>
          <p:cNvSpPr txBox="1"/>
          <p:nvPr/>
        </p:nvSpPr>
        <p:spPr>
          <a:xfrm>
            <a:off x="4926727" y="6114365"/>
            <a:ext cx="2338546" cy="523220"/>
          </a:xfrm>
          <a:prstGeom prst="rect">
            <a:avLst/>
          </a:prstGeom>
          <a:noFill/>
        </p:spPr>
        <p:txBody>
          <a:bodyPr wrap="square" rtlCol="0">
            <a:spAutoFit/>
          </a:bodyPr>
          <a:lstStyle/>
          <a:p>
            <a:r>
              <a:rPr lang="en-BE" sz="2800" b="1" dirty="0">
                <a:solidFill>
                  <a:srgbClr val="A2A258"/>
                </a:solidFill>
              </a:rPr>
              <a:t>Gezondheid</a:t>
            </a:r>
          </a:p>
        </p:txBody>
      </p:sp>
      <p:pic>
        <p:nvPicPr>
          <p:cNvPr id="1030" name="Picture 6" descr="Myriophyllum aquaticum - Parelvederkruid">
            <a:extLst>
              <a:ext uri="{FF2B5EF4-FFF2-40B4-BE49-F238E27FC236}">
                <a16:creationId xmlns:a16="http://schemas.microsoft.com/office/drawing/2014/main" id="{E2C89D9C-AE21-024C-A0DB-99CB3F718F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359" y="3435179"/>
            <a:ext cx="3567874" cy="26759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BB7380E-6D6A-3E4D-961F-BA14941905B6}"/>
              </a:ext>
            </a:extLst>
          </p:cNvPr>
          <p:cNvSpPr txBox="1"/>
          <p:nvPr/>
        </p:nvSpPr>
        <p:spPr>
          <a:xfrm>
            <a:off x="992057" y="6111084"/>
            <a:ext cx="2338546" cy="523220"/>
          </a:xfrm>
          <a:prstGeom prst="rect">
            <a:avLst/>
          </a:prstGeom>
          <a:noFill/>
        </p:spPr>
        <p:txBody>
          <a:bodyPr wrap="square" rtlCol="0">
            <a:spAutoFit/>
          </a:bodyPr>
          <a:lstStyle/>
          <a:p>
            <a:r>
              <a:rPr lang="en-BE" sz="2800" b="1" dirty="0">
                <a:solidFill>
                  <a:srgbClr val="A2A258"/>
                </a:solidFill>
              </a:rPr>
              <a:t>Biodiversiteit</a:t>
            </a:r>
            <a:endParaRPr lang="en-BE" b="1" dirty="0">
              <a:solidFill>
                <a:srgbClr val="A2A258"/>
              </a:solidFill>
            </a:endParaRPr>
          </a:p>
        </p:txBody>
      </p:sp>
      <p:sp>
        <p:nvSpPr>
          <p:cNvPr id="15" name="Title 1">
            <a:extLst>
              <a:ext uri="{FF2B5EF4-FFF2-40B4-BE49-F238E27FC236}">
                <a16:creationId xmlns:a16="http://schemas.microsoft.com/office/drawing/2014/main" id="{22C75811-7EE6-1543-A26A-63ED268568A8}"/>
              </a:ext>
            </a:extLst>
          </p:cNvPr>
          <p:cNvSpPr txBox="1">
            <a:spLocks/>
          </p:cNvSpPr>
          <p:nvPr/>
        </p:nvSpPr>
        <p:spPr>
          <a:xfrm>
            <a:off x="838200" y="-30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Invasieve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uitheemse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soorten</a:t>
            </a:r>
            <a:endParaRPr lang="en-BE" sz="4000" b="1" dirty="0">
              <a:solidFill>
                <a:srgbClr val="993C36"/>
              </a:solidFill>
              <a:latin typeface="Kohinoor Devanagari" panose="02000000000000000000" pitchFamily="50" charset="0"/>
              <a:ea typeface="Open Sans" pitchFamily="2" charset="0"/>
              <a:cs typeface="Kohinoor Devanagari" panose="02000000000000000000" pitchFamily="50" charset="0"/>
            </a:endParaRPr>
          </a:p>
        </p:txBody>
      </p:sp>
      <p:cxnSp>
        <p:nvCxnSpPr>
          <p:cNvPr id="16" name="Connecteur droit 77">
            <a:extLst>
              <a:ext uri="{FF2B5EF4-FFF2-40B4-BE49-F238E27FC236}">
                <a16:creationId xmlns:a16="http://schemas.microsoft.com/office/drawing/2014/main" id="{665AC995-5316-C44D-A49B-F556996B8E8B}"/>
              </a:ext>
            </a:extLst>
          </p:cNvPr>
          <p:cNvCxnSpPr>
            <a:cxnSpLocks/>
          </p:cNvCxnSpPr>
          <p:nvPr/>
        </p:nvCxnSpPr>
        <p:spPr>
          <a:xfrm>
            <a:off x="838200" y="1000830"/>
            <a:ext cx="5667375" cy="0"/>
          </a:xfrm>
          <a:prstGeom prst="line">
            <a:avLst/>
          </a:prstGeom>
          <a:ln w="19050">
            <a:solidFill>
              <a:srgbClr val="993C36"/>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D190E11-F550-8B4E-A774-19928A491417}"/>
              </a:ext>
            </a:extLst>
          </p:cNvPr>
          <p:cNvSpPr>
            <a:spLocks noGrp="1"/>
          </p:cNvSpPr>
          <p:nvPr>
            <p:ph idx="1"/>
          </p:nvPr>
        </p:nvSpPr>
        <p:spPr>
          <a:xfrm>
            <a:off x="838200" y="1825625"/>
            <a:ext cx="10515600" cy="4351338"/>
          </a:xfrm>
        </p:spPr>
        <p:txBody>
          <a:bodyPr/>
          <a:lstStyle/>
          <a:p>
            <a:r>
              <a:rPr lang="en-GB" b="1" dirty="0" err="1"/>
              <a:t>Invasieve</a:t>
            </a:r>
            <a:r>
              <a:rPr lang="en-GB" dirty="0"/>
              <a:t> u</a:t>
            </a:r>
            <a:r>
              <a:rPr lang="en-BE" dirty="0"/>
              <a:t>itheemse soort: soort die door menselijk toedoen buiten zijn natuurlijk verspreidingsgebied is geïntroduceerd – en daar problemen veroorzaakt</a:t>
            </a:r>
          </a:p>
        </p:txBody>
      </p:sp>
      <p:sp>
        <p:nvSpPr>
          <p:cNvPr id="13" name="Content Placeholder 2">
            <a:extLst>
              <a:ext uri="{FF2B5EF4-FFF2-40B4-BE49-F238E27FC236}">
                <a16:creationId xmlns:a16="http://schemas.microsoft.com/office/drawing/2014/main" id="{CA194A3B-70EB-9449-8621-9ED4D484ACE7}"/>
              </a:ext>
            </a:extLst>
          </p:cNvPr>
          <p:cNvSpPr txBox="1">
            <a:spLocks/>
          </p:cNvSpPr>
          <p:nvPr/>
        </p:nvSpPr>
        <p:spPr>
          <a:xfrm>
            <a:off x="2876550" y="3429000"/>
            <a:ext cx="6881813" cy="2669727"/>
          </a:xfrm>
          <a:prstGeom prst="rect">
            <a:avLst/>
          </a:prstGeom>
          <a:solidFill>
            <a:srgbClr val="993C36">
              <a:alpha val="8500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BE" dirty="0">
                <a:solidFill>
                  <a:schemeClr val="bg1"/>
                </a:solidFill>
              </a:rPr>
              <a:t>              Top 5 bedreiging voor biodiversiteit</a:t>
            </a:r>
          </a:p>
          <a:p>
            <a:pPr marL="0" indent="0">
              <a:buFont typeface="Arial" panose="020B0604020202020204" pitchFamily="34" charset="0"/>
              <a:buNone/>
            </a:pPr>
            <a:endParaRPr lang="en-BE" dirty="0"/>
          </a:p>
          <a:p>
            <a:pPr marL="0" indent="0">
              <a:buFont typeface="Arial" panose="020B0604020202020204" pitchFamily="34" charset="0"/>
              <a:buNone/>
            </a:pPr>
            <a:r>
              <a:rPr lang="en-BE" dirty="0"/>
              <a:t>              </a:t>
            </a:r>
            <a:r>
              <a:rPr lang="en-BE" dirty="0">
                <a:solidFill>
                  <a:schemeClr val="bg1"/>
                </a:solidFill>
              </a:rPr>
              <a:t>Rol in 60% van soorten die uitsterven</a:t>
            </a:r>
          </a:p>
          <a:p>
            <a:pPr marL="0" indent="0">
              <a:buFont typeface="Arial" panose="020B0604020202020204" pitchFamily="34" charset="0"/>
              <a:buNone/>
            </a:pPr>
            <a:endParaRPr lang="en-BE" dirty="0"/>
          </a:p>
          <a:p>
            <a:pPr marL="0" indent="0">
              <a:buFont typeface="Arial" panose="020B0604020202020204" pitchFamily="34" charset="0"/>
              <a:buNone/>
            </a:pPr>
            <a:r>
              <a:rPr lang="en-BE" dirty="0">
                <a:solidFill>
                  <a:schemeClr val="bg1"/>
                </a:solidFill>
              </a:rPr>
              <a:t>              Kosten maal 4/10 jaar</a:t>
            </a:r>
          </a:p>
          <a:p>
            <a:pPr marL="457200" lvl="1" indent="0">
              <a:buFont typeface="Arial" panose="020B0604020202020204" pitchFamily="34" charset="0"/>
              <a:buNone/>
            </a:pPr>
            <a:endParaRPr lang="en-BE" dirty="0"/>
          </a:p>
        </p:txBody>
      </p:sp>
      <p:pic>
        <p:nvPicPr>
          <p:cNvPr id="14" name="Graphic 13" descr="Podium with solid fill">
            <a:extLst>
              <a:ext uri="{FF2B5EF4-FFF2-40B4-BE49-F238E27FC236}">
                <a16:creationId xmlns:a16="http://schemas.microsoft.com/office/drawing/2014/main" id="{A86F1B03-1A48-D94C-8FFA-03E1C9E490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76563" y="3435179"/>
            <a:ext cx="572120" cy="572120"/>
          </a:xfrm>
          <a:prstGeom prst="rect">
            <a:avLst/>
          </a:prstGeom>
        </p:spPr>
      </p:pic>
      <p:pic>
        <p:nvPicPr>
          <p:cNvPr id="17" name="Graphic 16" descr="Gravestone with solid fill">
            <a:extLst>
              <a:ext uri="{FF2B5EF4-FFF2-40B4-BE49-F238E27FC236}">
                <a16:creationId xmlns:a16="http://schemas.microsoft.com/office/drawing/2014/main" id="{1034201D-79F9-5F49-8026-A9784D7D5D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65528" y="4349579"/>
            <a:ext cx="711731" cy="711731"/>
          </a:xfrm>
          <a:prstGeom prst="rect">
            <a:avLst/>
          </a:prstGeom>
        </p:spPr>
      </p:pic>
      <p:pic>
        <p:nvPicPr>
          <p:cNvPr id="18" name="Graphic 17" descr="Flying Money with solid fill">
            <a:extLst>
              <a:ext uri="{FF2B5EF4-FFF2-40B4-BE49-F238E27FC236}">
                <a16:creationId xmlns:a16="http://schemas.microsoft.com/office/drawing/2014/main" id="{8EFE0ED5-BE98-074B-99B1-0BACBC735C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76563" y="5403590"/>
            <a:ext cx="711731" cy="711731"/>
          </a:xfrm>
          <a:prstGeom prst="rect">
            <a:avLst/>
          </a:prstGeom>
        </p:spPr>
      </p:pic>
    </p:spTree>
    <p:extLst>
      <p:ext uri="{BB962C8B-B14F-4D97-AF65-F5344CB8AC3E}">
        <p14:creationId xmlns:p14="http://schemas.microsoft.com/office/powerpoint/2010/main" val="28860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A close up of a logo&#10;&#10;Description generated with very high confidence">
            <a:extLst>
              <a:ext uri="{FF2B5EF4-FFF2-40B4-BE49-F238E27FC236}">
                <a16:creationId xmlns:a16="http://schemas.microsoft.com/office/drawing/2014/main" id="{81D71621-8848-4997-8DE2-8FE0F618AFF4}"/>
              </a:ext>
            </a:extLst>
          </p:cNvPr>
          <p:cNvPicPr>
            <a:picLocks noChangeAspect="1"/>
          </p:cNvPicPr>
          <p:nvPr/>
        </p:nvPicPr>
        <p:blipFill>
          <a:blip r:embed="rId3"/>
          <a:stretch>
            <a:fillRect/>
          </a:stretch>
        </p:blipFill>
        <p:spPr>
          <a:xfrm>
            <a:off x="523" y="-10459"/>
            <a:ext cx="551777" cy="6916270"/>
          </a:xfrm>
          <a:prstGeom prst="rect">
            <a:avLst/>
          </a:prstGeom>
        </p:spPr>
      </p:pic>
      <p:sp>
        <p:nvSpPr>
          <p:cNvPr id="31" name="ZoneTexte 30">
            <a:extLst>
              <a:ext uri="{FF2B5EF4-FFF2-40B4-BE49-F238E27FC236}">
                <a16:creationId xmlns:a16="http://schemas.microsoft.com/office/drawing/2014/main" id="{148A52E0-263A-40D3-8611-306D49F20472}"/>
              </a:ext>
            </a:extLst>
          </p:cNvPr>
          <p:cNvSpPr txBox="1"/>
          <p:nvPr/>
        </p:nvSpPr>
        <p:spPr>
          <a:xfrm>
            <a:off x="4277953" y="1737518"/>
            <a:ext cx="7075837" cy="4308872"/>
          </a:xfrm>
          <a:prstGeom prst="rect">
            <a:avLst/>
          </a:prstGeom>
          <a:noFill/>
        </p:spPr>
        <p:txBody>
          <a:bodyPr wrap="square" lIns="91440" tIns="45720" rIns="91440" bIns="45720" anchor="t">
            <a:spAutoFit/>
          </a:bodyPr>
          <a:lstStyle/>
          <a:p>
            <a:pPr algn="ctr">
              <a:spcAft>
                <a:spcPts val="600"/>
              </a:spcAft>
            </a:pPr>
            <a:r>
              <a:rPr lang="en-US" sz="2400" b="1" i="0" u="none" strike="noStrike" baseline="0" dirty="0">
                <a:solidFill>
                  <a:srgbClr val="000000"/>
                </a:solidFill>
                <a:latin typeface="Calibri" panose="020F0502020204030204" pitchFamily="34" charset="0"/>
              </a:rPr>
              <a:t>10 </a:t>
            </a:r>
            <a:r>
              <a:rPr lang="en-US" sz="2400" b="1" i="0" u="none" strike="noStrike" baseline="0" dirty="0" err="1">
                <a:solidFill>
                  <a:srgbClr val="000000"/>
                </a:solidFill>
                <a:latin typeface="Calibri" panose="020F0502020204030204" pitchFamily="34" charset="0"/>
              </a:rPr>
              <a:t>prioritaire</a:t>
            </a:r>
            <a:r>
              <a:rPr lang="en-US" sz="2400" b="1" i="0" u="none" strike="noStrike" baseline="0" dirty="0">
                <a:solidFill>
                  <a:srgbClr val="000000"/>
                </a:solidFill>
                <a:latin typeface="Calibri" panose="020F0502020204030204" pitchFamily="34" charset="0"/>
              </a:rPr>
              <a:t> pathways</a:t>
            </a:r>
            <a:r>
              <a:rPr lang="en-US" sz="2400" b="1" i="0" u="none" strike="noStrike" dirty="0">
                <a:solidFill>
                  <a:srgbClr val="000000"/>
                </a:solidFill>
                <a:latin typeface="Calibri" panose="020F0502020204030204" pitchFamily="34" charset="0"/>
              </a:rPr>
              <a:t>:</a:t>
            </a:r>
          </a:p>
          <a:p>
            <a:pPr>
              <a:spcAft>
                <a:spcPts val="600"/>
              </a:spcAft>
            </a:pPr>
            <a:endParaRPr lang="en-US" sz="2400" b="1" i="0" u="none" strike="noStrike" dirty="0">
              <a:solidFill>
                <a:srgbClr val="000000"/>
              </a:solidFill>
              <a:latin typeface="Calibri" panose="020F0502020204030204" pitchFamily="34" charset="0"/>
            </a:endParaRPr>
          </a:p>
          <a:p>
            <a:pPr marL="342900" indent="-342900" algn="ctr">
              <a:buFont typeface="Arial" panose="020B0604020202020204" pitchFamily="34" charset="0"/>
              <a:buChar char="•"/>
            </a:pPr>
            <a:r>
              <a:rPr lang="en-GB" sz="2400" dirty="0"/>
              <a:t>O</a:t>
            </a:r>
            <a:r>
              <a:rPr lang="en-BE" sz="2400" dirty="0"/>
              <a:t>rnamenteel</a:t>
            </a:r>
          </a:p>
          <a:p>
            <a:pPr marL="342900" indent="-342900" algn="ctr">
              <a:buFont typeface="Arial" panose="020B0604020202020204" pitchFamily="34" charset="0"/>
              <a:buChar char="•"/>
            </a:pPr>
            <a:r>
              <a:rPr lang="en-GB" sz="2400" dirty="0"/>
              <a:t>H</a:t>
            </a:r>
            <a:r>
              <a:rPr lang="en-BE" sz="2400" dirty="0"/>
              <a:t>uisdieren/aquarium/terrarium</a:t>
            </a:r>
          </a:p>
          <a:p>
            <a:pPr marL="342900" indent="-342900" algn="ctr">
              <a:buFont typeface="Arial" panose="020B0604020202020204" pitchFamily="34" charset="0"/>
              <a:buChar char="•"/>
            </a:pPr>
            <a:r>
              <a:rPr lang="en-GB" sz="2400" dirty="0"/>
              <a:t>H</a:t>
            </a:r>
            <a:r>
              <a:rPr lang="en-BE" sz="2400" dirty="0"/>
              <a:t>engelmateriaal</a:t>
            </a:r>
          </a:p>
          <a:p>
            <a:pPr marL="342900" indent="-342900" algn="ctr">
              <a:buFont typeface="Arial" panose="020B0604020202020204" pitchFamily="34" charset="0"/>
              <a:buChar char="•"/>
            </a:pPr>
            <a:r>
              <a:rPr lang="en-GB" sz="2400" dirty="0"/>
              <a:t>T</a:t>
            </a:r>
            <a:r>
              <a:rPr lang="en-BE" sz="2400" dirty="0"/>
              <a:t>ransport van habitatmateriaal</a:t>
            </a:r>
          </a:p>
          <a:p>
            <a:pPr marL="342900" indent="-342900" algn="ctr">
              <a:buFont typeface="Arial" panose="020B0604020202020204" pitchFamily="34" charset="0"/>
              <a:buChar char="•"/>
            </a:pPr>
            <a:r>
              <a:rPr lang="en-GB" sz="2400" dirty="0"/>
              <a:t>M</a:t>
            </a:r>
            <a:r>
              <a:rPr lang="en-BE" sz="2400" dirty="0"/>
              <a:t>achinerie</a:t>
            </a:r>
          </a:p>
          <a:p>
            <a:pPr marL="342900" indent="-342900" algn="ctr">
              <a:buFont typeface="Arial" panose="020B0604020202020204" pitchFamily="34" charset="0"/>
              <a:buChar char="•"/>
            </a:pPr>
            <a:r>
              <a:rPr lang="en-GB" sz="2400" dirty="0"/>
              <a:t>C</a:t>
            </a:r>
            <a:r>
              <a:rPr lang="en-BE" sz="2400" dirty="0"/>
              <a:t>ontaminanten van kweekmateriaal</a:t>
            </a:r>
          </a:p>
          <a:p>
            <a:pPr marL="342900" indent="-342900" algn="ctr">
              <a:buFont typeface="Arial" panose="020B0604020202020204" pitchFamily="34" charset="0"/>
              <a:buChar char="•"/>
            </a:pPr>
            <a:r>
              <a:rPr lang="en-GB" sz="2400" dirty="0"/>
              <a:t>C</a:t>
            </a:r>
            <a:r>
              <a:rPr lang="en-BE" sz="2400" dirty="0"/>
              <a:t>ontaminanten op planten</a:t>
            </a:r>
          </a:p>
          <a:p>
            <a:pPr marL="342900" indent="-342900" algn="ctr">
              <a:buFont typeface="Arial" panose="020B0604020202020204" pitchFamily="34" charset="0"/>
              <a:buChar char="•"/>
            </a:pPr>
            <a:r>
              <a:rPr lang="en-GB" sz="2400" dirty="0"/>
              <a:t>C</a:t>
            </a:r>
            <a:r>
              <a:rPr lang="en-BE" sz="2400" dirty="0"/>
              <a:t>ontaminanten op dieren</a:t>
            </a:r>
          </a:p>
          <a:p>
            <a:pPr marL="342900" indent="-342900" algn="ctr">
              <a:buFont typeface="Arial" panose="020B0604020202020204" pitchFamily="34" charset="0"/>
              <a:buChar char="•"/>
            </a:pPr>
            <a:r>
              <a:rPr lang="en-GB" sz="2400" dirty="0"/>
              <a:t>L</a:t>
            </a:r>
            <a:r>
              <a:rPr lang="en-BE" sz="2400" dirty="0"/>
              <a:t>evend voedsel en levend aas</a:t>
            </a:r>
          </a:p>
        </p:txBody>
      </p:sp>
      <p:sp>
        <p:nvSpPr>
          <p:cNvPr id="36" name="Title 1">
            <a:extLst>
              <a:ext uri="{FF2B5EF4-FFF2-40B4-BE49-F238E27FC236}">
                <a16:creationId xmlns:a16="http://schemas.microsoft.com/office/drawing/2014/main" id="{50C40EDA-0023-4B46-A669-7942A29CB80E}"/>
              </a:ext>
            </a:extLst>
          </p:cNvPr>
          <p:cNvSpPr txBox="1">
            <a:spLocks/>
          </p:cNvSpPr>
          <p:nvPr/>
        </p:nvSpPr>
        <p:spPr>
          <a:xfrm>
            <a:off x="838200" y="-30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Actieplannen</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preventie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endParaRPr lang="en-BE" sz="4000" b="1" dirty="0">
              <a:solidFill>
                <a:srgbClr val="993C36"/>
              </a:solidFill>
              <a:latin typeface="Kohinoor Devanagari" panose="02000000000000000000" pitchFamily="50" charset="0"/>
              <a:ea typeface="Open Sans" pitchFamily="2" charset="0"/>
              <a:cs typeface="Kohinoor Devanagari" panose="02000000000000000000" pitchFamily="50" charset="0"/>
            </a:endParaRPr>
          </a:p>
        </p:txBody>
      </p:sp>
      <p:cxnSp>
        <p:nvCxnSpPr>
          <p:cNvPr id="37" name="Connecteur droit 77">
            <a:extLst>
              <a:ext uri="{FF2B5EF4-FFF2-40B4-BE49-F238E27FC236}">
                <a16:creationId xmlns:a16="http://schemas.microsoft.com/office/drawing/2014/main" id="{63495EAC-3888-9842-A8EC-A55208219BD6}"/>
              </a:ext>
            </a:extLst>
          </p:cNvPr>
          <p:cNvCxnSpPr>
            <a:cxnSpLocks/>
          </p:cNvCxnSpPr>
          <p:nvPr/>
        </p:nvCxnSpPr>
        <p:spPr>
          <a:xfrm>
            <a:off x="838200" y="1000830"/>
            <a:ext cx="5667375" cy="0"/>
          </a:xfrm>
          <a:prstGeom prst="line">
            <a:avLst/>
          </a:prstGeom>
          <a:ln w="19050">
            <a:solidFill>
              <a:srgbClr val="993C36"/>
            </a:solidFill>
          </a:ln>
        </p:spPr>
        <p:style>
          <a:lnRef idx="1">
            <a:schemeClr val="accent1"/>
          </a:lnRef>
          <a:fillRef idx="0">
            <a:schemeClr val="accent1"/>
          </a:fillRef>
          <a:effectRef idx="0">
            <a:schemeClr val="accent1"/>
          </a:effectRef>
          <a:fontRef idx="minor">
            <a:schemeClr val="tx1"/>
          </a:fontRef>
        </p:style>
      </p:cxnSp>
      <p:pic>
        <p:nvPicPr>
          <p:cNvPr id="42" name="Graphique 9" descr="Recherche avec un remplissage uni">
            <a:extLst>
              <a:ext uri="{FF2B5EF4-FFF2-40B4-BE49-F238E27FC236}">
                <a16:creationId xmlns:a16="http://schemas.microsoft.com/office/drawing/2014/main" id="{F484FF82-E504-0347-8D31-2DB4603036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48510" y="4337364"/>
            <a:ext cx="612000" cy="612000"/>
          </a:xfrm>
          <a:prstGeom prst="rect">
            <a:avLst/>
          </a:prstGeom>
        </p:spPr>
      </p:pic>
      <p:pic>
        <p:nvPicPr>
          <p:cNvPr id="43" name="Graphique 13" descr="Microscope avec un remplissage uni">
            <a:extLst>
              <a:ext uri="{FF2B5EF4-FFF2-40B4-BE49-F238E27FC236}">
                <a16:creationId xmlns:a16="http://schemas.microsoft.com/office/drawing/2014/main" id="{E124D138-F014-DB41-A37E-E75943C2ED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80687" y="3529758"/>
            <a:ext cx="612000" cy="612000"/>
          </a:xfrm>
          <a:prstGeom prst="rect">
            <a:avLst/>
          </a:prstGeom>
        </p:spPr>
      </p:pic>
      <p:pic>
        <p:nvPicPr>
          <p:cNvPr id="44" name="Graphique 15" descr="Liste de contrôle contour">
            <a:extLst>
              <a:ext uri="{FF2B5EF4-FFF2-40B4-BE49-F238E27FC236}">
                <a16:creationId xmlns:a16="http://schemas.microsoft.com/office/drawing/2014/main" id="{4899FDEA-0257-6F47-89AE-5C766AC9C8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98687" y="1831613"/>
            <a:ext cx="576000" cy="576000"/>
          </a:xfrm>
          <a:prstGeom prst="rect">
            <a:avLst/>
          </a:prstGeom>
        </p:spPr>
      </p:pic>
      <p:pic>
        <p:nvPicPr>
          <p:cNvPr id="45" name="Graphique 19" descr="Marteau d'officiel avec un remplissage uni">
            <a:extLst>
              <a:ext uri="{FF2B5EF4-FFF2-40B4-BE49-F238E27FC236}">
                <a16:creationId xmlns:a16="http://schemas.microsoft.com/office/drawing/2014/main" id="{48D229D2-BBC9-FD4E-9934-00E64D0F31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92530" y="2741405"/>
            <a:ext cx="612000" cy="612000"/>
          </a:xfrm>
          <a:prstGeom prst="rect">
            <a:avLst/>
          </a:prstGeom>
        </p:spPr>
      </p:pic>
      <p:pic>
        <p:nvPicPr>
          <p:cNvPr id="46" name="Graphique 21" descr="Mégaphone1 avec un remplissage uni">
            <a:extLst>
              <a:ext uri="{FF2B5EF4-FFF2-40B4-BE49-F238E27FC236}">
                <a16:creationId xmlns:a16="http://schemas.microsoft.com/office/drawing/2014/main" id="{019F6EEA-3083-3C4D-8CB6-7CCD453C4A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448510" y="5071658"/>
            <a:ext cx="648000" cy="648000"/>
          </a:xfrm>
          <a:prstGeom prst="rect">
            <a:avLst/>
          </a:prstGeom>
        </p:spPr>
      </p:pic>
      <p:sp>
        <p:nvSpPr>
          <p:cNvPr id="2" name="TextBox 1">
            <a:extLst>
              <a:ext uri="{FF2B5EF4-FFF2-40B4-BE49-F238E27FC236}">
                <a16:creationId xmlns:a16="http://schemas.microsoft.com/office/drawing/2014/main" id="{C86CF3FF-ADAD-2E4B-B24F-5F89ADD6F563}"/>
              </a:ext>
            </a:extLst>
          </p:cNvPr>
          <p:cNvSpPr txBox="1"/>
          <p:nvPr/>
        </p:nvSpPr>
        <p:spPr>
          <a:xfrm>
            <a:off x="811382" y="1138342"/>
            <a:ext cx="11249128" cy="461665"/>
          </a:xfrm>
          <a:prstGeom prst="rect">
            <a:avLst/>
          </a:prstGeom>
          <a:noFill/>
        </p:spPr>
        <p:txBody>
          <a:bodyPr wrap="square" rtlCol="0">
            <a:spAutoFit/>
          </a:bodyPr>
          <a:lstStyle/>
          <a:p>
            <a:r>
              <a:rPr lang="en-BE" sz="2400" b="1" dirty="0"/>
              <a:t>Ranking van niet-intentionele pathways voor introductie en verspreiding IUS in België</a:t>
            </a:r>
          </a:p>
        </p:txBody>
      </p:sp>
      <p:pic>
        <p:nvPicPr>
          <p:cNvPr id="33" name="Image 9">
            <a:extLst>
              <a:ext uri="{FF2B5EF4-FFF2-40B4-BE49-F238E27FC236}">
                <a16:creationId xmlns:a16="http://schemas.microsoft.com/office/drawing/2014/main" id="{9D407637-CB77-B74F-9F44-33C921BA042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41649" y="1787477"/>
            <a:ext cx="3277230" cy="4628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938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A close up of a logo&#10;&#10;Description generated with very high confidence">
            <a:extLst>
              <a:ext uri="{FF2B5EF4-FFF2-40B4-BE49-F238E27FC236}">
                <a16:creationId xmlns:a16="http://schemas.microsoft.com/office/drawing/2014/main" id="{81D71621-8848-4997-8DE2-8FE0F618AFF4}"/>
              </a:ext>
            </a:extLst>
          </p:cNvPr>
          <p:cNvPicPr>
            <a:picLocks noChangeAspect="1"/>
          </p:cNvPicPr>
          <p:nvPr/>
        </p:nvPicPr>
        <p:blipFill>
          <a:blip r:embed="rId3"/>
          <a:stretch>
            <a:fillRect/>
          </a:stretch>
        </p:blipFill>
        <p:spPr>
          <a:xfrm>
            <a:off x="523" y="-10459"/>
            <a:ext cx="551777" cy="6916270"/>
          </a:xfrm>
          <a:prstGeom prst="rect">
            <a:avLst/>
          </a:prstGeom>
        </p:spPr>
      </p:pic>
      <p:sp>
        <p:nvSpPr>
          <p:cNvPr id="31" name="ZoneTexte 30">
            <a:extLst>
              <a:ext uri="{FF2B5EF4-FFF2-40B4-BE49-F238E27FC236}">
                <a16:creationId xmlns:a16="http://schemas.microsoft.com/office/drawing/2014/main" id="{148A52E0-263A-40D3-8611-306D49F20472}"/>
              </a:ext>
            </a:extLst>
          </p:cNvPr>
          <p:cNvSpPr txBox="1"/>
          <p:nvPr/>
        </p:nvSpPr>
        <p:spPr>
          <a:xfrm>
            <a:off x="4277953" y="1737518"/>
            <a:ext cx="7075837" cy="4308872"/>
          </a:xfrm>
          <a:prstGeom prst="rect">
            <a:avLst/>
          </a:prstGeom>
          <a:noFill/>
        </p:spPr>
        <p:txBody>
          <a:bodyPr wrap="square" lIns="91440" tIns="45720" rIns="91440" bIns="45720" anchor="t">
            <a:spAutoFit/>
          </a:bodyPr>
          <a:lstStyle/>
          <a:p>
            <a:pPr algn="ctr">
              <a:spcAft>
                <a:spcPts val="600"/>
              </a:spcAft>
            </a:pPr>
            <a:r>
              <a:rPr lang="en-US" sz="2400" b="1" i="0" u="none" strike="noStrike" baseline="0" dirty="0">
                <a:solidFill>
                  <a:srgbClr val="000000"/>
                </a:solidFill>
                <a:latin typeface="Calibri" panose="020F0502020204030204" pitchFamily="34" charset="0"/>
              </a:rPr>
              <a:t>10 pathways</a:t>
            </a:r>
            <a:r>
              <a:rPr lang="en-US" sz="2400" b="1" i="0" u="none" strike="noStrike" dirty="0">
                <a:solidFill>
                  <a:srgbClr val="000000"/>
                </a:solidFill>
                <a:latin typeface="Calibri" panose="020F0502020204030204" pitchFamily="34" charset="0"/>
              </a:rPr>
              <a:t> </a:t>
            </a:r>
            <a:r>
              <a:rPr lang="en-US" sz="2400" i="0" u="none" strike="noStrike" dirty="0">
                <a:solidFill>
                  <a:srgbClr val="000000"/>
                </a:solidFill>
                <a:latin typeface="Calibri" panose="020F0502020204030204" pitchFamily="34" charset="0"/>
              </a:rPr>
              <a:t>die </a:t>
            </a:r>
            <a:r>
              <a:rPr lang="en-US" sz="2400" i="0" u="none" strike="noStrike" dirty="0" err="1">
                <a:solidFill>
                  <a:srgbClr val="000000"/>
                </a:solidFill>
                <a:latin typeface="Calibri" panose="020F0502020204030204" pitchFamily="34" charset="0"/>
              </a:rPr>
              <a:t>aangepakt</a:t>
            </a:r>
            <a:r>
              <a:rPr lang="en-US" sz="2400" i="0" u="none" strike="noStrike" dirty="0">
                <a:solidFill>
                  <a:srgbClr val="000000"/>
                </a:solidFill>
                <a:latin typeface="Calibri" panose="020F0502020204030204" pitchFamily="34" charset="0"/>
              </a:rPr>
              <a:t> </a:t>
            </a:r>
            <a:r>
              <a:rPr lang="en-US" sz="2400" i="0" u="none" strike="noStrike" dirty="0" err="1">
                <a:solidFill>
                  <a:srgbClr val="000000"/>
                </a:solidFill>
                <a:latin typeface="Calibri" panose="020F0502020204030204" pitchFamily="34" charset="0"/>
              </a:rPr>
              <a:t>worden</a:t>
            </a:r>
            <a:r>
              <a:rPr lang="en-US" sz="2400" b="1" i="0" u="none" strike="noStrike" dirty="0">
                <a:solidFill>
                  <a:srgbClr val="000000"/>
                </a:solidFill>
                <a:latin typeface="Calibri" panose="020F0502020204030204" pitchFamily="34" charset="0"/>
              </a:rPr>
              <a:t>:</a:t>
            </a:r>
          </a:p>
          <a:p>
            <a:pPr>
              <a:spcAft>
                <a:spcPts val="600"/>
              </a:spcAft>
            </a:pPr>
            <a:endParaRPr lang="en-US" sz="2400" b="1" i="0" u="none" strike="noStrike" dirty="0">
              <a:solidFill>
                <a:srgbClr val="000000"/>
              </a:solidFill>
              <a:latin typeface="Calibri" panose="020F0502020204030204" pitchFamily="34" charset="0"/>
            </a:endParaRPr>
          </a:p>
          <a:p>
            <a:pPr marL="342900" indent="-342900" algn="ctr">
              <a:buFont typeface="Arial" panose="020B0604020202020204" pitchFamily="34" charset="0"/>
              <a:buChar char="•"/>
            </a:pPr>
            <a:r>
              <a:rPr lang="en-GB" sz="2400" dirty="0"/>
              <a:t>O</a:t>
            </a:r>
            <a:r>
              <a:rPr lang="en-BE" sz="2400" dirty="0"/>
              <a:t>rnamenteel</a:t>
            </a:r>
          </a:p>
          <a:p>
            <a:pPr marL="342900" indent="-342900" algn="ctr">
              <a:buFont typeface="Arial" panose="020B0604020202020204" pitchFamily="34" charset="0"/>
              <a:buChar char="•"/>
            </a:pPr>
            <a:r>
              <a:rPr lang="en-GB" sz="2400" dirty="0"/>
              <a:t>H</a:t>
            </a:r>
            <a:r>
              <a:rPr lang="en-BE" sz="2400" dirty="0"/>
              <a:t>uisdieren/aquarium/terrarium</a:t>
            </a:r>
          </a:p>
          <a:p>
            <a:pPr marL="342900" indent="-342900" algn="ctr">
              <a:buFont typeface="Arial" panose="020B0604020202020204" pitchFamily="34" charset="0"/>
              <a:buChar char="•"/>
            </a:pPr>
            <a:r>
              <a:rPr lang="en-GB" sz="2400" b="1" dirty="0">
                <a:solidFill>
                  <a:srgbClr val="A2A258"/>
                </a:solidFill>
              </a:rPr>
              <a:t>H</a:t>
            </a:r>
            <a:r>
              <a:rPr lang="en-BE" sz="2400" b="1" dirty="0">
                <a:solidFill>
                  <a:srgbClr val="A2A258"/>
                </a:solidFill>
              </a:rPr>
              <a:t>engelmateriaal</a:t>
            </a:r>
          </a:p>
          <a:p>
            <a:pPr marL="342900" indent="-342900" algn="ctr">
              <a:buFont typeface="Arial" panose="020B0604020202020204" pitchFamily="34" charset="0"/>
              <a:buChar char="•"/>
            </a:pPr>
            <a:r>
              <a:rPr lang="en-GB" sz="2400" b="1" dirty="0">
                <a:solidFill>
                  <a:srgbClr val="A2A258"/>
                </a:solidFill>
              </a:rPr>
              <a:t>T</a:t>
            </a:r>
            <a:r>
              <a:rPr lang="en-BE" sz="2400" b="1" dirty="0">
                <a:solidFill>
                  <a:srgbClr val="A2A258"/>
                </a:solidFill>
              </a:rPr>
              <a:t>ransport van habitatmateriaal</a:t>
            </a:r>
          </a:p>
          <a:p>
            <a:pPr marL="342900" indent="-342900" algn="ctr">
              <a:buFont typeface="Arial" panose="020B0604020202020204" pitchFamily="34" charset="0"/>
              <a:buChar char="•"/>
            </a:pPr>
            <a:r>
              <a:rPr lang="en-GB" sz="2400" b="1" dirty="0">
                <a:solidFill>
                  <a:srgbClr val="A2A258"/>
                </a:solidFill>
              </a:rPr>
              <a:t>M</a:t>
            </a:r>
            <a:r>
              <a:rPr lang="en-BE" sz="2400" b="1" dirty="0">
                <a:solidFill>
                  <a:srgbClr val="A2A258"/>
                </a:solidFill>
              </a:rPr>
              <a:t>achinerie</a:t>
            </a:r>
          </a:p>
          <a:p>
            <a:pPr marL="342900" indent="-342900" algn="ctr">
              <a:buFont typeface="Arial" panose="020B0604020202020204" pitchFamily="34" charset="0"/>
              <a:buChar char="•"/>
            </a:pPr>
            <a:r>
              <a:rPr lang="en-GB" sz="2400" b="1" dirty="0">
                <a:solidFill>
                  <a:srgbClr val="A2A258"/>
                </a:solidFill>
              </a:rPr>
              <a:t>C</a:t>
            </a:r>
            <a:r>
              <a:rPr lang="en-BE" sz="2400" b="1" dirty="0">
                <a:solidFill>
                  <a:srgbClr val="A2A258"/>
                </a:solidFill>
              </a:rPr>
              <a:t>ontaminanten van kweekmateriaal</a:t>
            </a:r>
          </a:p>
          <a:p>
            <a:pPr marL="342900" indent="-342900" algn="ctr">
              <a:buFont typeface="Arial" panose="020B0604020202020204" pitchFamily="34" charset="0"/>
              <a:buChar char="•"/>
            </a:pPr>
            <a:r>
              <a:rPr lang="en-GB" sz="2400" b="1" dirty="0">
                <a:solidFill>
                  <a:srgbClr val="A2A258"/>
                </a:solidFill>
              </a:rPr>
              <a:t>C</a:t>
            </a:r>
            <a:r>
              <a:rPr lang="en-BE" sz="2400" b="1" dirty="0">
                <a:solidFill>
                  <a:srgbClr val="A2A258"/>
                </a:solidFill>
              </a:rPr>
              <a:t>ontaminanten op planten</a:t>
            </a:r>
          </a:p>
          <a:p>
            <a:pPr marL="342900" indent="-342900" algn="ctr">
              <a:buFont typeface="Arial" panose="020B0604020202020204" pitchFamily="34" charset="0"/>
              <a:buChar char="•"/>
            </a:pPr>
            <a:r>
              <a:rPr lang="en-GB" sz="2400" b="1" dirty="0">
                <a:solidFill>
                  <a:srgbClr val="A2A258"/>
                </a:solidFill>
              </a:rPr>
              <a:t>C</a:t>
            </a:r>
            <a:r>
              <a:rPr lang="en-BE" sz="2400" b="1" dirty="0">
                <a:solidFill>
                  <a:srgbClr val="A2A258"/>
                </a:solidFill>
              </a:rPr>
              <a:t>ontaminanten op dieren</a:t>
            </a:r>
          </a:p>
          <a:p>
            <a:pPr marL="342900" indent="-342900" algn="ctr">
              <a:buFont typeface="Arial" panose="020B0604020202020204" pitchFamily="34" charset="0"/>
              <a:buChar char="•"/>
            </a:pPr>
            <a:r>
              <a:rPr lang="en-GB" sz="2400" dirty="0"/>
              <a:t>L</a:t>
            </a:r>
            <a:r>
              <a:rPr lang="en-BE" sz="2400" dirty="0"/>
              <a:t>evend voedsel en levend aas</a:t>
            </a:r>
          </a:p>
        </p:txBody>
      </p:sp>
      <p:sp>
        <p:nvSpPr>
          <p:cNvPr id="36" name="Title 1">
            <a:extLst>
              <a:ext uri="{FF2B5EF4-FFF2-40B4-BE49-F238E27FC236}">
                <a16:creationId xmlns:a16="http://schemas.microsoft.com/office/drawing/2014/main" id="{50C40EDA-0023-4B46-A669-7942A29CB80E}"/>
              </a:ext>
            </a:extLst>
          </p:cNvPr>
          <p:cNvSpPr txBox="1">
            <a:spLocks/>
          </p:cNvSpPr>
          <p:nvPr/>
        </p:nvSpPr>
        <p:spPr>
          <a:xfrm>
            <a:off x="838200" y="-30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Actieplannen</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preventie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endParaRPr lang="en-BE" sz="4000" b="1" dirty="0">
              <a:solidFill>
                <a:srgbClr val="993C36"/>
              </a:solidFill>
              <a:latin typeface="Kohinoor Devanagari" panose="02000000000000000000" pitchFamily="50" charset="0"/>
              <a:ea typeface="Open Sans" pitchFamily="2" charset="0"/>
              <a:cs typeface="Kohinoor Devanagari" panose="02000000000000000000" pitchFamily="50" charset="0"/>
            </a:endParaRPr>
          </a:p>
        </p:txBody>
      </p:sp>
      <p:cxnSp>
        <p:nvCxnSpPr>
          <p:cNvPr id="37" name="Connecteur droit 77">
            <a:extLst>
              <a:ext uri="{FF2B5EF4-FFF2-40B4-BE49-F238E27FC236}">
                <a16:creationId xmlns:a16="http://schemas.microsoft.com/office/drawing/2014/main" id="{63495EAC-3888-9842-A8EC-A55208219BD6}"/>
              </a:ext>
            </a:extLst>
          </p:cNvPr>
          <p:cNvCxnSpPr>
            <a:cxnSpLocks/>
          </p:cNvCxnSpPr>
          <p:nvPr/>
        </p:nvCxnSpPr>
        <p:spPr>
          <a:xfrm>
            <a:off x="838200" y="1000830"/>
            <a:ext cx="5667375" cy="0"/>
          </a:xfrm>
          <a:prstGeom prst="line">
            <a:avLst/>
          </a:prstGeom>
          <a:ln w="19050">
            <a:solidFill>
              <a:srgbClr val="993C36"/>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86CF3FF-ADAD-2E4B-B24F-5F89ADD6F563}"/>
              </a:ext>
            </a:extLst>
          </p:cNvPr>
          <p:cNvSpPr txBox="1"/>
          <p:nvPr/>
        </p:nvSpPr>
        <p:spPr>
          <a:xfrm>
            <a:off x="811382" y="1138342"/>
            <a:ext cx="11249128" cy="461665"/>
          </a:xfrm>
          <a:prstGeom prst="rect">
            <a:avLst/>
          </a:prstGeom>
          <a:noFill/>
        </p:spPr>
        <p:txBody>
          <a:bodyPr wrap="square" rtlCol="0">
            <a:spAutoFit/>
          </a:bodyPr>
          <a:lstStyle/>
          <a:p>
            <a:r>
              <a:rPr lang="en-BE" sz="2400" b="1" dirty="0"/>
              <a:t>Ranking van niet-intentionele pathways voor introductie en verspreiding IUS in België</a:t>
            </a:r>
          </a:p>
        </p:txBody>
      </p:sp>
      <p:pic>
        <p:nvPicPr>
          <p:cNvPr id="33" name="Image 9">
            <a:extLst>
              <a:ext uri="{FF2B5EF4-FFF2-40B4-BE49-F238E27FC236}">
                <a16:creationId xmlns:a16="http://schemas.microsoft.com/office/drawing/2014/main" id="{9D407637-CB77-B74F-9F44-33C921BA04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1649" y="1787477"/>
            <a:ext cx="3277230" cy="4628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49922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552E8-4AE8-244F-BD00-969CEB6276F4}"/>
              </a:ext>
            </a:extLst>
          </p:cNvPr>
          <p:cNvSpPr>
            <a:spLocks noGrp="1"/>
          </p:cNvSpPr>
          <p:nvPr>
            <p:ph idx="1"/>
          </p:nvPr>
        </p:nvSpPr>
        <p:spPr>
          <a:xfrm>
            <a:off x="838200" y="1825625"/>
            <a:ext cx="11243871" cy="4667250"/>
          </a:xfrm>
        </p:spPr>
        <p:txBody>
          <a:bodyPr vert="horz" lIns="91440" tIns="45720" rIns="91440" bIns="45720" rtlCol="0" anchor="t">
            <a:normAutofit/>
          </a:bodyPr>
          <a:lstStyle/>
          <a:p>
            <a:pPr marL="0" indent="0">
              <a:buNone/>
            </a:pPr>
            <a:r>
              <a:rPr lang="en-GB" dirty="0"/>
              <a:t>Een set van </a:t>
            </a:r>
            <a:r>
              <a:rPr lang="en-GB" dirty="0" err="1"/>
              <a:t>maatregelen</a:t>
            </a:r>
            <a:r>
              <a:rPr lang="en-GB" dirty="0"/>
              <a:t> die het </a:t>
            </a:r>
            <a:r>
              <a:rPr lang="en-GB" dirty="0" err="1"/>
              <a:t>risico</a:t>
            </a:r>
            <a:r>
              <a:rPr lang="en-GB" dirty="0"/>
              <a:t> op de </a:t>
            </a:r>
            <a:r>
              <a:rPr lang="en-GB" dirty="0" err="1"/>
              <a:t>introductie</a:t>
            </a:r>
            <a:r>
              <a:rPr lang="en-GB" dirty="0"/>
              <a:t> of de </a:t>
            </a:r>
            <a:r>
              <a:rPr lang="en-GB" dirty="0" err="1"/>
              <a:t>verspreiding</a:t>
            </a:r>
            <a:r>
              <a:rPr lang="en-GB" dirty="0"/>
              <a:t> van IAS (of </a:t>
            </a:r>
            <a:r>
              <a:rPr lang="en-GB" dirty="0" err="1"/>
              <a:t>pathogenen</a:t>
            </a:r>
            <a:r>
              <a:rPr lang="en-GB" dirty="0"/>
              <a:t>) </a:t>
            </a:r>
            <a:r>
              <a:rPr lang="en-GB" dirty="0" err="1"/>
              <a:t>verkleinen</a:t>
            </a:r>
            <a:endParaRPr lang="en-GB" dirty="0"/>
          </a:p>
          <a:p>
            <a:pPr marL="0" indent="0">
              <a:buNone/>
            </a:pPr>
            <a:endParaRPr lang="en-GB" dirty="0"/>
          </a:p>
          <a:p>
            <a:pPr marL="0" indent="0">
              <a:buNone/>
            </a:pPr>
            <a:r>
              <a:rPr lang="en-GB" dirty="0" err="1"/>
              <a:t>Bijvoorbeeld</a:t>
            </a:r>
            <a:r>
              <a:rPr lang="en-GB" dirty="0"/>
              <a:t>:</a:t>
            </a:r>
          </a:p>
          <a:p>
            <a:pPr lvl="1"/>
            <a:r>
              <a:rPr lang="en-GB" dirty="0" err="1"/>
              <a:t>Ontsmetten</a:t>
            </a:r>
            <a:r>
              <a:rPr lang="en-GB" dirty="0"/>
              <a:t> van </a:t>
            </a:r>
            <a:r>
              <a:rPr lang="en-GB" dirty="0" err="1"/>
              <a:t>laarzen</a:t>
            </a:r>
            <a:r>
              <a:rPr lang="en-GB" dirty="0"/>
              <a:t> op </a:t>
            </a:r>
            <a:r>
              <a:rPr lang="en-GB" dirty="0" err="1"/>
              <a:t>boerderijen</a:t>
            </a:r>
            <a:r>
              <a:rPr lang="en-GB" dirty="0"/>
              <a:t> om </a:t>
            </a:r>
            <a:r>
              <a:rPr lang="en-GB" dirty="0" err="1"/>
              <a:t>varkenspest</a:t>
            </a:r>
            <a:r>
              <a:rPr lang="en-GB" dirty="0"/>
              <a:t> </a:t>
            </a:r>
            <a:r>
              <a:rPr lang="en-GB" dirty="0" err="1"/>
              <a:t>te</a:t>
            </a:r>
            <a:r>
              <a:rPr lang="en-GB" dirty="0"/>
              <a:t> </a:t>
            </a:r>
            <a:r>
              <a:rPr lang="en-GB" dirty="0" err="1"/>
              <a:t>vermijden</a:t>
            </a:r>
            <a:r>
              <a:rPr lang="en-GB" dirty="0"/>
              <a:t>, </a:t>
            </a:r>
          </a:p>
          <a:p>
            <a:pPr lvl="1"/>
            <a:r>
              <a:rPr lang="en-GB" dirty="0" err="1"/>
              <a:t>Wetgeving</a:t>
            </a:r>
            <a:r>
              <a:rPr lang="en-GB" dirty="0"/>
              <a:t> </a:t>
            </a:r>
            <a:r>
              <a:rPr lang="en-GB" dirty="0" err="1"/>
              <a:t>omtrent</a:t>
            </a:r>
            <a:r>
              <a:rPr lang="en-GB" dirty="0"/>
              <a:t> het </a:t>
            </a:r>
            <a:r>
              <a:rPr lang="en-GB" dirty="0" err="1"/>
              <a:t>gebruik</a:t>
            </a:r>
            <a:r>
              <a:rPr lang="en-GB" dirty="0"/>
              <a:t> van </a:t>
            </a:r>
            <a:r>
              <a:rPr lang="en-GB" dirty="0" err="1"/>
              <a:t>steriele</a:t>
            </a:r>
            <a:r>
              <a:rPr lang="en-GB" dirty="0"/>
              <a:t> </a:t>
            </a:r>
            <a:r>
              <a:rPr lang="en-GB" dirty="0" err="1"/>
              <a:t>potgrond</a:t>
            </a:r>
            <a:r>
              <a:rPr lang="en-GB" dirty="0"/>
              <a:t> in de </a:t>
            </a:r>
            <a:r>
              <a:rPr lang="en-GB" dirty="0" err="1"/>
              <a:t>horticultuur</a:t>
            </a:r>
            <a:r>
              <a:rPr lang="en-GB" dirty="0"/>
              <a:t> </a:t>
            </a:r>
          </a:p>
        </p:txBody>
      </p:sp>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pic>
        <p:nvPicPr>
          <p:cNvPr id="7" name="Picture 6">
            <a:extLst>
              <a:ext uri="{FF2B5EF4-FFF2-40B4-BE49-F238E27FC236}">
                <a16:creationId xmlns:a16="http://schemas.microsoft.com/office/drawing/2014/main" id="{A612C7AE-0F15-F24A-B72B-7ECABD4D44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9320" y="5541360"/>
            <a:ext cx="1885257" cy="1363115"/>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Wat?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4C9AEB50-C9A6-724F-8114-3139EB728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4346" y="5519238"/>
            <a:ext cx="2082567" cy="13852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28DA60E-7A72-A245-9950-3D29ABB8C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6966" y="5523986"/>
            <a:ext cx="2456644" cy="138049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7DBBD7E1-D456-7945-B99A-5404E1E551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9462" y="5523388"/>
            <a:ext cx="1766422" cy="135079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ish Stocking Recommendations – 10,000 Lakes Aquaculture, Inc.">
            <a:extLst>
              <a:ext uri="{FF2B5EF4-FFF2-40B4-BE49-F238E27FC236}">
                <a16:creationId xmlns:a16="http://schemas.microsoft.com/office/drawing/2014/main" id="{6544C92E-2F41-8440-8EC6-61492681C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4009" y="5528016"/>
            <a:ext cx="2243609" cy="1346165"/>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Invasive Species Management | Inland Fisheries Ireland">
            <a:extLst>
              <a:ext uri="{FF2B5EF4-FFF2-40B4-BE49-F238E27FC236}">
                <a16:creationId xmlns:a16="http://schemas.microsoft.com/office/drawing/2014/main" id="{6A64153D-5159-FF46-B647-AC569BF3C6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588" y="5541360"/>
            <a:ext cx="2364658" cy="13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761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552E8-4AE8-244F-BD00-969CEB6276F4}"/>
              </a:ext>
            </a:extLst>
          </p:cNvPr>
          <p:cNvSpPr>
            <a:spLocks noGrp="1"/>
          </p:cNvSpPr>
          <p:nvPr>
            <p:ph idx="1"/>
          </p:nvPr>
        </p:nvSpPr>
        <p:spPr>
          <a:xfrm>
            <a:off x="838200" y="1825625"/>
            <a:ext cx="11243871" cy="4667250"/>
          </a:xfrm>
        </p:spPr>
        <p:txBody>
          <a:bodyPr vert="horz" lIns="91440" tIns="45720" rIns="91440" bIns="45720" rtlCol="0" anchor="t">
            <a:normAutofit/>
          </a:bodyPr>
          <a:lstStyle/>
          <a:p>
            <a:pPr marL="0" indent="0">
              <a:buNone/>
            </a:pPr>
            <a:r>
              <a:rPr lang="en-GB" dirty="0"/>
              <a:t>Een set van </a:t>
            </a:r>
            <a:r>
              <a:rPr lang="en-GB" dirty="0" err="1"/>
              <a:t>maatregelen</a:t>
            </a:r>
            <a:r>
              <a:rPr lang="en-GB" dirty="0"/>
              <a:t> die het </a:t>
            </a:r>
            <a:r>
              <a:rPr lang="en-GB" dirty="0" err="1"/>
              <a:t>risico</a:t>
            </a:r>
            <a:r>
              <a:rPr lang="en-GB" dirty="0"/>
              <a:t> op de </a:t>
            </a:r>
            <a:r>
              <a:rPr lang="en-GB" dirty="0" err="1"/>
              <a:t>introductie</a:t>
            </a:r>
            <a:r>
              <a:rPr lang="en-GB" dirty="0"/>
              <a:t> of de </a:t>
            </a:r>
            <a:r>
              <a:rPr lang="en-GB" dirty="0" err="1"/>
              <a:t>verspreiding</a:t>
            </a:r>
            <a:r>
              <a:rPr lang="en-GB" dirty="0"/>
              <a:t> van IAS (of </a:t>
            </a:r>
            <a:r>
              <a:rPr lang="en-GB" dirty="0" err="1"/>
              <a:t>pathogenen</a:t>
            </a:r>
            <a:r>
              <a:rPr lang="en-GB" dirty="0"/>
              <a:t>) </a:t>
            </a:r>
            <a:r>
              <a:rPr lang="en-GB" dirty="0" err="1"/>
              <a:t>verkleinen</a:t>
            </a:r>
            <a:endParaRPr lang="en-GB" dirty="0"/>
          </a:p>
          <a:p>
            <a:pPr marL="0" indent="0">
              <a:buNone/>
            </a:pPr>
            <a:endParaRPr lang="en-GB" dirty="0"/>
          </a:p>
        </p:txBody>
      </p:sp>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pic>
        <p:nvPicPr>
          <p:cNvPr id="7" name="Picture 6">
            <a:extLst>
              <a:ext uri="{FF2B5EF4-FFF2-40B4-BE49-F238E27FC236}">
                <a16:creationId xmlns:a16="http://schemas.microsoft.com/office/drawing/2014/main" id="{A612C7AE-0F15-F24A-B72B-7ECABD4D44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9320" y="5541360"/>
            <a:ext cx="1885257" cy="1363115"/>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Wat?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4C9AEB50-C9A6-724F-8114-3139EB728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4346" y="5519238"/>
            <a:ext cx="2082567" cy="13852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28DA60E-7A72-A245-9950-3D29ABB8C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6966" y="5523986"/>
            <a:ext cx="2456644" cy="138049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7DBBD7E1-D456-7945-B99A-5404E1E551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9462" y="5523388"/>
            <a:ext cx="1766422" cy="135079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ish Stocking Recommendations – 10,000 Lakes Aquaculture, Inc.">
            <a:extLst>
              <a:ext uri="{FF2B5EF4-FFF2-40B4-BE49-F238E27FC236}">
                <a16:creationId xmlns:a16="http://schemas.microsoft.com/office/drawing/2014/main" id="{6544C92E-2F41-8440-8EC6-61492681C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4009" y="5528016"/>
            <a:ext cx="2243609" cy="1346165"/>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Invasive Species Management | Inland Fisheries Ireland">
            <a:extLst>
              <a:ext uri="{FF2B5EF4-FFF2-40B4-BE49-F238E27FC236}">
                <a16:creationId xmlns:a16="http://schemas.microsoft.com/office/drawing/2014/main" id="{6A64153D-5159-FF46-B647-AC569BF3C6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588" y="5541360"/>
            <a:ext cx="2364658" cy="13301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ed - Wikipedia">
            <a:extLst>
              <a:ext uri="{FF2B5EF4-FFF2-40B4-BE49-F238E27FC236}">
                <a16:creationId xmlns:a16="http://schemas.microsoft.com/office/drawing/2014/main" id="{461C09A4-EA88-9743-BDDF-0AED51E641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588" y="3373381"/>
            <a:ext cx="4117975" cy="35310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 Pseudorasbora parva (Topmouth Gudgeon) | BioLib.cz">
            <a:extLst>
              <a:ext uri="{FF2B5EF4-FFF2-40B4-BE49-F238E27FC236}">
                <a16:creationId xmlns:a16="http://schemas.microsoft.com/office/drawing/2014/main" id="{77D285F8-88C4-264C-A0D6-051828E13F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3524" y="3372044"/>
            <a:ext cx="4664094" cy="35647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ikerogammarus villosus (killer shrimp) | CABI Compendium">
            <a:extLst>
              <a:ext uri="{FF2B5EF4-FFF2-40B4-BE49-F238E27FC236}">
                <a16:creationId xmlns:a16="http://schemas.microsoft.com/office/drawing/2014/main" id="{ADBE001A-F773-BF48-8903-2B45DA15A0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81288" y="3352254"/>
            <a:ext cx="2181957" cy="151120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oronavirus">
            <a:extLst>
              <a:ext uri="{FF2B5EF4-FFF2-40B4-BE49-F238E27FC236}">
                <a16:creationId xmlns:a16="http://schemas.microsoft.com/office/drawing/2014/main" id="{8C521BDD-4390-F64E-9700-E30F2C6BB9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98993" y="4880994"/>
            <a:ext cx="3067205" cy="203626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ydrocotyle fausse-renoncule (Hydrocotyle ranunculoides) | Plantes à fleurs  | Plantes supérieures | La biodiversité en Wallonie">
            <a:extLst>
              <a:ext uri="{FF2B5EF4-FFF2-40B4-BE49-F238E27FC236}">
                <a16:creationId xmlns:a16="http://schemas.microsoft.com/office/drawing/2014/main" id="{5CA2FC47-FB5E-C246-985B-D98F961117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11384" y="5075318"/>
            <a:ext cx="2243609" cy="14876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lant with roots on the ground&#10;&#10;Description automatically generated">
            <a:extLst>
              <a:ext uri="{FF2B5EF4-FFF2-40B4-BE49-F238E27FC236}">
                <a16:creationId xmlns:a16="http://schemas.microsoft.com/office/drawing/2014/main" id="{46018259-F66E-3943-9049-8D526579BD86}"/>
              </a:ext>
            </a:extLst>
          </p:cNvPr>
          <p:cNvPicPr>
            <a:picLocks noChangeAspect="1"/>
          </p:cNvPicPr>
          <p:nvPr/>
        </p:nvPicPr>
        <p:blipFill>
          <a:blip r:embed="rId15"/>
          <a:stretch>
            <a:fillRect/>
          </a:stretch>
        </p:blipFill>
        <p:spPr>
          <a:xfrm>
            <a:off x="3977189" y="3372044"/>
            <a:ext cx="2243609" cy="1489160"/>
          </a:xfrm>
          <a:prstGeom prst="rect">
            <a:avLst/>
          </a:prstGeom>
        </p:spPr>
      </p:pic>
    </p:spTree>
    <p:extLst>
      <p:ext uri="{BB962C8B-B14F-4D97-AF65-F5344CB8AC3E}">
        <p14:creationId xmlns:p14="http://schemas.microsoft.com/office/powerpoint/2010/main" val="3366862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pic>
        <p:nvPicPr>
          <p:cNvPr id="7" name="Picture 6">
            <a:extLst>
              <a:ext uri="{FF2B5EF4-FFF2-40B4-BE49-F238E27FC236}">
                <a16:creationId xmlns:a16="http://schemas.microsoft.com/office/drawing/2014/main" id="{A612C7AE-0F15-F24A-B72B-7ECABD4D44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9320" y="5541360"/>
            <a:ext cx="1885257" cy="1363115"/>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Waarom</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4C9AEB50-C9A6-724F-8114-3139EB728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4346" y="5519238"/>
            <a:ext cx="2082567" cy="13852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28DA60E-7A72-A245-9950-3D29ABB8C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6966" y="5523986"/>
            <a:ext cx="2456644" cy="138049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7DBBD7E1-D456-7945-B99A-5404E1E551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9462" y="5523388"/>
            <a:ext cx="1766422" cy="135079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ish Stocking Recommendations – 10,000 Lakes Aquaculture, Inc.">
            <a:extLst>
              <a:ext uri="{FF2B5EF4-FFF2-40B4-BE49-F238E27FC236}">
                <a16:creationId xmlns:a16="http://schemas.microsoft.com/office/drawing/2014/main" id="{6544C92E-2F41-8440-8EC6-61492681C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4009" y="5528016"/>
            <a:ext cx="2243609" cy="1346165"/>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Invasive Species Management | Inland Fisheries Ireland">
            <a:extLst>
              <a:ext uri="{FF2B5EF4-FFF2-40B4-BE49-F238E27FC236}">
                <a16:creationId xmlns:a16="http://schemas.microsoft.com/office/drawing/2014/main" id="{6A64153D-5159-FF46-B647-AC569BF3C6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588" y="5541360"/>
            <a:ext cx="2364658" cy="13301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82B299-EFDA-8D4B-8C48-F836F8EE27E9}"/>
              </a:ext>
            </a:extLst>
          </p:cNvPr>
          <p:cNvSpPr txBox="1"/>
          <p:nvPr/>
        </p:nvSpPr>
        <p:spPr>
          <a:xfrm>
            <a:off x="5365629" y="1690254"/>
            <a:ext cx="3863690" cy="3154710"/>
          </a:xfrm>
          <a:prstGeom prst="rect">
            <a:avLst/>
          </a:prstGeom>
          <a:noFill/>
        </p:spPr>
        <p:txBody>
          <a:bodyPr wrap="square" rtlCol="0">
            <a:spAutoFit/>
          </a:bodyPr>
          <a:lstStyle/>
          <a:p>
            <a:r>
              <a:rPr lang="en-BE" sz="19900" dirty="0"/>
              <a:t>?</a:t>
            </a:r>
          </a:p>
        </p:txBody>
      </p:sp>
    </p:spTree>
    <p:extLst>
      <p:ext uri="{BB962C8B-B14F-4D97-AF65-F5344CB8AC3E}">
        <p14:creationId xmlns:p14="http://schemas.microsoft.com/office/powerpoint/2010/main" val="2455588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552E8-4AE8-244F-BD00-969CEB6276F4}"/>
              </a:ext>
            </a:extLst>
          </p:cNvPr>
          <p:cNvSpPr>
            <a:spLocks noGrp="1"/>
          </p:cNvSpPr>
          <p:nvPr>
            <p:ph idx="1"/>
          </p:nvPr>
        </p:nvSpPr>
        <p:spPr>
          <a:xfrm>
            <a:off x="838200" y="1825625"/>
            <a:ext cx="11243871" cy="4667250"/>
          </a:xfrm>
        </p:spPr>
        <p:txBody>
          <a:bodyPr vert="horz" lIns="91440" tIns="45720" rIns="91440" bIns="45720" rtlCol="0" anchor="t">
            <a:normAutofit/>
          </a:bodyPr>
          <a:lstStyle/>
          <a:p>
            <a:r>
              <a:rPr lang="en-GB" dirty="0" err="1">
                <a:ea typeface="+mn-lt"/>
                <a:cs typeface="+mn-lt"/>
              </a:rPr>
              <a:t>Eens</a:t>
            </a:r>
            <a:r>
              <a:rPr lang="en-GB" dirty="0">
                <a:ea typeface="+mn-lt"/>
                <a:cs typeface="+mn-lt"/>
              </a:rPr>
              <a:t> </a:t>
            </a:r>
            <a:r>
              <a:rPr lang="en-GB" dirty="0" err="1">
                <a:ea typeface="+mn-lt"/>
                <a:cs typeface="+mn-lt"/>
              </a:rPr>
              <a:t>geïntroduceerd</a:t>
            </a:r>
            <a:r>
              <a:rPr lang="en-GB" dirty="0">
                <a:ea typeface="+mn-lt"/>
                <a:cs typeface="+mn-lt"/>
              </a:rPr>
              <a:t> </a:t>
            </a:r>
            <a:r>
              <a:rPr lang="en-GB" dirty="0" err="1">
                <a:ea typeface="+mn-lt"/>
                <a:cs typeface="+mn-lt"/>
              </a:rPr>
              <a:t>zijn</a:t>
            </a:r>
            <a:r>
              <a:rPr lang="en-GB" dirty="0">
                <a:ea typeface="+mn-lt"/>
                <a:cs typeface="+mn-lt"/>
              </a:rPr>
              <a:t> IUS </a:t>
            </a:r>
            <a:r>
              <a:rPr lang="en-GB" dirty="0" err="1">
                <a:ea typeface="+mn-lt"/>
                <a:cs typeface="+mn-lt"/>
              </a:rPr>
              <a:t>moelijk</a:t>
            </a:r>
            <a:r>
              <a:rPr lang="en-GB" dirty="0">
                <a:ea typeface="+mn-lt"/>
                <a:cs typeface="+mn-lt"/>
              </a:rPr>
              <a:t> </a:t>
            </a:r>
            <a:r>
              <a:rPr lang="en-GB" dirty="0" err="1">
                <a:ea typeface="+mn-lt"/>
                <a:cs typeface="+mn-lt"/>
              </a:rPr>
              <a:t>uit</a:t>
            </a:r>
            <a:r>
              <a:rPr lang="en-GB" dirty="0">
                <a:ea typeface="+mn-lt"/>
                <a:cs typeface="+mn-lt"/>
              </a:rPr>
              <a:t> </a:t>
            </a:r>
            <a:r>
              <a:rPr lang="en-GB" dirty="0" err="1">
                <a:ea typeface="+mn-lt"/>
                <a:cs typeface="+mn-lt"/>
              </a:rPr>
              <a:t>te</a:t>
            </a:r>
            <a:r>
              <a:rPr lang="en-GB" dirty="0">
                <a:ea typeface="+mn-lt"/>
                <a:cs typeface="+mn-lt"/>
              </a:rPr>
              <a:t> </a:t>
            </a:r>
            <a:r>
              <a:rPr lang="en-GB" dirty="0" err="1">
                <a:ea typeface="+mn-lt"/>
                <a:cs typeface="+mn-lt"/>
              </a:rPr>
              <a:t>roeien</a:t>
            </a:r>
            <a:endParaRPr lang="en-GB" dirty="0"/>
          </a:p>
          <a:p>
            <a:r>
              <a:rPr lang="en-GB" dirty="0" err="1"/>
              <a:t>Kosteneffectief</a:t>
            </a:r>
            <a:r>
              <a:rPr lang="en-GB" dirty="0"/>
              <a:t> </a:t>
            </a:r>
          </a:p>
          <a:p>
            <a:r>
              <a:rPr lang="en-GB" dirty="0" err="1"/>
              <a:t>Verplichting</a:t>
            </a:r>
            <a:r>
              <a:rPr lang="en-GB" dirty="0"/>
              <a:t> </a:t>
            </a:r>
            <a:endParaRPr lang="en-GB" dirty="0">
              <a:cs typeface="Calibri"/>
            </a:endParaRPr>
          </a:p>
          <a:p>
            <a:r>
              <a:rPr lang="en-GB" dirty="0" err="1"/>
              <a:t>Beschermt</a:t>
            </a:r>
            <a:r>
              <a:rPr lang="en-GB" dirty="0"/>
              <a:t> </a:t>
            </a:r>
            <a:r>
              <a:rPr lang="en-GB" dirty="0" err="1"/>
              <a:t>omgeving</a:t>
            </a:r>
            <a:r>
              <a:rPr lang="en-GB" dirty="0"/>
              <a:t>, </a:t>
            </a:r>
            <a:r>
              <a:rPr lang="en-GB" dirty="0" err="1"/>
              <a:t>gezondheid</a:t>
            </a:r>
            <a:r>
              <a:rPr lang="en-GB" dirty="0"/>
              <a:t>, </a:t>
            </a:r>
            <a:r>
              <a:rPr lang="en-GB" dirty="0" err="1"/>
              <a:t>sectoren</a:t>
            </a:r>
            <a:r>
              <a:rPr lang="en-GB" dirty="0"/>
              <a:t> </a:t>
            </a:r>
            <a:r>
              <a:rPr lang="en-GB" dirty="0" err="1"/>
              <a:t>en</a:t>
            </a:r>
            <a:r>
              <a:rPr lang="en-GB" dirty="0"/>
              <a:t> </a:t>
            </a:r>
            <a:r>
              <a:rPr lang="en-GB" dirty="0" err="1"/>
              <a:t>recreatie</a:t>
            </a:r>
            <a:endParaRPr lang="en-GB" dirty="0"/>
          </a:p>
          <a:p>
            <a:r>
              <a:rPr lang="en-GB" dirty="0"/>
              <a:t>IUS </a:t>
            </a:r>
            <a:r>
              <a:rPr lang="en-GB" dirty="0" err="1"/>
              <a:t>moeilijk</a:t>
            </a:r>
            <a:r>
              <a:rPr lang="en-GB" dirty="0"/>
              <a:t> om </a:t>
            </a:r>
            <a:r>
              <a:rPr lang="en-GB" dirty="0" err="1"/>
              <a:t>te</a:t>
            </a:r>
            <a:r>
              <a:rPr lang="en-GB" dirty="0"/>
              <a:t> </a:t>
            </a:r>
            <a:r>
              <a:rPr lang="en-GB" dirty="0" err="1"/>
              <a:t>zien</a:t>
            </a:r>
            <a:endParaRPr lang="en-GB" dirty="0"/>
          </a:p>
          <a:p>
            <a:r>
              <a:rPr lang="en-GB" dirty="0" err="1"/>
              <a:t>Collectieve</a:t>
            </a:r>
            <a:r>
              <a:rPr lang="en-GB" dirty="0"/>
              <a:t> </a:t>
            </a:r>
            <a:r>
              <a:rPr lang="en-GB" dirty="0" err="1"/>
              <a:t>verantwoordelijkheid</a:t>
            </a:r>
            <a:r>
              <a:rPr lang="en-GB" dirty="0"/>
              <a:t> </a:t>
            </a:r>
            <a:r>
              <a:rPr lang="en-GB" dirty="0" err="1"/>
              <a:t>en</a:t>
            </a:r>
            <a:r>
              <a:rPr lang="en-GB" dirty="0"/>
              <a:t> </a:t>
            </a:r>
            <a:r>
              <a:rPr lang="en-GB" dirty="0" err="1"/>
              <a:t>inspanning</a:t>
            </a:r>
            <a:r>
              <a:rPr lang="en-GB" dirty="0"/>
              <a:t> </a:t>
            </a:r>
          </a:p>
          <a:p>
            <a:r>
              <a:rPr lang="en-GB" dirty="0" err="1">
                <a:cs typeface="Calibri"/>
              </a:rPr>
              <a:t>Reputatie</a:t>
            </a:r>
            <a:endParaRPr lang="en-GB" dirty="0">
              <a:cs typeface="Calibri"/>
            </a:endParaRPr>
          </a:p>
        </p:txBody>
      </p:sp>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pic>
        <p:nvPicPr>
          <p:cNvPr id="7" name="Picture 6">
            <a:extLst>
              <a:ext uri="{FF2B5EF4-FFF2-40B4-BE49-F238E27FC236}">
                <a16:creationId xmlns:a16="http://schemas.microsoft.com/office/drawing/2014/main" id="{A612C7AE-0F15-F24A-B72B-7ECABD4D44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9320" y="5541360"/>
            <a:ext cx="1885257" cy="1363115"/>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Waarom</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4C9AEB50-C9A6-724F-8114-3139EB728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4346" y="5519238"/>
            <a:ext cx="2082567" cy="13852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28DA60E-7A72-A245-9950-3D29ABB8C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6966" y="5523986"/>
            <a:ext cx="2456644" cy="138049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7DBBD7E1-D456-7945-B99A-5404E1E551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9462" y="5523388"/>
            <a:ext cx="1766422" cy="135079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ish Stocking Recommendations – 10,000 Lakes Aquaculture, Inc.">
            <a:extLst>
              <a:ext uri="{FF2B5EF4-FFF2-40B4-BE49-F238E27FC236}">
                <a16:creationId xmlns:a16="http://schemas.microsoft.com/office/drawing/2014/main" id="{6544C92E-2F41-8440-8EC6-61492681C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4009" y="5528016"/>
            <a:ext cx="2243609" cy="1346165"/>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Invasive Species Management | Inland Fisheries Ireland">
            <a:extLst>
              <a:ext uri="{FF2B5EF4-FFF2-40B4-BE49-F238E27FC236}">
                <a16:creationId xmlns:a16="http://schemas.microsoft.com/office/drawing/2014/main" id="{6A64153D-5159-FF46-B647-AC569BF3C6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588" y="5541360"/>
            <a:ext cx="2364658" cy="13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794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lose up of a logo&#10;&#10;Description generated with very high confidence">
            <a:extLst>
              <a:ext uri="{FF2B5EF4-FFF2-40B4-BE49-F238E27FC236}">
                <a16:creationId xmlns:a16="http://schemas.microsoft.com/office/drawing/2014/main" id="{C4558089-48FC-1B41-8C46-2A80C2525E6B}"/>
              </a:ext>
            </a:extLst>
          </p:cNvPr>
          <p:cNvPicPr>
            <a:picLocks noChangeAspect="1"/>
          </p:cNvPicPr>
          <p:nvPr/>
        </p:nvPicPr>
        <p:blipFill>
          <a:blip r:embed="rId2"/>
          <a:stretch>
            <a:fillRect/>
          </a:stretch>
        </p:blipFill>
        <p:spPr>
          <a:xfrm>
            <a:off x="523" y="-10459"/>
            <a:ext cx="551777" cy="6916270"/>
          </a:xfrm>
          <a:prstGeom prst="rect">
            <a:avLst/>
          </a:prstGeom>
        </p:spPr>
      </p:pic>
      <p:pic>
        <p:nvPicPr>
          <p:cNvPr id="8" name="Picture 7" descr="A map with red squares&#10;&#10;Description automatically generated">
            <a:extLst>
              <a:ext uri="{FF2B5EF4-FFF2-40B4-BE49-F238E27FC236}">
                <a16:creationId xmlns:a16="http://schemas.microsoft.com/office/drawing/2014/main" id="{BBA47C1D-6CA3-7648-9013-3A8C7E6289BD}"/>
              </a:ext>
            </a:extLst>
          </p:cNvPr>
          <p:cNvPicPr>
            <a:picLocks noChangeAspect="1"/>
          </p:cNvPicPr>
          <p:nvPr/>
        </p:nvPicPr>
        <p:blipFill>
          <a:blip r:embed="rId3"/>
          <a:stretch>
            <a:fillRect/>
          </a:stretch>
        </p:blipFill>
        <p:spPr>
          <a:xfrm>
            <a:off x="7161331" y="1737544"/>
            <a:ext cx="3343275" cy="1954597"/>
          </a:xfrm>
          <a:prstGeom prst="rect">
            <a:avLst/>
          </a:prstGeom>
        </p:spPr>
      </p:pic>
      <p:pic>
        <p:nvPicPr>
          <p:cNvPr id="12" name="Picture 11" descr="A map of a continent with red squares&#10;&#10;Description automatically generated">
            <a:extLst>
              <a:ext uri="{FF2B5EF4-FFF2-40B4-BE49-F238E27FC236}">
                <a16:creationId xmlns:a16="http://schemas.microsoft.com/office/drawing/2014/main" id="{AB5919DC-99CA-134B-94AF-FF33C1F3A475}"/>
              </a:ext>
            </a:extLst>
          </p:cNvPr>
          <p:cNvPicPr>
            <a:picLocks noChangeAspect="1"/>
          </p:cNvPicPr>
          <p:nvPr/>
        </p:nvPicPr>
        <p:blipFill>
          <a:blip r:embed="rId4"/>
          <a:stretch>
            <a:fillRect/>
          </a:stretch>
        </p:blipFill>
        <p:spPr>
          <a:xfrm>
            <a:off x="1052920" y="4160165"/>
            <a:ext cx="3343276" cy="2204118"/>
          </a:xfrm>
          <a:prstGeom prst="rect">
            <a:avLst/>
          </a:prstGeom>
        </p:spPr>
      </p:pic>
      <p:pic>
        <p:nvPicPr>
          <p:cNvPr id="14" name="Picture 13" descr="A map of the world with red squares&#10;&#10;Description automatically generated">
            <a:extLst>
              <a:ext uri="{FF2B5EF4-FFF2-40B4-BE49-F238E27FC236}">
                <a16:creationId xmlns:a16="http://schemas.microsoft.com/office/drawing/2014/main" id="{2B7A313E-E5DA-254C-92E6-B31411D75FBD}"/>
              </a:ext>
            </a:extLst>
          </p:cNvPr>
          <p:cNvPicPr>
            <a:picLocks noChangeAspect="1"/>
          </p:cNvPicPr>
          <p:nvPr/>
        </p:nvPicPr>
        <p:blipFill>
          <a:blip r:embed="rId5"/>
          <a:stretch>
            <a:fillRect/>
          </a:stretch>
        </p:blipFill>
        <p:spPr>
          <a:xfrm>
            <a:off x="7107407" y="4074437"/>
            <a:ext cx="3376952" cy="2204118"/>
          </a:xfrm>
          <a:prstGeom prst="rect">
            <a:avLst/>
          </a:prstGeom>
        </p:spPr>
      </p:pic>
      <p:sp>
        <p:nvSpPr>
          <p:cNvPr id="15" name="TextBox 14">
            <a:extLst>
              <a:ext uri="{FF2B5EF4-FFF2-40B4-BE49-F238E27FC236}">
                <a16:creationId xmlns:a16="http://schemas.microsoft.com/office/drawing/2014/main" id="{0C90995A-BEF6-1248-B540-7EEE231F10E5}"/>
              </a:ext>
            </a:extLst>
          </p:cNvPr>
          <p:cNvSpPr txBox="1"/>
          <p:nvPr/>
        </p:nvSpPr>
        <p:spPr>
          <a:xfrm>
            <a:off x="10536292" y="1732012"/>
            <a:ext cx="1057275" cy="380185"/>
          </a:xfrm>
          <a:prstGeom prst="rect">
            <a:avLst/>
          </a:prstGeom>
          <a:noFill/>
        </p:spPr>
        <p:txBody>
          <a:bodyPr wrap="square" rtlCol="0">
            <a:spAutoFit/>
          </a:bodyPr>
          <a:lstStyle/>
          <a:p>
            <a:r>
              <a:rPr lang="en-BE" dirty="0"/>
              <a:t>2001</a:t>
            </a:r>
          </a:p>
        </p:txBody>
      </p:sp>
      <p:sp>
        <p:nvSpPr>
          <p:cNvPr id="16" name="TextBox 15">
            <a:extLst>
              <a:ext uri="{FF2B5EF4-FFF2-40B4-BE49-F238E27FC236}">
                <a16:creationId xmlns:a16="http://schemas.microsoft.com/office/drawing/2014/main" id="{284F7CDB-432D-AC4F-94C7-026F3BCBCA12}"/>
              </a:ext>
            </a:extLst>
          </p:cNvPr>
          <p:cNvSpPr txBox="1"/>
          <p:nvPr/>
        </p:nvSpPr>
        <p:spPr>
          <a:xfrm>
            <a:off x="4487020" y="4132688"/>
            <a:ext cx="1057275" cy="380185"/>
          </a:xfrm>
          <a:prstGeom prst="rect">
            <a:avLst/>
          </a:prstGeom>
          <a:noFill/>
        </p:spPr>
        <p:txBody>
          <a:bodyPr wrap="square" rtlCol="0">
            <a:spAutoFit/>
          </a:bodyPr>
          <a:lstStyle/>
          <a:p>
            <a:r>
              <a:rPr lang="en-BE" dirty="0"/>
              <a:t>2010</a:t>
            </a:r>
          </a:p>
        </p:txBody>
      </p:sp>
      <p:sp>
        <p:nvSpPr>
          <p:cNvPr id="17" name="TextBox 16">
            <a:extLst>
              <a:ext uri="{FF2B5EF4-FFF2-40B4-BE49-F238E27FC236}">
                <a16:creationId xmlns:a16="http://schemas.microsoft.com/office/drawing/2014/main" id="{D16019D2-3598-7946-A0BD-64DC9600726C}"/>
              </a:ext>
            </a:extLst>
          </p:cNvPr>
          <p:cNvSpPr txBox="1"/>
          <p:nvPr/>
        </p:nvSpPr>
        <p:spPr>
          <a:xfrm>
            <a:off x="10536292" y="3942596"/>
            <a:ext cx="1057275" cy="380185"/>
          </a:xfrm>
          <a:prstGeom prst="rect">
            <a:avLst/>
          </a:prstGeom>
          <a:noFill/>
        </p:spPr>
        <p:txBody>
          <a:bodyPr wrap="square" rtlCol="0">
            <a:spAutoFit/>
          </a:bodyPr>
          <a:lstStyle/>
          <a:p>
            <a:r>
              <a:rPr lang="en-BE" dirty="0"/>
              <a:t>2020</a:t>
            </a:r>
          </a:p>
        </p:txBody>
      </p:sp>
      <p:pic>
        <p:nvPicPr>
          <p:cNvPr id="19" name="Picture 18" descr="A map of the world&#10;&#10;Description automatically generated">
            <a:extLst>
              <a:ext uri="{FF2B5EF4-FFF2-40B4-BE49-F238E27FC236}">
                <a16:creationId xmlns:a16="http://schemas.microsoft.com/office/drawing/2014/main" id="{01C79C10-E1F9-7E47-9F24-907C61AED8CE}"/>
              </a:ext>
            </a:extLst>
          </p:cNvPr>
          <p:cNvPicPr>
            <a:picLocks noChangeAspect="1"/>
          </p:cNvPicPr>
          <p:nvPr/>
        </p:nvPicPr>
        <p:blipFill>
          <a:blip r:embed="rId6"/>
          <a:stretch>
            <a:fillRect/>
          </a:stretch>
        </p:blipFill>
        <p:spPr>
          <a:xfrm>
            <a:off x="1001731" y="1737544"/>
            <a:ext cx="3620466" cy="2070201"/>
          </a:xfrm>
          <a:prstGeom prst="rect">
            <a:avLst/>
          </a:prstGeom>
        </p:spPr>
      </p:pic>
      <p:sp>
        <p:nvSpPr>
          <p:cNvPr id="20" name="TextBox 19">
            <a:extLst>
              <a:ext uri="{FF2B5EF4-FFF2-40B4-BE49-F238E27FC236}">
                <a16:creationId xmlns:a16="http://schemas.microsoft.com/office/drawing/2014/main" id="{F96560ED-F468-6E4E-8D43-E3D6434D06BB}"/>
              </a:ext>
            </a:extLst>
          </p:cNvPr>
          <p:cNvSpPr txBox="1"/>
          <p:nvPr/>
        </p:nvSpPr>
        <p:spPr>
          <a:xfrm>
            <a:off x="4591445" y="1732013"/>
            <a:ext cx="1057275" cy="380185"/>
          </a:xfrm>
          <a:prstGeom prst="rect">
            <a:avLst/>
          </a:prstGeom>
          <a:noFill/>
        </p:spPr>
        <p:txBody>
          <a:bodyPr wrap="square" rtlCol="0">
            <a:spAutoFit/>
          </a:bodyPr>
          <a:lstStyle/>
          <a:p>
            <a:r>
              <a:rPr lang="en-BE" dirty="0"/>
              <a:t>1991</a:t>
            </a:r>
          </a:p>
        </p:txBody>
      </p:sp>
      <p:cxnSp>
        <p:nvCxnSpPr>
          <p:cNvPr id="21" name="Connecteur droit 5">
            <a:extLst>
              <a:ext uri="{FF2B5EF4-FFF2-40B4-BE49-F238E27FC236}">
                <a16:creationId xmlns:a16="http://schemas.microsoft.com/office/drawing/2014/main" id="{42A11FF3-6433-AA4F-A8B4-4B758B5F88DF}"/>
              </a:ext>
            </a:extLst>
          </p:cNvPr>
          <p:cNvCxnSpPr>
            <a:cxnSpLocks/>
          </p:cNvCxnSpPr>
          <p:nvPr/>
        </p:nvCxnSpPr>
        <p:spPr>
          <a:xfrm>
            <a:off x="819150" y="1541137"/>
            <a:ext cx="485013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90D17636-DF4E-3744-846B-0B6D1D8C0AFC}"/>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Waarom</a:t>
            </a:r>
            <a:r>
              <a:rPr lang="fr-BE" sz="3200" b="1" dirty="0">
                <a:solidFill>
                  <a:srgbClr val="A53331"/>
                </a:solidFill>
                <a:latin typeface="Open Sans" pitchFamily="2" charset="0"/>
                <a:ea typeface="Open Sans" pitchFamily="2" charset="0"/>
                <a:cs typeface="Open Sans" pitchFamily="2" charset="0"/>
              </a:rPr>
              <a:t>?</a:t>
            </a:r>
          </a:p>
        </p:txBody>
      </p:sp>
      <p:sp>
        <p:nvSpPr>
          <p:cNvPr id="23" name="TextBox 22">
            <a:extLst>
              <a:ext uri="{FF2B5EF4-FFF2-40B4-BE49-F238E27FC236}">
                <a16:creationId xmlns:a16="http://schemas.microsoft.com/office/drawing/2014/main" id="{F41B1C0A-1CEB-B54C-AF0E-82231351A922}"/>
              </a:ext>
            </a:extLst>
          </p:cNvPr>
          <p:cNvSpPr txBox="1"/>
          <p:nvPr/>
        </p:nvSpPr>
        <p:spPr>
          <a:xfrm>
            <a:off x="819150" y="1120340"/>
            <a:ext cx="4486160" cy="369332"/>
          </a:xfrm>
          <a:prstGeom prst="rect">
            <a:avLst/>
          </a:prstGeom>
          <a:noFill/>
        </p:spPr>
        <p:txBody>
          <a:bodyPr wrap="square" rtlCol="0">
            <a:spAutoFit/>
          </a:bodyPr>
          <a:lstStyle/>
          <a:p>
            <a:r>
              <a:rPr lang="en-BE" dirty="0">
                <a:solidFill>
                  <a:srgbClr val="993C36"/>
                </a:solidFill>
              </a:rPr>
              <a:t>Japanse duizendknoop in België</a:t>
            </a:r>
          </a:p>
        </p:txBody>
      </p:sp>
    </p:spTree>
    <p:extLst>
      <p:ext uri="{BB962C8B-B14F-4D97-AF65-F5344CB8AC3E}">
        <p14:creationId xmlns:p14="http://schemas.microsoft.com/office/powerpoint/2010/main" val="973617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3A70563D-9E0F-2643-98DF-6EA65CD43AB1}"/>
              </a:ext>
            </a:extLst>
          </p:cNvPr>
          <p:cNvPicPr>
            <a:picLocks noChangeAspect="1"/>
          </p:cNvPicPr>
          <p:nvPr/>
        </p:nvPicPr>
        <p:blipFill>
          <a:blip r:embed="rId2"/>
          <a:stretch>
            <a:fillRect/>
          </a:stretch>
        </p:blipFill>
        <p:spPr>
          <a:xfrm>
            <a:off x="523" y="-10459"/>
            <a:ext cx="551777" cy="6916270"/>
          </a:xfrm>
          <a:prstGeom prst="rect">
            <a:avLst/>
          </a:prstGeom>
        </p:spPr>
      </p:pic>
      <p:cxnSp>
        <p:nvCxnSpPr>
          <p:cNvPr id="6" name="Connecteur droit 5">
            <a:extLst>
              <a:ext uri="{FF2B5EF4-FFF2-40B4-BE49-F238E27FC236}">
                <a16:creationId xmlns:a16="http://schemas.microsoft.com/office/drawing/2014/main" id="{EE697E77-FD09-1E4A-BF51-05BD0D21A1D6}"/>
              </a:ext>
            </a:extLst>
          </p:cNvPr>
          <p:cNvCxnSpPr>
            <a:cxnSpLocks/>
          </p:cNvCxnSpPr>
          <p:nvPr/>
        </p:nvCxnSpPr>
        <p:spPr>
          <a:xfrm>
            <a:off x="819150" y="1541137"/>
            <a:ext cx="485013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5D8F80F-812E-1C46-B467-1196B637A4E1}"/>
              </a:ext>
            </a:extLst>
          </p:cNvPr>
          <p:cNvSpPr txBox="1"/>
          <p:nvPr/>
        </p:nvSpPr>
        <p:spPr>
          <a:xfrm>
            <a:off x="1200593" y="1945179"/>
            <a:ext cx="1061778" cy="369332"/>
          </a:xfrm>
          <a:prstGeom prst="rect">
            <a:avLst/>
          </a:prstGeom>
          <a:noFill/>
        </p:spPr>
        <p:txBody>
          <a:bodyPr wrap="square" rtlCol="0">
            <a:spAutoFit/>
          </a:bodyPr>
          <a:lstStyle/>
          <a:p>
            <a:r>
              <a:rPr lang="en-BE" b="1" dirty="0">
                <a:solidFill>
                  <a:srgbClr val="A2A258"/>
                </a:solidFill>
              </a:rPr>
              <a:t>VECTOR</a:t>
            </a:r>
          </a:p>
        </p:txBody>
      </p:sp>
      <p:sp>
        <p:nvSpPr>
          <p:cNvPr id="9" name="TextBox 8">
            <a:extLst>
              <a:ext uri="{FF2B5EF4-FFF2-40B4-BE49-F238E27FC236}">
                <a16:creationId xmlns:a16="http://schemas.microsoft.com/office/drawing/2014/main" id="{77F8555A-D217-DD4F-B4D3-1C7984BA5957}"/>
              </a:ext>
            </a:extLst>
          </p:cNvPr>
          <p:cNvSpPr txBox="1"/>
          <p:nvPr/>
        </p:nvSpPr>
        <p:spPr>
          <a:xfrm>
            <a:off x="4016133" y="1945178"/>
            <a:ext cx="1615961" cy="369332"/>
          </a:xfrm>
          <a:prstGeom prst="rect">
            <a:avLst/>
          </a:prstGeom>
          <a:noFill/>
        </p:spPr>
        <p:txBody>
          <a:bodyPr wrap="square" rtlCol="0">
            <a:spAutoFit/>
          </a:bodyPr>
          <a:lstStyle/>
          <a:p>
            <a:r>
              <a:rPr lang="en-BE" b="1" dirty="0">
                <a:solidFill>
                  <a:srgbClr val="A2A258"/>
                </a:solidFill>
              </a:rPr>
              <a:t>INTRODUCTIE</a:t>
            </a:r>
          </a:p>
        </p:txBody>
      </p:sp>
      <p:sp>
        <p:nvSpPr>
          <p:cNvPr id="10" name="TextBox 9">
            <a:extLst>
              <a:ext uri="{FF2B5EF4-FFF2-40B4-BE49-F238E27FC236}">
                <a16:creationId xmlns:a16="http://schemas.microsoft.com/office/drawing/2014/main" id="{E2E7B47E-3A18-694E-9329-3D5F6F50655F}"/>
              </a:ext>
            </a:extLst>
          </p:cNvPr>
          <p:cNvSpPr txBox="1"/>
          <p:nvPr/>
        </p:nvSpPr>
        <p:spPr>
          <a:xfrm>
            <a:off x="6658548" y="1945178"/>
            <a:ext cx="1615961" cy="369332"/>
          </a:xfrm>
          <a:prstGeom prst="rect">
            <a:avLst/>
          </a:prstGeom>
          <a:noFill/>
        </p:spPr>
        <p:txBody>
          <a:bodyPr wrap="square" rtlCol="0">
            <a:spAutoFit/>
          </a:bodyPr>
          <a:lstStyle/>
          <a:p>
            <a:r>
              <a:rPr lang="en-BE" b="1" dirty="0">
                <a:solidFill>
                  <a:srgbClr val="A2A258"/>
                </a:solidFill>
              </a:rPr>
              <a:t>VESTIGING</a:t>
            </a:r>
          </a:p>
        </p:txBody>
      </p:sp>
      <p:sp>
        <p:nvSpPr>
          <p:cNvPr id="11" name="TextBox 10">
            <a:extLst>
              <a:ext uri="{FF2B5EF4-FFF2-40B4-BE49-F238E27FC236}">
                <a16:creationId xmlns:a16="http://schemas.microsoft.com/office/drawing/2014/main" id="{A535DEDD-7CC5-CB45-8449-9C13A1683EE4}"/>
              </a:ext>
            </a:extLst>
          </p:cNvPr>
          <p:cNvSpPr txBox="1"/>
          <p:nvPr/>
        </p:nvSpPr>
        <p:spPr>
          <a:xfrm>
            <a:off x="9726228" y="1945178"/>
            <a:ext cx="1615961" cy="369332"/>
          </a:xfrm>
          <a:prstGeom prst="rect">
            <a:avLst/>
          </a:prstGeom>
          <a:noFill/>
        </p:spPr>
        <p:txBody>
          <a:bodyPr wrap="square" rtlCol="0">
            <a:spAutoFit/>
          </a:bodyPr>
          <a:lstStyle/>
          <a:p>
            <a:r>
              <a:rPr lang="en-BE" b="1" dirty="0">
                <a:solidFill>
                  <a:srgbClr val="A2A258"/>
                </a:solidFill>
              </a:rPr>
              <a:t>VERSPREIDING</a:t>
            </a:r>
          </a:p>
        </p:txBody>
      </p:sp>
      <p:pic>
        <p:nvPicPr>
          <p:cNvPr id="15" name="Graphic 14" descr="Bonsai with solid fill">
            <a:extLst>
              <a:ext uri="{FF2B5EF4-FFF2-40B4-BE49-F238E27FC236}">
                <a16:creationId xmlns:a16="http://schemas.microsoft.com/office/drawing/2014/main" id="{8FCD1021-07E7-4845-85F8-E53D322D88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038" y="2600929"/>
            <a:ext cx="1371601" cy="1371601"/>
          </a:xfrm>
          <a:prstGeom prst="rect">
            <a:avLst/>
          </a:prstGeom>
        </p:spPr>
      </p:pic>
      <p:pic>
        <p:nvPicPr>
          <p:cNvPr id="38" name="Graphic 37" descr="Bee with solid fill">
            <a:extLst>
              <a:ext uri="{FF2B5EF4-FFF2-40B4-BE49-F238E27FC236}">
                <a16:creationId xmlns:a16="http://schemas.microsoft.com/office/drawing/2014/main" id="{15769CA3-76F8-014D-8535-DAB6AFC25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7891" y="4890077"/>
            <a:ext cx="914400" cy="914400"/>
          </a:xfrm>
          <a:prstGeom prst="rect">
            <a:avLst/>
          </a:prstGeom>
        </p:spPr>
      </p:pic>
      <p:pic>
        <p:nvPicPr>
          <p:cNvPr id="40" name="Graphic 39" descr="Aeroplane with solid fill">
            <a:extLst>
              <a:ext uri="{FF2B5EF4-FFF2-40B4-BE49-F238E27FC236}">
                <a16:creationId xmlns:a16="http://schemas.microsoft.com/office/drawing/2014/main" id="{099CA71E-4148-D24E-970B-05538A8B0B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2676698" y="2810139"/>
            <a:ext cx="914400" cy="914400"/>
          </a:xfrm>
          <a:prstGeom prst="rect">
            <a:avLst/>
          </a:prstGeom>
        </p:spPr>
      </p:pic>
      <p:pic>
        <p:nvPicPr>
          <p:cNvPr id="42" name="Graphic 41" descr="Agriculture with solid fill">
            <a:extLst>
              <a:ext uri="{FF2B5EF4-FFF2-40B4-BE49-F238E27FC236}">
                <a16:creationId xmlns:a16="http://schemas.microsoft.com/office/drawing/2014/main" id="{260D0989-9C1E-7D49-8FDF-4F88202C4F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29334" y="2537524"/>
            <a:ext cx="1328879" cy="1328879"/>
          </a:xfrm>
          <a:prstGeom prst="rect">
            <a:avLst/>
          </a:prstGeom>
        </p:spPr>
      </p:pic>
      <p:cxnSp>
        <p:nvCxnSpPr>
          <p:cNvPr id="44" name="Straight Arrow Connector 43">
            <a:extLst>
              <a:ext uri="{FF2B5EF4-FFF2-40B4-BE49-F238E27FC236}">
                <a16:creationId xmlns:a16="http://schemas.microsoft.com/office/drawing/2014/main" id="{C513A1EC-FCB2-2D4A-BBF9-19271963C938}"/>
              </a:ext>
            </a:extLst>
          </p:cNvPr>
          <p:cNvCxnSpPr/>
          <p:nvPr/>
        </p:nvCxnSpPr>
        <p:spPr>
          <a:xfrm>
            <a:off x="2904125" y="5347277"/>
            <a:ext cx="686973" cy="0"/>
          </a:xfrm>
          <a:prstGeom prst="straightConnector1">
            <a:avLst/>
          </a:prstGeom>
          <a:ln w="38100">
            <a:solidFill>
              <a:srgbClr val="A2A258"/>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C3481FA-87AD-E540-A979-CAEA80A308B0}"/>
              </a:ext>
            </a:extLst>
          </p:cNvPr>
          <p:cNvCxnSpPr/>
          <p:nvPr/>
        </p:nvCxnSpPr>
        <p:spPr>
          <a:xfrm>
            <a:off x="5832443" y="5347277"/>
            <a:ext cx="686973" cy="0"/>
          </a:xfrm>
          <a:prstGeom prst="straightConnector1">
            <a:avLst/>
          </a:prstGeom>
          <a:ln w="38100">
            <a:solidFill>
              <a:srgbClr val="A2A258"/>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F97B397-8991-9848-B01A-CBD192D72BDE}"/>
              </a:ext>
            </a:extLst>
          </p:cNvPr>
          <p:cNvCxnSpPr>
            <a:cxnSpLocks/>
          </p:cNvCxnSpPr>
          <p:nvPr/>
        </p:nvCxnSpPr>
        <p:spPr>
          <a:xfrm flipV="1">
            <a:off x="8795563" y="3947910"/>
            <a:ext cx="930665" cy="388858"/>
          </a:xfrm>
          <a:prstGeom prst="straightConnector1">
            <a:avLst/>
          </a:prstGeom>
          <a:ln w="38100">
            <a:solidFill>
              <a:srgbClr val="A2A258"/>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97FB0AB-95F3-B741-AFE8-F0C8AB796D47}"/>
              </a:ext>
            </a:extLst>
          </p:cNvPr>
          <p:cNvCxnSpPr>
            <a:cxnSpLocks/>
          </p:cNvCxnSpPr>
          <p:nvPr/>
        </p:nvCxnSpPr>
        <p:spPr>
          <a:xfrm>
            <a:off x="8792343" y="5251168"/>
            <a:ext cx="736532" cy="387200"/>
          </a:xfrm>
          <a:prstGeom prst="straightConnector1">
            <a:avLst/>
          </a:prstGeom>
          <a:ln w="38100">
            <a:solidFill>
              <a:srgbClr val="A2A258"/>
            </a:solidFill>
            <a:tailEnd type="triangle"/>
          </a:ln>
        </p:spPr>
        <p:style>
          <a:lnRef idx="1">
            <a:schemeClr val="accent1"/>
          </a:lnRef>
          <a:fillRef idx="0">
            <a:schemeClr val="accent1"/>
          </a:fillRef>
          <a:effectRef idx="0">
            <a:schemeClr val="accent1"/>
          </a:effectRef>
          <a:fontRef idx="minor">
            <a:schemeClr val="tx1"/>
          </a:fontRef>
        </p:style>
      </p:cxnSp>
      <p:pic>
        <p:nvPicPr>
          <p:cNvPr id="3" name="Graphic 2" descr="Worm with solid fill">
            <a:extLst>
              <a:ext uri="{FF2B5EF4-FFF2-40B4-BE49-F238E27FC236}">
                <a16:creationId xmlns:a16="http://schemas.microsoft.com/office/drawing/2014/main" id="{BA248B30-DCFE-1540-9AAA-322138D8FF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8134" y="4851298"/>
            <a:ext cx="914400" cy="914400"/>
          </a:xfrm>
          <a:prstGeom prst="rect">
            <a:avLst/>
          </a:prstGeom>
        </p:spPr>
      </p:pic>
      <p:pic>
        <p:nvPicPr>
          <p:cNvPr id="39" name="Graphic 38" descr="Worm with solid fill">
            <a:extLst>
              <a:ext uri="{FF2B5EF4-FFF2-40B4-BE49-F238E27FC236}">
                <a16:creationId xmlns:a16="http://schemas.microsoft.com/office/drawing/2014/main" id="{97BD2D06-F05C-9F46-9CF7-33BA6B58FE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57793" y="4851298"/>
            <a:ext cx="914400" cy="914400"/>
          </a:xfrm>
          <a:prstGeom prst="rect">
            <a:avLst/>
          </a:prstGeom>
        </p:spPr>
      </p:pic>
      <p:pic>
        <p:nvPicPr>
          <p:cNvPr id="41" name="Graphic 40" descr="Worm with solid fill">
            <a:extLst>
              <a:ext uri="{FF2B5EF4-FFF2-40B4-BE49-F238E27FC236}">
                <a16:creationId xmlns:a16="http://schemas.microsoft.com/office/drawing/2014/main" id="{02F159A2-5F0E-C64E-95E2-E7E4F2FB81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2826" y="5482428"/>
            <a:ext cx="914400" cy="914400"/>
          </a:xfrm>
          <a:prstGeom prst="rect">
            <a:avLst/>
          </a:prstGeom>
        </p:spPr>
      </p:pic>
      <p:pic>
        <p:nvPicPr>
          <p:cNvPr id="43" name="Graphic 42" descr="Worm with solid fill">
            <a:extLst>
              <a:ext uri="{FF2B5EF4-FFF2-40B4-BE49-F238E27FC236}">
                <a16:creationId xmlns:a16="http://schemas.microsoft.com/office/drawing/2014/main" id="{D2A113BC-016A-664C-AE55-E58185BF0E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72134" y="4787167"/>
            <a:ext cx="914400" cy="914400"/>
          </a:xfrm>
          <a:prstGeom prst="rect">
            <a:avLst/>
          </a:prstGeom>
        </p:spPr>
      </p:pic>
      <p:pic>
        <p:nvPicPr>
          <p:cNvPr id="47" name="Graphic 46" descr="Worm with solid fill">
            <a:extLst>
              <a:ext uri="{FF2B5EF4-FFF2-40B4-BE49-F238E27FC236}">
                <a16:creationId xmlns:a16="http://schemas.microsoft.com/office/drawing/2014/main" id="{E4F404A3-D1B5-334A-9839-FD57BF25AA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21793" y="4787167"/>
            <a:ext cx="914400" cy="914400"/>
          </a:xfrm>
          <a:prstGeom prst="rect">
            <a:avLst/>
          </a:prstGeom>
        </p:spPr>
      </p:pic>
      <p:pic>
        <p:nvPicPr>
          <p:cNvPr id="49" name="Graphic 48" descr="Worm with solid fill">
            <a:extLst>
              <a:ext uri="{FF2B5EF4-FFF2-40B4-BE49-F238E27FC236}">
                <a16:creationId xmlns:a16="http://schemas.microsoft.com/office/drawing/2014/main" id="{6D135D70-7B50-EB4F-82AE-F3919C2BAA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96826" y="5418297"/>
            <a:ext cx="914400" cy="914400"/>
          </a:xfrm>
          <a:prstGeom prst="rect">
            <a:avLst/>
          </a:prstGeom>
        </p:spPr>
      </p:pic>
      <p:pic>
        <p:nvPicPr>
          <p:cNvPr id="50" name="Graphic 49" descr="Worm with solid fill">
            <a:extLst>
              <a:ext uri="{FF2B5EF4-FFF2-40B4-BE49-F238E27FC236}">
                <a16:creationId xmlns:a16="http://schemas.microsoft.com/office/drawing/2014/main" id="{467EEE50-9F40-374E-83C2-4083B0E4A5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15270" y="4162838"/>
            <a:ext cx="914400" cy="914400"/>
          </a:xfrm>
          <a:prstGeom prst="rect">
            <a:avLst/>
          </a:prstGeom>
        </p:spPr>
      </p:pic>
      <p:pic>
        <p:nvPicPr>
          <p:cNvPr id="51" name="Graphic 50" descr="Worm with solid fill">
            <a:extLst>
              <a:ext uri="{FF2B5EF4-FFF2-40B4-BE49-F238E27FC236}">
                <a16:creationId xmlns:a16="http://schemas.microsoft.com/office/drawing/2014/main" id="{E07BC921-1249-8643-B568-BF97A37FDB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64929" y="4162838"/>
            <a:ext cx="914400" cy="914400"/>
          </a:xfrm>
          <a:prstGeom prst="rect">
            <a:avLst/>
          </a:prstGeom>
        </p:spPr>
      </p:pic>
      <p:pic>
        <p:nvPicPr>
          <p:cNvPr id="53" name="Graphic 52" descr="Worm with solid fill">
            <a:extLst>
              <a:ext uri="{FF2B5EF4-FFF2-40B4-BE49-F238E27FC236}">
                <a16:creationId xmlns:a16="http://schemas.microsoft.com/office/drawing/2014/main" id="{28F1713B-E5FD-344D-A151-FEF4555B04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9962" y="4793968"/>
            <a:ext cx="914400" cy="914400"/>
          </a:xfrm>
          <a:prstGeom prst="rect">
            <a:avLst/>
          </a:prstGeom>
        </p:spPr>
      </p:pic>
      <p:pic>
        <p:nvPicPr>
          <p:cNvPr id="54" name="Graphic 53" descr="Worm with solid fill">
            <a:extLst>
              <a:ext uri="{FF2B5EF4-FFF2-40B4-BE49-F238E27FC236}">
                <a16:creationId xmlns:a16="http://schemas.microsoft.com/office/drawing/2014/main" id="{3889B1A6-0AD5-384D-BEC3-CF8A8266ED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50051" y="3422368"/>
            <a:ext cx="914400" cy="914400"/>
          </a:xfrm>
          <a:prstGeom prst="rect">
            <a:avLst/>
          </a:prstGeom>
        </p:spPr>
      </p:pic>
      <p:pic>
        <p:nvPicPr>
          <p:cNvPr id="55" name="Graphic 54" descr="Worm with solid fill">
            <a:extLst>
              <a:ext uri="{FF2B5EF4-FFF2-40B4-BE49-F238E27FC236}">
                <a16:creationId xmlns:a16="http://schemas.microsoft.com/office/drawing/2014/main" id="{75C9933A-1933-5C40-8132-2250A781E5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57934" y="5491450"/>
            <a:ext cx="914400" cy="914400"/>
          </a:xfrm>
          <a:prstGeom prst="rect">
            <a:avLst/>
          </a:prstGeom>
        </p:spPr>
      </p:pic>
      <p:pic>
        <p:nvPicPr>
          <p:cNvPr id="56" name="Graphic 55" descr="Worm with solid fill">
            <a:extLst>
              <a:ext uri="{FF2B5EF4-FFF2-40B4-BE49-F238E27FC236}">
                <a16:creationId xmlns:a16="http://schemas.microsoft.com/office/drawing/2014/main" id="{1F8013D1-11AE-6E40-8587-D04EBE3494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05788" y="5516759"/>
            <a:ext cx="914400" cy="914400"/>
          </a:xfrm>
          <a:prstGeom prst="rect">
            <a:avLst/>
          </a:prstGeom>
        </p:spPr>
      </p:pic>
      <p:pic>
        <p:nvPicPr>
          <p:cNvPr id="57" name="Graphic 56" descr="Worm with solid fill">
            <a:extLst>
              <a:ext uri="{FF2B5EF4-FFF2-40B4-BE49-F238E27FC236}">
                <a16:creationId xmlns:a16="http://schemas.microsoft.com/office/drawing/2014/main" id="{0ABAB579-745B-4C47-9FA6-264818A73E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39806" y="3422368"/>
            <a:ext cx="914400" cy="914400"/>
          </a:xfrm>
          <a:prstGeom prst="rect">
            <a:avLst/>
          </a:prstGeom>
        </p:spPr>
      </p:pic>
      <p:pic>
        <p:nvPicPr>
          <p:cNvPr id="58" name="Graphic 57" descr="Worm with solid fill">
            <a:extLst>
              <a:ext uri="{FF2B5EF4-FFF2-40B4-BE49-F238E27FC236}">
                <a16:creationId xmlns:a16="http://schemas.microsoft.com/office/drawing/2014/main" id="{91F48946-0D0D-F84D-97AB-8F122400BC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89465" y="3422368"/>
            <a:ext cx="914400" cy="914400"/>
          </a:xfrm>
          <a:prstGeom prst="rect">
            <a:avLst/>
          </a:prstGeom>
        </p:spPr>
      </p:pic>
      <p:pic>
        <p:nvPicPr>
          <p:cNvPr id="59" name="Graphic 58" descr="Worm with solid fill">
            <a:extLst>
              <a:ext uri="{FF2B5EF4-FFF2-40B4-BE49-F238E27FC236}">
                <a16:creationId xmlns:a16="http://schemas.microsoft.com/office/drawing/2014/main" id="{F2931697-70E4-5F45-8D22-8E1014A4D1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74587" y="2681898"/>
            <a:ext cx="914400" cy="914400"/>
          </a:xfrm>
          <a:prstGeom prst="rect">
            <a:avLst/>
          </a:prstGeom>
        </p:spPr>
      </p:pic>
      <p:pic>
        <p:nvPicPr>
          <p:cNvPr id="60" name="Graphic 59" descr="Worm with solid fill">
            <a:extLst>
              <a:ext uri="{FF2B5EF4-FFF2-40B4-BE49-F238E27FC236}">
                <a16:creationId xmlns:a16="http://schemas.microsoft.com/office/drawing/2014/main" id="{7C0B992F-08FC-3540-B760-6379DE3623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83058" y="4793968"/>
            <a:ext cx="914400" cy="914400"/>
          </a:xfrm>
          <a:prstGeom prst="rect">
            <a:avLst/>
          </a:prstGeom>
        </p:spPr>
      </p:pic>
      <p:pic>
        <p:nvPicPr>
          <p:cNvPr id="61" name="Graphic 60" descr="Worm with solid fill">
            <a:extLst>
              <a:ext uri="{FF2B5EF4-FFF2-40B4-BE49-F238E27FC236}">
                <a16:creationId xmlns:a16="http://schemas.microsoft.com/office/drawing/2014/main" id="{859FDC0B-A4F3-5D4D-9592-5CC041A06B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01030" y="5491450"/>
            <a:ext cx="914400" cy="914400"/>
          </a:xfrm>
          <a:prstGeom prst="rect">
            <a:avLst/>
          </a:prstGeom>
        </p:spPr>
      </p:pic>
      <p:pic>
        <p:nvPicPr>
          <p:cNvPr id="62" name="Graphic 61" descr="Worm with solid fill">
            <a:extLst>
              <a:ext uri="{FF2B5EF4-FFF2-40B4-BE49-F238E27FC236}">
                <a16:creationId xmlns:a16="http://schemas.microsoft.com/office/drawing/2014/main" id="{B672ED73-848B-1F47-84DF-1A5B18166B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48884" y="5516759"/>
            <a:ext cx="914400" cy="914400"/>
          </a:xfrm>
          <a:prstGeom prst="rect">
            <a:avLst/>
          </a:prstGeom>
        </p:spPr>
      </p:pic>
      <p:sp>
        <p:nvSpPr>
          <p:cNvPr id="35" name="Title 1">
            <a:extLst>
              <a:ext uri="{FF2B5EF4-FFF2-40B4-BE49-F238E27FC236}">
                <a16:creationId xmlns:a16="http://schemas.microsoft.com/office/drawing/2014/main" id="{7F682CF6-0D8D-F345-BC28-5298C7EF0D2A}"/>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Wanneer</a:t>
            </a:r>
            <a:r>
              <a:rPr lang="fr-BE" sz="3200" b="1" dirty="0">
                <a:solidFill>
                  <a:srgbClr val="A53331"/>
                </a:solidFill>
                <a:latin typeface="Open Sans" pitchFamily="2" charset="0"/>
                <a:ea typeface="Open Sans" pitchFamily="2" charset="0"/>
                <a:cs typeface="Open Sans" pitchFamily="2" charset="0"/>
              </a:rPr>
              <a:t>?</a:t>
            </a:r>
          </a:p>
        </p:txBody>
      </p:sp>
    </p:spTree>
    <p:extLst>
      <p:ext uri="{BB962C8B-B14F-4D97-AF65-F5344CB8AC3E}">
        <p14:creationId xmlns:p14="http://schemas.microsoft.com/office/powerpoint/2010/main" val="3488350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3A70563D-9E0F-2643-98DF-6EA65CD43AB1}"/>
              </a:ext>
            </a:extLst>
          </p:cNvPr>
          <p:cNvPicPr>
            <a:picLocks noChangeAspect="1"/>
          </p:cNvPicPr>
          <p:nvPr/>
        </p:nvPicPr>
        <p:blipFill>
          <a:blip r:embed="rId2"/>
          <a:stretch>
            <a:fillRect/>
          </a:stretch>
        </p:blipFill>
        <p:spPr>
          <a:xfrm>
            <a:off x="523" y="-10459"/>
            <a:ext cx="551777" cy="6916270"/>
          </a:xfrm>
          <a:prstGeom prst="rect">
            <a:avLst/>
          </a:prstGeom>
        </p:spPr>
      </p:pic>
      <p:cxnSp>
        <p:nvCxnSpPr>
          <p:cNvPr id="6" name="Connecteur droit 5">
            <a:extLst>
              <a:ext uri="{FF2B5EF4-FFF2-40B4-BE49-F238E27FC236}">
                <a16:creationId xmlns:a16="http://schemas.microsoft.com/office/drawing/2014/main" id="{EE697E77-FD09-1E4A-BF51-05BD0D21A1D6}"/>
              </a:ext>
            </a:extLst>
          </p:cNvPr>
          <p:cNvCxnSpPr>
            <a:cxnSpLocks/>
          </p:cNvCxnSpPr>
          <p:nvPr/>
        </p:nvCxnSpPr>
        <p:spPr>
          <a:xfrm>
            <a:off x="819150" y="1541137"/>
            <a:ext cx="485013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5D8F80F-812E-1C46-B467-1196B637A4E1}"/>
              </a:ext>
            </a:extLst>
          </p:cNvPr>
          <p:cNvSpPr txBox="1"/>
          <p:nvPr/>
        </p:nvSpPr>
        <p:spPr>
          <a:xfrm>
            <a:off x="1200593" y="1945179"/>
            <a:ext cx="1061778" cy="369332"/>
          </a:xfrm>
          <a:prstGeom prst="rect">
            <a:avLst/>
          </a:prstGeom>
          <a:noFill/>
        </p:spPr>
        <p:txBody>
          <a:bodyPr wrap="square" rtlCol="0">
            <a:spAutoFit/>
          </a:bodyPr>
          <a:lstStyle/>
          <a:p>
            <a:r>
              <a:rPr lang="en-BE" b="1" dirty="0">
                <a:solidFill>
                  <a:srgbClr val="A2A258"/>
                </a:solidFill>
              </a:rPr>
              <a:t>VECTOR</a:t>
            </a:r>
          </a:p>
        </p:txBody>
      </p:sp>
      <p:sp>
        <p:nvSpPr>
          <p:cNvPr id="9" name="TextBox 8">
            <a:extLst>
              <a:ext uri="{FF2B5EF4-FFF2-40B4-BE49-F238E27FC236}">
                <a16:creationId xmlns:a16="http://schemas.microsoft.com/office/drawing/2014/main" id="{77F8555A-D217-DD4F-B4D3-1C7984BA5957}"/>
              </a:ext>
            </a:extLst>
          </p:cNvPr>
          <p:cNvSpPr txBox="1"/>
          <p:nvPr/>
        </p:nvSpPr>
        <p:spPr>
          <a:xfrm>
            <a:off x="4016133" y="1945178"/>
            <a:ext cx="1615961" cy="369332"/>
          </a:xfrm>
          <a:prstGeom prst="rect">
            <a:avLst/>
          </a:prstGeom>
          <a:noFill/>
        </p:spPr>
        <p:txBody>
          <a:bodyPr wrap="square" rtlCol="0">
            <a:spAutoFit/>
          </a:bodyPr>
          <a:lstStyle/>
          <a:p>
            <a:r>
              <a:rPr lang="en-BE" b="1" dirty="0">
                <a:solidFill>
                  <a:srgbClr val="A2A258"/>
                </a:solidFill>
              </a:rPr>
              <a:t>INTRODUCTIE</a:t>
            </a:r>
          </a:p>
        </p:txBody>
      </p:sp>
      <p:sp>
        <p:nvSpPr>
          <p:cNvPr id="10" name="TextBox 9">
            <a:extLst>
              <a:ext uri="{FF2B5EF4-FFF2-40B4-BE49-F238E27FC236}">
                <a16:creationId xmlns:a16="http://schemas.microsoft.com/office/drawing/2014/main" id="{E2E7B47E-3A18-694E-9329-3D5F6F50655F}"/>
              </a:ext>
            </a:extLst>
          </p:cNvPr>
          <p:cNvSpPr txBox="1"/>
          <p:nvPr/>
        </p:nvSpPr>
        <p:spPr>
          <a:xfrm>
            <a:off x="6658548" y="1945178"/>
            <a:ext cx="1615961" cy="369332"/>
          </a:xfrm>
          <a:prstGeom prst="rect">
            <a:avLst/>
          </a:prstGeom>
          <a:noFill/>
        </p:spPr>
        <p:txBody>
          <a:bodyPr wrap="square" rtlCol="0">
            <a:spAutoFit/>
          </a:bodyPr>
          <a:lstStyle/>
          <a:p>
            <a:r>
              <a:rPr lang="en-BE" b="1" dirty="0">
                <a:solidFill>
                  <a:srgbClr val="A2A258"/>
                </a:solidFill>
              </a:rPr>
              <a:t>VESTIGING</a:t>
            </a:r>
          </a:p>
        </p:txBody>
      </p:sp>
      <p:sp>
        <p:nvSpPr>
          <p:cNvPr id="11" name="TextBox 10">
            <a:extLst>
              <a:ext uri="{FF2B5EF4-FFF2-40B4-BE49-F238E27FC236}">
                <a16:creationId xmlns:a16="http://schemas.microsoft.com/office/drawing/2014/main" id="{A535DEDD-7CC5-CB45-8449-9C13A1683EE4}"/>
              </a:ext>
            </a:extLst>
          </p:cNvPr>
          <p:cNvSpPr txBox="1"/>
          <p:nvPr/>
        </p:nvSpPr>
        <p:spPr>
          <a:xfrm>
            <a:off x="9726228" y="1945178"/>
            <a:ext cx="1615961" cy="369332"/>
          </a:xfrm>
          <a:prstGeom prst="rect">
            <a:avLst/>
          </a:prstGeom>
          <a:noFill/>
        </p:spPr>
        <p:txBody>
          <a:bodyPr wrap="square" rtlCol="0">
            <a:spAutoFit/>
          </a:bodyPr>
          <a:lstStyle/>
          <a:p>
            <a:r>
              <a:rPr lang="en-BE" b="1" dirty="0">
                <a:solidFill>
                  <a:srgbClr val="A2A258"/>
                </a:solidFill>
              </a:rPr>
              <a:t>VERSPREIDING</a:t>
            </a:r>
          </a:p>
        </p:txBody>
      </p:sp>
      <p:pic>
        <p:nvPicPr>
          <p:cNvPr id="15" name="Graphic 14" descr="Bonsai with solid fill">
            <a:extLst>
              <a:ext uri="{FF2B5EF4-FFF2-40B4-BE49-F238E27FC236}">
                <a16:creationId xmlns:a16="http://schemas.microsoft.com/office/drawing/2014/main" id="{8FCD1021-07E7-4845-85F8-E53D322D88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038" y="2600929"/>
            <a:ext cx="1371601" cy="1371601"/>
          </a:xfrm>
          <a:prstGeom prst="rect">
            <a:avLst/>
          </a:prstGeom>
        </p:spPr>
      </p:pic>
      <p:pic>
        <p:nvPicPr>
          <p:cNvPr id="38" name="Graphic 37" descr="Bee with solid fill">
            <a:extLst>
              <a:ext uri="{FF2B5EF4-FFF2-40B4-BE49-F238E27FC236}">
                <a16:creationId xmlns:a16="http://schemas.microsoft.com/office/drawing/2014/main" id="{15769CA3-76F8-014D-8535-DAB6AFC25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7891" y="4890077"/>
            <a:ext cx="914400" cy="914400"/>
          </a:xfrm>
          <a:prstGeom prst="rect">
            <a:avLst/>
          </a:prstGeom>
        </p:spPr>
      </p:pic>
      <p:pic>
        <p:nvPicPr>
          <p:cNvPr id="40" name="Graphic 39" descr="Aeroplane with solid fill">
            <a:extLst>
              <a:ext uri="{FF2B5EF4-FFF2-40B4-BE49-F238E27FC236}">
                <a16:creationId xmlns:a16="http://schemas.microsoft.com/office/drawing/2014/main" id="{099CA71E-4148-D24E-970B-05538A8B0B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2690105" y="3528057"/>
            <a:ext cx="914400" cy="914400"/>
          </a:xfrm>
          <a:prstGeom prst="rect">
            <a:avLst/>
          </a:prstGeom>
        </p:spPr>
      </p:pic>
      <p:pic>
        <p:nvPicPr>
          <p:cNvPr id="42" name="Graphic 41" descr="Agriculture with solid fill">
            <a:extLst>
              <a:ext uri="{FF2B5EF4-FFF2-40B4-BE49-F238E27FC236}">
                <a16:creationId xmlns:a16="http://schemas.microsoft.com/office/drawing/2014/main" id="{260D0989-9C1E-7D49-8FDF-4F88202C4F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29334" y="2537524"/>
            <a:ext cx="1328879" cy="1328879"/>
          </a:xfrm>
          <a:prstGeom prst="rect">
            <a:avLst/>
          </a:prstGeom>
        </p:spPr>
      </p:pic>
      <p:cxnSp>
        <p:nvCxnSpPr>
          <p:cNvPr id="44" name="Straight Arrow Connector 43">
            <a:extLst>
              <a:ext uri="{FF2B5EF4-FFF2-40B4-BE49-F238E27FC236}">
                <a16:creationId xmlns:a16="http://schemas.microsoft.com/office/drawing/2014/main" id="{C513A1EC-FCB2-2D4A-BBF9-19271963C938}"/>
              </a:ext>
            </a:extLst>
          </p:cNvPr>
          <p:cNvCxnSpPr/>
          <p:nvPr/>
        </p:nvCxnSpPr>
        <p:spPr>
          <a:xfrm>
            <a:off x="2723323" y="4457650"/>
            <a:ext cx="686973" cy="0"/>
          </a:xfrm>
          <a:prstGeom prst="straightConnector1">
            <a:avLst/>
          </a:prstGeom>
          <a:ln w="38100">
            <a:solidFill>
              <a:srgbClr val="A2A258"/>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C3481FA-87AD-E540-A979-CAEA80A308B0}"/>
              </a:ext>
            </a:extLst>
          </p:cNvPr>
          <p:cNvCxnSpPr/>
          <p:nvPr/>
        </p:nvCxnSpPr>
        <p:spPr>
          <a:xfrm>
            <a:off x="5832443" y="5347277"/>
            <a:ext cx="686973" cy="0"/>
          </a:xfrm>
          <a:prstGeom prst="straightConnector1">
            <a:avLst/>
          </a:prstGeom>
          <a:ln w="38100">
            <a:solidFill>
              <a:srgbClr val="A2A258"/>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F97B397-8991-9848-B01A-CBD192D72BDE}"/>
              </a:ext>
            </a:extLst>
          </p:cNvPr>
          <p:cNvCxnSpPr>
            <a:cxnSpLocks/>
          </p:cNvCxnSpPr>
          <p:nvPr/>
        </p:nvCxnSpPr>
        <p:spPr>
          <a:xfrm flipV="1">
            <a:off x="8795563" y="3947910"/>
            <a:ext cx="930665" cy="388858"/>
          </a:xfrm>
          <a:prstGeom prst="straightConnector1">
            <a:avLst/>
          </a:prstGeom>
          <a:ln w="38100">
            <a:solidFill>
              <a:srgbClr val="A2A258"/>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97FB0AB-95F3-B741-AFE8-F0C8AB796D47}"/>
              </a:ext>
            </a:extLst>
          </p:cNvPr>
          <p:cNvCxnSpPr>
            <a:cxnSpLocks/>
          </p:cNvCxnSpPr>
          <p:nvPr/>
        </p:nvCxnSpPr>
        <p:spPr>
          <a:xfrm>
            <a:off x="8792343" y="5251168"/>
            <a:ext cx="736532" cy="387200"/>
          </a:xfrm>
          <a:prstGeom prst="straightConnector1">
            <a:avLst/>
          </a:prstGeom>
          <a:ln w="38100">
            <a:solidFill>
              <a:srgbClr val="A2A258"/>
            </a:solidFill>
            <a:tailEnd type="triangle"/>
          </a:ln>
        </p:spPr>
        <p:style>
          <a:lnRef idx="1">
            <a:schemeClr val="accent1"/>
          </a:lnRef>
          <a:fillRef idx="0">
            <a:schemeClr val="accent1"/>
          </a:fillRef>
          <a:effectRef idx="0">
            <a:schemeClr val="accent1"/>
          </a:effectRef>
          <a:fontRef idx="minor">
            <a:schemeClr val="tx1"/>
          </a:fontRef>
        </p:style>
      </p:cxnSp>
      <p:pic>
        <p:nvPicPr>
          <p:cNvPr id="3" name="Graphic 2" descr="Worm with solid fill">
            <a:extLst>
              <a:ext uri="{FF2B5EF4-FFF2-40B4-BE49-F238E27FC236}">
                <a16:creationId xmlns:a16="http://schemas.microsoft.com/office/drawing/2014/main" id="{BA248B30-DCFE-1540-9AAA-322138D8FF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8134" y="4851298"/>
            <a:ext cx="914400" cy="914400"/>
          </a:xfrm>
          <a:prstGeom prst="rect">
            <a:avLst/>
          </a:prstGeom>
        </p:spPr>
      </p:pic>
      <p:pic>
        <p:nvPicPr>
          <p:cNvPr id="39" name="Graphic 38" descr="Worm with solid fill">
            <a:extLst>
              <a:ext uri="{FF2B5EF4-FFF2-40B4-BE49-F238E27FC236}">
                <a16:creationId xmlns:a16="http://schemas.microsoft.com/office/drawing/2014/main" id="{97BD2D06-F05C-9F46-9CF7-33BA6B58FE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57793" y="4851298"/>
            <a:ext cx="914400" cy="914400"/>
          </a:xfrm>
          <a:prstGeom prst="rect">
            <a:avLst/>
          </a:prstGeom>
        </p:spPr>
      </p:pic>
      <p:pic>
        <p:nvPicPr>
          <p:cNvPr id="41" name="Graphic 40" descr="Worm with solid fill">
            <a:extLst>
              <a:ext uri="{FF2B5EF4-FFF2-40B4-BE49-F238E27FC236}">
                <a16:creationId xmlns:a16="http://schemas.microsoft.com/office/drawing/2014/main" id="{02F159A2-5F0E-C64E-95E2-E7E4F2FB81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2826" y="5482428"/>
            <a:ext cx="914400" cy="914400"/>
          </a:xfrm>
          <a:prstGeom prst="rect">
            <a:avLst/>
          </a:prstGeom>
        </p:spPr>
      </p:pic>
      <p:pic>
        <p:nvPicPr>
          <p:cNvPr id="43" name="Graphic 42" descr="Worm with solid fill">
            <a:extLst>
              <a:ext uri="{FF2B5EF4-FFF2-40B4-BE49-F238E27FC236}">
                <a16:creationId xmlns:a16="http://schemas.microsoft.com/office/drawing/2014/main" id="{D2A113BC-016A-664C-AE55-E58185BF0E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72134" y="4787167"/>
            <a:ext cx="914400" cy="914400"/>
          </a:xfrm>
          <a:prstGeom prst="rect">
            <a:avLst/>
          </a:prstGeom>
        </p:spPr>
      </p:pic>
      <p:pic>
        <p:nvPicPr>
          <p:cNvPr id="47" name="Graphic 46" descr="Worm with solid fill">
            <a:extLst>
              <a:ext uri="{FF2B5EF4-FFF2-40B4-BE49-F238E27FC236}">
                <a16:creationId xmlns:a16="http://schemas.microsoft.com/office/drawing/2014/main" id="{E4F404A3-D1B5-334A-9839-FD57BF25AA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21793" y="4787167"/>
            <a:ext cx="914400" cy="914400"/>
          </a:xfrm>
          <a:prstGeom prst="rect">
            <a:avLst/>
          </a:prstGeom>
        </p:spPr>
      </p:pic>
      <p:pic>
        <p:nvPicPr>
          <p:cNvPr id="49" name="Graphic 48" descr="Worm with solid fill">
            <a:extLst>
              <a:ext uri="{FF2B5EF4-FFF2-40B4-BE49-F238E27FC236}">
                <a16:creationId xmlns:a16="http://schemas.microsoft.com/office/drawing/2014/main" id="{6D135D70-7B50-EB4F-82AE-F3919C2BAA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96826" y="5418297"/>
            <a:ext cx="914400" cy="914400"/>
          </a:xfrm>
          <a:prstGeom prst="rect">
            <a:avLst/>
          </a:prstGeom>
        </p:spPr>
      </p:pic>
      <p:pic>
        <p:nvPicPr>
          <p:cNvPr id="50" name="Graphic 49" descr="Worm with solid fill">
            <a:extLst>
              <a:ext uri="{FF2B5EF4-FFF2-40B4-BE49-F238E27FC236}">
                <a16:creationId xmlns:a16="http://schemas.microsoft.com/office/drawing/2014/main" id="{467EEE50-9F40-374E-83C2-4083B0E4A5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15270" y="4162838"/>
            <a:ext cx="914400" cy="914400"/>
          </a:xfrm>
          <a:prstGeom prst="rect">
            <a:avLst/>
          </a:prstGeom>
        </p:spPr>
      </p:pic>
      <p:pic>
        <p:nvPicPr>
          <p:cNvPr id="51" name="Graphic 50" descr="Worm with solid fill">
            <a:extLst>
              <a:ext uri="{FF2B5EF4-FFF2-40B4-BE49-F238E27FC236}">
                <a16:creationId xmlns:a16="http://schemas.microsoft.com/office/drawing/2014/main" id="{E07BC921-1249-8643-B568-BF97A37FDB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64929" y="4162838"/>
            <a:ext cx="914400" cy="914400"/>
          </a:xfrm>
          <a:prstGeom prst="rect">
            <a:avLst/>
          </a:prstGeom>
        </p:spPr>
      </p:pic>
      <p:pic>
        <p:nvPicPr>
          <p:cNvPr id="53" name="Graphic 52" descr="Worm with solid fill">
            <a:extLst>
              <a:ext uri="{FF2B5EF4-FFF2-40B4-BE49-F238E27FC236}">
                <a16:creationId xmlns:a16="http://schemas.microsoft.com/office/drawing/2014/main" id="{28F1713B-E5FD-344D-A151-FEF4555B04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9962" y="4793968"/>
            <a:ext cx="914400" cy="914400"/>
          </a:xfrm>
          <a:prstGeom prst="rect">
            <a:avLst/>
          </a:prstGeom>
        </p:spPr>
      </p:pic>
      <p:pic>
        <p:nvPicPr>
          <p:cNvPr id="54" name="Graphic 53" descr="Worm with solid fill">
            <a:extLst>
              <a:ext uri="{FF2B5EF4-FFF2-40B4-BE49-F238E27FC236}">
                <a16:creationId xmlns:a16="http://schemas.microsoft.com/office/drawing/2014/main" id="{3889B1A6-0AD5-384D-BEC3-CF8A8266ED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50051" y="3422368"/>
            <a:ext cx="914400" cy="914400"/>
          </a:xfrm>
          <a:prstGeom prst="rect">
            <a:avLst/>
          </a:prstGeom>
        </p:spPr>
      </p:pic>
      <p:pic>
        <p:nvPicPr>
          <p:cNvPr id="55" name="Graphic 54" descr="Worm with solid fill">
            <a:extLst>
              <a:ext uri="{FF2B5EF4-FFF2-40B4-BE49-F238E27FC236}">
                <a16:creationId xmlns:a16="http://schemas.microsoft.com/office/drawing/2014/main" id="{75C9933A-1933-5C40-8132-2250A781E5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57934" y="5491450"/>
            <a:ext cx="914400" cy="914400"/>
          </a:xfrm>
          <a:prstGeom prst="rect">
            <a:avLst/>
          </a:prstGeom>
        </p:spPr>
      </p:pic>
      <p:pic>
        <p:nvPicPr>
          <p:cNvPr id="56" name="Graphic 55" descr="Worm with solid fill">
            <a:extLst>
              <a:ext uri="{FF2B5EF4-FFF2-40B4-BE49-F238E27FC236}">
                <a16:creationId xmlns:a16="http://schemas.microsoft.com/office/drawing/2014/main" id="{1F8013D1-11AE-6E40-8587-D04EBE3494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05788" y="5516759"/>
            <a:ext cx="914400" cy="914400"/>
          </a:xfrm>
          <a:prstGeom prst="rect">
            <a:avLst/>
          </a:prstGeom>
        </p:spPr>
      </p:pic>
      <p:pic>
        <p:nvPicPr>
          <p:cNvPr id="57" name="Graphic 56" descr="Worm with solid fill">
            <a:extLst>
              <a:ext uri="{FF2B5EF4-FFF2-40B4-BE49-F238E27FC236}">
                <a16:creationId xmlns:a16="http://schemas.microsoft.com/office/drawing/2014/main" id="{0ABAB579-745B-4C47-9FA6-264818A73E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39806" y="3422368"/>
            <a:ext cx="914400" cy="914400"/>
          </a:xfrm>
          <a:prstGeom prst="rect">
            <a:avLst/>
          </a:prstGeom>
        </p:spPr>
      </p:pic>
      <p:pic>
        <p:nvPicPr>
          <p:cNvPr id="58" name="Graphic 57" descr="Worm with solid fill">
            <a:extLst>
              <a:ext uri="{FF2B5EF4-FFF2-40B4-BE49-F238E27FC236}">
                <a16:creationId xmlns:a16="http://schemas.microsoft.com/office/drawing/2014/main" id="{91F48946-0D0D-F84D-97AB-8F122400BC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89465" y="3422368"/>
            <a:ext cx="914400" cy="914400"/>
          </a:xfrm>
          <a:prstGeom prst="rect">
            <a:avLst/>
          </a:prstGeom>
        </p:spPr>
      </p:pic>
      <p:pic>
        <p:nvPicPr>
          <p:cNvPr id="59" name="Graphic 58" descr="Worm with solid fill">
            <a:extLst>
              <a:ext uri="{FF2B5EF4-FFF2-40B4-BE49-F238E27FC236}">
                <a16:creationId xmlns:a16="http://schemas.microsoft.com/office/drawing/2014/main" id="{F2931697-70E4-5F45-8D22-8E1014A4D1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74587" y="2681898"/>
            <a:ext cx="914400" cy="914400"/>
          </a:xfrm>
          <a:prstGeom prst="rect">
            <a:avLst/>
          </a:prstGeom>
        </p:spPr>
      </p:pic>
      <p:pic>
        <p:nvPicPr>
          <p:cNvPr id="60" name="Graphic 59" descr="Worm with solid fill">
            <a:extLst>
              <a:ext uri="{FF2B5EF4-FFF2-40B4-BE49-F238E27FC236}">
                <a16:creationId xmlns:a16="http://schemas.microsoft.com/office/drawing/2014/main" id="{7C0B992F-08FC-3540-B760-6379DE3623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83058" y="4793968"/>
            <a:ext cx="914400" cy="914400"/>
          </a:xfrm>
          <a:prstGeom prst="rect">
            <a:avLst/>
          </a:prstGeom>
        </p:spPr>
      </p:pic>
      <p:pic>
        <p:nvPicPr>
          <p:cNvPr id="61" name="Graphic 60" descr="Worm with solid fill">
            <a:extLst>
              <a:ext uri="{FF2B5EF4-FFF2-40B4-BE49-F238E27FC236}">
                <a16:creationId xmlns:a16="http://schemas.microsoft.com/office/drawing/2014/main" id="{859FDC0B-A4F3-5D4D-9592-5CC041A06B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01030" y="5491450"/>
            <a:ext cx="914400" cy="914400"/>
          </a:xfrm>
          <a:prstGeom prst="rect">
            <a:avLst/>
          </a:prstGeom>
        </p:spPr>
      </p:pic>
      <p:pic>
        <p:nvPicPr>
          <p:cNvPr id="62" name="Graphic 61" descr="Worm with solid fill">
            <a:extLst>
              <a:ext uri="{FF2B5EF4-FFF2-40B4-BE49-F238E27FC236}">
                <a16:creationId xmlns:a16="http://schemas.microsoft.com/office/drawing/2014/main" id="{B672ED73-848B-1F47-84DF-1A5B18166B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48884" y="5516759"/>
            <a:ext cx="914400" cy="914400"/>
          </a:xfrm>
          <a:prstGeom prst="rect">
            <a:avLst/>
          </a:prstGeom>
        </p:spPr>
      </p:pic>
      <p:cxnSp>
        <p:nvCxnSpPr>
          <p:cNvPr id="12" name="Straight Connector 11">
            <a:extLst>
              <a:ext uri="{FF2B5EF4-FFF2-40B4-BE49-F238E27FC236}">
                <a16:creationId xmlns:a16="http://schemas.microsoft.com/office/drawing/2014/main" id="{387AAF20-BF68-4F48-BD5E-8A2701DECDAB}"/>
              </a:ext>
            </a:extLst>
          </p:cNvPr>
          <p:cNvCxnSpPr/>
          <p:nvPr/>
        </p:nvCxnSpPr>
        <p:spPr>
          <a:xfrm>
            <a:off x="3158836" y="1894348"/>
            <a:ext cx="0" cy="4655127"/>
          </a:xfrm>
          <a:prstGeom prst="line">
            <a:avLst/>
          </a:prstGeom>
          <a:ln w="73025">
            <a:solidFill>
              <a:srgbClr val="BAD7D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D7E69A-1BF2-8A4E-B3BB-5402BDDE0E61}"/>
              </a:ext>
            </a:extLst>
          </p:cNvPr>
          <p:cNvCxnSpPr/>
          <p:nvPr/>
        </p:nvCxnSpPr>
        <p:spPr>
          <a:xfrm>
            <a:off x="9146770" y="1945178"/>
            <a:ext cx="0" cy="4655127"/>
          </a:xfrm>
          <a:prstGeom prst="line">
            <a:avLst/>
          </a:prstGeom>
          <a:ln w="73025">
            <a:solidFill>
              <a:srgbClr val="BAD7D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70A483-A159-A244-9C64-0AA7307C01B3}"/>
              </a:ext>
            </a:extLst>
          </p:cNvPr>
          <p:cNvSpPr txBox="1"/>
          <p:nvPr/>
        </p:nvSpPr>
        <p:spPr>
          <a:xfrm>
            <a:off x="5083824" y="6318642"/>
            <a:ext cx="3680842" cy="461665"/>
          </a:xfrm>
          <a:prstGeom prst="rect">
            <a:avLst/>
          </a:prstGeom>
          <a:noFill/>
        </p:spPr>
        <p:txBody>
          <a:bodyPr wrap="square" rtlCol="0">
            <a:spAutoFit/>
          </a:bodyPr>
          <a:lstStyle/>
          <a:p>
            <a:r>
              <a:rPr lang="en-BE" sz="2400" b="1" dirty="0">
                <a:solidFill>
                  <a:srgbClr val="BAD7DA"/>
                </a:solidFill>
              </a:rPr>
              <a:t>Bioveiligheid</a:t>
            </a:r>
          </a:p>
        </p:txBody>
      </p:sp>
      <p:sp>
        <p:nvSpPr>
          <p:cNvPr id="65" name="Title 1">
            <a:extLst>
              <a:ext uri="{FF2B5EF4-FFF2-40B4-BE49-F238E27FC236}">
                <a16:creationId xmlns:a16="http://schemas.microsoft.com/office/drawing/2014/main" id="{07DAC436-3C02-334C-AE2C-E0BE71EB916D}"/>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Wanneer</a:t>
            </a:r>
            <a:r>
              <a:rPr lang="fr-BE" sz="3200" b="1" dirty="0">
                <a:solidFill>
                  <a:srgbClr val="A53331"/>
                </a:solidFill>
                <a:latin typeface="Open Sans" pitchFamily="2" charset="0"/>
                <a:ea typeface="Open Sans" pitchFamily="2" charset="0"/>
                <a:cs typeface="Open Sans" pitchFamily="2" charset="0"/>
              </a:rPr>
              <a:t>?</a:t>
            </a:r>
          </a:p>
        </p:txBody>
      </p:sp>
      <p:pic>
        <p:nvPicPr>
          <p:cNvPr id="5" name="Graphic 4" descr="Dump truck with solid fill">
            <a:extLst>
              <a:ext uri="{FF2B5EF4-FFF2-40B4-BE49-F238E27FC236}">
                <a16:creationId xmlns:a16="http://schemas.microsoft.com/office/drawing/2014/main" id="{446662BC-7DE6-5F49-9DB5-F71194E01F8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043213">
            <a:off x="8642324" y="3374102"/>
            <a:ext cx="914400" cy="914400"/>
          </a:xfrm>
          <a:prstGeom prst="rect">
            <a:avLst/>
          </a:prstGeom>
        </p:spPr>
      </p:pic>
      <p:pic>
        <p:nvPicPr>
          <p:cNvPr id="14" name="Graphic 13" descr="Crane with solid fill">
            <a:extLst>
              <a:ext uri="{FF2B5EF4-FFF2-40B4-BE49-F238E27FC236}">
                <a16:creationId xmlns:a16="http://schemas.microsoft.com/office/drawing/2014/main" id="{D22F49ED-2F62-0E44-A8A2-ABA4378C2BC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844527">
            <a:off x="9005737" y="4627112"/>
            <a:ext cx="914400" cy="914400"/>
          </a:xfrm>
          <a:prstGeom prst="rect">
            <a:avLst/>
          </a:prstGeom>
        </p:spPr>
      </p:pic>
    </p:spTree>
    <p:extLst>
      <p:ext uri="{BB962C8B-B14F-4D97-AF65-F5344CB8AC3E}">
        <p14:creationId xmlns:p14="http://schemas.microsoft.com/office/powerpoint/2010/main" val="418185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3212AC-8262-544B-AD5B-BB00EAE7FDC3}"/>
              </a:ext>
            </a:extLst>
          </p:cNvPr>
          <p:cNvSpPr>
            <a:spLocks noGrp="1"/>
          </p:cNvSpPr>
          <p:nvPr>
            <p:ph idx="1"/>
          </p:nvPr>
        </p:nvSpPr>
        <p:spPr/>
        <p:txBody>
          <a:bodyPr/>
          <a:lstStyle/>
          <a:p>
            <a:pPr marL="0" indent="0" algn="ctr">
              <a:buNone/>
            </a:pPr>
            <a:r>
              <a:rPr lang="en-BE" b="1" dirty="0"/>
              <a:t>Welke van deze handelingen kan het meeste schade veroorzaken aan het leefmilieu?</a:t>
            </a:r>
          </a:p>
          <a:p>
            <a:pPr marL="0" indent="0">
              <a:buNone/>
            </a:pPr>
            <a:endParaRPr lang="en-BE" dirty="0"/>
          </a:p>
          <a:p>
            <a:r>
              <a:rPr lang="en-GB" sz="2400" dirty="0"/>
              <a:t>Je van </a:t>
            </a:r>
            <a:r>
              <a:rPr lang="en-GB" sz="2400" dirty="0" err="1"/>
              <a:t>een</a:t>
            </a:r>
            <a:r>
              <a:rPr lang="en-GB" sz="2400" dirty="0"/>
              <a:t> </a:t>
            </a:r>
            <a:r>
              <a:rPr lang="en-GB" sz="2400" dirty="0" err="1"/>
              <a:t>ongewone</a:t>
            </a:r>
            <a:r>
              <a:rPr lang="en-GB" sz="2400" dirty="0"/>
              <a:t> plant in je </a:t>
            </a:r>
            <a:r>
              <a:rPr lang="en-GB" sz="2400" dirty="0" err="1"/>
              <a:t>tuin</a:t>
            </a:r>
            <a:r>
              <a:rPr lang="en-GB" sz="2400" dirty="0"/>
              <a:t> </a:t>
            </a:r>
            <a:r>
              <a:rPr lang="en-GB" sz="2400" dirty="0" err="1"/>
              <a:t>ontdoen</a:t>
            </a:r>
            <a:r>
              <a:rPr lang="en-GB" sz="2400" dirty="0"/>
              <a:t> door hem in de </a:t>
            </a:r>
            <a:r>
              <a:rPr lang="en-GB" sz="2400" dirty="0" err="1"/>
              <a:t>rivier</a:t>
            </a:r>
            <a:r>
              <a:rPr lang="en-GB" sz="2400" dirty="0"/>
              <a:t> </a:t>
            </a:r>
            <a:r>
              <a:rPr lang="en-GB" sz="2400" dirty="0" err="1"/>
              <a:t>te</a:t>
            </a:r>
            <a:r>
              <a:rPr lang="en-GB" sz="2400" dirty="0"/>
              <a:t> </a:t>
            </a:r>
            <a:r>
              <a:rPr lang="en-GB" sz="2400" dirty="0" err="1"/>
              <a:t>dumpen</a:t>
            </a:r>
            <a:endParaRPr lang="en-GB" sz="2400" dirty="0"/>
          </a:p>
          <a:p>
            <a:endParaRPr lang="en-GB" sz="2400" dirty="0"/>
          </a:p>
          <a:p>
            <a:r>
              <a:rPr lang="en-GB" sz="2400" dirty="0"/>
              <a:t>De </a:t>
            </a:r>
            <a:r>
              <a:rPr lang="en-GB" sz="2400" dirty="0" err="1"/>
              <a:t>overschot</a:t>
            </a:r>
            <a:r>
              <a:rPr lang="en-GB" sz="2400" dirty="0"/>
              <a:t> van je pot </a:t>
            </a:r>
            <a:r>
              <a:rPr lang="en-GB" sz="2400" dirty="0" err="1"/>
              <a:t>verf</a:t>
            </a:r>
            <a:r>
              <a:rPr lang="en-GB" sz="2400" dirty="0"/>
              <a:t> in de </a:t>
            </a:r>
            <a:r>
              <a:rPr lang="en-GB" sz="2400" dirty="0" err="1"/>
              <a:t>riool</a:t>
            </a:r>
            <a:r>
              <a:rPr lang="en-GB" sz="2400" dirty="0"/>
              <a:t> </a:t>
            </a:r>
            <a:r>
              <a:rPr lang="en-GB" sz="2400" dirty="0" err="1"/>
              <a:t>dumpen</a:t>
            </a:r>
            <a:endParaRPr lang="en-GB" sz="2400" dirty="0"/>
          </a:p>
          <a:p>
            <a:endParaRPr lang="en-GB" sz="2400" dirty="0"/>
          </a:p>
          <a:p>
            <a:r>
              <a:rPr lang="en-GB" sz="2400" dirty="0"/>
              <a:t>E</a:t>
            </a:r>
            <a:r>
              <a:rPr lang="en-BE" sz="2400" dirty="0"/>
              <a:t>en oude frigo aan de kant van een verlaten parking dumpen</a:t>
            </a:r>
          </a:p>
        </p:txBody>
      </p:sp>
      <p:pic>
        <p:nvPicPr>
          <p:cNvPr id="4" name="Picture 6" descr="A close up of a logo&#10;&#10;Description generated with very high confidence">
            <a:extLst>
              <a:ext uri="{FF2B5EF4-FFF2-40B4-BE49-F238E27FC236}">
                <a16:creationId xmlns:a16="http://schemas.microsoft.com/office/drawing/2014/main" id="{644752AC-8CD2-9848-8D9E-2298F539E214}"/>
              </a:ext>
            </a:extLst>
          </p:cNvPr>
          <p:cNvPicPr>
            <a:picLocks noChangeAspect="1"/>
          </p:cNvPicPr>
          <p:nvPr/>
        </p:nvPicPr>
        <p:blipFill>
          <a:blip r:embed="rId3"/>
          <a:stretch>
            <a:fillRect/>
          </a:stretch>
        </p:blipFill>
        <p:spPr>
          <a:xfrm>
            <a:off x="523" y="-10459"/>
            <a:ext cx="551777" cy="6916270"/>
          </a:xfrm>
          <a:prstGeom prst="rect">
            <a:avLst/>
          </a:prstGeom>
        </p:spPr>
      </p:pic>
      <p:sp>
        <p:nvSpPr>
          <p:cNvPr id="5" name="Title 1">
            <a:extLst>
              <a:ext uri="{FF2B5EF4-FFF2-40B4-BE49-F238E27FC236}">
                <a16:creationId xmlns:a16="http://schemas.microsoft.com/office/drawing/2014/main" id="{F584CC95-9C30-F74E-B55B-04807BDA3AFA}"/>
              </a:ext>
            </a:extLst>
          </p:cNvPr>
          <p:cNvSpPr txBox="1">
            <a:spLocks/>
          </p:cNvSpPr>
          <p:nvPr/>
        </p:nvSpPr>
        <p:spPr>
          <a:xfrm>
            <a:off x="838200" y="-30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Invasieve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uitheemse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soorten</a:t>
            </a:r>
            <a:endParaRPr lang="en-BE" sz="4000" b="1" dirty="0">
              <a:solidFill>
                <a:srgbClr val="993C36"/>
              </a:solidFill>
              <a:latin typeface="Kohinoor Devanagari" panose="02000000000000000000" pitchFamily="50" charset="0"/>
              <a:ea typeface="Open Sans" pitchFamily="2" charset="0"/>
              <a:cs typeface="Kohinoor Devanagari" panose="02000000000000000000" pitchFamily="50" charset="0"/>
            </a:endParaRPr>
          </a:p>
        </p:txBody>
      </p:sp>
      <p:cxnSp>
        <p:nvCxnSpPr>
          <p:cNvPr id="6" name="Connecteur droit 77">
            <a:extLst>
              <a:ext uri="{FF2B5EF4-FFF2-40B4-BE49-F238E27FC236}">
                <a16:creationId xmlns:a16="http://schemas.microsoft.com/office/drawing/2014/main" id="{D7635547-C730-164F-AFF3-F61AC02358B1}"/>
              </a:ext>
            </a:extLst>
          </p:cNvPr>
          <p:cNvCxnSpPr>
            <a:cxnSpLocks/>
          </p:cNvCxnSpPr>
          <p:nvPr/>
        </p:nvCxnSpPr>
        <p:spPr>
          <a:xfrm>
            <a:off x="838200" y="1000830"/>
            <a:ext cx="5667375" cy="0"/>
          </a:xfrm>
          <a:prstGeom prst="line">
            <a:avLst/>
          </a:prstGeom>
          <a:ln w="19050">
            <a:solidFill>
              <a:srgbClr val="993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845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a:t>
            </a:r>
            <a:r>
              <a:rPr lang="fr-BE" sz="3200" b="1" dirty="0" err="1">
                <a:solidFill>
                  <a:srgbClr val="A53331"/>
                </a:solidFill>
                <a:latin typeface="Open Sans" pitchFamily="2" charset="0"/>
                <a:ea typeface="Open Sans" pitchFamily="2" charset="0"/>
                <a:cs typeface="Open Sans" pitchFamily="2" charset="0"/>
              </a:rPr>
              <a:t>bij</a:t>
            </a:r>
            <a:r>
              <a:rPr lang="fr-BE" sz="3200" b="1" dirty="0">
                <a:solidFill>
                  <a:srgbClr val="A53331"/>
                </a:solidFill>
                <a:latin typeface="Open Sans" pitchFamily="2" charset="0"/>
                <a:ea typeface="Open Sans" pitchFamily="2" charset="0"/>
                <a:cs typeface="Open Sans" pitchFamily="2" charset="0"/>
              </a:rPr>
              <a:t> het </a:t>
            </a:r>
            <a:r>
              <a:rPr lang="fr-BE" sz="3200" b="1" dirty="0" err="1">
                <a:solidFill>
                  <a:srgbClr val="A53331"/>
                </a:solidFill>
                <a:latin typeface="Open Sans" pitchFamily="2" charset="0"/>
                <a:ea typeface="Open Sans" pitchFamily="2" charset="0"/>
                <a:cs typeface="Open Sans" pitchFamily="2" charset="0"/>
              </a:rPr>
              <a:t>beheer</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pic>
        <p:nvPicPr>
          <p:cNvPr id="31" name="Picture 6" descr="A picture containing grass, sky, outdoor, pulling&#10;&#10;Description automatically generated">
            <a:extLst>
              <a:ext uri="{FF2B5EF4-FFF2-40B4-BE49-F238E27FC236}">
                <a16:creationId xmlns:a16="http://schemas.microsoft.com/office/drawing/2014/main" id="{3F04E507-20EF-4545-AC99-9B31DDA582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7072" y="1613865"/>
            <a:ext cx="3273206" cy="2451125"/>
          </a:xfrm>
          <a:prstGeom prst="rect">
            <a:avLst/>
          </a:prstGeom>
        </p:spPr>
      </p:pic>
      <p:pic>
        <p:nvPicPr>
          <p:cNvPr id="33" name="Picture 9" descr="A picture containing outdoor, boat&#10;&#10;Description automatically generated">
            <a:extLst>
              <a:ext uri="{FF2B5EF4-FFF2-40B4-BE49-F238E27FC236}">
                <a16:creationId xmlns:a16="http://schemas.microsoft.com/office/drawing/2014/main" id="{B2D8A3F8-7715-E44C-A458-F6BCA9D2F9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15" b="-2500"/>
          <a:stretch/>
        </p:blipFill>
        <p:spPr>
          <a:xfrm>
            <a:off x="852353" y="4284622"/>
            <a:ext cx="4534122" cy="2227002"/>
          </a:xfrm>
          <a:prstGeom prst="rect">
            <a:avLst/>
          </a:prstGeom>
        </p:spPr>
      </p:pic>
      <p:pic>
        <p:nvPicPr>
          <p:cNvPr id="35" name="Picture 11" descr="A picture containing grass, outdoor, sky, park&#10;&#10;Description automatically generated">
            <a:extLst>
              <a:ext uri="{FF2B5EF4-FFF2-40B4-BE49-F238E27FC236}">
                <a16:creationId xmlns:a16="http://schemas.microsoft.com/office/drawing/2014/main" id="{8A81958F-92CA-5E4A-A946-08E6591D47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35626" y="1584675"/>
            <a:ext cx="4928259" cy="2474695"/>
          </a:xfrm>
          <a:prstGeom prst="rect">
            <a:avLst/>
          </a:prstGeom>
        </p:spPr>
      </p:pic>
      <p:pic>
        <p:nvPicPr>
          <p:cNvPr id="36" name="Picture 12" descr="A picture containing outdoor, tree, grass, river&#10;&#10;Description automatically generated">
            <a:extLst>
              <a:ext uri="{FF2B5EF4-FFF2-40B4-BE49-F238E27FC236}">
                <a16:creationId xmlns:a16="http://schemas.microsoft.com/office/drawing/2014/main" id="{ADC38943-36BB-9646-9EF8-10816BC2E9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9150" y="1619481"/>
            <a:ext cx="3572574" cy="2439895"/>
          </a:xfrm>
          <a:prstGeom prst="rect">
            <a:avLst/>
          </a:prstGeom>
        </p:spPr>
      </p:pic>
      <p:pic>
        <p:nvPicPr>
          <p:cNvPr id="38" name="Picture 7" descr="A picture containing tree, outdoor, person&#10;&#10;Description automatically generated">
            <a:extLst>
              <a:ext uri="{FF2B5EF4-FFF2-40B4-BE49-F238E27FC236}">
                <a16:creationId xmlns:a16="http://schemas.microsoft.com/office/drawing/2014/main" id="{A39B20FC-280F-8342-842F-8DA02B2E5E9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67568" y="4284622"/>
            <a:ext cx="2922649" cy="2191985"/>
          </a:xfrm>
          <a:prstGeom prst="rect">
            <a:avLst/>
          </a:prstGeom>
        </p:spPr>
      </p:pic>
      <p:pic>
        <p:nvPicPr>
          <p:cNvPr id="41" name="Picture 19" descr="A picture containing grass, tree, outdoor, power shovel&#10;&#10;Description automatically generated">
            <a:extLst>
              <a:ext uri="{FF2B5EF4-FFF2-40B4-BE49-F238E27FC236}">
                <a16:creationId xmlns:a16="http://schemas.microsoft.com/office/drawing/2014/main" id="{F3A7D736-4DB7-814C-97C9-FE57798D26E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321" b="-810"/>
          <a:stretch/>
        </p:blipFill>
        <p:spPr>
          <a:xfrm>
            <a:off x="5505449" y="4284622"/>
            <a:ext cx="3195206" cy="2191544"/>
          </a:xfrm>
          <a:prstGeom prst="rect">
            <a:avLst/>
          </a:prstGeom>
        </p:spPr>
      </p:pic>
    </p:spTree>
    <p:extLst>
      <p:ext uri="{BB962C8B-B14F-4D97-AF65-F5344CB8AC3E}">
        <p14:creationId xmlns:p14="http://schemas.microsoft.com/office/powerpoint/2010/main" val="262008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EDD528-30C9-FA42-A665-0C41D366A84E}"/>
              </a:ext>
            </a:extLst>
          </p:cNvPr>
          <p:cNvSpPr/>
          <p:nvPr/>
        </p:nvSpPr>
        <p:spPr>
          <a:xfrm>
            <a:off x="87630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ectangle 28">
            <a:extLst>
              <a:ext uri="{FF2B5EF4-FFF2-40B4-BE49-F238E27FC236}">
                <a16:creationId xmlns:a16="http://schemas.microsoft.com/office/drawing/2014/main" id="{7F9DB780-518E-334A-894A-82B3076D89D1}"/>
              </a:ext>
            </a:extLst>
          </p:cNvPr>
          <p:cNvSpPr/>
          <p:nvPr/>
        </p:nvSpPr>
        <p:spPr>
          <a:xfrm>
            <a:off x="847725"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8" y="1546167"/>
            <a:ext cx="994781"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100311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84876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9441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603467" y="1727261"/>
            <a:ext cx="1030779" cy="369332"/>
          </a:xfrm>
          <a:prstGeom prst="rect">
            <a:avLst/>
          </a:prstGeom>
          <a:noFill/>
        </p:spPr>
        <p:txBody>
          <a:bodyPr wrap="square" rtlCol="0">
            <a:spAutoFit/>
          </a:bodyPr>
          <a:lstStyle/>
          <a:p>
            <a:r>
              <a:rPr lang="en-BE" b="1" dirty="0">
                <a:solidFill>
                  <a:schemeClr val="bg1"/>
                </a:solidFill>
              </a:rPr>
              <a:t>DROOG</a:t>
            </a:r>
          </a:p>
        </p:txBody>
      </p:sp>
      <p:sp>
        <p:nvSpPr>
          <p:cNvPr id="3" name="TextBox 2">
            <a:extLst>
              <a:ext uri="{FF2B5EF4-FFF2-40B4-BE49-F238E27FC236}">
                <a16:creationId xmlns:a16="http://schemas.microsoft.com/office/drawing/2014/main" id="{0406D17B-0C32-D145-B589-2615D55B810A}"/>
              </a:ext>
            </a:extLst>
          </p:cNvPr>
          <p:cNvSpPr txBox="1"/>
          <p:nvPr/>
        </p:nvSpPr>
        <p:spPr>
          <a:xfrm>
            <a:off x="6963939" y="1800004"/>
            <a:ext cx="5067300" cy="369332"/>
          </a:xfrm>
          <a:prstGeom prst="rect">
            <a:avLst/>
          </a:prstGeom>
          <a:noFill/>
        </p:spPr>
        <p:txBody>
          <a:bodyPr wrap="square" rtlCol="0">
            <a:spAutoFit/>
          </a:bodyPr>
          <a:lstStyle/>
          <a:p>
            <a:r>
              <a:rPr lang="en-BE" b="1" dirty="0"/>
              <a:t>ALGEMEEN BEHEER</a:t>
            </a:r>
          </a:p>
        </p:txBody>
      </p:sp>
      <p:sp>
        <p:nvSpPr>
          <p:cNvPr id="30" name="TextBox 29">
            <a:extLst>
              <a:ext uri="{FF2B5EF4-FFF2-40B4-BE49-F238E27FC236}">
                <a16:creationId xmlns:a16="http://schemas.microsoft.com/office/drawing/2014/main" id="{F2EFB5A3-319D-C045-98DE-C1B6E5266EAF}"/>
              </a:ext>
            </a:extLst>
          </p:cNvPr>
          <p:cNvSpPr txBox="1"/>
          <p:nvPr/>
        </p:nvSpPr>
        <p:spPr>
          <a:xfrm>
            <a:off x="5505450" y="5511452"/>
            <a:ext cx="5829300" cy="369332"/>
          </a:xfrm>
          <a:prstGeom prst="rect">
            <a:avLst/>
          </a:prstGeom>
          <a:noFill/>
        </p:spPr>
        <p:txBody>
          <a:bodyPr wrap="square" rtlCol="0">
            <a:spAutoFit/>
          </a:bodyPr>
          <a:lstStyle/>
          <a:p>
            <a:r>
              <a:rPr lang="en-BE" b="1" dirty="0"/>
              <a:t>SPECIFIEK BEHEER INVASIEVE UITHEEMSE SOORTEN</a:t>
            </a:r>
          </a:p>
        </p:txBody>
      </p:sp>
      <p:pic>
        <p:nvPicPr>
          <p:cNvPr id="31" name="Picture 6" descr="A picture containing grass, sky, outdoor, pulling&#10;&#10;Description automatically generated">
            <a:extLst>
              <a:ext uri="{FF2B5EF4-FFF2-40B4-BE49-F238E27FC236}">
                <a16:creationId xmlns:a16="http://schemas.microsoft.com/office/drawing/2014/main" id="{3F04E507-20EF-4545-AC99-9B31DDA582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21088" y="2352500"/>
            <a:ext cx="1957729" cy="1466036"/>
          </a:xfrm>
          <a:prstGeom prst="rect">
            <a:avLst/>
          </a:prstGeom>
        </p:spPr>
      </p:pic>
      <p:pic>
        <p:nvPicPr>
          <p:cNvPr id="33" name="Picture 9" descr="A picture containing outdoor, boat&#10;&#10;Description automatically generated">
            <a:extLst>
              <a:ext uri="{FF2B5EF4-FFF2-40B4-BE49-F238E27FC236}">
                <a16:creationId xmlns:a16="http://schemas.microsoft.com/office/drawing/2014/main" id="{B2D8A3F8-7715-E44C-A458-F6BCA9D2F9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15" b="-2500"/>
          <a:stretch/>
        </p:blipFill>
        <p:spPr>
          <a:xfrm>
            <a:off x="4760285" y="3863633"/>
            <a:ext cx="2919192" cy="1433805"/>
          </a:xfrm>
          <a:prstGeom prst="rect">
            <a:avLst/>
          </a:prstGeom>
        </p:spPr>
      </p:pic>
      <p:pic>
        <p:nvPicPr>
          <p:cNvPr id="35" name="Picture 11" descr="A picture containing grass, outdoor, sky, park&#10;&#10;Description automatically generated">
            <a:extLst>
              <a:ext uri="{FF2B5EF4-FFF2-40B4-BE49-F238E27FC236}">
                <a16:creationId xmlns:a16="http://schemas.microsoft.com/office/drawing/2014/main" id="{8A81958F-92CA-5E4A-A946-08E6591D47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46742" y="2379340"/>
            <a:ext cx="2866103" cy="1439196"/>
          </a:xfrm>
          <a:prstGeom prst="rect">
            <a:avLst/>
          </a:prstGeom>
        </p:spPr>
      </p:pic>
      <p:pic>
        <p:nvPicPr>
          <p:cNvPr id="36" name="Picture 12" descr="A picture containing outdoor, tree, grass, river&#10;&#10;Description automatically generated">
            <a:extLst>
              <a:ext uri="{FF2B5EF4-FFF2-40B4-BE49-F238E27FC236}">
                <a16:creationId xmlns:a16="http://schemas.microsoft.com/office/drawing/2014/main" id="{ADC38943-36BB-9646-9EF8-10816BC2E9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87495" y="2352500"/>
            <a:ext cx="2146618" cy="1466036"/>
          </a:xfrm>
          <a:prstGeom prst="rect">
            <a:avLst/>
          </a:prstGeom>
        </p:spPr>
      </p:pic>
      <p:pic>
        <p:nvPicPr>
          <p:cNvPr id="38" name="Picture 7" descr="A picture containing tree, outdoor, person&#10;&#10;Description automatically generated">
            <a:extLst>
              <a:ext uri="{FF2B5EF4-FFF2-40B4-BE49-F238E27FC236}">
                <a16:creationId xmlns:a16="http://schemas.microsoft.com/office/drawing/2014/main" id="{A39B20FC-280F-8342-842F-8DA02B2E5E9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91909" y="3858244"/>
            <a:ext cx="1918928" cy="1439195"/>
          </a:xfrm>
          <a:prstGeom prst="rect">
            <a:avLst/>
          </a:prstGeom>
        </p:spPr>
      </p:pic>
      <p:pic>
        <p:nvPicPr>
          <p:cNvPr id="41" name="Picture 19" descr="A picture containing grass, tree, outdoor, power shovel&#10;&#10;Description automatically generated">
            <a:extLst>
              <a:ext uri="{FF2B5EF4-FFF2-40B4-BE49-F238E27FC236}">
                <a16:creationId xmlns:a16="http://schemas.microsoft.com/office/drawing/2014/main" id="{F3A7D736-4DB7-814C-97C9-FE57798D26E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321" b="-810"/>
          <a:stretch/>
        </p:blipFill>
        <p:spPr>
          <a:xfrm>
            <a:off x="7762417" y="3862252"/>
            <a:ext cx="2092460" cy="1435187"/>
          </a:xfrm>
          <a:prstGeom prst="rect">
            <a:avLst/>
          </a:prstGeom>
        </p:spPr>
      </p:pic>
    </p:spTree>
    <p:extLst>
      <p:ext uri="{BB962C8B-B14F-4D97-AF65-F5344CB8AC3E}">
        <p14:creationId xmlns:p14="http://schemas.microsoft.com/office/powerpoint/2010/main" val="3435640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rgbClr val="A9C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943126" y="2589330"/>
            <a:ext cx="3570269" cy="1077218"/>
          </a:xfrm>
          <a:prstGeom prst="rect">
            <a:avLst/>
          </a:prstGeom>
          <a:noFill/>
        </p:spPr>
        <p:txBody>
          <a:bodyPr wrap="square" rtlCol="0">
            <a:spAutoFit/>
          </a:bodyPr>
          <a:lstStyle/>
          <a:p>
            <a:r>
              <a:rPr lang="en-BE" sz="3200" b="1" dirty="0">
                <a:solidFill>
                  <a:schemeClr val="bg1"/>
                </a:solidFill>
              </a:rPr>
              <a:t>Check</a:t>
            </a:r>
            <a:r>
              <a:rPr lang="en-BE" sz="3200" dirty="0">
                <a:solidFill>
                  <a:schemeClr val="bg1"/>
                </a:solidFill>
              </a:rPr>
              <a:t> je </a:t>
            </a:r>
            <a:r>
              <a:rPr lang="en-BE" sz="3200" b="1" dirty="0">
                <a:solidFill>
                  <a:schemeClr val="bg1"/>
                </a:solidFill>
              </a:rPr>
              <a:t>materiaal </a:t>
            </a:r>
            <a:r>
              <a:rPr lang="en-BE" sz="3200" dirty="0">
                <a:solidFill>
                  <a:schemeClr val="bg1"/>
                </a:solidFill>
              </a:rPr>
              <a:t>en </a:t>
            </a:r>
            <a:r>
              <a:rPr lang="en-BE" sz="3200" b="1" dirty="0">
                <a:solidFill>
                  <a:schemeClr val="bg1"/>
                </a:solidFill>
              </a:rPr>
              <a:t>kleding</a:t>
            </a:r>
          </a:p>
        </p:txBody>
      </p:sp>
      <p:pic>
        <p:nvPicPr>
          <p:cNvPr id="47" name="Picture 21">
            <a:extLst>
              <a:ext uri="{FF2B5EF4-FFF2-40B4-BE49-F238E27FC236}">
                <a16:creationId xmlns:a16="http://schemas.microsoft.com/office/drawing/2014/main" id="{77C92580-E860-AB4F-914A-CD76C123003D}"/>
              </a:ext>
            </a:extLst>
          </p:cNvPr>
          <p:cNvPicPr>
            <a:picLocks noChangeAspect="1"/>
          </p:cNvPicPr>
          <p:nvPr/>
        </p:nvPicPr>
        <p:blipFill>
          <a:blip r:embed="rId4"/>
          <a:stretch>
            <a:fillRect/>
          </a:stretch>
        </p:blipFill>
        <p:spPr>
          <a:xfrm>
            <a:off x="4722225" y="3784735"/>
            <a:ext cx="2218757" cy="2862476"/>
          </a:xfrm>
          <a:prstGeom prst="rect">
            <a:avLst/>
          </a:prstGeom>
        </p:spPr>
      </p:pic>
      <p:pic>
        <p:nvPicPr>
          <p:cNvPr id="48" name="Picture 25" descr="A picture containing ground, outdoor, grass, person&#10;&#10;Description automatically generated">
            <a:extLst>
              <a:ext uri="{FF2B5EF4-FFF2-40B4-BE49-F238E27FC236}">
                <a16:creationId xmlns:a16="http://schemas.microsoft.com/office/drawing/2014/main" id="{2A097D7A-CEF6-7E49-B5C0-18D54C97E2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2225" y="1546167"/>
            <a:ext cx="3220871" cy="2169993"/>
          </a:xfrm>
          <a:prstGeom prst="rect">
            <a:avLst/>
          </a:prstGeom>
        </p:spPr>
      </p:pic>
      <p:pic>
        <p:nvPicPr>
          <p:cNvPr id="23" name="Picture 22">
            <a:extLst>
              <a:ext uri="{FF2B5EF4-FFF2-40B4-BE49-F238E27FC236}">
                <a16:creationId xmlns:a16="http://schemas.microsoft.com/office/drawing/2014/main" id="{F99508B0-1F6F-C641-A635-D39B78860435}"/>
              </a:ext>
            </a:extLst>
          </p:cNvPr>
          <p:cNvPicPr>
            <a:picLocks noChangeAspect="1"/>
          </p:cNvPicPr>
          <p:nvPr/>
        </p:nvPicPr>
        <p:blipFill>
          <a:blip r:embed="rId6"/>
          <a:stretch>
            <a:fillRect/>
          </a:stretch>
        </p:blipFill>
        <p:spPr>
          <a:xfrm>
            <a:off x="7443662" y="3853759"/>
            <a:ext cx="3891087" cy="2878201"/>
          </a:xfrm>
          <a:prstGeom prst="rect">
            <a:avLst/>
          </a:prstGeom>
        </p:spPr>
      </p:pic>
      <p:sp>
        <p:nvSpPr>
          <p:cNvPr id="27" name="TextBox 26">
            <a:extLst>
              <a:ext uri="{FF2B5EF4-FFF2-40B4-BE49-F238E27FC236}">
                <a16:creationId xmlns:a16="http://schemas.microsoft.com/office/drawing/2014/main" id="{B86C070B-D87C-1844-AC2A-CCC912E9536C}"/>
              </a:ext>
            </a:extLst>
          </p:cNvPr>
          <p:cNvSpPr txBox="1"/>
          <p:nvPr/>
        </p:nvSpPr>
        <p:spPr>
          <a:xfrm>
            <a:off x="8151926" y="2104244"/>
            <a:ext cx="4594355" cy="1231106"/>
          </a:xfrm>
          <a:prstGeom prst="rect">
            <a:avLst/>
          </a:prstGeom>
          <a:noFill/>
        </p:spPr>
        <p:txBody>
          <a:bodyPr wrap="square" rtlCol="0">
            <a:spAutoFit/>
          </a:bodyPr>
          <a:lstStyle/>
          <a:p>
            <a:pPr marL="285750" indent="-285750">
              <a:buFont typeface="Arial" panose="020B0604020202020204" pitchFamily="34" charset="0"/>
              <a:buChar char="•"/>
            </a:pPr>
            <a:r>
              <a:rPr lang="en-BE" sz="2800" dirty="0"/>
              <a:t>Wat controleren?</a:t>
            </a:r>
          </a:p>
          <a:p>
            <a:pPr marL="285750" indent="-285750">
              <a:buFont typeface="Arial" panose="020B0604020202020204" pitchFamily="34" charset="0"/>
              <a:buChar char="•"/>
            </a:pPr>
            <a:r>
              <a:rPr lang="en-BE" sz="2800" dirty="0"/>
              <a:t>Waar verwijderen?</a:t>
            </a:r>
          </a:p>
          <a:p>
            <a:endParaRPr lang="en-BE" dirty="0"/>
          </a:p>
        </p:txBody>
      </p:sp>
    </p:spTree>
    <p:extLst>
      <p:ext uri="{BB962C8B-B14F-4D97-AF65-F5344CB8AC3E}">
        <p14:creationId xmlns:p14="http://schemas.microsoft.com/office/powerpoint/2010/main" val="1227148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rgbClr val="A9C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1151956" y="2565400"/>
            <a:ext cx="3570269" cy="1077218"/>
          </a:xfrm>
          <a:prstGeom prst="rect">
            <a:avLst/>
          </a:prstGeom>
          <a:noFill/>
        </p:spPr>
        <p:txBody>
          <a:bodyPr wrap="square" rtlCol="0">
            <a:spAutoFit/>
          </a:bodyPr>
          <a:lstStyle/>
          <a:p>
            <a:r>
              <a:rPr lang="en-BE" sz="3200" dirty="0">
                <a:solidFill>
                  <a:schemeClr val="bg1"/>
                </a:solidFill>
              </a:rPr>
              <a:t>Check je materiaal en kleding</a:t>
            </a:r>
          </a:p>
        </p:txBody>
      </p:sp>
      <p:pic>
        <p:nvPicPr>
          <p:cNvPr id="22" name="Picture 1" descr="page5image1833632">
            <a:extLst>
              <a:ext uri="{FF2B5EF4-FFF2-40B4-BE49-F238E27FC236}">
                <a16:creationId xmlns:a16="http://schemas.microsoft.com/office/drawing/2014/main" id="{418E69EE-44F6-0143-806D-1127E5A1D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7966" y="2074897"/>
            <a:ext cx="1470519" cy="22490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green plant growing on a net&#10;&#10;Description automatically generated">
            <a:extLst>
              <a:ext uri="{FF2B5EF4-FFF2-40B4-BE49-F238E27FC236}">
                <a16:creationId xmlns:a16="http://schemas.microsoft.com/office/drawing/2014/main" id="{7D904C03-1E5E-8745-8C9A-FE38B3A99F72}"/>
              </a:ext>
            </a:extLst>
          </p:cNvPr>
          <p:cNvPicPr>
            <a:picLocks noChangeAspect="1"/>
          </p:cNvPicPr>
          <p:nvPr/>
        </p:nvPicPr>
        <p:blipFill>
          <a:blip r:embed="rId5"/>
          <a:stretch>
            <a:fillRect/>
          </a:stretch>
        </p:blipFill>
        <p:spPr>
          <a:xfrm>
            <a:off x="600894" y="4382917"/>
            <a:ext cx="3828522" cy="1857831"/>
          </a:xfrm>
          <a:prstGeom prst="rect">
            <a:avLst/>
          </a:prstGeom>
        </p:spPr>
      </p:pic>
      <p:pic>
        <p:nvPicPr>
          <p:cNvPr id="24" name="Picture 23" descr="A close-up of a person's foot&#10;&#10;Description automatically generated">
            <a:extLst>
              <a:ext uri="{FF2B5EF4-FFF2-40B4-BE49-F238E27FC236}">
                <a16:creationId xmlns:a16="http://schemas.microsoft.com/office/drawing/2014/main" id="{1936F848-F411-174D-BF0B-6655CC7F9304}"/>
              </a:ext>
            </a:extLst>
          </p:cNvPr>
          <p:cNvPicPr>
            <a:picLocks noChangeAspect="1"/>
          </p:cNvPicPr>
          <p:nvPr/>
        </p:nvPicPr>
        <p:blipFill>
          <a:blip r:embed="rId6"/>
          <a:stretch>
            <a:fillRect/>
          </a:stretch>
        </p:blipFill>
        <p:spPr>
          <a:xfrm>
            <a:off x="4505796" y="4397775"/>
            <a:ext cx="3803809" cy="1842973"/>
          </a:xfrm>
          <a:prstGeom prst="rect">
            <a:avLst/>
          </a:prstGeom>
        </p:spPr>
      </p:pic>
      <p:pic>
        <p:nvPicPr>
          <p:cNvPr id="7" name="Picture 6" descr="A close-up of a manhole cover&#10;&#10;Description automatically generated">
            <a:extLst>
              <a:ext uri="{FF2B5EF4-FFF2-40B4-BE49-F238E27FC236}">
                <a16:creationId xmlns:a16="http://schemas.microsoft.com/office/drawing/2014/main" id="{A98231A3-FC71-9F49-9342-922EAF8B0B75}"/>
              </a:ext>
            </a:extLst>
          </p:cNvPr>
          <p:cNvPicPr>
            <a:picLocks noChangeAspect="1"/>
          </p:cNvPicPr>
          <p:nvPr/>
        </p:nvPicPr>
        <p:blipFill>
          <a:blip r:embed="rId7"/>
          <a:stretch>
            <a:fillRect/>
          </a:stretch>
        </p:blipFill>
        <p:spPr>
          <a:xfrm>
            <a:off x="8360026" y="4382917"/>
            <a:ext cx="3788459" cy="1835535"/>
          </a:xfrm>
          <a:prstGeom prst="rect">
            <a:avLst/>
          </a:prstGeom>
        </p:spPr>
      </p:pic>
      <p:pic>
        <p:nvPicPr>
          <p:cNvPr id="25" name="Picture 24" descr="A close-up of a bug on a shoe&#10;&#10;Description automatically generated">
            <a:extLst>
              <a:ext uri="{FF2B5EF4-FFF2-40B4-BE49-F238E27FC236}">
                <a16:creationId xmlns:a16="http://schemas.microsoft.com/office/drawing/2014/main" id="{209B0061-1D6E-004D-96C2-10EE9B6264F7}"/>
              </a:ext>
            </a:extLst>
          </p:cNvPr>
          <p:cNvPicPr>
            <a:picLocks noChangeAspect="1"/>
          </p:cNvPicPr>
          <p:nvPr/>
        </p:nvPicPr>
        <p:blipFill>
          <a:blip r:embed="rId8"/>
          <a:stretch>
            <a:fillRect/>
          </a:stretch>
        </p:blipFill>
        <p:spPr>
          <a:xfrm>
            <a:off x="8492905" y="2388897"/>
            <a:ext cx="2118975" cy="1876035"/>
          </a:xfrm>
          <a:prstGeom prst="rect">
            <a:avLst/>
          </a:prstGeom>
        </p:spPr>
      </p:pic>
      <p:pic>
        <p:nvPicPr>
          <p:cNvPr id="12" name="Picture 11" descr="A close-up of a tire&#10;&#10;Description automatically generated">
            <a:extLst>
              <a:ext uri="{FF2B5EF4-FFF2-40B4-BE49-F238E27FC236}">
                <a16:creationId xmlns:a16="http://schemas.microsoft.com/office/drawing/2014/main" id="{F4342C71-26C2-E540-AE95-CE7A9EBF1B63}"/>
              </a:ext>
            </a:extLst>
          </p:cNvPr>
          <p:cNvPicPr>
            <a:picLocks noChangeAspect="1"/>
          </p:cNvPicPr>
          <p:nvPr/>
        </p:nvPicPr>
        <p:blipFill>
          <a:blip r:embed="rId9"/>
          <a:stretch>
            <a:fillRect/>
          </a:stretch>
        </p:blipFill>
        <p:spPr>
          <a:xfrm>
            <a:off x="4515257" y="2386756"/>
            <a:ext cx="3880889" cy="1880318"/>
          </a:xfrm>
          <a:prstGeom prst="rect">
            <a:avLst/>
          </a:prstGeom>
        </p:spPr>
      </p:pic>
    </p:spTree>
    <p:extLst>
      <p:ext uri="{BB962C8B-B14F-4D97-AF65-F5344CB8AC3E}">
        <p14:creationId xmlns:p14="http://schemas.microsoft.com/office/powerpoint/2010/main" val="3839776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rgbClr val="A9C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1151956" y="2565400"/>
            <a:ext cx="3570269" cy="1077218"/>
          </a:xfrm>
          <a:prstGeom prst="rect">
            <a:avLst/>
          </a:prstGeom>
          <a:noFill/>
        </p:spPr>
        <p:txBody>
          <a:bodyPr wrap="square" rtlCol="0">
            <a:spAutoFit/>
          </a:bodyPr>
          <a:lstStyle/>
          <a:p>
            <a:r>
              <a:rPr lang="en-BE" sz="3200" dirty="0">
                <a:solidFill>
                  <a:schemeClr val="bg1"/>
                </a:solidFill>
              </a:rPr>
              <a:t>Check je materiaal en kleding</a:t>
            </a:r>
          </a:p>
        </p:txBody>
      </p:sp>
      <p:pic>
        <p:nvPicPr>
          <p:cNvPr id="22" name="Picture 1" descr="page5image1833632">
            <a:extLst>
              <a:ext uri="{FF2B5EF4-FFF2-40B4-BE49-F238E27FC236}">
                <a16:creationId xmlns:a16="http://schemas.microsoft.com/office/drawing/2014/main" id="{418E69EE-44F6-0143-806D-1127E5A1D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8940" y="298892"/>
            <a:ext cx="1437772" cy="21989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DF3726-EA9B-0B42-BE53-09C3D151DD08}"/>
              </a:ext>
            </a:extLst>
          </p:cNvPr>
          <p:cNvSpPr txBox="1"/>
          <p:nvPr/>
        </p:nvSpPr>
        <p:spPr>
          <a:xfrm>
            <a:off x="4841875" y="2320549"/>
            <a:ext cx="4594355" cy="2954655"/>
          </a:xfrm>
          <a:prstGeom prst="rect">
            <a:avLst/>
          </a:prstGeom>
          <a:noFill/>
        </p:spPr>
        <p:txBody>
          <a:bodyPr wrap="square" rtlCol="0">
            <a:spAutoFit/>
          </a:bodyPr>
          <a:lstStyle/>
          <a:p>
            <a:pPr marL="285750" indent="-285750">
              <a:buFont typeface="Arial" panose="020B0604020202020204" pitchFamily="34" charset="0"/>
              <a:buChar char="•"/>
            </a:pPr>
            <a:r>
              <a:rPr lang="en-BE" sz="2800" dirty="0"/>
              <a:t>Controleer</a:t>
            </a:r>
          </a:p>
          <a:p>
            <a:pPr marL="285750" indent="-285750">
              <a:buFont typeface="Arial" panose="020B0604020202020204" pitchFamily="34" charset="0"/>
              <a:buChar char="•"/>
            </a:pPr>
            <a:r>
              <a:rPr lang="en-BE" sz="2800" dirty="0"/>
              <a:t>Verwijder</a:t>
            </a:r>
          </a:p>
          <a:p>
            <a:pPr marL="285750" indent="-285750">
              <a:buFont typeface="Arial" panose="020B0604020202020204" pitchFamily="34" charset="0"/>
              <a:buChar char="•"/>
            </a:pPr>
            <a:r>
              <a:rPr lang="en-GB" sz="2800" dirty="0"/>
              <a:t>L</a:t>
            </a:r>
            <a:r>
              <a:rPr lang="en-BE" sz="2800" dirty="0"/>
              <a:t>aat achter op locatie</a:t>
            </a:r>
          </a:p>
          <a:p>
            <a:pPr marL="742950" lvl="1" indent="-285750">
              <a:buFont typeface="Arial" panose="020B0604020202020204" pitchFamily="34" charset="0"/>
              <a:buChar char="•"/>
            </a:pPr>
            <a:r>
              <a:rPr lang="en-BE" sz="2800" dirty="0"/>
              <a:t>Weg van het water</a:t>
            </a:r>
          </a:p>
          <a:p>
            <a:pPr marL="742950" lvl="1" indent="-285750">
              <a:buFont typeface="Arial" panose="020B0604020202020204" pitchFamily="34" charset="0"/>
              <a:buChar char="•"/>
            </a:pPr>
            <a:r>
              <a:rPr lang="en-GB" sz="2800" dirty="0" err="1"/>
              <a:t>Weg</a:t>
            </a:r>
            <a:r>
              <a:rPr lang="en-GB" sz="2800" dirty="0"/>
              <a:t> van (</a:t>
            </a:r>
            <a:r>
              <a:rPr lang="en-GB" sz="2800" dirty="0" err="1"/>
              <a:t>voet</a:t>
            </a:r>
            <a:r>
              <a:rPr lang="en-GB" sz="2800" dirty="0"/>
              <a:t>)</a:t>
            </a:r>
            <a:r>
              <a:rPr lang="en-GB" sz="2800" dirty="0" err="1"/>
              <a:t>verkeer</a:t>
            </a:r>
            <a:endParaRPr lang="en-GB" sz="2800" dirty="0"/>
          </a:p>
          <a:p>
            <a:pPr marL="742950" lvl="1" indent="-285750">
              <a:buFont typeface="Arial" panose="020B0604020202020204" pitchFamily="34" charset="0"/>
              <a:buChar char="•"/>
            </a:pPr>
            <a:r>
              <a:rPr lang="en-GB" sz="2800" dirty="0" err="1"/>
              <a:t>Bij</a:t>
            </a:r>
            <a:r>
              <a:rPr lang="en-GB" sz="2800" dirty="0"/>
              <a:t> </a:t>
            </a:r>
            <a:r>
              <a:rPr lang="en-GB" sz="2800" dirty="0" err="1"/>
              <a:t>restafval</a:t>
            </a:r>
            <a:endParaRPr lang="en-BE" sz="2800" dirty="0"/>
          </a:p>
          <a:p>
            <a:endParaRPr lang="en-BE" dirty="0"/>
          </a:p>
        </p:txBody>
      </p:sp>
      <p:pic>
        <p:nvPicPr>
          <p:cNvPr id="23" name="Picture 22" descr="A green plant growing on a net&#10;&#10;Description automatically generated">
            <a:extLst>
              <a:ext uri="{FF2B5EF4-FFF2-40B4-BE49-F238E27FC236}">
                <a16:creationId xmlns:a16="http://schemas.microsoft.com/office/drawing/2014/main" id="{7D904C03-1E5E-8745-8C9A-FE38B3A99F72}"/>
              </a:ext>
            </a:extLst>
          </p:cNvPr>
          <p:cNvPicPr>
            <a:picLocks noChangeAspect="1"/>
          </p:cNvPicPr>
          <p:nvPr/>
        </p:nvPicPr>
        <p:blipFill>
          <a:blip r:embed="rId5"/>
          <a:stretch>
            <a:fillRect/>
          </a:stretch>
        </p:blipFill>
        <p:spPr>
          <a:xfrm rot="5400000">
            <a:off x="9396460" y="3515033"/>
            <a:ext cx="3689764" cy="1790497"/>
          </a:xfrm>
          <a:prstGeom prst="rect">
            <a:avLst/>
          </a:prstGeom>
        </p:spPr>
      </p:pic>
    </p:spTree>
    <p:extLst>
      <p:ext uri="{BB962C8B-B14F-4D97-AF65-F5344CB8AC3E}">
        <p14:creationId xmlns:p14="http://schemas.microsoft.com/office/powerpoint/2010/main" val="1165318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rgbClr val="A9C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1151956" y="2565400"/>
            <a:ext cx="3570269" cy="1077218"/>
          </a:xfrm>
          <a:prstGeom prst="rect">
            <a:avLst/>
          </a:prstGeom>
          <a:noFill/>
        </p:spPr>
        <p:txBody>
          <a:bodyPr wrap="square" rtlCol="0">
            <a:spAutoFit/>
          </a:bodyPr>
          <a:lstStyle/>
          <a:p>
            <a:r>
              <a:rPr lang="en-BE" sz="3200" dirty="0">
                <a:solidFill>
                  <a:schemeClr val="bg1"/>
                </a:solidFill>
              </a:rPr>
              <a:t>Check je materiaal en kleding</a:t>
            </a:r>
          </a:p>
        </p:txBody>
      </p:sp>
      <p:pic>
        <p:nvPicPr>
          <p:cNvPr id="22" name="Picture 1" descr="page5image1833632">
            <a:extLst>
              <a:ext uri="{FF2B5EF4-FFF2-40B4-BE49-F238E27FC236}">
                <a16:creationId xmlns:a16="http://schemas.microsoft.com/office/drawing/2014/main" id="{418E69EE-44F6-0143-806D-1127E5A1D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8940" y="298892"/>
            <a:ext cx="1437772" cy="21989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DF3726-EA9B-0B42-BE53-09C3D151DD08}"/>
              </a:ext>
            </a:extLst>
          </p:cNvPr>
          <p:cNvSpPr txBox="1"/>
          <p:nvPr/>
        </p:nvSpPr>
        <p:spPr>
          <a:xfrm>
            <a:off x="4841875" y="2320549"/>
            <a:ext cx="4594355" cy="2954655"/>
          </a:xfrm>
          <a:prstGeom prst="rect">
            <a:avLst/>
          </a:prstGeom>
          <a:noFill/>
        </p:spPr>
        <p:txBody>
          <a:bodyPr wrap="square" rtlCol="0">
            <a:spAutoFit/>
          </a:bodyPr>
          <a:lstStyle/>
          <a:p>
            <a:pPr marL="285750" indent="-285750">
              <a:buFont typeface="Arial" panose="020B0604020202020204" pitchFamily="34" charset="0"/>
              <a:buChar char="•"/>
            </a:pPr>
            <a:r>
              <a:rPr lang="en-BE" sz="2800" dirty="0"/>
              <a:t>Controleer</a:t>
            </a:r>
          </a:p>
          <a:p>
            <a:pPr marL="285750" indent="-285750">
              <a:buFont typeface="Arial" panose="020B0604020202020204" pitchFamily="34" charset="0"/>
              <a:buChar char="•"/>
            </a:pPr>
            <a:r>
              <a:rPr lang="en-BE" sz="2800" dirty="0"/>
              <a:t>Verwijder</a:t>
            </a:r>
          </a:p>
          <a:p>
            <a:pPr marL="285750" indent="-285750">
              <a:buFont typeface="Arial" panose="020B0604020202020204" pitchFamily="34" charset="0"/>
              <a:buChar char="•"/>
            </a:pPr>
            <a:r>
              <a:rPr lang="en-GB" sz="2800" dirty="0"/>
              <a:t>L</a:t>
            </a:r>
            <a:r>
              <a:rPr lang="en-BE" sz="2800" dirty="0"/>
              <a:t>aat achter op locatie</a:t>
            </a:r>
          </a:p>
          <a:p>
            <a:pPr marL="742950" lvl="1" indent="-285750">
              <a:buFont typeface="Arial" panose="020B0604020202020204" pitchFamily="34" charset="0"/>
              <a:buChar char="•"/>
            </a:pPr>
            <a:r>
              <a:rPr lang="en-BE" sz="2800" dirty="0"/>
              <a:t>Weg van het water</a:t>
            </a:r>
          </a:p>
          <a:p>
            <a:pPr marL="742950" lvl="1" indent="-285750">
              <a:buFont typeface="Arial" panose="020B0604020202020204" pitchFamily="34" charset="0"/>
              <a:buChar char="•"/>
            </a:pPr>
            <a:r>
              <a:rPr lang="en-GB" sz="2800" dirty="0" err="1"/>
              <a:t>Weg</a:t>
            </a:r>
            <a:r>
              <a:rPr lang="en-GB" sz="2800" dirty="0"/>
              <a:t> van (</a:t>
            </a:r>
            <a:r>
              <a:rPr lang="en-GB" sz="2800" dirty="0" err="1"/>
              <a:t>voet</a:t>
            </a:r>
            <a:r>
              <a:rPr lang="en-GB" sz="2800" dirty="0"/>
              <a:t>)</a:t>
            </a:r>
            <a:r>
              <a:rPr lang="en-GB" sz="2800" dirty="0" err="1"/>
              <a:t>verkeer</a:t>
            </a:r>
            <a:endParaRPr lang="en-GB" sz="2800" dirty="0"/>
          </a:p>
          <a:p>
            <a:pPr marL="742950" lvl="1" indent="-285750">
              <a:buFont typeface="Arial" panose="020B0604020202020204" pitchFamily="34" charset="0"/>
              <a:buChar char="•"/>
            </a:pPr>
            <a:r>
              <a:rPr lang="en-GB" sz="2800" dirty="0" err="1"/>
              <a:t>Bij</a:t>
            </a:r>
            <a:r>
              <a:rPr lang="en-GB" sz="2800" dirty="0"/>
              <a:t> </a:t>
            </a:r>
            <a:r>
              <a:rPr lang="en-GB" sz="2800" dirty="0" err="1"/>
              <a:t>restafval</a:t>
            </a:r>
            <a:endParaRPr lang="en-BE" sz="2800" dirty="0"/>
          </a:p>
          <a:p>
            <a:endParaRPr lang="en-BE" dirty="0"/>
          </a:p>
        </p:txBody>
      </p:sp>
      <p:pic>
        <p:nvPicPr>
          <p:cNvPr id="23" name="Picture 22" descr="A green plant growing on a net&#10;&#10;Description automatically generated">
            <a:extLst>
              <a:ext uri="{FF2B5EF4-FFF2-40B4-BE49-F238E27FC236}">
                <a16:creationId xmlns:a16="http://schemas.microsoft.com/office/drawing/2014/main" id="{7D904C03-1E5E-8745-8C9A-FE38B3A99F72}"/>
              </a:ext>
            </a:extLst>
          </p:cNvPr>
          <p:cNvPicPr>
            <a:picLocks noChangeAspect="1"/>
          </p:cNvPicPr>
          <p:nvPr/>
        </p:nvPicPr>
        <p:blipFill>
          <a:blip r:embed="rId5"/>
          <a:stretch>
            <a:fillRect/>
          </a:stretch>
        </p:blipFill>
        <p:spPr>
          <a:xfrm rot="5400000">
            <a:off x="9396460" y="3515033"/>
            <a:ext cx="3689764" cy="1790497"/>
          </a:xfrm>
          <a:prstGeom prst="rect">
            <a:avLst/>
          </a:prstGeom>
        </p:spPr>
      </p:pic>
      <p:pic>
        <p:nvPicPr>
          <p:cNvPr id="24" name="Picture 23">
            <a:extLst>
              <a:ext uri="{FF2B5EF4-FFF2-40B4-BE49-F238E27FC236}">
                <a16:creationId xmlns:a16="http://schemas.microsoft.com/office/drawing/2014/main" id="{9034EA49-05A1-9544-80E0-CE78615DF66F}"/>
              </a:ext>
            </a:extLst>
          </p:cNvPr>
          <p:cNvPicPr>
            <a:picLocks noChangeAspect="1"/>
          </p:cNvPicPr>
          <p:nvPr/>
        </p:nvPicPr>
        <p:blipFill>
          <a:blip r:embed="rId6"/>
          <a:stretch>
            <a:fillRect/>
          </a:stretch>
        </p:blipFill>
        <p:spPr>
          <a:xfrm>
            <a:off x="4899026" y="1449748"/>
            <a:ext cx="4022725" cy="5339581"/>
          </a:xfrm>
          <a:prstGeom prst="rect">
            <a:avLst/>
          </a:prstGeom>
        </p:spPr>
      </p:pic>
    </p:spTree>
    <p:extLst>
      <p:ext uri="{BB962C8B-B14F-4D97-AF65-F5344CB8AC3E}">
        <p14:creationId xmlns:p14="http://schemas.microsoft.com/office/powerpoint/2010/main" val="2517234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rgbClr val="A9C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1006827" y="2565400"/>
            <a:ext cx="3570269" cy="1077218"/>
          </a:xfrm>
          <a:prstGeom prst="rect">
            <a:avLst/>
          </a:prstGeom>
          <a:noFill/>
        </p:spPr>
        <p:txBody>
          <a:bodyPr wrap="square" rtlCol="0">
            <a:spAutoFit/>
          </a:bodyPr>
          <a:lstStyle/>
          <a:p>
            <a:r>
              <a:rPr lang="en-BE" sz="3200" dirty="0">
                <a:solidFill>
                  <a:schemeClr val="bg1"/>
                </a:solidFill>
              </a:rPr>
              <a:t>Gebruik van bioveiligheidskit</a:t>
            </a:r>
          </a:p>
        </p:txBody>
      </p:sp>
      <p:pic>
        <p:nvPicPr>
          <p:cNvPr id="8194" name="Picture 2" descr="How to Clean Walking Boots | Regatta Blog">
            <a:extLst>
              <a:ext uri="{FF2B5EF4-FFF2-40B4-BE49-F238E27FC236}">
                <a16:creationId xmlns:a16="http://schemas.microsoft.com/office/drawing/2014/main" id="{8BD7ACA8-D9DD-BD43-9F87-F896B7F19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555" y="1751086"/>
            <a:ext cx="2902544" cy="19374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dirty boot and brush on grass&#10;&#10;Description automatically generated">
            <a:extLst>
              <a:ext uri="{FF2B5EF4-FFF2-40B4-BE49-F238E27FC236}">
                <a16:creationId xmlns:a16="http://schemas.microsoft.com/office/drawing/2014/main" id="{45037A9F-9FDA-974A-A952-3AB19B37F8F6}"/>
              </a:ext>
            </a:extLst>
          </p:cNvPr>
          <p:cNvPicPr>
            <a:picLocks noChangeAspect="1"/>
          </p:cNvPicPr>
          <p:nvPr/>
        </p:nvPicPr>
        <p:blipFill rotWithShape="1">
          <a:blip r:embed="rId5"/>
          <a:srcRect l="20039"/>
          <a:stretch/>
        </p:blipFill>
        <p:spPr>
          <a:xfrm>
            <a:off x="6971969" y="2963191"/>
            <a:ext cx="2902544" cy="2419976"/>
          </a:xfrm>
          <a:prstGeom prst="rect">
            <a:avLst/>
          </a:prstGeom>
        </p:spPr>
      </p:pic>
      <p:pic>
        <p:nvPicPr>
          <p:cNvPr id="23" name="Picture 22" descr="A person cleaning a boot with a brush&#10;&#10;Description automatically generated">
            <a:extLst>
              <a:ext uri="{FF2B5EF4-FFF2-40B4-BE49-F238E27FC236}">
                <a16:creationId xmlns:a16="http://schemas.microsoft.com/office/drawing/2014/main" id="{2AFF9976-0570-8340-A752-8AD222646979}"/>
              </a:ext>
            </a:extLst>
          </p:cNvPr>
          <p:cNvPicPr>
            <a:picLocks noChangeAspect="1"/>
          </p:cNvPicPr>
          <p:nvPr/>
        </p:nvPicPr>
        <p:blipFill>
          <a:blip r:embed="rId6"/>
          <a:stretch>
            <a:fillRect/>
          </a:stretch>
        </p:blipFill>
        <p:spPr>
          <a:xfrm>
            <a:off x="9193194" y="4499215"/>
            <a:ext cx="2132031" cy="1848333"/>
          </a:xfrm>
          <a:prstGeom prst="rect">
            <a:avLst/>
          </a:prstGeom>
        </p:spPr>
      </p:pic>
    </p:spTree>
    <p:extLst>
      <p:ext uri="{BB962C8B-B14F-4D97-AF65-F5344CB8AC3E}">
        <p14:creationId xmlns:p14="http://schemas.microsoft.com/office/powerpoint/2010/main" val="3696450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rgbClr val="A9C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1006827" y="2565400"/>
            <a:ext cx="3570269" cy="1077218"/>
          </a:xfrm>
          <a:prstGeom prst="rect">
            <a:avLst/>
          </a:prstGeom>
          <a:noFill/>
        </p:spPr>
        <p:txBody>
          <a:bodyPr wrap="square" rtlCol="0">
            <a:spAutoFit/>
          </a:bodyPr>
          <a:lstStyle/>
          <a:p>
            <a:r>
              <a:rPr lang="en-BE" sz="3200" dirty="0">
                <a:solidFill>
                  <a:schemeClr val="bg1"/>
                </a:solidFill>
              </a:rPr>
              <a:t>Gebruik van bioveiligheidskit</a:t>
            </a:r>
          </a:p>
        </p:txBody>
      </p:sp>
      <p:pic>
        <p:nvPicPr>
          <p:cNvPr id="22" name="Picture 21">
            <a:extLst>
              <a:ext uri="{FF2B5EF4-FFF2-40B4-BE49-F238E27FC236}">
                <a16:creationId xmlns:a16="http://schemas.microsoft.com/office/drawing/2014/main" id="{81464679-03AC-BA4A-A257-4EFFBE42FE27}"/>
              </a:ext>
            </a:extLst>
          </p:cNvPr>
          <p:cNvPicPr>
            <a:picLocks noChangeAspect="1"/>
          </p:cNvPicPr>
          <p:nvPr/>
        </p:nvPicPr>
        <p:blipFill>
          <a:blip r:embed="rId4"/>
          <a:stretch>
            <a:fillRect/>
          </a:stretch>
        </p:blipFill>
        <p:spPr>
          <a:xfrm rot="16200000">
            <a:off x="8492691" y="3427943"/>
            <a:ext cx="2825646" cy="3767528"/>
          </a:xfrm>
          <a:prstGeom prst="rect">
            <a:avLst/>
          </a:prstGeom>
        </p:spPr>
      </p:pic>
      <p:pic>
        <p:nvPicPr>
          <p:cNvPr id="24" name="Picture 23">
            <a:extLst>
              <a:ext uri="{FF2B5EF4-FFF2-40B4-BE49-F238E27FC236}">
                <a16:creationId xmlns:a16="http://schemas.microsoft.com/office/drawing/2014/main" id="{46A17EA7-FE85-8246-BAFB-16DF5E1996E6}"/>
              </a:ext>
            </a:extLst>
          </p:cNvPr>
          <p:cNvPicPr>
            <a:picLocks noChangeAspect="1"/>
          </p:cNvPicPr>
          <p:nvPr/>
        </p:nvPicPr>
        <p:blipFill>
          <a:blip r:embed="rId5"/>
          <a:stretch>
            <a:fillRect/>
          </a:stretch>
        </p:blipFill>
        <p:spPr>
          <a:xfrm>
            <a:off x="8021749" y="864863"/>
            <a:ext cx="3767529" cy="2825647"/>
          </a:xfrm>
          <a:prstGeom prst="rect">
            <a:avLst/>
          </a:prstGeom>
        </p:spPr>
      </p:pic>
      <p:sp>
        <p:nvSpPr>
          <p:cNvPr id="3" name="TextBox 2">
            <a:extLst>
              <a:ext uri="{FF2B5EF4-FFF2-40B4-BE49-F238E27FC236}">
                <a16:creationId xmlns:a16="http://schemas.microsoft.com/office/drawing/2014/main" id="{D1854601-1BF0-FA46-9E8E-D41D46F41A12}"/>
              </a:ext>
            </a:extLst>
          </p:cNvPr>
          <p:cNvSpPr txBox="1"/>
          <p:nvPr/>
        </p:nvSpPr>
        <p:spPr>
          <a:xfrm>
            <a:off x="4643052" y="2959116"/>
            <a:ext cx="3570269" cy="3108543"/>
          </a:xfrm>
          <a:prstGeom prst="rect">
            <a:avLst/>
          </a:prstGeom>
          <a:noFill/>
        </p:spPr>
        <p:txBody>
          <a:bodyPr wrap="square" rtlCol="0">
            <a:spAutoFit/>
          </a:bodyPr>
          <a:lstStyle/>
          <a:p>
            <a:r>
              <a:rPr lang="en-BE" sz="2800" b="1" u="sng" dirty="0"/>
              <a:t>Inhoud:</a:t>
            </a:r>
          </a:p>
          <a:p>
            <a:pPr marL="457200" indent="-457200">
              <a:buFont typeface="Arial" panose="020B0604020202020204" pitchFamily="34" charset="0"/>
              <a:buChar char="•"/>
            </a:pPr>
            <a:r>
              <a:rPr lang="en-GB" sz="2800" dirty="0"/>
              <a:t>H</a:t>
            </a:r>
            <a:r>
              <a:rPr lang="en-BE" sz="2800" dirty="0"/>
              <a:t>arde borstel</a:t>
            </a:r>
          </a:p>
          <a:p>
            <a:pPr marL="457200" indent="-457200">
              <a:buFont typeface="Arial" panose="020B0604020202020204" pitchFamily="34" charset="0"/>
              <a:buChar char="•"/>
            </a:pPr>
            <a:r>
              <a:rPr lang="en-GB" sz="2800" dirty="0"/>
              <a:t>H</a:t>
            </a:r>
            <a:r>
              <a:rPr lang="en-BE" sz="2800" dirty="0"/>
              <a:t>oevenkrabber</a:t>
            </a:r>
          </a:p>
          <a:p>
            <a:pPr marL="457200" indent="-457200">
              <a:buFont typeface="Arial" panose="020B0604020202020204" pitchFamily="34" charset="0"/>
              <a:buChar char="•"/>
            </a:pPr>
            <a:r>
              <a:rPr lang="en-GB" sz="2800" dirty="0"/>
              <a:t>B</a:t>
            </a:r>
            <a:r>
              <a:rPr lang="en-BE" sz="2800" dirty="0"/>
              <a:t>oot buddy</a:t>
            </a:r>
          </a:p>
          <a:p>
            <a:pPr marL="457200" indent="-457200">
              <a:buFont typeface="Arial" panose="020B0604020202020204" pitchFamily="34" charset="0"/>
              <a:buChar char="•"/>
            </a:pPr>
            <a:r>
              <a:rPr lang="en-GB" sz="2800" dirty="0"/>
              <a:t>W</a:t>
            </a:r>
            <a:r>
              <a:rPr lang="en-BE" sz="2800" dirty="0"/>
              <a:t>aterbidon</a:t>
            </a:r>
          </a:p>
          <a:p>
            <a:pPr marL="457200" indent="-457200">
              <a:buFont typeface="Arial" panose="020B0604020202020204" pitchFamily="34" charset="0"/>
              <a:buChar char="•"/>
            </a:pPr>
            <a:r>
              <a:rPr lang="en-GB" sz="2800" b="1" dirty="0"/>
              <a:t>E</a:t>
            </a:r>
            <a:r>
              <a:rPr lang="en-BE" sz="2800" b="1" dirty="0"/>
              <a:t>mmer</a:t>
            </a:r>
            <a:endParaRPr lang="en-BE" sz="2800" dirty="0"/>
          </a:p>
          <a:p>
            <a:pPr marL="457200" indent="-457200">
              <a:buFont typeface="Arial" panose="020B0604020202020204" pitchFamily="34" charset="0"/>
              <a:buChar char="•"/>
            </a:pPr>
            <a:r>
              <a:rPr lang="en-GB" sz="2800" b="1" dirty="0"/>
              <a:t>P</a:t>
            </a:r>
            <a:r>
              <a:rPr lang="en-BE" sz="2800" b="1" dirty="0"/>
              <a:t>lastieken zakken</a:t>
            </a:r>
          </a:p>
        </p:txBody>
      </p:sp>
    </p:spTree>
    <p:extLst>
      <p:ext uri="{BB962C8B-B14F-4D97-AF65-F5344CB8AC3E}">
        <p14:creationId xmlns:p14="http://schemas.microsoft.com/office/powerpoint/2010/main" val="867340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rgbClr val="A9C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1006827" y="2565400"/>
            <a:ext cx="3570269" cy="1077218"/>
          </a:xfrm>
          <a:prstGeom prst="rect">
            <a:avLst/>
          </a:prstGeom>
          <a:noFill/>
        </p:spPr>
        <p:txBody>
          <a:bodyPr wrap="square" rtlCol="0">
            <a:spAutoFit/>
          </a:bodyPr>
          <a:lstStyle/>
          <a:p>
            <a:r>
              <a:rPr lang="en-BE" sz="3200" dirty="0">
                <a:solidFill>
                  <a:schemeClr val="bg1"/>
                </a:solidFill>
              </a:rPr>
              <a:t>Gebruik van bioveiligheidskit</a:t>
            </a:r>
          </a:p>
        </p:txBody>
      </p:sp>
      <p:pic>
        <p:nvPicPr>
          <p:cNvPr id="23" name="Picture 22" descr="A picture containing text, different&#10;&#10;Description automatically generated">
            <a:extLst>
              <a:ext uri="{FF2B5EF4-FFF2-40B4-BE49-F238E27FC236}">
                <a16:creationId xmlns:a16="http://schemas.microsoft.com/office/drawing/2014/main" id="{D33423DE-3494-4A4C-AEBD-D943E1FEDFBD}"/>
              </a:ext>
            </a:extLst>
          </p:cNvPr>
          <p:cNvPicPr/>
          <p:nvPr/>
        </p:nvPicPr>
        <p:blipFill rotWithShape="1">
          <a:blip r:embed="rId4"/>
          <a:srcRect l="33890"/>
          <a:stretch/>
        </p:blipFill>
        <p:spPr bwMode="auto">
          <a:xfrm>
            <a:off x="5301020" y="1546168"/>
            <a:ext cx="6218170" cy="53118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8074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3420341"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rgbClr val="A9C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1513289" y="3331308"/>
            <a:ext cx="2661213" cy="1077218"/>
          </a:xfrm>
          <a:prstGeom prst="rect">
            <a:avLst/>
          </a:prstGeom>
          <a:noFill/>
        </p:spPr>
        <p:txBody>
          <a:bodyPr wrap="square" rtlCol="0">
            <a:spAutoFit/>
          </a:bodyPr>
          <a:lstStyle/>
          <a:p>
            <a:r>
              <a:rPr lang="en-BE" sz="3200" dirty="0">
                <a:solidFill>
                  <a:schemeClr val="bg1"/>
                </a:solidFill>
              </a:rPr>
              <a:t>Dit doodt alle propagules!</a:t>
            </a:r>
          </a:p>
        </p:txBody>
      </p:sp>
      <p:sp>
        <p:nvSpPr>
          <p:cNvPr id="5" name="TextBox 4">
            <a:extLst>
              <a:ext uri="{FF2B5EF4-FFF2-40B4-BE49-F238E27FC236}">
                <a16:creationId xmlns:a16="http://schemas.microsoft.com/office/drawing/2014/main" id="{97A4D70D-A4FE-0C4A-8249-152088B55179}"/>
              </a:ext>
            </a:extLst>
          </p:cNvPr>
          <p:cNvSpPr txBox="1"/>
          <p:nvPr/>
        </p:nvSpPr>
        <p:spPr>
          <a:xfrm>
            <a:off x="8005381" y="2657733"/>
            <a:ext cx="5043333" cy="1261884"/>
          </a:xfrm>
          <a:prstGeom prst="rect">
            <a:avLst/>
          </a:prstGeom>
          <a:noFill/>
        </p:spPr>
        <p:txBody>
          <a:bodyPr wrap="square" rtlCol="0">
            <a:spAutoFit/>
          </a:bodyPr>
          <a:lstStyle/>
          <a:p>
            <a:pPr marL="285750" indent="-285750">
              <a:buFont typeface="Arial" panose="020B0604020202020204" pitchFamily="34" charset="0"/>
              <a:buChar char="•"/>
            </a:pPr>
            <a:r>
              <a:rPr lang="en-BE" sz="2400" dirty="0"/>
              <a:t>Aandacht voor ophangen en stockage</a:t>
            </a:r>
          </a:p>
          <a:p>
            <a:pPr marL="742950" lvl="1" indent="-285750">
              <a:buFont typeface="Arial" panose="020B0604020202020204" pitchFamily="34" charset="0"/>
              <a:buChar char="•"/>
            </a:pPr>
            <a:endParaRPr lang="en-BE" sz="2800" dirty="0"/>
          </a:p>
        </p:txBody>
      </p:sp>
      <p:sp>
        <p:nvSpPr>
          <p:cNvPr id="22" name="TextBox 21">
            <a:extLst>
              <a:ext uri="{FF2B5EF4-FFF2-40B4-BE49-F238E27FC236}">
                <a16:creationId xmlns:a16="http://schemas.microsoft.com/office/drawing/2014/main" id="{EA39556D-6594-BD48-86A1-4BF91D5898C2}"/>
              </a:ext>
            </a:extLst>
          </p:cNvPr>
          <p:cNvSpPr txBox="1"/>
          <p:nvPr/>
        </p:nvSpPr>
        <p:spPr>
          <a:xfrm>
            <a:off x="1728205" y="5963689"/>
            <a:ext cx="3570269" cy="646331"/>
          </a:xfrm>
          <a:prstGeom prst="rect">
            <a:avLst/>
          </a:prstGeom>
          <a:solidFill>
            <a:srgbClr val="A9C4C8"/>
          </a:solidFill>
        </p:spPr>
        <p:txBody>
          <a:bodyPr wrap="square" rtlCol="0">
            <a:spAutoFit/>
          </a:bodyPr>
          <a:lstStyle/>
          <a:p>
            <a:r>
              <a:rPr lang="en-BE" sz="3600" b="1" dirty="0">
                <a:solidFill>
                  <a:schemeClr val="bg1"/>
                </a:solidFill>
              </a:rPr>
              <a:t>Minimum 48 uur</a:t>
            </a:r>
          </a:p>
        </p:txBody>
      </p:sp>
      <p:pic>
        <p:nvPicPr>
          <p:cNvPr id="25" name="Content Placeholder 4" descr="Graphical user interface, application, Word&#10;&#10;Description automatically generated">
            <a:extLst>
              <a:ext uri="{FF2B5EF4-FFF2-40B4-BE49-F238E27FC236}">
                <a16:creationId xmlns:a16="http://schemas.microsoft.com/office/drawing/2014/main" id="{166DE7D4-5FCA-D94D-8EFF-E84B1F945625}"/>
              </a:ext>
            </a:extLst>
          </p:cNvPr>
          <p:cNvPicPr/>
          <p:nvPr/>
        </p:nvPicPr>
        <p:blipFill rotWithShape="1">
          <a:blip r:embed="rId4"/>
          <a:srcRect l="47074" t="46841" r="29531" b="5999"/>
          <a:stretch/>
        </p:blipFill>
        <p:spPr bwMode="auto">
          <a:xfrm>
            <a:off x="5572508" y="3501477"/>
            <a:ext cx="3636225" cy="3108543"/>
          </a:xfrm>
          <a:prstGeom prst="rect">
            <a:avLst/>
          </a:prstGeom>
          <a:ln>
            <a:noFill/>
          </a:ln>
          <a:extLst>
            <a:ext uri="{53640926-AAD7-44D8-BBD7-CCE9431645EC}">
              <a14:shadowObscured xmlns:a14="http://schemas.microsoft.com/office/drawing/2010/main"/>
            </a:ext>
          </a:extLst>
        </p:spPr>
      </p:pic>
      <p:pic>
        <p:nvPicPr>
          <p:cNvPr id="24" name="Content Placeholder 4" descr="Graphical user interface, application, Word&#10;&#10;Description automatically generated">
            <a:extLst>
              <a:ext uri="{FF2B5EF4-FFF2-40B4-BE49-F238E27FC236}">
                <a16:creationId xmlns:a16="http://schemas.microsoft.com/office/drawing/2014/main" id="{166DE7D4-5FCA-D94D-8EFF-E84B1F945625}"/>
              </a:ext>
            </a:extLst>
          </p:cNvPr>
          <p:cNvPicPr/>
          <p:nvPr/>
        </p:nvPicPr>
        <p:blipFill rotWithShape="1">
          <a:blip r:embed="rId4"/>
          <a:srcRect l="35293" t="6282" r="43757" b="44031"/>
          <a:stretch/>
        </p:blipFill>
        <p:spPr bwMode="auto">
          <a:xfrm>
            <a:off x="4640504" y="1440160"/>
            <a:ext cx="2270692" cy="3469908"/>
          </a:xfrm>
          <a:prstGeom prst="rect">
            <a:avLst/>
          </a:prstGeom>
          <a:ln>
            <a:noFill/>
          </a:ln>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E49E7A26-5D39-FB4E-80EA-28C980252925}"/>
              </a:ext>
            </a:extLst>
          </p:cNvPr>
          <p:cNvSpPr txBox="1"/>
          <p:nvPr/>
        </p:nvSpPr>
        <p:spPr>
          <a:xfrm>
            <a:off x="6974604" y="1440160"/>
            <a:ext cx="3174411" cy="830997"/>
          </a:xfrm>
          <a:prstGeom prst="rect">
            <a:avLst/>
          </a:prstGeom>
          <a:noFill/>
        </p:spPr>
        <p:txBody>
          <a:bodyPr wrap="square">
            <a:spAutoFit/>
          </a:bodyPr>
          <a:lstStyle/>
          <a:p>
            <a:pPr marL="285750" indent="-285750">
              <a:buFont typeface="Arial" panose="020B0604020202020204" pitchFamily="34" charset="0"/>
              <a:buChar char="•"/>
            </a:pPr>
            <a:r>
              <a:rPr lang="en-GB" sz="2400" dirty="0"/>
              <a:t>V</a:t>
            </a:r>
            <a:r>
              <a:rPr lang="en-BE" sz="2400" dirty="0"/>
              <a:t>erhoog temperatuur</a:t>
            </a:r>
          </a:p>
          <a:p>
            <a:pPr marL="285750" indent="-285750">
              <a:buFont typeface="Arial" panose="020B0604020202020204" pitchFamily="34" charset="0"/>
              <a:buChar char="•"/>
            </a:pPr>
            <a:r>
              <a:rPr lang="en-GB" sz="2400" dirty="0"/>
              <a:t>V</a:t>
            </a:r>
            <a:r>
              <a:rPr lang="en-BE" sz="2400" dirty="0"/>
              <a:t>erhoog ventilatie</a:t>
            </a:r>
          </a:p>
        </p:txBody>
      </p:sp>
    </p:spTree>
    <p:extLst>
      <p:ext uri="{BB962C8B-B14F-4D97-AF65-F5344CB8AC3E}">
        <p14:creationId xmlns:p14="http://schemas.microsoft.com/office/powerpoint/2010/main" val="213973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3212AC-8262-544B-AD5B-BB00EAE7FDC3}"/>
              </a:ext>
            </a:extLst>
          </p:cNvPr>
          <p:cNvSpPr>
            <a:spLocks noGrp="1"/>
          </p:cNvSpPr>
          <p:nvPr>
            <p:ph idx="1"/>
          </p:nvPr>
        </p:nvSpPr>
        <p:spPr/>
        <p:txBody>
          <a:bodyPr/>
          <a:lstStyle/>
          <a:p>
            <a:pPr marL="0" indent="0" algn="ctr">
              <a:buNone/>
            </a:pPr>
            <a:r>
              <a:rPr lang="en-BE" b="1" dirty="0"/>
              <a:t>Welke van deze handelingen kan het meeste schade veroorzaken aan het leefmilieu?</a:t>
            </a:r>
          </a:p>
          <a:p>
            <a:pPr marL="0" indent="0">
              <a:buNone/>
            </a:pPr>
            <a:endParaRPr lang="en-BE" dirty="0"/>
          </a:p>
          <a:p>
            <a:r>
              <a:rPr lang="en-GB" sz="2400" b="1" dirty="0">
                <a:solidFill>
                  <a:schemeClr val="accent6">
                    <a:lumMod val="50000"/>
                  </a:schemeClr>
                </a:solidFill>
              </a:rPr>
              <a:t>Je van </a:t>
            </a:r>
            <a:r>
              <a:rPr lang="en-GB" sz="2400" b="1" dirty="0" err="1">
                <a:solidFill>
                  <a:schemeClr val="accent6">
                    <a:lumMod val="50000"/>
                  </a:schemeClr>
                </a:solidFill>
              </a:rPr>
              <a:t>een</a:t>
            </a:r>
            <a:r>
              <a:rPr lang="en-GB" sz="2400" b="1" dirty="0">
                <a:solidFill>
                  <a:schemeClr val="accent6">
                    <a:lumMod val="50000"/>
                  </a:schemeClr>
                </a:solidFill>
              </a:rPr>
              <a:t> </a:t>
            </a:r>
            <a:r>
              <a:rPr lang="en-GB" sz="2400" b="1" dirty="0" err="1">
                <a:solidFill>
                  <a:schemeClr val="accent6">
                    <a:lumMod val="50000"/>
                  </a:schemeClr>
                </a:solidFill>
              </a:rPr>
              <a:t>ongewone</a:t>
            </a:r>
            <a:r>
              <a:rPr lang="en-GB" sz="2400" b="1" dirty="0">
                <a:solidFill>
                  <a:schemeClr val="accent6">
                    <a:lumMod val="50000"/>
                  </a:schemeClr>
                </a:solidFill>
              </a:rPr>
              <a:t> plant in je </a:t>
            </a:r>
            <a:r>
              <a:rPr lang="en-GB" sz="2400" b="1" dirty="0" err="1">
                <a:solidFill>
                  <a:schemeClr val="accent6">
                    <a:lumMod val="50000"/>
                  </a:schemeClr>
                </a:solidFill>
              </a:rPr>
              <a:t>tuin</a:t>
            </a:r>
            <a:r>
              <a:rPr lang="en-GB" sz="2400" b="1" dirty="0">
                <a:solidFill>
                  <a:schemeClr val="accent6">
                    <a:lumMod val="50000"/>
                  </a:schemeClr>
                </a:solidFill>
              </a:rPr>
              <a:t> </a:t>
            </a:r>
            <a:r>
              <a:rPr lang="en-GB" sz="2400" b="1" dirty="0" err="1">
                <a:solidFill>
                  <a:schemeClr val="accent6">
                    <a:lumMod val="50000"/>
                  </a:schemeClr>
                </a:solidFill>
              </a:rPr>
              <a:t>ontdoen</a:t>
            </a:r>
            <a:r>
              <a:rPr lang="en-GB" sz="2400" b="1" dirty="0">
                <a:solidFill>
                  <a:schemeClr val="accent6">
                    <a:lumMod val="50000"/>
                  </a:schemeClr>
                </a:solidFill>
              </a:rPr>
              <a:t> door hem in de </a:t>
            </a:r>
            <a:r>
              <a:rPr lang="en-GB" sz="2400" b="1" dirty="0" err="1">
                <a:solidFill>
                  <a:schemeClr val="accent6">
                    <a:lumMod val="50000"/>
                  </a:schemeClr>
                </a:solidFill>
              </a:rPr>
              <a:t>rivier</a:t>
            </a:r>
            <a:r>
              <a:rPr lang="en-GB" sz="2400" b="1" dirty="0">
                <a:solidFill>
                  <a:schemeClr val="accent6">
                    <a:lumMod val="50000"/>
                  </a:schemeClr>
                </a:solidFill>
              </a:rPr>
              <a:t> </a:t>
            </a:r>
            <a:r>
              <a:rPr lang="en-GB" sz="2400" b="1" dirty="0" err="1">
                <a:solidFill>
                  <a:schemeClr val="accent6">
                    <a:lumMod val="50000"/>
                  </a:schemeClr>
                </a:solidFill>
              </a:rPr>
              <a:t>te</a:t>
            </a:r>
            <a:r>
              <a:rPr lang="en-GB" sz="2400" b="1" dirty="0">
                <a:solidFill>
                  <a:schemeClr val="accent6">
                    <a:lumMod val="50000"/>
                  </a:schemeClr>
                </a:solidFill>
              </a:rPr>
              <a:t> </a:t>
            </a:r>
            <a:r>
              <a:rPr lang="en-GB" sz="2400" b="1" dirty="0" err="1">
                <a:solidFill>
                  <a:schemeClr val="accent6">
                    <a:lumMod val="50000"/>
                  </a:schemeClr>
                </a:solidFill>
              </a:rPr>
              <a:t>dumpen</a:t>
            </a:r>
            <a:endParaRPr lang="en-GB" sz="2400" b="1" dirty="0">
              <a:solidFill>
                <a:schemeClr val="accent6">
                  <a:lumMod val="50000"/>
                </a:schemeClr>
              </a:solidFill>
            </a:endParaRPr>
          </a:p>
          <a:p>
            <a:endParaRPr lang="en-GB" sz="2400" dirty="0"/>
          </a:p>
          <a:p>
            <a:r>
              <a:rPr lang="en-GB" sz="2400" dirty="0"/>
              <a:t>De </a:t>
            </a:r>
            <a:r>
              <a:rPr lang="en-GB" sz="2400" dirty="0" err="1"/>
              <a:t>overschot</a:t>
            </a:r>
            <a:r>
              <a:rPr lang="en-GB" sz="2400" dirty="0"/>
              <a:t> van je pot </a:t>
            </a:r>
            <a:r>
              <a:rPr lang="en-GB" sz="2400" dirty="0" err="1"/>
              <a:t>verf</a:t>
            </a:r>
            <a:r>
              <a:rPr lang="en-GB" sz="2400" dirty="0"/>
              <a:t> in de </a:t>
            </a:r>
            <a:r>
              <a:rPr lang="en-GB" sz="2400" dirty="0" err="1"/>
              <a:t>riool</a:t>
            </a:r>
            <a:r>
              <a:rPr lang="en-GB" sz="2400" dirty="0"/>
              <a:t> </a:t>
            </a:r>
            <a:r>
              <a:rPr lang="en-GB" sz="2400" dirty="0" err="1"/>
              <a:t>dumpen</a:t>
            </a:r>
            <a:endParaRPr lang="en-GB" sz="2400" dirty="0"/>
          </a:p>
          <a:p>
            <a:endParaRPr lang="en-GB" sz="2400" dirty="0"/>
          </a:p>
          <a:p>
            <a:r>
              <a:rPr lang="en-GB" sz="2400" dirty="0"/>
              <a:t>E</a:t>
            </a:r>
            <a:r>
              <a:rPr lang="en-BE" sz="2400" dirty="0"/>
              <a:t>en oude frigo aan de kant van een verlaten parking dumpen</a:t>
            </a:r>
          </a:p>
        </p:txBody>
      </p:sp>
      <p:pic>
        <p:nvPicPr>
          <p:cNvPr id="4" name="Picture 6" descr="A close up of a logo&#10;&#10;Description generated with very high confidence">
            <a:extLst>
              <a:ext uri="{FF2B5EF4-FFF2-40B4-BE49-F238E27FC236}">
                <a16:creationId xmlns:a16="http://schemas.microsoft.com/office/drawing/2014/main" id="{644752AC-8CD2-9848-8D9E-2298F539E214}"/>
              </a:ext>
            </a:extLst>
          </p:cNvPr>
          <p:cNvPicPr>
            <a:picLocks noChangeAspect="1"/>
          </p:cNvPicPr>
          <p:nvPr/>
        </p:nvPicPr>
        <p:blipFill>
          <a:blip r:embed="rId3"/>
          <a:stretch>
            <a:fillRect/>
          </a:stretch>
        </p:blipFill>
        <p:spPr>
          <a:xfrm>
            <a:off x="523" y="-10459"/>
            <a:ext cx="551777" cy="6916270"/>
          </a:xfrm>
          <a:prstGeom prst="rect">
            <a:avLst/>
          </a:prstGeom>
        </p:spPr>
      </p:pic>
      <p:sp>
        <p:nvSpPr>
          <p:cNvPr id="5" name="Title 1">
            <a:extLst>
              <a:ext uri="{FF2B5EF4-FFF2-40B4-BE49-F238E27FC236}">
                <a16:creationId xmlns:a16="http://schemas.microsoft.com/office/drawing/2014/main" id="{F584CC95-9C30-F74E-B55B-04807BDA3AFA}"/>
              </a:ext>
            </a:extLst>
          </p:cNvPr>
          <p:cNvSpPr txBox="1">
            <a:spLocks/>
          </p:cNvSpPr>
          <p:nvPr/>
        </p:nvSpPr>
        <p:spPr>
          <a:xfrm>
            <a:off x="838200" y="-30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Invasieve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uitheemse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soorten</a:t>
            </a:r>
            <a:endParaRPr lang="en-BE" sz="4000" b="1" dirty="0">
              <a:solidFill>
                <a:srgbClr val="993C36"/>
              </a:solidFill>
              <a:latin typeface="Kohinoor Devanagari" panose="02000000000000000000" pitchFamily="50" charset="0"/>
              <a:ea typeface="Open Sans" pitchFamily="2" charset="0"/>
              <a:cs typeface="Kohinoor Devanagari" panose="02000000000000000000" pitchFamily="50" charset="0"/>
            </a:endParaRPr>
          </a:p>
        </p:txBody>
      </p:sp>
      <p:cxnSp>
        <p:nvCxnSpPr>
          <p:cNvPr id="6" name="Connecteur droit 77">
            <a:extLst>
              <a:ext uri="{FF2B5EF4-FFF2-40B4-BE49-F238E27FC236}">
                <a16:creationId xmlns:a16="http://schemas.microsoft.com/office/drawing/2014/main" id="{D7635547-C730-164F-AFF3-F61AC02358B1}"/>
              </a:ext>
            </a:extLst>
          </p:cNvPr>
          <p:cNvCxnSpPr>
            <a:cxnSpLocks/>
          </p:cNvCxnSpPr>
          <p:nvPr/>
        </p:nvCxnSpPr>
        <p:spPr>
          <a:xfrm>
            <a:off x="838200" y="1000830"/>
            <a:ext cx="5667375" cy="0"/>
          </a:xfrm>
          <a:prstGeom prst="line">
            <a:avLst/>
          </a:prstGeom>
          <a:ln w="19050">
            <a:solidFill>
              <a:srgbClr val="993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26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1367515" y="2743515"/>
            <a:ext cx="3570269" cy="584775"/>
          </a:xfrm>
          <a:prstGeom prst="rect">
            <a:avLst/>
          </a:prstGeom>
          <a:noFill/>
        </p:spPr>
        <p:txBody>
          <a:bodyPr wrap="square" rtlCol="0">
            <a:spAutoFit/>
          </a:bodyPr>
          <a:lstStyle/>
          <a:p>
            <a:r>
              <a:rPr lang="en-BE" sz="3200" dirty="0">
                <a:solidFill>
                  <a:schemeClr val="bg1"/>
                </a:solidFill>
              </a:rPr>
              <a:t>Desinfecteren</a:t>
            </a:r>
          </a:p>
        </p:txBody>
      </p:sp>
      <p:sp>
        <p:nvSpPr>
          <p:cNvPr id="3" name="TextBox 2">
            <a:extLst>
              <a:ext uri="{FF2B5EF4-FFF2-40B4-BE49-F238E27FC236}">
                <a16:creationId xmlns:a16="http://schemas.microsoft.com/office/drawing/2014/main" id="{D1854601-1BF0-FA46-9E8E-D41D46F41A12}"/>
              </a:ext>
            </a:extLst>
          </p:cNvPr>
          <p:cNvSpPr txBox="1"/>
          <p:nvPr/>
        </p:nvSpPr>
        <p:spPr>
          <a:xfrm>
            <a:off x="4937784" y="2277687"/>
            <a:ext cx="6879375" cy="3970318"/>
          </a:xfrm>
          <a:prstGeom prst="rect">
            <a:avLst/>
          </a:prstGeom>
          <a:noFill/>
        </p:spPr>
        <p:txBody>
          <a:bodyPr wrap="square" rtlCol="0">
            <a:spAutoFit/>
          </a:bodyPr>
          <a:lstStyle/>
          <a:p>
            <a:r>
              <a:rPr lang="en-BE" sz="2800" dirty="0"/>
              <a:t>Wanneer drogen niet mogelijk is</a:t>
            </a:r>
          </a:p>
          <a:p>
            <a:endParaRPr lang="en-BE" sz="2800" dirty="0"/>
          </a:p>
          <a:p>
            <a:r>
              <a:rPr lang="en-BE" sz="2800" dirty="0"/>
              <a:t>Bij specifieke taken (zoals amfibieën)</a:t>
            </a:r>
          </a:p>
          <a:p>
            <a:endParaRPr lang="en-BE" sz="2800" dirty="0"/>
          </a:p>
          <a:p>
            <a:pPr marL="457200" indent="-457200">
              <a:buFont typeface="Arial" panose="020B0604020202020204" pitchFamily="34" charset="0"/>
              <a:buChar char="•"/>
            </a:pPr>
            <a:r>
              <a:rPr lang="en-BE" sz="2800" dirty="0"/>
              <a:t>Warm water (onderdompelen / hoge druk)</a:t>
            </a:r>
          </a:p>
          <a:p>
            <a:pPr marL="457200" indent="-457200">
              <a:buFont typeface="Arial" panose="020B0604020202020204" pitchFamily="34" charset="0"/>
              <a:buChar char="•"/>
            </a:pPr>
            <a:r>
              <a:rPr lang="en-GB" sz="2800" dirty="0"/>
              <a:t>E</a:t>
            </a:r>
            <a:r>
              <a:rPr lang="en-BE" sz="2800" dirty="0"/>
              <a:t>thanol</a:t>
            </a:r>
          </a:p>
          <a:p>
            <a:pPr marL="457200" indent="-457200">
              <a:buFont typeface="Arial" panose="020B0604020202020204" pitchFamily="34" charset="0"/>
              <a:buChar char="•"/>
            </a:pPr>
            <a:r>
              <a:rPr lang="en-GB" sz="2800" dirty="0"/>
              <a:t>V</a:t>
            </a:r>
            <a:r>
              <a:rPr lang="en-BE" sz="2800" dirty="0"/>
              <a:t>irkon-S in specifieke gevallen</a:t>
            </a:r>
          </a:p>
          <a:p>
            <a:endParaRPr lang="en-BE" sz="2800" dirty="0"/>
          </a:p>
          <a:p>
            <a:r>
              <a:rPr lang="en-GB" sz="2800" dirty="0"/>
              <a:t>M</a:t>
            </a:r>
            <a:r>
              <a:rPr lang="en-BE" sz="2800" dirty="0"/>
              <a:t>ateriaal moet proper zijn</a:t>
            </a:r>
          </a:p>
        </p:txBody>
      </p:sp>
    </p:spTree>
    <p:extLst>
      <p:ext uri="{BB962C8B-B14F-4D97-AF65-F5344CB8AC3E}">
        <p14:creationId xmlns:p14="http://schemas.microsoft.com/office/powerpoint/2010/main" val="294136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rgbClr val="A9C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1151956" y="2565400"/>
            <a:ext cx="3570269" cy="1077218"/>
          </a:xfrm>
          <a:prstGeom prst="rect">
            <a:avLst/>
          </a:prstGeom>
          <a:noFill/>
        </p:spPr>
        <p:txBody>
          <a:bodyPr wrap="square" rtlCol="0">
            <a:spAutoFit/>
          </a:bodyPr>
          <a:lstStyle/>
          <a:p>
            <a:r>
              <a:rPr lang="en-BE" sz="3200" dirty="0">
                <a:solidFill>
                  <a:schemeClr val="bg1"/>
                </a:solidFill>
              </a:rPr>
              <a:t>Plan je terreinbezoeken</a:t>
            </a:r>
          </a:p>
        </p:txBody>
      </p:sp>
      <p:sp>
        <p:nvSpPr>
          <p:cNvPr id="10" name="Oval 9">
            <a:extLst>
              <a:ext uri="{FF2B5EF4-FFF2-40B4-BE49-F238E27FC236}">
                <a16:creationId xmlns:a16="http://schemas.microsoft.com/office/drawing/2014/main" id="{42A95FD2-D279-3845-B79C-001A191075E7}"/>
              </a:ext>
            </a:extLst>
          </p:cNvPr>
          <p:cNvSpPr/>
          <p:nvPr/>
        </p:nvSpPr>
        <p:spPr>
          <a:xfrm>
            <a:off x="5187488" y="4023360"/>
            <a:ext cx="1778923" cy="1862051"/>
          </a:xfrm>
          <a:prstGeom prst="ellipse">
            <a:avLst/>
          </a:prstGeom>
          <a:solidFill>
            <a:schemeClr val="bg1">
              <a:lumMod val="85000"/>
            </a:schemeClr>
          </a:solidFill>
          <a:ln>
            <a:solidFill>
              <a:srgbClr val="BA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Oval 23">
            <a:extLst>
              <a:ext uri="{FF2B5EF4-FFF2-40B4-BE49-F238E27FC236}">
                <a16:creationId xmlns:a16="http://schemas.microsoft.com/office/drawing/2014/main" id="{C60A4CC3-617B-8E49-8C1A-05FEB9ACD12D}"/>
              </a:ext>
            </a:extLst>
          </p:cNvPr>
          <p:cNvSpPr/>
          <p:nvPr/>
        </p:nvSpPr>
        <p:spPr>
          <a:xfrm>
            <a:off x="9063990" y="1727261"/>
            <a:ext cx="1778923" cy="1862051"/>
          </a:xfrm>
          <a:prstGeom prst="ellipse">
            <a:avLst/>
          </a:prstGeom>
          <a:solidFill>
            <a:schemeClr val="bg1">
              <a:lumMod val="85000"/>
            </a:schemeClr>
          </a:solidFill>
          <a:ln>
            <a:solidFill>
              <a:srgbClr val="BA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Oval 24">
            <a:extLst>
              <a:ext uri="{FF2B5EF4-FFF2-40B4-BE49-F238E27FC236}">
                <a16:creationId xmlns:a16="http://schemas.microsoft.com/office/drawing/2014/main" id="{75A5E5D2-B3A7-554F-BC89-0100E69CB3DC}"/>
              </a:ext>
            </a:extLst>
          </p:cNvPr>
          <p:cNvSpPr/>
          <p:nvPr/>
        </p:nvSpPr>
        <p:spPr>
          <a:xfrm>
            <a:off x="9216390" y="4572985"/>
            <a:ext cx="1778923" cy="1862051"/>
          </a:xfrm>
          <a:prstGeom prst="ellipse">
            <a:avLst/>
          </a:prstGeom>
          <a:solidFill>
            <a:schemeClr val="bg1">
              <a:lumMod val="85000"/>
            </a:schemeClr>
          </a:solidFill>
          <a:ln>
            <a:solidFill>
              <a:srgbClr val="BA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extBox 11">
            <a:extLst>
              <a:ext uri="{FF2B5EF4-FFF2-40B4-BE49-F238E27FC236}">
                <a16:creationId xmlns:a16="http://schemas.microsoft.com/office/drawing/2014/main" id="{6066865B-6C99-7D4F-9135-4A4E668B0E87}"/>
              </a:ext>
            </a:extLst>
          </p:cNvPr>
          <p:cNvSpPr txBox="1"/>
          <p:nvPr/>
        </p:nvSpPr>
        <p:spPr>
          <a:xfrm>
            <a:off x="5994912" y="4769719"/>
            <a:ext cx="509847" cy="369332"/>
          </a:xfrm>
          <a:prstGeom prst="rect">
            <a:avLst/>
          </a:prstGeom>
          <a:noFill/>
        </p:spPr>
        <p:txBody>
          <a:bodyPr wrap="square" rtlCol="0">
            <a:spAutoFit/>
          </a:bodyPr>
          <a:lstStyle/>
          <a:p>
            <a:r>
              <a:rPr lang="en-BE" b="1" dirty="0"/>
              <a:t>A</a:t>
            </a:r>
          </a:p>
        </p:txBody>
      </p:sp>
      <p:sp>
        <p:nvSpPr>
          <p:cNvPr id="27" name="TextBox 26">
            <a:extLst>
              <a:ext uri="{FF2B5EF4-FFF2-40B4-BE49-F238E27FC236}">
                <a16:creationId xmlns:a16="http://schemas.microsoft.com/office/drawing/2014/main" id="{E23A7F99-3972-4A43-B29A-F6F91041BF1F}"/>
              </a:ext>
            </a:extLst>
          </p:cNvPr>
          <p:cNvSpPr txBox="1"/>
          <p:nvPr/>
        </p:nvSpPr>
        <p:spPr>
          <a:xfrm>
            <a:off x="9850927" y="2377907"/>
            <a:ext cx="509847" cy="369332"/>
          </a:xfrm>
          <a:prstGeom prst="rect">
            <a:avLst/>
          </a:prstGeom>
          <a:noFill/>
        </p:spPr>
        <p:txBody>
          <a:bodyPr wrap="square" rtlCol="0">
            <a:spAutoFit/>
          </a:bodyPr>
          <a:lstStyle/>
          <a:p>
            <a:r>
              <a:rPr lang="en-BE" b="1" dirty="0"/>
              <a:t>B</a:t>
            </a:r>
          </a:p>
        </p:txBody>
      </p:sp>
      <p:sp>
        <p:nvSpPr>
          <p:cNvPr id="28" name="TextBox 27">
            <a:extLst>
              <a:ext uri="{FF2B5EF4-FFF2-40B4-BE49-F238E27FC236}">
                <a16:creationId xmlns:a16="http://schemas.microsoft.com/office/drawing/2014/main" id="{4BD7AF32-6147-734F-9940-C92CE193AF20}"/>
              </a:ext>
            </a:extLst>
          </p:cNvPr>
          <p:cNvSpPr txBox="1"/>
          <p:nvPr/>
        </p:nvSpPr>
        <p:spPr>
          <a:xfrm>
            <a:off x="9953451" y="5319344"/>
            <a:ext cx="509847" cy="369332"/>
          </a:xfrm>
          <a:prstGeom prst="rect">
            <a:avLst/>
          </a:prstGeom>
          <a:noFill/>
        </p:spPr>
        <p:txBody>
          <a:bodyPr wrap="square" rtlCol="0">
            <a:spAutoFit/>
          </a:bodyPr>
          <a:lstStyle/>
          <a:p>
            <a:r>
              <a:rPr lang="en-BE" b="1" dirty="0"/>
              <a:t>C</a:t>
            </a:r>
          </a:p>
        </p:txBody>
      </p:sp>
      <p:sp>
        <p:nvSpPr>
          <p:cNvPr id="13" name="TextBox 12">
            <a:extLst>
              <a:ext uri="{FF2B5EF4-FFF2-40B4-BE49-F238E27FC236}">
                <a16:creationId xmlns:a16="http://schemas.microsoft.com/office/drawing/2014/main" id="{B5ADB382-D196-E14C-AF96-5C690AA34CB1}"/>
              </a:ext>
            </a:extLst>
          </p:cNvPr>
          <p:cNvSpPr txBox="1"/>
          <p:nvPr/>
        </p:nvSpPr>
        <p:spPr>
          <a:xfrm>
            <a:off x="1791614" y="6001265"/>
            <a:ext cx="3877666" cy="646331"/>
          </a:xfrm>
          <a:prstGeom prst="rect">
            <a:avLst/>
          </a:prstGeom>
          <a:solidFill>
            <a:srgbClr val="A9C4C8"/>
          </a:solidFill>
        </p:spPr>
        <p:txBody>
          <a:bodyPr wrap="square" rtlCol="0">
            <a:spAutoFit/>
          </a:bodyPr>
          <a:lstStyle/>
          <a:p>
            <a:r>
              <a:rPr lang="en-BE" sz="3600" b="1" dirty="0">
                <a:solidFill>
                  <a:schemeClr val="bg1"/>
                </a:solidFill>
              </a:rPr>
              <a:t>6 mogelijke routes</a:t>
            </a:r>
          </a:p>
        </p:txBody>
      </p:sp>
      <p:cxnSp>
        <p:nvCxnSpPr>
          <p:cNvPr id="22" name="Straight Arrow Connector 21">
            <a:extLst>
              <a:ext uri="{FF2B5EF4-FFF2-40B4-BE49-F238E27FC236}">
                <a16:creationId xmlns:a16="http://schemas.microsoft.com/office/drawing/2014/main" id="{8F81B25E-49DE-9A40-A11F-1D7C8B04F5CF}"/>
              </a:ext>
            </a:extLst>
          </p:cNvPr>
          <p:cNvCxnSpPr/>
          <p:nvPr/>
        </p:nvCxnSpPr>
        <p:spPr>
          <a:xfrm flipV="1">
            <a:off x="6966411" y="2975956"/>
            <a:ext cx="1898189" cy="124690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A2FFC06-AB25-E34E-9086-C02544A148AA}"/>
              </a:ext>
            </a:extLst>
          </p:cNvPr>
          <p:cNvCxnSpPr>
            <a:cxnSpLocks/>
          </p:cNvCxnSpPr>
          <p:nvPr/>
        </p:nvCxnSpPr>
        <p:spPr>
          <a:xfrm>
            <a:off x="9901956" y="3631623"/>
            <a:ext cx="102989" cy="84034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8CB1171-8F65-504E-BE51-60D4A7E99FE6}"/>
              </a:ext>
            </a:extLst>
          </p:cNvPr>
          <p:cNvCxnSpPr>
            <a:cxnSpLocks/>
          </p:cNvCxnSpPr>
          <p:nvPr/>
        </p:nvCxnSpPr>
        <p:spPr>
          <a:xfrm flipH="1" flipV="1">
            <a:off x="7165571" y="5319344"/>
            <a:ext cx="2050820" cy="68192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994FCCC-5442-DE4C-851E-E040C6D60214}"/>
              </a:ext>
            </a:extLst>
          </p:cNvPr>
          <p:cNvCxnSpPr>
            <a:cxnSpLocks/>
          </p:cNvCxnSpPr>
          <p:nvPr/>
        </p:nvCxnSpPr>
        <p:spPr>
          <a:xfrm flipH="1">
            <a:off x="7112232" y="3243277"/>
            <a:ext cx="1830037" cy="1196473"/>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652FA64-C84A-3B4F-8D2A-7B9A3F3E0519}"/>
              </a:ext>
            </a:extLst>
          </p:cNvPr>
          <p:cNvCxnSpPr>
            <a:cxnSpLocks/>
          </p:cNvCxnSpPr>
          <p:nvPr/>
        </p:nvCxnSpPr>
        <p:spPr>
          <a:xfrm flipH="1" flipV="1">
            <a:off x="10131887" y="3654426"/>
            <a:ext cx="76487" cy="761625"/>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346113B-018C-454A-9412-A66CBB903F85}"/>
              </a:ext>
            </a:extLst>
          </p:cNvPr>
          <p:cNvCxnSpPr>
            <a:cxnSpLocks/>
          </p:cNvCxnSpPr>
          <p:nvPr/>
        </p:nvCxnSpPr>
        <p:spPr>
          <a:xfrm>
            <a:off x="7112232" y="5582071"/>
            <a:ext cx="1901189" cy="577843"/>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0730824-1213-9F47-B00E-D96C3947D44D}"/>
              </a:ext>
            </a:extLst>
          </p:cNvPr>
          <p:cNvSpPr txBox="1"/>
          <p:nvPr/>
        </p:nvSpPr>
        <p:spPr>
          <a:xfrm>
            <a:off x="5187488" y="1727261"/>
            <a:ext cx="3568585" cy="646331"/>
          </a:xfrm>
          <a:prstGeom prst="rect">
            <a:avLst/>
          </a:prstGeom>
          <a:noFill/>
        </p:spPr>
        <p:txBody>
          <a:bodyPr wrap="square" rtlCol="0">
            <a:spAutoFit/>
          </a:bodyPr>
          <a:lstStyle/>
          <a:p>
            <a:r>
              <a:rPr lang="en-BE" dirty="0"/>
              <a:t>Zeg hier ook iets over planning van gerief, lokalen en zelfs de auto</a:t>
            </a:r>
          </a:p>
        </p:txBody>
      </p:sp>
      <p:pic>
        <p:nvPicPr>
          <p:cNvPr id="7" name="Picture 6" descr="A measuring tape on a metal surface&#10;&#10;Description automatically generated">
            <a:extLst>
              <a:ext uri="{FF2B5EF4-FFF2-40B4-BE49-F238E27FC236}">
                <a16:creationId xmlns:a16="http://schemas.microsoft.com/office/drawing/2014/main" id="{9B59AD68-059C-7249-87D8-3E7ECFAFA379}"/>
              </a:ext>
            </a:extLst>
          </p:cNvPr>
          <p:cNvPicPr>
            <a:picLocks noChangeAspect="1"/>
          </p:cNvPicPr>
          <p:nvPr/>
        </p:nvPicPr>
        <p:blipFill>
          <a:blip r:embed="rId4"/>
          <a:stretch>
            <a:fillRect/>
          </a:stretch>
        </p:blipFill>
        <p:spPr>
          <a:xfrm>
            <a:off x="1566342" y="4056036"/>
            <a:ext cx="3468883" cy="1683069"/>
          </a:xfrm>
          <a:prstGeom prst="rect">
            <a:avLst/>
          </a:prstGeom>
        </p:spPr>
      </p:pic>
    </p:spTree>
    <p:extLst>
      <p:ext uri="{BB962C8B-B14F-4D97-AF65-F5344CB8AC3E}">
        <p14:creationId xmlns:p14="http://schemas.microsoft.com/office/powerpoint/2010/main" val="2709589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rgbClr val="A9C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1151956" y="2565400"/>
            <a:ext cx="3570269" cy="1077218"/>
          </a:xfrm>
          <a:prstGeom prst="rect">
            <a:avLst/>
          </a:prstGeom>
          <a:noFill/>
        </p:spPr>
        <p:txBody>
          <a:bodyPr wrap="square" rtlCol="0">
            <a:spAutoFit/>
          </a:bodyPr>
          <a:lstStyle/>
          <a:p>
            <a:r>
              <a:rPr lang="en-BE" sz="3200" dirty="0">
                <a:solidFill>
                  <a:schemeClr val="bg1"/>
                </a:solidFill>
              </a:rPr>
              <a:t>Plan je terreinbezoeken</a:t>
            </a:r>
          </a:p>
        </p:txBody>
      </p:sp>
      <p:sp>
        <p:nvSpPr>
          <p:cNvPr id="10" name="Oval 9">
            <a:extLst>
              <a:ext uri="{FF2B5EF4-FFF2-40B4-BE49-F238E27FC236}">
                <a16:creationId xmlns:a16="http://schemas.microsoft.com/office/drawing/2014/main" id="{42A95FD2-D279-3845-B79C-001A191075E7}"/>
              </a:ext>
            </a:extLst>
          </p:cNvPr>
          <p:cNvSpPr/>
          <p:nvPr/>
        </p:nvSpPr>
        <p:spPr>
          <a:xfrm>
            <a:off x="5187488" y="4023360"/>
            <a:ext cx="1778923" cy="1862051"/>
          </a:xfrm>
          <a:prstGeom prst="ellipse">
            <a:avLst/>
          </a:prstGeom>
          <a:solidFill>
            <a:schemeClr val="bg1">
              <a:lumMod val="85000"/>
            </a:schemeClr>
          </a:solidFill>
          <a:ln>
            <a:solidFill>
              <a:srgbClr val="BA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Oval 23">
            <a:extLst>
              <a:ext uri="{FF2B5EF4-FFF2-40B4-BE49-F238E27FC236}">
                <a16:creationId xmlns:a16="http://schemas.microsoft.com/office/drawing/2014/main" id="{C60A4CC3-617B-8E49-8C1A-05FEB9ACD12D}"/>
              </a:ext>
            </a:extLst>
          </p:cNvPr>
          <p:cNvSpPr/>
          <p:nvPr/>
        </p:nvSpPr>
        <p:spPr>
          <a:xfrm>
            <a:off x="9063990" y="1727261"/>
            <a:ext cx="1778923" cy="1862051"/>
          </a:xfrm>
          <a:prstGeom prst="ellipse">
            <a:avLst/>
          </a:prstGeom>
          <a:solidFill>
            <a:schemeClr val="bg1">
              <a:lumMod val="85000"/>
            </a:schemeClr>
          </a:solidFill>
          <a:ln>
            <a:solidFill>
              <a:srgbClr val="BA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Oval 24">
            <a:extLst>
              <a:ext uri="{FF2B5EF4-FFF2-40B4-BE49-F238E27FC236}">
                <a16:creationId xmlns:a16="http://schemas.microsoft.com/office/drawing/2014/main" id="{75A5E5D2-B3A7-554F-BC89-0100E69CB3DC}"/>
              </a:ext>
            </a:extLst>
          </p:cNvPr>
          <p:cNvSpPr/>
          <p:nvPr/>
        </p:nvSpPr>
        <p:spPr>
          <a:xfrm>
            <a:off x="9216390" y="4572985"/>
            <a:ext cx="1778923" cy="1862051"/>
          </a:xfrm>
          <a:prstGeom prst="ellipse">
            <a:avLst/>
          </a:prstGeom>
          <a:solidFill>
            <a:schemeClr val="bg1">
              <a:lumMod val="85000"/>
            </a:schemeClr>
          </a:solidFill>
          <a:ln>
            <a:solidFill>
              <a:srgbClr val="BA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extBox 11">
            <a:extLst>
              <a:ext uri="{FF2B5EF4-FFF2-40B4-BE49-F238E27FC236}">
                <a16:creationId xmlns:a16="http://schemas.microsoft.com/office/drawing/2014/main" id="{6066865B-6C99-7D4F-9135-4A4E668B0E87}"/>
              </a:ext>
            </a:extLst>
          </p:cNvPr>
          <p:cNvSpPr txBox="1"/>
          <p:nvPr/>
        </p:nvSpPr>
        <p:spPr>
          <a:xfrm>
            <a:off x="5994912" y="4769719"/>
            <a:ext cx="509847" cy="369332"/>
          </a:xfrm>
          <a:prstGeom prst="rect">
            <a:avLst/>
          </a:prstGeom>
          <a:noFill/>
        </p:spPr>
        <p:txBody>
          <a:bodyPr wrap="square" rtlCol="0">
            <a:spAutoFit/>
          </a:bodyPr>
          <a:lstStyle/>
          <a:p>
            <a:r>
              <a:rPr lang="en-BE" b="1" dirty="0"/>
              <a:t>A</a:t>
            </a:r>
          </a:p>
        </p:txBody>
      </p:sp>
      <p:sp>
        <p:nvSpPr>
          <p:cNvPr id="27" name="TextBox 26">
            <a:extLst>
              <a:ext uri="{FF2B5EF4-FFF2-40B4-BE49-F238E27FC236}">
                <a16:creationId xmlns:a16="http://schemas.microsoft.com/office/drawing/2014/main" id="{E23A7F99-3972-4A43-B29A-F6F91041BF1F}"/>
              </a:ext>
            </a:extLst>
          </p:cNvPr>
          <p:cNvSpPr txBox="1"/>
          <p:nvPr/>
        </p:nvSpPr>
        <p:spPr>
          <a:xfrm>
            <a:off x="9850927" y="2377907"/>
            <a:ext cx="509847" cy="369332"/>
          </a:xfrm>
          <a:prstGeom prst="rect">
            <a:avLst/>
          </a:prstGeom>
          <a:noFill/>
        </p:spPr>
        <p:txBody>
          <a:bodyPr wrap="square" rtlCol="0">
            <a:spAutoFit/>
          </a:bodyPr>
          <a:lstStyle/>
          <a:p>
            <a:r>
              <a:rPr lang="en-BE" b="1" dirty="0"/>
              <a:t>B</a:t>
            </a:r>
          </a:p>
        </p:txBody>
      </p:sp>
      <p:sp>
        <p:nvSpPr>
          <p:cNvPr id="28" name="TextBox 27">
            <a:extLst>
              <a:ext uri="{FF2B5EF4-FFF2-40B4-BE49-F238E27FC236}">
                <a16:creationId xmlns:a16="http://schemas.microsoft.com/office/drawing/2014/main" id="{4BD7AF32-6147-734F-9940-C92CE193AF20}"/>
              </a:ext>
            </a:extLst>
          </p:cNvPr>
          <p:cNvSpPr txBox="1"/>
          <p:nvPr/>
        </p:nvSpPr>
        <p:spPr>
          <a:xfrm>
            <a:off x="9953451" y="5319344"/>
            <a:ext cx="509847" cy="369332"/>
          </a:xfrm>
          <a:prstGeom prst="rect">
            <a:avLst/>
          </a:prstGeom>
          <a:noFill/>
        </p:spPr>
        <p:txBody>
          <a:bodyPr wrap="square" rtlCol="0">
            <a:spAutoFit/>
          </a:bodyPr>
          <a:lstStyle/>
          <a:p>
            <a:r>
              <a:rPr lang="en-BE" b="1" dirty="0"/>
              <a:t>C</a:t>
            </a:r>
          </a:p>
        </p:txBody>
      </p:sp>
      <p:sp>
        <p:nvSpPr>
          <p:cNvPr id="13" name="TextBox 12">
            <a:extLst>
              <a:ext uri="{FF2B5EF4-FFF2-40B4-BE49-F238E27FC236}">
                <a16:creationId xmlns:a16="http://schemas.microsoft.com/office/drawing/2014/main" id="{B5ADB382-D196-E14C-AF96-5C690AA34CB1}"/>
              </a:ext>
            </a:extLst>
          </p:cNvPr>
          <p:cNvSpPr txBox="1"/>
          <p:nvPr/>
        </p:nvSpPr>
        <p:spPr>
          <a:xfrm>
            <a:off x="945966" y="6001265"/>
            <a:ext cx="5759388" cy="646331"/>
          </a:xfrm>
          <a:prstGeom prst="rect">
            <a:avLst/>
          </a:prstGeom>
          <a:solidFill>
            <a:srgbClr val="A9C4C8"/>
          </a:solidFill>
        </p:spPr>
        <p:txBody>
          <a:bodyPr wrap="square" rtlCol="0">
            <a:spAutoFit/>
          </a:bodyPr>
          <a:lstStyle/>
          <a:p>
            <a:r>
              <a:rPr lang="en-BE" sz="3600" b="1" dirty="0">
                <a:solidFill>
                  <a:schemeClr val="bg1"/>
                </a:solidFill>
              </a:rPr>
              <a:t>Invasieve soorten aanwezig!</a:t>
            </a:r>
          </a:p>
        </p:txBody>
      </p:sp>
      <p:cxnSp>
        <p:nvCxnSpPr>
          <p:cNvPr id="22" name="Straight Arrow Connector 21">
            <a:extLst>
              <a:ext uri="{FF2B5EF4-FFF2-40B4-BE49-F238E27FC236}">
                <a16:creationId xmlns:a16="http://schemas.microsoft.com/office/drawing/2014/main" id="{8F81B25E-49DE-9A40-A11F-1D7C8B04F5CF}"/>
              </a:ext>
            </a:extLst>
          </p:cNvPr>
          <p:cNvCxnSpPr/>
          <p:nvPr/>
        </p:nvCxnSpPr>
        <p:spPr>
          <a:xfrm flipV="1">
            <a:off x="6966411" y="2975956"/>
            <a:ext cx="1898189" cy="124690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A2FFC06-AB25-E34E-9086-C02544A148AA}"/>
              </a:ext>
            </a:extLst>
          </p:cNvPr>
          <p:cNvCxnSpPr>
            <a:cxnSpLocks/>
          </p:cNvCxnSpPr>
          <p:nvPr/>
        </p:nvCxnSpPr>
        <p:spPr>
          <a:xfrm>
            <a:off x="9901956" y="3631623"/>
            <a:ext cx="102989" cy="84034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8CB1171-8F65-504E-BE51-60D4A7E99FE6}"/>
              </a:ext>
            </a:extLst>
          </p:cNvPr>
          <p:cNvCxnSpPr>
            <a:cxnSpLocks/>
          </p:cNvCxnSpPr>
          <p:nvPr/>
        </p:nvCxnSpPr>
        <p:spPr>
          <a:xfrm flipH="1" flipV="1">
            <a:off x="7165571" y="5319344"/>
            <a:ext cx="2050820" cy="68192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994FCCC-5442-DE4C-851E-E040C6D60214}"/>
              </a:ext>
            </a:extLst>
          </p:cNvPr>
          <p:cNvCxnSpPr>
            <a:cxnSpLocks/>
          </p:cNvCxnSpPr>
          <p:nvPr/>
        </p:nvCxnSpPr>
        <p:spPr>
          <a:xfrm flipH="1">
            <a:off x="7112232" y="3243277"/>
            <a:ext cx="1830037" cy="1196473"/>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652FA64-C84A-3B4F-8D2A-7B9A3F3E0519}"/>
              </a:ext>
            </a:extLst>
          </p:cNvPr>
          <p:cNvCxnSpPr>
            <a:cxnSpLocks/>
          </p:cNvCxnSpPr>
          <p:nvPr/>
        </p:nvCxnSpPr>
        <p:spPr>
          <a:xfrm flipH="1" flipV="1">
            <a:off x="10131887" y="3654426"/>
            <a:ext cx="76487" cy="761625"/>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346113B-018C-454A-9412-A66CBB903F85}"/>
              </a:ext>
            </a:extLst>
          </p:cNvPr>
          <p:cNvCxnSpPr>
            <a:cxnSpLocks/>
          </p:cNvCxnSpPr>
          <p:nvPr/>
        </p:nvCxnSpPr>
        <p:spPr>
          <a:xfrm>
            <a:off x="7112232" y="5582071"/>
            <a:ext cx="1901189" cy="577843"/>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EB439E6-531F-134A-87D5-FF4F32A42C39}"/>
              </a:ext>
            </a:extLst>
          </p:cNvPr>
          <p:cNvSpPr/>
          <p:nvPr/>
        </p:nvSpPr>
        <p:spPr>
          <a:xfrm>
            <a:off x="9654192" y="1932167"/>
            <a:ext cx="232756" cy="225426"/>
          </a:xfrm>
          <a:prstGeom prst="ellipse">
            <a:avLst/>
          </a:prstGeom>
          <a:solidFill>
            <a:srgbClr val="E8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Oval 28">
            <a:extLst>
              <a:ext uri="{FF2B5EF4-FFF2-40B4-BE49-F238E27FC236}">
                <a16:creationId xmlns:a16="http://schemas.microsoft.com/office/drawing/2014/main" id="{B4B7E859-5CC3-B741-B71B-BF6B2171303D}"/>
              </a:ext>
            </a:extLst>
          </p:cNvPr>
          <p:cNvSpPr/>
          <p:nvPr/>
        </p:nvSpPr>
        <p:spPr>
          <a:xfrm>
            <a:off x="10053752" y="2052261"/>
            <a:ext cx="232756" cy="225426"/>
          </a:xfrm>
          <a:prstGeom prst="ellipse">
            <a:avLst/>
          </a:prstGeom>
          <a:solidFill>
            <a:srgbClr val="E8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Oval 29">
            <a:extLst>
              <a:ext uri="{FF2B5EF4-FFF2-40B4-BE49-F238E27FC236}">
                <a16:creationId xmlns:a16="http://schemas.microsoft.com/office/drawing/2014/main" id="{A4B2B695-78C3-7F4D-A9D4-0236E8EC63F8}"/>
              </a:ext>
            </a:extLst>
          </p:cNvPr>
          <p:cNvSpPr/>
          <p:nvPr/>
        </p:nvSpPr>
        <p:spPr>
          <a:xfrm>
            <a:off x="9669200" y="2279282"/>
            <a:ext cx="232756" cy="225426"/>
          </a:xfrm>
          <a:prstGeom prst="ellipse">
            <a:avLst/>
          </a:prstGeom>
          <a:solidFill>
            <a:srgbClr val="E8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Oval 30">
            <a:extLst>
              <a:ext uri="{FF2B5EF4-FFF2-40B4-BE49-F238E27FC236}">
                <a16:creationId xmlns:a16="http://schemas.microsoft.com/office/drawing/2014/main" id="{EB518ED2-C5E3-6142-BE10-6AA568FD23AC}"/>
              </a:ext>
            </a:extLst>
          </p:cNvPr>
          <p:cNvSpPr/>
          <p:nvPr/>
        </p:nvSpPr>
        <p:spPr>
          <a:xfrm>
            <a:off x="5379176" y="4996167"/>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3" name="Oval 32">
            <a:extLst>
              <a:ext uri="{FF2B5EF4-FFF2-40B4-BE49-F238E27FC236}">
                <a16:creationId xmlns:a16="http://schemas.microsoft.com/office/drawing/2014/main" id="{9BEE02BF-0FD8-CD40-BC4A-6899553FE98F}"/>
              </a:ext>
            </a:extLst>
          </p:cNvPr>
          <p:cNvSpPr/>
          <p:nvPr/>
        </p:nvSpPr>
        <p:spPr>
          <a:xfrm>
            <a:off x="5757753" y="5144419"/>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Oval 34">
            <a:extLst>
              <a:ext uri="{FF2B5EF4-FFF2-40B4-BE49-F238E27FC236}">
                <a16:creationId xmlns:a16="http://schemas.microsoft.com/office/drawing/2014/main" id="{5E334A85-0C8D-DF45-AC5D-2C887DB34914}"/>
              </a:ext>
            </a:extLst>
          </p:cNvPr>
          <p:cNvSpPr/>
          <p:nvPr/>
        </p:nvSpPr>
        <p:spPr>
          <a:xfrm>
            <a:off x="5585389" y="4557776"/>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6" name="Oval 35">
            <a:extLst>
              <a:ext uri="{FF2B5EF4-FFF2-40B4-BE49-F238E27FC236}">
                <a16:creationId xmlns:a16="http://schemas.microsoft.com/office/drawing/2014/main" id="{2AC8290C-F077-824A-9719-39E58396AF2E}"/>
              </a:ext>
            </a:extLst>
          </p:cNvPr>
          <p:cNvSpPr/>
          <p:nvPr/>
        </p:nvSpPr>
        <p:spPr>
          <a:xfrm>
            <a:off x="9975618" y="2991296"/>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Oval 37">
            <a:extLst>
              <a:ext uri="{FF2B5EF4-FFF2-40B4-BE49-F238E27FC236}">
                <a16:creationId xmlns:a16="http://schemas.microsoft.com/office/drawing/2014/main" id="{C26D11F4-76AE-3A48-B0C1-CAF7D5B22067}"/>
              </a:ext>
            </a:extLst>
          </p:cNvPr>
          <p:cNvSpPr/>
          <p:nvPr/>
        </p:nvSpPr>
        <p:spPr>
          <a:xfrm>
            <a:off x="10244396" y="2702907"/>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Oval 40">
            <a:extLst>
              <a:ext uri="{FF2B5EF4-FFF2-40B4-BE49-F238E27FC236}">
                <a16:creationId xmlns:a16="http://schemas.microsoft.com/office/drawing/2014/main" id="{5EE853F7-1A19-284F-9225-66E1BF8809B3}"/>
              </a:ext>
            </a:extLst>
          </p:cNvPr>
          <p:cNvSpPr/>
          <p:nvPr/>
        </p:nvSpPr>
        <p:spPr>
          <a:xfrm>
            <a:off x="9937374" y="5949143"/>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Oval 41">
            <a:extLst>
              <a:ext uri="{FF2B5EF4-FFF2-40B4-BE49-F238E27FC236}">
                <a16:creationId xmlns:a16="http://schemas.microsoft.com/office/drawing/2014/main" id="{E420294B-0DA0-8F49-A91F-85D21AE4BA78}"/>
              </a:ext>
            </a:extLst>
          </p:cNvPr>
          <p:cNvSpPr/>
          <p:nvPr/>
        </p:nvSpPr>
        <p:spPr>
          <a:xfrm>
            <a:off x="10286508" y="5734334"/>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4" name="Oval 43">
            <a:extLst>
              <a:ext uri="{FF2B5EF4-FFF2-40B4-BE49-F238E27FC236}">
                <a16:creationId xmlns:a16="http://schemas.microsoft.com/office/drawing/2014/main" id="{4B922764-37A1-8F4C-9D17-7B195F2B8AE3}"/>
              </a:ext>
            </a:extLst>
          </p:cNvPr>
          <p:cNvSpPr/>
          <p:nvPr/>
        </p:nvSpPr>
        <p:spPr>
          <a:xfrm>
            <a:off x="9797622" y="5683459"/>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Oval 44">
            <a:extLst>
              <a:ext uri="{FF2B5EF4-FFF2-40B4-BE49-F238E27FC236}">
                <a16:creationId xmlns:a16="http://schemas.microsoft.com/office/drawing/2014/main" id="{41A6FA45-81C4-2348-B44E-43D22C8ACCC2}"/>
              </a:ext>
            </a:extLst>
          </p:cNvPr>
          <p:cNvSpPr/>
          <p:nvPr/>
        </p:nvSpPr>
        <p:spPr>
          <a:xfrm>
            <a:off x="6410548" y="6249618"/>
            <a:ext cx="232756" cy="225426"/>
          </a:xfrm>
          <a:prstGeom prst="ellipse">
            <a:avLst/>
          </a:prstGeom>
          <a:solidFill>
            <a:srgbClr val="E8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34249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7"/>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rgbClr val="A9C4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9" name="TextBox 8">
            <a:extLst>
              <a:ext uri="{FF2B5EF4-FFF2-40B4-BE49-F238E27FC236}">
                <a16:creationId xmlns:a16="http://schemas.microsoft.com/office/drawing/2014/main" id="{3139122F-CD64-1945-9F48-469EB88F0D15}"/>
              </a:ext>
            </a:extLst>
          </p:cNvPr>
          <p:cNvSpPr txBox="1"/>
          <p:nvPr/>
        </p:nvSpPr>
        <p:spPr>
          <a:xfrm>
            <a:off x="1151956" y="2565400"/>
            <a:ext cx="3570269" cy="1077218"/>
          </a:xfrm>
          <a:prstGeom prst="rect">
            <a:avLst/>
          </a:prstGeom>
          <a:noFill/>
        </p:spPr>
        <p:txBody>
          <a:bodyPr wrap="square" rtlCol="0">
            <a:spAutoFit/>
          </a:bodyPr>
          <a:lstStyle/>
          <a:p>
            <a:r>
              <a:rPr lang="en-BE" sz="3200" dirty="0">
                <a:solidFill>
                  <a:schemeClr val="bg1"/>
                </a:solidFill>
              </a:rPr>
              <a:t>Plan je terreinbezoeken</a:t>
            </a:r>
          </a:p>
        </p:txBody>
      </p:sp>
      <p:sp>
        <p:nvSpPr>
          <p:cNvPr id="10" name="Oval 9">
            <a:extLst>
              <a:ext uri="{FF2B5EF4-FFF2-40B4-BE49-F238E27FC236}">
                <a16:creationId xmlns:a16="http://schemas.microsoft.com/office/drawing/2014/main" id="{42A95FD2-D279-3845-B79C-001A191075E7}"/>
              </a:ext>
            </a:extLst>
          </p:cNvPr>
          <p:cNvSpPr/>
          <p:nvPr/>
        </p:nvSpPr>
        <p:spPr>
          <a:xfrm>
            <a:off x="5187488" y="4023360"/>
            <a:ext cx="1778923" cy="1862051"/>
          </a:xfrm>
          <a:prstGeom prst="ellipse">
            <a:avLst/>
          </a:prstGeom>
          <a:solidFill>
            <a:schemeClr val="bg1">
              <a:lumMod val="85000"/>
            </a:schemeClr>
          </a:solidFill>
          <a:ln>
            <a:solidFill>
              <a:srgbClr val="BA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Oval 23">
            <a:extLst>
              <a:ext uri="{FF2B5EF4-FFF2-40B4-BE49-F238E27FC236}">
                <a16:creationId xmlns:a16="http://schemas.microsoft.com/office/drawing/2014/main" id="{C60A4CC3-617B-8E49-8C1A-05FEB9ACD12D}"/>
              </a:ext>
            </a:extLst>
          </p:cNvPr>
          <p:cNvSpPr/>
          <p:nvPr/>
        </p:nvSpPr>
        <p:spPr>
          <a:xfrm>
            <a:off x="9063990" y="1727261"/>
            <a:ext cx="1778923" cy="1862051"/>
          </a:xfrm>
          <a:prstGeom prst="ellipse">
            <a:avLst/>
          </a:prstGeom>
          <a:solidFill>
            <a:schemeClr val="bg1">
              <a:lumMod val="85000"/>
            </a:schemeClr>
          </a:solidFill>
          <a:ln>
            <a:solidFill>
              <a:srgbClr val="BA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Oval 24">
            <a:extLst>
              <a:ext uri="{FF2B5EF4-FFF2-40B4-BE49-F238E27FC236}">
                <a16:creationId xmlns:a16="http://schemas.microsoft.com/office/drawing/2014/main" id="{75A5E5D2-B3A7-554F-BC89-0100E69CB3DC}"/>
              </a:ext>
            </a:extLst>
          </p:cNvPr>
          <p:cNvSpPr/>
          <p:nvPr/>
        </p:nvSpPr>
        <p:spPr>
          <a:xfrm>
            <a:off x="9216390" y="4572985"/>
            <a:ext cx="1778923" cy="1862051"/>
          </a:xfrm>
          <a:prstGeom prst="ellipse">
            <a:avLst/>
          </a:prstGeom>
          <a:solidFill>
            <a:schemeClr val="bg1">
              <a:lumMod val="85000"/>
            </a:schemeClr>
          </a:solidFill>
          <a:ln>
            <a:solidFill>
              <a:srgbClr val="BAD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extBox 11">
            <a:extLst>
              <a:ext uri="{FF2B5EF4-FFF2-40B4-BE49-F238E27FC236}">
                <a16:creationId xmlns:a16="http://schemas.microsoft.com/office/drawing/2014/main" id="{6066865B-6C99-7D4F-9135-4A4E668B0E87}"/>
              </a:ext>
            </a:extLst>
          </p:cNvPr>
          <p:cNvSpPr txBox="1"/>
          <p:nvPr/>
        </p:nvSpPr>
        <p:spPr>
          <a:xfrm>
            <a:off x="5994912" y="4769719"/>
            <a:ext cx="509847" cy="369332"/>
          </a:xfrm>
          <a:prstGeom prst="rect">
            <a:avLst/>
          </a:prstGeom>
          <a:noFill/>
        </p:spPr>
        <p:txBody>
          <a:bodyPr wrap="square" rtlCol="0">
            <a:spAutoFit/>
          </a:bodyPr>
          <a:lstStyle/>
          <a:p>
            <a:r>
              <a:rPr lang="en-BE" b="1" dirty="0"/>
              <a:t>A</a:t>
            </a:r>
          </a:p>
        </p:txBody>
      </p:sp>
      <p:sp>
        <p:nvSpPr>
          <p:cNvPr id="27" name="TextBox 26">
            <a:extLst>
              <a:ext uri="{FF2B5EF4-FFF2-40B4-BE49-F238E27FC236}">
                <a16:creationId xmlns:a16="http://schemas.microsoft.com/office/drawing/2014/main" id="{E23A7F99-3972-4A43-B29A-F6F91041BF1F}"/>
              </a:ext>
            </a:extLst>
          </p:cNvPr>
          <p:cNvSpPr txBox="1"/>
          <p:nvPr/>
        </p:nvSpPr>
        <p:spPr>
          <a:xfrm>
            <a:off x="9850927" y="2377907"/>
            <a:ext cx="509847" cy="369332"/>
          </a:xfrm>
          <a:prstGeom prst="rect">
            <a:avLst/>
          </a:prstGeom>
          <a:noFill/>
        </p:spPr>
        <p:txBody>
          <a:bodyPr wrap="square" rtlCol="0">
            <a:spAutoFit/>
          </a:bodyPr>
          <a:lstStyle/>
          <a:p>
            <a:r>
              <a:rPr lang="en-BE" b="1" dirty="0"/>
              <a:t>B</a:t>
            </a:r>
          </a:p>
        </p:txBody>
      </p:sp>
      <p:sp>
        <p:nvSpPr>
          <p:cNvPr id="28" name="TextBox 27">
            <a:extLst>
              <a:ext uri="{FF2B5EF4-FFF2-40B4-BE49-F238E27FC236}">
                <a16:creationId xmlns:a16="http://schemas.microsoft.com/office/drawing/2014/main" id="{4BD7AF32-6147-734F-9940-C92CE193AF20}"/>
              </a:ext>
            </a:extLst>
          </p:cNvPr>
          <p:cNvSpPr txBox="1"/>
          <p:nvPr/>
        </p:nvSpPr>
        <p:spPr>
          <a:xfrm>
            <a:off x="9953451" y="5319344"/>
            <a:ext cx="509847" cy="369332"/>
          </a:xfrm>
          <a:prstGeom prst="rect">
            <a:avLst/>
          </a:prstGeom>
          <a:noFill/>
        </p:spPr>
        <p:txBody>
          <a:bodyPr wrap="square" rtlCol="0">
            <a:spAutoFit/>
          </a:bodyPr>
          <a:lstStyle/>
          <a:p>
            <a:r>
              <a:rPr lang="en-BE" b="1" dirty="0"/>
              <a:t>C</a:t>
            </a:r>
          </a:p>
        </p:txBody>
      </p:sp>
      <p:sp>
        <p:nvSpPr>
          <p:cNvPr id="13" name="TextBox 12">
            <a:extLst>
              <a:ext uri="{FF2B5EF4-FFF2-40B4-BE49-F238E27FC236}">
                <a16:creationId xmlns:a16="http://schemas.microsoft.com/office/drawing/2014/main" id="{B5ADB382-D196-E14C-AF96-5C690AA34CB1}"/>
              </a:ext>
            </a:extLst>
          </p:cNvPr>
          <p:cNvSpPr txBox="1"/>
          <p:nvPr/>
        </p:nvSpPr>
        <p:spPr>
          <a:xfrm>
            <a:off x="945966" y="6001265"/>
            <a:ext cx="5759388" cy="646331"/>
          </a:xfrm>
          <a:prstGeom prst="rect">
            <a:avLst/>
          </a:prstGeom>
          <a:solidFill>
            <a:srgbClr val="A9C4C8"/>
          </a:solidFill>
        </p:spPr>
        <p:txBody>
          <a:bodyPr wrap="square" rtlCol="0">
            <a:spAutoFit/>
          </a:bodyPr>
          <a:lstStyle/>
          <a:p>
            <a:r>
              <a:rPr lang="en-BE" sz="3600" b="1" dirty="0">
                <a:solidFill>
                  <a:schemeClr val="bg1"/>
                </a:solidFill>
              </a:rPr>
              <a:t>Locatie met IUS als laatste!</a:t>
            </a:r>
          </a:p>
        </p:txBody>
      </p:sp>
      <p:sp>
        <p:nvSpPr>
          <p:cNvPr id="3" name="Oval 2">
            <a:extLst>
              <a:ext uri="{FF2B5EF4-FFF2-40B4-BE49-F238E27FC236}">
                <a16:creationId xmlns:a16="http://schemas.microsoft.com/office/drawing/2014/main" id="{9EB439E6-531F-134A-87D5-FF4F32A42C39}"/>
              </a:ext>
            </a:extLst>
          </p:cNvPr>
          <p:cNvSpPr/>
          <p:nvPr/>
        </p:nvSpPr>
        <p:spPr>
          <a:xfrm>
            <a:off x="9654192" y="1932167"/>
            <a:ext cx="232756" cy="225426"/>
          </a:xfrm>
          <a:prstGeom prst="ellipse">
            <a:avLst/>
          </a:prstGeom>
          <a:solidFill>
            <a:srgbClr val="E8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Oval 28">
            <a:extLst>
              <a:ext uri="{FF2B5EF4-FFF2-40B4-BE49-F238E27FC236}">
                <a16:creationId xmlns:a16="http://schemas.microsoft.com/office/drawing/2014/main" id="{B4B7E859-5CC3-B741-B71B-BF6B2171303D}"/>
              </a:ext>
            </a:extLst>
          </p:cNvPr>
          <p:cNvSpPr/>
          <p:nvPr/>
        </p:nvSpPr>
        <p:spPr>
          <a:xfrm>
            <a:off x="10053752" y="2052261"/>
            <a:ext cx="232756" cy="225426"/>
          </a:xfrm>
          <a:prstGeom prst="ellipse">
            <a:avLst/>
          </a:prstGeom>
          <a:solidFill>
            <a:srgbClr val="E8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Oval 29">
            <a:extLst>
              <a:ext uri="{FF2B5EF4-FFF2-40B4-BE49-F238E27FC236}">
                <a16:creationId xmlns:a16="http://schemas.microsoft.com/office/drawing/2014/main" id="{A4B2B695-78C3-7F4D-A9D4-0236E8EC63F8}"/>
              </a:ext>
            </a:extLst>
          </p:cNvPr>
          <p:cNvSpPr/>
          <p:nvPr/>
        </p:nvSpPr>
        <p:spPr>
          <a:xfrm>
            <a:off x="9669200" y="2279282"/>
            <a:ext cx="232756" cy="225426"/>
          </a:xfrm>
          <a:prstGeom prst="ellipse">
            <a:avLst/>
          </a:prstGeom>
          <a:solidFill>
            <a:srgbClr val="E8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Oval 30">
            <a:extLst>
              <a:ext uri="{FF2B5EF4-FFF2-40B4-BE49-F238E27FC236}">
                <a16:creationId xmlns:a16="http://schemas.microsoft.com/office/drawing/2014/main" id="{EB518ED2-C5E3-6142-BE10-6AA568FD23AC}"/>
              </a:ext>
            </a:extLst>
          </p:cNvPr>
          <p:cNvSpPr/>
          <p:nvPr/>
        </p:nvSpPr>
        <p:spPr>
          <a:xfrm>
            <a:off x="5379176" y="4996167"/>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3" name="Oval 32">
            <a:extLst>
              <a:ext uri="{FF2B5EF4-FFF2-40B4-BE49-F238E27FC236}">
                <a16:creationId xmlns:a16="http://schemas.microsoft.com/office/drawing/2014/main" id="{9BEE02BF-0FD8-CD40-BC4A-6899553FE98F}"/>
              </a:ext>
            </a:extLst>
          </p:cNvPr>
          <p:cNvSpPr/>
          <p:nvPr/>
        </p:nvSpPr>
        <p:spPr>
          <a:xfrm>
            <a:off x="5757753" y="5144419"/>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Oval 34">
            <a:extLst>
              <a:ext uri="{FF2B5EF4-FFF2-40B4-BE49-F238E27FC236}">
                <a16:creationId xmlns:a16="http://schemas.microsoft.com/office/drawing/2014/main" id="{5E334A85-0C8D-DF45-AC5D-2C887DB34914}"/>
              </a:ext>
            </a:extLst>
          </p:cNvPr>
          <p:cNvSpPr/>
          <p:nvPr/>
        </p:nvSpPr>
        <p:spPr>
          <a:xfrm>
            <a:off x="5585389" y="4557776"/>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6" name="Oval 35">
            <a:extLst>
              <a:ext uri="{FF2B5EF4-FFF2-40B4-BE49-F238E27FC236}">
                <a16:creationId xmlns:a16="http://schemas.microsoft.com/office/drawing/2014/main" id="{2AC8290C-F077-824A-9719-39E58396AF2E}"/>
              </a:ext>
            </a:extLst>
          </p:cNvPr>
          <p:cNvSpPr/>
          <p:nvPr/>
        </p:nvSpPr>
        <p:spPr>
          <a:xfrm>
            <a:off x="9975618" y="2991296"/>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Oval 37">
            <a:extLst>
              <a:ext uri="{FF2B5EF4-FFF2-40B4-BE49-F238E27FC236}">
                <a16:creationId xmlns:a16="http://schemas.microsoft.com/office/drawing/2014/main" id="{C26D11F4-76AE-3A48-B0C1-CAF7D5B22067}"/>
              </a:ext>
            </a:extLst>
          </p:cNvPr>
          <p:cNvSpPr/>
          <p:nvPr/>
        </p:nvSpPr>
        <p:spPr>
          <a:xfrm>
            <a:off x="10244396" y="2702907"/>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Oval 40">
            <a:extLst>
              <a:ext uri="{FF2B5EF4-FFF2-40B4-BE49-F238E27FC236}">
                <a16:creationId xmlns:a16="http://schemas.microsoft.com/office/drawing/2014/main" id="{5EE853F7-1A19-284F-9225-66E1BF8809B3}"/>
              </a:ext>
            </a:extLst>
          </p:cNvPr>
          <p:cNvSpPr/>
          <p:nvPr/>
        </p:nvSpPr>
        <p:spPr>
          <a:xfrm>
            <a:off x="9937374" y="5949143"/>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2" name="Oval 41">
            <a:extLst>
              <a:ext uri="{FF2B5EF4-FFF2-40B4-BE49-F238E27FC236}">
                <a16:creationId xmlns:a16="http://schemas.microsoft.com/office/drawing/2014/main" id="{E420294B-0DA0-8F49-A91F-85D21AE4BA78}"/>
              </a:ext>
            </a:extLst>
          </p:cNvPr>
          <p:cNvSpPr/>
          <p:nvPr/>
        </p:nvSpPr>
        <p:spPr>
          <a:xfrm>
            <a:off x="10286508" y="5734334"/>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4" name="Oval 43">
            <a:extLst>
              <a:ext uri="{FF2B5EF4-FFF2-40B4-BE49-F238E27FC236}">
                <a16:creationId xmlns:a16="http://schemas.microsoft.com/office/drawing/2014/main" id="{4B922764-37A1-8F4C-9D17-7B195F2B8AE3}"/>
              </a:ext>
            </a:extLst>
          </p:cNvPr>
          <p:cNvSpPr/>
          <p:nvPr/>
        </p:nvSpPr>
        <p:spPr>
          <a:xfrm>
            <a:off x="9797622" y="5683459"/>
            <a:ext cx="232756" cy="225426"/>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Oval 44">
            <a:extLst>
              <a:ext uri="{FF2B5EF4-FFF2-40B4-BE49-F238E27FC236}">
                <a16:creationId xmlns:a16="http://schemas.microsoft.com/office/drawing/2014/main" id="{41A6FA45-81C4-2348-B44E-43D22C8ACCC2}"/>
              </a:ext>
            </a:extLst>
          </p:cNvPr>
          <p:cNvSpPr/>
          <p:nvPr/>
        </p:nvSpPr>
        <p:spPr>
          <a:xfrm>
            <a:off x="6249835" y="6213365"/>
            <a:ext cx="232756" cy="225426"/>
          </a:xfrm>
          <a:prstGeom prst="ellipse">
            <a:avLst/>
          </a:prstGeom>
          <a:solidFill>
            <a:srgbClr val="E8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TextBox 4">
            <a:extLst>
              <a:ext uri="{FF2B5EF4-FFF2-40B4-BE49-F238E27FC236}">
                <a16:creationId xmlns:a16="http://schemas.microsoft.com/office/drawing/2014/main" id="{79E984F6-4458-7B4D-8C60-C67A455FB837}"/>
              </a:ext>
            </a:extLst>
          </p:cNvPr>
          <p:cNvSpPr txBox="1"/>
          <p:nvPr/>
        </p:nvSpPr>
        <p:spPr>
          <a:xfrm>
            <a:off x="8515780" y="1593672"/>
            <a:ext cx="3029195" cy="369332"/>
          </a:xfrm>
          <a:prstGeom prst="rect">
            <a:avLst/>
          </a:prstGeom>
          <a:noFill/>
          <a:ln>
            <a:solidFill>
              <a:srgbClr val="A9C4C8"/>
            </a:solidFill>
          </a:ln>
        </p:spPr>
        <p:txBody>
          <a:bodyPr wrap="square" rtlCol="0">
            <a:spAutoFit/>
          </a:bodyPr>
          <a:lstStyle/>
          <a:p>
            <a:r>
              <a:rPr lang="en-BE" dirty="0"/>
              <a:t>Laatste locatie (of aparte set!)</a:t>
            </a:r>
          </a:p>
        </p:txBody>
      </p:sp>
    </p:spTree>
    <p:extLst>
      <p:ext uri="{BB962C8B-B14F-4D97-AF65-F5344CB8AC3E}">
        <p14:creationId xmlns:p14="http://schemas.microsoft.com/office/powerpoint/2010/main" val="1832915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8045450"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8"/>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rgbClr val="BAD7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3" name="Freeform 2">
            <a:extLst>
              <a:ext uri="{FF2B5EF4-FFF2-40B4-BE49-F238E27FC236}">
                <a16:creationId xmlns:a16="http://schemas.microsoft.com/office/drawing/2014/main" id="{A0162F7A-DFBF-2349-B9D6-6A3C47288140}"/>
              </a:ext>
            </a:extLst>
          </p:cNvPr>
          <p:cNvSpPr/>
          <p:nvPr/>
        </p:nvSpPr>
        <p:spPr>
          <a:xfrm>
            <a:off x="5835535" y="2360815"/>
            <a:ext cx="5702530" cy="2711718"/>
          </a:xfrm>
          <a:custGeom>
            <a:avLst/>
            <a:gdLst>
              <a:gd name="connsiteX0" fmla="*/ 0 w 5702530"/>
              <a:gd name="connsiteY0" fmla="*/ 0 h 2711718"/>
              <a:gd name="connsiteX1" fmla="*/ 133003 w 5702530"/>
              <a:gd name="connsiteY1" fmla="*/ 16625 h 2711718"/>
              <a:gd name="connsiteX2" fmla="*/ 914400 w 5702530"/>
              <a:gd name="connsiteY2" fmla="*/ 33250 h 2711718"/>
              <a:gd name="connsiteX3" fmla="*/ 1080654 w 5702530"/>
              <a:gd name="connsiteY3" fmla="*/ 99752 h 2711718"/>
              <a:gd name="connsiteX4" fmla="*/ 1163781 w 5702530"/>
              <a:gd name="connsiteY4" fmla="*/ 133003 h 2711718"/>
              <a:gd name="connsiteX5" fmla="*/ 1213658 w 5702530"/>
              <a:gd name="connsiteY5" fmla="*/ 166254 h 2711718"/>
              <a:gd name="connsiteX6" fmla="*/ 1263534 w 5702530"/>
              <a:gd name="connsiteY6" fmla="*/ 182880 h 2711718"/>
              <a:gd name="connsiteX7" fmla="*/ 1379912 w 5702530"/>
              <a:gd name="connsiteY7" fmla="*/ 232756 h 2711718"/>
              <a:gd name="connsiteX8" fmla="*/ 1429789 w 5702530"/>
              <a:gd name="connsiteY8" fmla="*/ 282632 h 2711718"/>
              <a:gd name="connsiteX9" fmla="*/ 1479665 w 5702530"/>
              <a:gd name="connsiteY9" fmla="*/ 315883 h 2711718"/>
              <a:gd name="connsiteX10" fmla="*/ 1579418 w 5702530"/>
              <a:gd name="connsiteY10" fmla="*/ 415636 h 2711718"/>
              <a:gd name="connsiteX11" fmla="*/ 1629294 w 5702530"/>
              <a:gd name="connsiteY11" fmla="*/ 465512 h 2711718"/>
              <a:gd name="connsiteX12" fmla="*/ 1662545 w 5702530"/>
              <a:gd name="connsiteY12" fmla="*/ 515389 h 2711718"/>
              <a:gd name="connsiteX13" fmla="*/ 1795549 w 5702530"/>
              <a:gd name="connsiteY13" fmla="*/ 665018 h 2711718"/>
              <a:gd name="connsiteX14" fmla="*/ 1862050 w 5702530"/>
              <a:gd name="connsiteY14" fmla="*/ 764770 h 2711718"/>
              <a:gd name="connsiteX15" fmla="*/ 1961803 w 5702530"/>
              <a:gd name="connsiteY15" fmla="*/ 914400 h 2711718"/>
              <a:gd name="connsiteX16" fmla="*/ 2028305 w 5702530"/>
              <a:gd name="connsiteY16" fmla="*/ 1014152 h 2711718"/>
              <a:gd name="connsiteX17" fmla="*/ 2061556 w 5702530"/>
              <a:gd name="connsiteY17" fmla="*/ 1064029 h 2711718"/>
              <a:gd name="connsiteX18" fmla="*/ 2111432 w 5702530"/>
              <a:gd name="connsiteY18" fmla="*/ 1113905 h 2711718"/>
              <a:gd name="connsiteX19" fmla="*/ 2177934 w 5702530"/>
              <a:gd name="connsiteY19" fmla="*/ 1213658 h 2711718"/>
              <a:gd name="connsiteX20" fmla="*/ 2277687 w 5702530"/>
              <a:gd name="connsiteY20" fmla="*/ 1280160 h 2711718"/>
              <a:gd name="connsiteX21" fmla="*/ 2327563 w 5702530"/>
              <a:gd name="connsiteY21" fmla="*/ 1313410 h 2711718"/>
              <a:gd name="connsiteX22" fmla="*/ 2427316 w 5702530"/>
              <a:gd name="connsiteY22" fmla="*/ 1346661 h 2711718"/>
              <a:gd name="connsiteX23" fmla="*/ 2477192 w 5702530"/>
              <a:gd name="connsiteY23" fmla="*/ 1363287 h 2711718"/>
              <a:gd name="connsiteX24" fmla="*/ 2626821 w 5702530"/>
              <a:gd name="connsiteY24" fmla="*/ 1379912 h 2711718"/>
              <a:gd name="connsiteX25" fmla="*/ 3009207 w 5702530"/>
              <a:gd name="connsiteY25" fmla="*/ 1396538 h 2711718"/>
              <a:gd name="connsiteX26" fmla="*/ 3158836 w 5702530"/>
              <a:gd name="connsiteY26" fmla="*/ 1413163 h 2711718"/>
              <a:gd name="connsiteX27" fmla="*/ 3424843 w 5702530"/>
              <a:gd name="connsiteY27" fmla="*/ 1446414 h 2711718"/>
              <a:gd name="connsiteX28" fmla="*/ 3657600 w 5702530"/>
              <a:gd name="connsiteY28" fmla="*/ 1512916 h 2711718"/>
              <a:gd name="connsiteX29" fmla="*/ 3707476 w 5702530"/>
              <a:gd name="connsiteY29" fmla="*/ 1529541 h 2711718"/>
              <a:gd name="connsiteX30" fmla="*/ 3757352 w 5702530"/>
              <a:gd name="connsiteY30" fmla="*/ 1562792 h 2711718"/>
              <a:gd name="connsiteX31" fmla="*/ 3873730 w 5702530"/>
              <a:gd name="connsiteY31" fmla="*/ 1596043 h 2711718"/>
              <a:gd name="connsiteX32" fmla="*/ 3973483 w 5702530"/>
              <a:gd name="connsiteY32" fmla="*/ 1679170 h 2711718"/>
              <a:gd name="connsiteX33" fmla="*/ 4073236 w 5702530"/>
              <a:gd name="connsiteY33" fmla="*/ 1745672 h 2711718"/>
              <a:gd name="connsiteX34" fmla="*/ 4123112 w 5702530"/>
              <a:gd name="connsiteY34" fmla="*/ 1778923 h 2711718"/>
              <a:gd name="connsiteX35" fmla="*/ 4222865 w 5702530"/>
              <a:gd name="connsiteY35" fmla="*/ 1845425 h 2711718"/>
              <a:gd name="connsiteX36" fmla="*/ 4355869 w 5702530"/>
              <a:gd name="connsiteY36" fmla="*/ 1995054 h 2711718"/>
              <a:gd name="connsiteX37" fmla="*/ 4405745 w 5702530"/>
              <a:gd name="connsiteY37" fmla="*/ 2044930 h 2711718"/>
              <a:gd name="connsiteX38" fmla="*/ 4472247 w 5702530"/>
              <a:gd name="connsiteY38" fmla="*/ 2144683 h 2711718"/>
              <a:gd name="connsiteX39" fmla="*/ 4505498 w 5702530"/>
              <a:gd name="connsiteY39" fmla="*/ 2194560 h 2711718"/>
              <a:gd name="connsiteX40" fmla="*/ 4555374 w 5702530"/>
              <a:gd name="connsiteY40" fmla="*/ 2261061 h 2711718"/>
              <a:gd name="connsiteX41" fmla="*/ 4671752 w 5702530"/>
              <a:gd name="connsiteY41" fmla="*/ 2427316 h 2711718"/>
              <a:gd name="connsiteX42" fmla="*/ 4721629 w 5702530"/>
              <a:gd name="connsiteY42" fmla="*/ 2460567 h 2711718"/>
              <a:gd name="connsiteX43" fmla="*/ 4788130 w 5702530"/>
              <a:gd name="connsiteY43" fmla="*/ 2560320 h 2711718"/>
              <a:gd name="connsiteX44" fmla="*/ 4887883 w 5702530"/>
              <a:gd name="connsiteY44" fmla="*/ 2610196 h 2711718"/>
              <a:gd name="connsiteX45" fmla="*/ 4937760 w 5702530"/>
              <a:gd name="connsiteY45" fmla="*/ 2643447 h 2711718"/>
              <a:gd name="connsiteX46" fmla="*/ 5087389 w 5702530"/>
              <a:gd name="connsiteY46" fmla="*/ 2676698 h 2711718"/>
              <a:gd name="connsiteX47" fmla="*/ 5320145 w 5702530"/>
              <a:gd name="connsiteY47" fmla="*/ 2709949 h 2711718"/>
              <a:gd name="connsiteX48" fmla="*/ 5702530 w 5702530"/>
              <a:gd name="connsiteY48" fmla="*/ 2709949 h 271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702530" h="2711718">
                <a:moveTo>
                  <a:pt x="0" y="0"/>
                </a:moveTo>
                <a:cubicBezTo>
                  <a:pt x="44334" y="5542"/>
                  <a:pt x="88353" y="15001"/>
                  <a:pt x="133003" y="16625"/>
                </a:cubicBezTo>
                <a:cubicBezTo>
                  <a:pt x="393356" y="26092"/>
                  <a:pt x="654292" y="18527"/>
                  <a:pt x="914400" y="33250"/>
                </a:cubicBezTo>
                <a:cubicBezTo>
                  <a:pt x="969534" y="36371"/>
                  <a:pt x="1030978" y="77674"/>
                  <a:pt x="1080654" y="99752"/>
                </a:cubicBezTo>
                <a:cubicBezTo>
                  <a:pt x="1107925" y="111873"/>
                  <a:pt x="1137088" y="119657"/>
                  <a:pt x="1163781" y="133003"/>
                </a:cubicBezTo>
                <a:cubicBezTo>
                  <a:pt x="1181653" y="141939"/>
                  <a:pt x="1195786" y="157318"/>
                  <a:pt x="1213658" y="166254"/>
                </a:cubicBezTo>
                <a:cubicBezTo>
                  <a:pt x="1229333" y="174091"/>
                  <a:pt x="1247859" y="175043"/>
                  <a:pt x="1263534" y="182880"/>
                </a:cubicBezTo>
                <a:cubicBezTo>
                  <a:pt x="1378345" y="240286"/>
                  <a:pt x="1241510" y="198154"/>
                  <a:pt x="1379912" y="232756"/>
                </a:cubicBezTo>
                <a:cubicBezTo>
                  <a:pt x="1396538" y="249381"/>
                  <a:pt x="1411727" y="267580"/>
                  <a:pt x="1429789" y="282632"/>
                </a:cubicBezTo>
                <a:cubicBezTo>
                  <a:pt x="1445139" y="295424"/>
                  <a:pt x="1464731" y="302608"/>
                  <a:pt x="1479665" y="315883"/>
                </a:cubicBezTo>
                <a:cubicBezTo>
                  <a:pt x="1514811" y="347124"/>
                  <a:pt x="1546167" y="382385"/>
                  <a:pt x="1579418" y="415636"/>
                </a:cubicBezTo>
                <a:cubicBezTo>
                  <a:pt x="1596043" y="432261"/>
                  <a:pt x="1616252" y="445949"/>
                  <a:pt x="1629294" y="465512"/>
                </a:cubicBezTo>
                <a:cubicBezTo>
                  <a:pt x="1640378" y="482138"/>
                  <a:pt x="1649270" y="500455"/>
                  <a:pt x="1662545" y="515389"/>
                </a:cubicBezTo>
                <a:cubicBezTo>
                  <a:pt x="1814388" y="686212"/>
                  <a:pt x="1720084" y="551819"/>
                  <a:pt x="1795549" y="665018"/>
                </a:cubicBezTo>
                <a:cubicBezTo>
                  <a:pt x="1827344" y="760405"/>
                  <a:pt x="1789405" y="671369"/>
                  <a:pt x="1862050" y="764770"/>
                </a:cubicBezTo>
                <a:cubicBezTo>
                  <a:pt x="1862058" y="764780"/>
                  <a:pt x="1945174" y="889457"/>
                  <a:pt x="1961803" y="914400"/>
                </a:cubicBezTo>
                <a:lnTo>
                  <a:pt x="2028305" y="1014152"/>
                </a:lnTo>
                <a:cubicBezTo>
                  <a:pt x="2039389" y="1030778"/>
                  <a:pt x="2047427" y="1049900"/>
                  <a:pt x="2061556" y="1064029"/>
                </a:cubicBezTo>
                <a:cubicBezTo>
                  <a:pt x="2078181" y="1080654"/>
                  <a:pt x="2096997" y="1095346"/>
                  <a:pt x="2111432" y="1113905"/>
                </a:cubicBezTo>
                <a:cubicBezTo>
                  <a:pt x="2135967" y="1145450"/>
                  <a:pt x="2144683" y="1191491"/>
                  <a:pt x="2177934" y="1213658"/>
                </a:cubicBezTo>
                <a:lnTo>
                  <a:pt x="2277687" y="1280160"/>
                </a:lnTo>
                <a:cubicBezTo>
                  <a:pt x="2294312" y="1291243"/>
                  <a:pt x="2308607" y="1307091"/>
                  <a:pt x="2327563" y="1313410"/>
                </a:cubicBezTo>
                <a:lnTo>
                  <a:pt x="2427316" y="1346661"/>
                </a:lnTo>
                <a:cubicBezTo>
                  <a:pt x="2443941" y="1352203"/>
                  <a:pt x="2459774" y="1361352"/>
                  <a:pt x="2477192" y="1363287"/>
                </a:cubicBezTo>
                <a:cubicBezTo>
                  <a:pt x="2527068" y="1368829"/>
                  <a:pt x="2576735" y="1376782"/>
                  <a:pt x="2626821" y="1379912"/>
                </a:cubicBezTo>
                <a:cubicBezTo>
                  <a:pt x="2754155" y="1387870"/>
                  <a:pt x="2881745" y="1390996"/>
                  <a:pt x="3009207" y="1396538"/>
                </a:cubicBezTo>
                <a:lnTo>
                  <a:pt x="3158836" y="1413163"/>
                </a:lnTo>
                <a:cubicBezTo>
                  <a:pt x="3311553" y="1428435"/>
                  <a:pt x="3308609" y="1419591"/>
                  <a:pt x="3424843" y="1446414"/>
                </a:cubicBezTo>
                <a:cubicBezTo>
                  <a:pt x="3560537" y="1477728"/>
                  <a:pt x="3538509" y="1473219"/>
                  <a:pt x="3657600" y="1512916"/>
                </a:cubicBezTo>
                <a:lnTo>
                  <a:pt x="3707476" y="1529541"/>
                </a:lnTo>
                <a:cubicBezTo>
                  <a:pt x="3724101" y="1540625"/>
                  <a:pt x="3739480" y="1553856"/>
                  <a:pt x="3757352" y="1562792"/>
                </a:cubicBezTo>
                <a:cubicBezTo>
                  <a:pt x="3781205" y="1574719"/>
                  <a:pt x="3852419" y="1590715"/>
                  <a:pt x="3873730" y="1596043"/>
                </a:cubicBezTo>
                <a:cubicBezTo>
                  <a:pt x="4051954" y="1714858"/>
                  <a:pt x="3781474" y="1529830"/>
                  <a:pt x="3973483" y="1679170"/>
                </a:cubicBezTo>
                <a:cubicBezTo>
                  <a:pt x="4005028" y="1703705"/>
                  <a:pt x="4039985" y="1723505"/>
                  <a:pt x="4073236" y="1745672"/>
                </a:cubicBezTo>
                <a:cubicBezTo>
                  <a:pt x="4089861" y="1756756"/>
                  <a:pt x="4108983" y="1764794"/>
                  <a:pt x="4123112" y="1778923"/>
                </a:cubicBezTo>
                <a:cubicBezTo>
                  <a:pt x="4185381" y="1841192"/>
                  <a:pt x="4150683" y="1821365"/>
                  <a:pt x="4222865" y="1845425"/>
                </a:cubicBezTo>
                <a:cubicBezTo>
                  <a:pt x="4282200" y="1934427"/>
                  <a:pt x="4241987" y="1881172"/>
                  <a:pt x="4355869" y="1995054"/>
                </a:cubicBezTo>
                <a:cubicBezTo>
                  <a:pt x="4372494" y="2011679"/>
                  <a:pt x="4392703" y="2025367"/>
                  <a:pt x="4405745" y="2044930"/>
                </a:cubicBezTo>
                <a:lnTo>
                  <a:pt x="4472247" y="2144683"/>
                </a:lnTo>
                <a:cubicBezTo>
                  <a:pt x="4483331" y="2161309"/>
                  <a:pt x="4493509" y="2178575"/>
                  <a:pt x="4505498" y="2194560"/>
                </a:cubicBezTo>
                <a:cubicBezTo>
                  <a:pt x="4522123" y="2216727"/>
                  <a:pt x="4539484" y="2238361"/>
                  <a:pt x="4555374" y="2261061"/>
                </a:cubicBezTo>
                <a:cubicBezTo>
                  <a:pt x="4568045" y="2279162"/>
                  <a:pt x="4645881" y="2401445"/>
                  <a:pt x="4671752" y="2427316"/>
                </a:cubicBezTo>
                <a:cubicBezTo>
                  <a:pt x="4685881" y="2441445"/>
                  <a:pt x="4705003" y="2449483"/>
                  <a:pt x="4721629" y="2460567"/>
                </a:cubicBezTo>
                <a:cubicBezTo>
                  <a:pt x="4743796" y="2493818"/>
                  <a:pt x="4754879" y="2538153"/>
                  <a:pt x="4788130" y="2560320"/>
                </a:cubicBezTo>
                <a:cubicBezTo>
                  <a:pt x="4931080" y="2655616"/>
                  <a:pt x="4750210" y="2541359"/>
                  <a:pt x="4887883" y="2610196"/>
                </a:cubicBezTo>
                <a:cubicBezTo>
                  <a:pt x="4905755" y="2619132"/>
                  <a:pt x="4919888" y="2634511"/>
                  <a:pt x="4937760" y="2643447"/>
                </a:cubicBezTo>
                <a:cubicBezTo>
                  <a:pt x="4979634" y="2664384"/>
                  <a:pt x="5047257" y="2669401"/>
                  <a:pt x="5087389" y="2676698"/>
                </a:cubicBezTo>
                <a:cubicBezTo>
                  <a:pt x="5182622" y="2694013"/>
                  <a:pt x="5208323" y="2706454"/>
                  <a:pt x="5320145" y="2709949"/>
                </a:cubicBezTo>
                <a:cubicBezTo>
                  <a:pt x="5447544" y="2713930"/>
                  <a:pt x="5575068" y="2709949"/>
                  <a:pt x="5702530" y="27099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Freeform 4">
            <a:extLst>
              <a:ext uri="{FF2B5EF4-FFF2-40B4-BE49-F238E27FC236}">
                <a16:creationId xmlns:a16="http://schemas.microsoft.com/office/drawing/2014/main" id="{B6D3BF4E-E3DB-A540-BFC3-9DA9290C6FDA}"/>
              </a:ext>
            </a:extLst>
          </p:cNvPr>
          <p:cNvSpPr/>
          <p:nvPr/>
        </p:nvSpPr>
        <p:spPr>
          <a:xfrm>
            <a:off x="5769033" y="3441469"/>
            <a:ext cx="5203767" cy="2410691"/>
          </a:xfrm>
          <a:custGeom>
            <a:avLst/>
            <a:gdLst>
              <a:gd name="connsiteX0" fmla="*/ 0 w 5203767"/>
              <a:gd name="connsiteY0" fmla="*/ 0 h 2410691"/>
              <a:gd name="connsiteX1" fmla="*/ 116378 w 5203767"/>
              <a:gd name="connsiteY1" fmla="*/ 16626 h 2410691"/>
              <a:gd name="connsiteX2" fmla="*/ 399011 w 5203767"/>
              <a:gd name="connsiteY2" fmla="*/ 33251 h 2410691"/>
              <a:gd name="connsiteX3" fmla="*/ 448887 w 5203767"/>
              <a:gd name="connsiteY3" fmla="*/ 49876 h 2410691"/>
              <a:gd name="connsiteX4" fmla="*/ 515389 w 5203767"/>
              <a:gd name="connsiteY4" fmla="*/ 66502 h 2410691"/>
              <a:gd name="connsiteX5" fmla="*/ 565265 w 5203767"/>
              <a:gd name="connsiteY5" fmla="*/ 83127 h 2410691"/>
              <a:gd name="connsiteX6" fmla="*/ 698269 w 5203767"/>
              <a:gd name="connsiteY6" fmla="*/ 133004 h 2410691"/>
              <a:gd name="connsiteX7" fmla="*/ 798022 w 5203767"/>
              <a:gd name="connsiteY7" fmla="*/ 199506 h 2410691"/>
              <a:gd name="connsiteX8" fmla="*/ 847898 w 5203767"/>
              <a:gd name="connsiteY8" fmla="*/ 232756 h 2410691"/>
              <a:gd name="connsiteX9" fmla="*/ 897774 w 5203767"/>
              <a:gd name="connsiteY9" fmla="*/ 249382 h 2410691"/>
              <a:gd name="connsiteX10" fmla="*/ 1097280 w 5203767"/>
              <a:gd name="connsiteY10" fmla="*/ 415636 h 2410691"/>
              <a:gd name="connsiteX11" fmla="*/ 1180407 w 5203767"/>
              <a:gd name="connsiteY11" fmla="*/ 515389 h 2410691"/>
              <a:gd name="connsiteX12" fmla="*/ 1197032 w 5203767"/>
              <a:gd name="connsiteY12" fmla="*/ 565266 h 2410691"/>
              <a:gd name="connsiteX13" fmla="*/ 1263534 w 5203767"/>
              <a:gd name="connsiteY13" fmla="*/ 665018 h 2410691"/>
              <a:gd name="connsiteX14" fmla="*/ 1330036 w 5203767"/>
              <a:gd name="connsiteY14" fmla="*/ 764771 h 2410691"/>
              <a:gd name="connsiteX15" fmla="*/ 1463040 w 5203767"/>
              <a:gd name="connsiteY15" fmla="*/ 964276 h 2410691"/>
              <a:gd name="connsiteX16" fmla="*/ 1496291 w 5203767"/>
              <a:gd name="connsiteY16" fmla="*/ 1014153 h 2410691"/>
              <a:gd name="connsiteX17" fmla="*/ 1679171 w 5203767"/>
              <a:gd name="connsiteY17" fmla="*/ 1113906 h 2410691"/>
              <a:gd name="connsiteX18" fmla="*/ 1745672 w 5203767"/>
              <a:gd name="connsiteY18" fmla="*/ 1147156 h 2410691"/>
              <a:gd name="connsiteX19" fmla="*/ 1928552 w 5203767"/>
              <a:gd name="connsiteY19" fmla="*/ 1197033 h 2410691"/>
              <a:gd name="connsiteX20" fmla="*/ 1995054 w 5203767"/>
              <a:gd name="connsiteY20" fmla="*/ 1213658 h 2410691"/>
              <a:gd name="connsiteX21" fmla="*/ 3175462 w 5203767"/>
              <a:gd name="connsiteY21" fmla="*/ 1246909 h 2410691"/>
              <a:gd name="connsiteX22" fmla="*/ 3275214 w 5203767"/>
              <a:gd name="connsiteY22" fmla="*/ 1280160 h 2410691"/>
              <a:gd name="connsiteX23" fmla="*/ 3374967 w 5203767"/>
              <a:gd name="connsiteY23" fmla="*/ 1330036 h 2410691"/>
              <a:gd name="connsiteX24" fmla="*/ 3474720 w 5203767"/>
              <a:gd name="connsiteY24" fmla="*/ 1413164 h 2410691"/>
              <a:gd name="connsiteX25" fmla="*/ 3524596 w 5203767"/>
              <a:gd name="connsiteY25" fmla="*/ 1463040 h 2410691"/>
              <a:gd name="connsiteX26" fmla="*/ 3591098 w 5203767"/>
              <a:gd name="connsiteY26" fmla="*/ 1512916 h 2410691"/>
              <a:gd name="connsiteX27" fmla="*/ 3624349 w 5203767"/>
              <a:gd name="connsiteY27" fmla="*/ 1562793 h 2410691"/>
              <a:gd name="connsiteX28" fmla="*/ 3724102 w 5203767"/>
              <a:gd name="connsiteY28" fmla="*/ 1662546 h 2410691"/>
              <a:gd name="connsiteX29" fmla="*/ 3790603 w 5203767"/>
              <a:gd name="connsiteY29" fmla="*/ 1762298 h 2410691"/>
              <a:gd name="connsiteX30" fmla="*/ 3823854 w 5203767"/>
              <a:gd name="connsiteY30" fmla="*/ 1812175 h 2410691"/>
              <a:gd name="connsiteX31" fmla="*/ 3973483 w 5203767"/>
              <a:gd name="connsiteY31" fmla="*/ 1945178 h 2410691"/>
              <a:gd name="connsiteX32" fmla="*/ 4006734 w 5203767"/>
              <a:gd name="connsiteY32" fmla="*/ 1995055 h 2410691"/>
              <a:gd name="connsiteX33" fmla="*/ 4156363 w 5203767"/>
              <a:gd name="connsiteY33" fmla="*/ 2078182 h 2410691"/>
              <a:gd name="connsiteX34" fmla="*/ 4206240 w 5203767"/>
              <a:gd name="connsiteY34" fmla="*/ 2111433 h 2410691"/>
              <a:gd name="connsiteX35" fmla="*/ 4305992 w 5203767"/>
              <a:gd name="connsiteY35" fmla="*/ 2144684 h 2410691"/>
              <a:gd name="connsiteX36" fmla="*/ 4355869 w 5203767"/>
              <a:gd name="connsiteY36" fmla="*/ 2161309 h 2410691"/>
              <a:gd name="connsiteX37" fmla="*/ 4438996 w 5203767"/>
              <a:gd name="connsiteY37" fmla="*/ 2177935 h 2410691"/>
              <a:gd name="connsiteX38" fmla="*/ 4538749 w 5203767"/>
              <a:gd name="connsiteY38" fmla="*/ 2211186 h 2410691"/>
              <a:gd name="connsiteX39" fmla="*/ 4588625 w 5203767"/>
              <a:gd name="connsiteY39" fmla="*/ 2227811 h 2410691"/>
              <a:gd name="connsiteX40" fmla="*/ 4804756 w 5203767"/>
              <a:gd name="connsiteY40" fmla="*/ 2277687 h 2410691"/>
              <a:gd name="connsiteX41" fmla="*/ 4987636 w 5203767"/>
              <a:gd name="connsiteY41" fmla="*/ 2310938 h 2410691"/>
              <a:gd name="connsiteX42" fmla="*/ 5037512 w 5203767"/>
              <a:gd name="connsiteY42" fmla="*/ 2327564 h 2410691"/>
              <a:gd name="connsiteX43" fmla="*/ 5087389 w 5203767"/>
              <a:gd name="connsiteY43" fmla="*/ 2360815 h 2410691"/>
              <a:gd name="connsiteX44" fmla="*/ 5203767 w 5203767"/>
              <a:gd name="connsiteY44" fmla="*/ 2410691 h 24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203767" h="2410691">
                <a:moveTo>
                  <a:pt x="0" y="0"/>
                </a:moveTo>
                <a:cubicBezTo>
                  <a:pt x="38793" y="5542"/>
                  <a:pt x="77327" y="13372"/>
                  <a:pt x="116378" y="16626"/>
                </a:cubicBezTo>
                <a:cubicBezTo>
                  <a:pt x="210426" y="24463"/>
                  <a:pt x="305105" y="23861"/>
                  <a:pt x="399011" y="33251"/>
                </a:cubicBezTo>
                <a:cubicBezTo>
                  <a:pt x="416449" y="34995"/>
                  <a:pt x="432037" y="45062"/>
                  <a:pt x="448887" y="49876"/>
                </a:cubicBezTo>
                <a:cubicBezTo>
                  <a:pt x="470857" y="56153"/>
                  <a:pt x="493419" y="60225"/>
                  <a:pt x="515389" y="66502"/>
                </a:cubicBezTo>
                <a:cubicBezTo>
                  <a:pt x="532239" y="71316"/>
                  <a:pt x="548415" y="78313"/>
                  <a:pt x="565265" y="83127"/>
                </a:cubicBezTo>
                <a:cubicBezTo>
                  <a:pt x="640595" y="104650"/>
                  <a:pt x="627834" y="90743"/>
                  <a:pt x="698269" y="133004"/>
                </a:cubicBezTo>
                <a:cubicBezTo>
                  <a:pt x="732537" y="153565"/>
                  <a:pt x="764771" y="177339"/>
                  <a:pt x="798022" y="199506"/>
                </a:cubicBezTo>
                <a:cubicBezTo>
                  <a:pt x="814647" y="210589"/>
                  <a:pt x="828942" y="226437"/>
                  <a:pt x="847898" y="232756"/>
                </a:cubicBezTo>
                <a:cubicBezTo>
                  <a:pt x="864523" y="238298"/>
                  <a:pt x="882455" y="240871"/>
                  <a:pt x="897774" y="249382"/>
                </a:cubicBezTo>
                <a:cubicBezTo>
                  <a:pt x="1001932" y="307248"/>
                  <a:pt x="1010125" y="328481"/>
                  <a:pt x="1097280" y="415636"/>
                </a:cubicBezTo>
                <a:cubicBezTo>
                  <a:pt x="1161282" y="479638"/>
                  <a:pt x="1134116" y="445953"/>
                  <a:pt x="1180407" y="515389"/>
                </a:cubicBezTo>
                <a:cubicBezTo>
                  <a:pt x="1185949" y="532015"/>
                  <a:pt x="1188521" y="549946"/>
                  <a:pt x="1197032" y="565266"/>
                </a:cubicBezTo>
                <a:cubicBezTo>
                  <a:pt x="1216439" y="600199"/>
                  <a:pt x="1241367" y="631767"/>
                  <a:pt x="1263534" y="665018"/>
                </a:cubicBezTo>
                <a:lnTo>
                  <a:pt x="1330036" y="764771"/>
                </a:lnTo>
                <a:lnTo>
                  <a:pt x="1463040" y="964276"/>
                </a:lnTo>
                <a:cubicBezTo>
                  <a:pt x="1474124" y="980902"/>
                  <a:pt x="1479665" y="1003069"/>
                  <a:pt x="1496291" y="1014153"/>
                </a:cubicBezTo>
                <a:cubicBezTo>
                  <a:pt x="1587409" y="1074899"/>
                  <a:pt x="1528298" y="1038470"/>
                  <a:pt x="1679171" y="1113906"/>
                </a:cubicBezTo>
                <a:cubicBezTo>
                  <a:pt x="1701338" y="1124989"/>
                  <a:pt x="1722160" y="1139319"/>
                  <a:pt x="1745672" y="1147156"/>
                </a:cubicBezTo>
                <a:cubicBezTo>
                  <a:pt x="1838900" y="1178233"/>
                  <a:pt x="1778553" y="1159533"/>
                  <a:pt x="1928552" y="1197033"/>
                </a:cubicBezTo>
                <a:cubicBezTo>
                  <a:pt x="1950719" y="1202575"/>
                  <a:pt x="1972381" y="1210824"/>
                  <a:pt x="1995054" y="1213658"/>
                </a:cubicBezTo>
                <a:cubicBezTo>
                  <a:pt x="2474540" y="1273596"/>
                  <a:pt x="2083384" y="1229575"/>
                  <a:pt x="3175462" y="1246909"/>
                </a:cubicBezTo>
                <a:cubicBezTo>
                  <a:pt x="3208713" y="1257993"/>
                  <a:pt x="3246051" y="1260718"/>
                  <a:pt x="3275214" y="1280160"/>
                </a:cubicBezTo>
                <a:cubicBezTo>
                  <a:pt x="3339672" y="1323132"/>
                  <a:pt x="3306135" y="1307092"/>
                  <a:pt x="3374967" y="1330036"/>
                </a:cubicBezTo>
                <a:cubicBezTo>
                  <a:pt x="3520670" y="1475742"/>
                  <a:pt x="3335849" y="1297439"/>
                  <a:pt x="3474720" y="1413164"/>
                </a:cubicBezTo>
                <a:cubicBezTo>
                  <a:pt x="3492782" y="1428216"/>
                  <a:pt x="3506744" y="1447739"/>
                  <a:pt x="3524596" y="1463040"/>
                </a:cubicBezTo>
                <a:cubicBezTo>
                  <a:pt x="3545634" y="1481073"/>
                  <a:pt x="3568931" y="1496291"/>
                  <a:pt x="3591098" y="1512916"/>
                </a:cubicBezTo>
                <a:cubicBezTo>
                  <a:pt x="3602182" y="1529542"/>
                  <a:pt x="3611074" y="1547859"/>
                  <a:pt x="3624349" y="1562793"/>
                </a:cubicBezTo>
                <a:cubicBezTo>
                  <a:pt x="3655590" y="1597939"/>
                  <a:pt x="3698018" y="1623420"/>
                  <a:pt x="3724102" y="1662546"/>
                </a:cubicBezTo>
                <a:lnTo>
                  <a:pt x="3790603" y="1762298"/>
                </a:lnTo>
                <a:cubicBezTo>
                  <a:pt x="3801687" y="1778924"/>
                  <a:pt x="3809725" y="1798046"/>
                  <a:pt x="3823854" y="1812175"/>
                </a:cubicBezTo>
                <a:cubicBezTo>
                  <a:pt x="3937736" y="1926056"/>
                  <a:pt x="3884481" y="1885843"/>
                  <a:pt x="3973483" y="1945178"/>
                </a:cubicBezTo>
                <a:cubicBezTo>
                  <a:pt x="3984567" y="1961804"/>
                  <a:pt x="3991696" y="1981897"/>
                  <a:pt x="4006734" y="1995055"/>
                </a:cubicBezTo>
                <a:cubicBezTo>
                  <a:pt x="4146516" y="2117363"/>
                  <a:pt x="4057416" y="2028708"/>
                  <a:pt x="4156363" y="2078182"/>
                </a:cubicBezTo>
                <a:cubicBezTo>
                  <a:pt x="4174235" y="2087118"/>
                  <a:pt x="4187981" y="2103318"/>
                  <a:pt x="4206240" y="2111433"/>
                </a:cubicBezTo>
                <a:cubicBezTo>
                  <a:pt x="4238268" y="2125668"/>
                  <a:pt x="4272741" y="2133600"/>
                  <a:pt x="4305992" y="2144684"/>
                </a:cubicBezTo>
                <a:cubicBezTo>
                  <a:pt x="4322618" y="2150226"/>
                  <a:pt x="4338684" y="2157872"/>
                  <a:pt x="4355869" y="2161309"/>
                </a:cubicBezTo>
                <a:cubicBezTo>
                  <a:pt x="4383578" y="2166851"/>
                  <a:pt x="4411734" y="2170500"/>
                  <a:pt x="4438996" y="2177935"/>
                </a:cubicBezTo>
                <a:cubicBezTo>
                  <a:pt x="4472811" y="2187157"/>
                  <a:pt x="4505498" y="2200102"/>
                  <a:pt x="4538749" y="2211186"/>
                </a:cubicBezTo>
                <a:cubicBezTo>
                  <a:pt x="4555374" y="2216728"/>
                  <a:pt x="4571624" y="2223561"/>
                  <a:pt x="4588625" y="2227811"/>
                </a:cubicBezTo>
                <a:cubicBezTo>
                  <a:pt x="4666294" y="2247228"/>
                  <a:pt x="4727985" y="2264892"/>
                  <a:pt x="4804756" y="2277687"/>
                </a:cubicBezTo>
                <a:cubicBezTo>
                  <a:pt x="4917761" y="2296521"/>
                  <a:pt x="4898274" y="2285406"/>
                  <a:pt x="4987636" y="2310938"/>
                </a:cubicBezTo>
                <a:cubicBezTo>
                  <a:pt x="5004486" y="2315752"/>
                  <a:pt x="5021837" y="2319727"/>
                  <a:pt x="5037512" y="2327564"/>
                </a:cubicBezTo>
                <a:cubicBezTo>
                  <a:pt x="5055384" y="2336500"/>
                  <a:pt x="5069130" y="2352700"/>
                  <a:pt x="5087389" y="2360815"/>
                </a:cubicBezTo>
                <a:cubicBezTo>
                  <a:pt x="5216014" y="2417982"/>
                  <a:pt x="5157565" y="2364489"/>
                  <a:pt x="5203767" y="24106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TextBox 6">
            <a:extLst>
              <a:ext uri="{FF2B5EF4-FFF2-40B4-BE49-F238E27FC236}">
                <a16:creationId xmlns:a16="http://schemas.microsoft.com/office/drawing/2014/main" id="{57E2ED74-E476-BF4E-B019-98E542590702}"/>
              </a:ext>
            </a:extLst>
          </p:cNvPr>
          <p:cNvSpPr txBox="1"/>
          <p:nvPr/>
        </p:nvSpPr>
        <p:spPr>
          <a:xfrm>
            <a:off x="5004710" y="1654233"/>
            <a:ext cx="2610196" cy="369332"/>
          </a:xfrm>
          <a:prstGeom prst="rect">
            <a:avLst/>
          </a:prstGeom>
          <a:noFill/>
        </p:spPr>
        <p:txBody>
          <a:bodyPr wrap="square" rtlCol="0">
            <a:spAutoFit/>
          </a:bodyPr>
          <a:lstStyle/>
          <a:p>
            <a:r>
              <a:rPr lang="en-BE" dirty="0"/>
              <a:t>Stroomrichting</a:t>
            </a:r>
          </a:p>
        </p:txBody>
      </p:sp>
      <p:cxnSp>
        <p:nvCxnSpPr>
          <p:cNvPr id="10" name="Straight Arrow Connector 9">
            <a:extLst>
              <a:ext uri="{FF2B5EF4-FFF2-40B4-BE49-F238E27FC236}">
                <a16:creationId xmlns:a16="http://schemas.microsoft.com/office/drawing/2014/main" id="{CE62F43E-2072-A44E-A37E-F7ACC2216648}"/>
              </a:ext>
            </a:extLst>
          </p:cNvPr>
          <p:cNvCxnSpPr/>
          <p:nvPr/>
        </p:nvCxnSpPr>
        <p:spPr>
          <a:xfrm>
            <a:off x="6367997" y="1606801"/>
            <a:ext cx="349134" cy="354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C5F4F0A-F42C-BB4F-9EF7-E1C1E0EE781F}"/>
              </a:ext>
            </a:extLst>
          </p:cNvPr>
          <p:cNvSpPr txBox="1"/>
          <p:nvPr/>
        </p:nvSpPr>
        <p:spPr>
          <a:xfrm>
            <a:off x="6309808" y="2825326"/>
            <a:ext cx="509847" cy="369332"/>
          </a:xfrm>
          <a:prstGeom prst="rect">
            <a:avLst/>
          </a:prstGeom>
          <a:noFill/>
        </p:spPr>
        <p:txBody>
          <a:bodyPr wrap="square" rtlCol="0">
            <a:spAutoFit/>
          </a:bodyPr>
          <a:lstStyle/>
          <a:p>
            <a:r>
              <a:rPr lang="en-BE" b="1" dirty="0"/>
              <a:t>A</a:t>
            </a:r>
          </a:p>
        </p:txBody>
      </p:sp>
      <p:sp>
        <p:nvSpPr>
          <p:cNvPr id="23" name="TextBox 22">
            <a:extLst>
              <a:ext uri="{FF2B5EF4-FFF2-40B4-BE49-F238E27FC236}">
                <a16:creationId xmlns:a16="http://schemas.microsoft.com/office/drawing/2014/main" id="{086CE068-7E6D-9846-A513-860532956E1C}"/>
              </a:ext>
            </a:extLst>
          </p:cNvPr>
          <p:cNvSpPr txBox="1"/>
          <p:nvPr/>
        </p:nvSpPr>
        <p:spPr>
          <a:xfrm>
            <a:off x="7972251" y="3983083"/>
            <a:ext cx="509847" cy="369332"/>
          </a:xfrm>
          <a:prstGeom prst="rect">
            <a:avLst/>
          </a:prstGeom>
          <a:noFill/>
        </p:spPr>
        <p:txBody>
          <a:bodyPr wrap="square" rtlCol="0">
            <a:spAutoFit/>
          </a:bodyPr>
          <a:lstStyle/>
          <a:p>
            <a:r>
              <a:rPr lang="en-BE" b="1" dirty="0"/>
              <a:t>B</a:t>
            </a:r>
          </a:p>
        </p:txBody>
      </p:sp>
      <p:sp>
        <p:nvSpPr>
          <p:cNvPr id="24" name="TextBox 23">
            <a:extLst>
              <a:ext uri="{FF2B5EF4-FFF2-40B4-BE49-F238E27FC236}">
                <a16:creationId xmlns:a16="http://schemas.microsoft.com/office/drawing/2014/main" id="{733FA3C1-5CBB-0B4D-97F1-DA0ACCED86A8}"/>
              </a:ext>
            </a:extLst>
          </p:cNvPr>
          <p:cNvSpPr txBox="1"/>
          <p:nvPr/>
        </p:nvSpPr>
        <p:spPr>
          <a:xfrm>
            <a:off x="10319211" y="5225117"/>
            <a:ext cx="509847" cy="369332"/>
          </a:xfrm>
          <a:prstGeom prst="rect">
            <a:avLst/>
          </a:prstGeom>
          <a:noFill/>
        </p:spPr>
        <p:txBody>
          <a:bodyPr wrap="square" rtlCol="0">
            <a:spAutoFit/>
          </a:bodyPr>
          <a:lstStyle/>
          <a:p>
            <a:r>
              <a:rPr lang="en-BE" b="1" dirty="0"/>
              <a:t>C</a:t>
            </a:r>
          </a:p>
        </p:txBody>
      </p:sp>
      <p:sp>
        <p:nvSpPr>
          <p:cNvPr id="25" name="TextBox 24">
            <a:extLst>
              <a:ext uri="{FF2B5EF4-FFF2-40B4-BE49-F238E27FC236}">
                <a16:creationId xmlns:a16="http://schemas.microsoft.com/office/drawing/2014/main" id="{58FA1977-FDF1-4746-B358-CC29AA533501}"/>
              </a:ext>
            </a:extLst>
          </p:cNvPr>
          <p:cNvSpPr txBox="1"/>
          <p:nvPr/>
        </p:nvSpPr>
        <p:spPr>
          <a:xfrm>
            <a:off x="945966" y="6001265"/>
            <a:ext cx="5150034" cy="646331"/>
          </a:xfrm>
          <a:prstGeom prst="rect">
            <a:avLst/>
          </a:prstGeom>
          <a:solidFill>
            <a:srgbClr val="A9C4C8"/>
          </a:solidFill>
        </p:spPr>
        <p:txBody>
          <a:bodyPr wrap="square" rtlCol="0">
            <a:spAutoFit/>
          </a:bodyPr>
          <a:lstStyle/>
          <a:p>
            <a:r>
              <a:rPr lang="en-BE" sz="3600" b="1" dirty="0">
                <a:solidFill>
                  <a:schemeClr val="bg1"/>
                </a:solidFill>
              </a:rPr>
              <a:t>Stroomafwaarts werken</a:t>
            </a:r>
          </a:p>
        </p:txBody>
      </p:sp>
      <p:cxnSp>
        <p:nvCxnSpPr>
          <p:cNvPr id="13" name="Straight Arrow Connector 12">
            <a:extLst>
              <a:ext uri="{FF2B5EF4-FFF2-40B4-BE49-F238E27FC236}">
                <a16:creationId xmlns:a16="http://schemas.microsoft.com/office/drawing/2014/main" id="{9CE03ED6-B7DE-F44C-A588-581F8990ECBB}"/>
              </a:ext>
            </a:extLst>
          </p:cNvPr>
          <p:cNvCxnSpPr/>
          <p:nvPr/>
        </p:nvCxnSpPr>
        <p:spPr>
          <a:xfrm>
            <a:off x="6819655" y="3194658"/>
            <a:ext cx="1027560" cy="788425"/>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610FCA4-94D4-4B47-B251-6611444123C5}"/>
              </a:ext>
            </a:extLst>
          </p:cNvPr>
          <p:cNvCxnSpPr>
            <a:cxnSpLocks/>
            <a:stCxn id="23" idx="3"/>
          </p:cNvCxnSpPr>
          <p:nvPr/>
        </p:nvCxnSpPr>
        <p:spPr>
          <a:xfrm>
            <a:off x="8482098" y="4167749"/>
            <a:ext cx="1579074" cy="9730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51B10DC-0322-C045-ABB2-7A6807EA161D}"/>
              </a:ext>
            </a:extLst>
          </p:cNvPr>
          <p:cNvSpPr txBox="1"/>
          <p:nvPr/>
        </p:nvSpPr>
        <p:spPr>
          <a:xfrm>
            <a:off x="1151956" y="2565400"/>
            <a:ext cx="3570269" cy="1077218"/>
          </a:xfrm>
          <a:prstGeom prst="rect">
            <a:avLst/>
          </a:prstGeom>
          <a:noFill/>
        </p:spPr>
        <p:txBody>
          <a:bodyPr wrap="square" rtlCol="0">
            <a:spAutoFit/>
          </a:bodyPr>
          <a:lstStyle/>
          <a:p>
            <a:r>
              <a:rPr lang="en-BE" sz="3200" dirty="0">
                <a:solidFill>
                  <a:schemeClr val="bg1"/>
                </a:solidFill>
              </a:rPr>
              <a:t>Plan je terreinbezoeken</a:t>
            </a:r>
          </a:p>
        </p:txBody>
      </p:sp>
    </p:spTree>
    <p:extLst>
      <p:ext uri="{BB962C8B-B14F-4D97-AF65-F5344CB8AC3E}">
        <p14:creationId xmlns:p14="http://schemas.microsoft.com/office/powerpoint/2010/main" val="244795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4101985"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8"/>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rgbClr val="BAD7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27" name="TextBox 26">
            <a:extLst>
              <a:ext uri="{FF2B5EF4-FFF2-40B4-BE49-F238E27FC236}">
                <a16:creationId xmlns:a16="http://schemas.microsoft.com/office/drawing/2014/main" id="{674FDA16-E4BF-074F-A631-0A0A431DAD88}"/>
              </a:ext>
            </a:extLst>
          </p:cNvPr>
          <p:cNvSpPr txBox="1"/>
          <p:nvPr/>
        </p:nvSpPr>
        <p:spPr>
          <a:xfrm>
            <a:off x="1151956" y="2565400"/>
            <a:ext cx="3570269" cy="1077218"/>
          </a:xfrm>
          <a:prstGeom prst="rect">
            <a:avLst/>
          </a:prstGeom>
          <a:noFill/>
        </p:spPr>
        <p:txBody>
          <a:bodyPr wrap="square" rtlCol="0">
            <a:spAutoFit/>
          </a:bodyPr>
          <a:lstStyle/>
          <a:p>
            <a:r>
              <a:rPr lang="en-BE" sz="3200" dirty="0">
                <a:solidFill>
                  <a:schemeClr val="bg1"/>
                </a:solidFill>
              </a:rPr>
              <a:t>Beperk onnodige toegang</a:t>
            </a:r>
          </a:p>
        </p:txBody>
      </p:sp>
      <p:sp>
        <p:nvSpPr>
          <p:cNvPr id="28" name="TextBox 27">
            <a:extLst>
              <a:ext uri="{FF2B5EF4-FFF2-40B4-BE49-F238E27FC236}">
                <a16:creationId xmlns:a16="http://schemas.microsoft.com/office/drawing/2014/main" id="{43569375-5205-BD4A-AEC3-509042B2AAD5}"/>
              </a:ext>
            </a:extLst>
          </p:cNvPr>
          <p:cNvSpPr txBox="1"/>
          <p:nvPr/>
        </p:nvSpPr>
        <p:spPr>
          <a:xfrm>
            <a:off x="4644046" y="2629443"/>
            <a:ext cx="6112623" cy="646331"/>
          </a:xfrm>
          <a:prstGeom prst="rect">
            <a:avLst/>
          </a:prstGeom>
          <a:solidFill>
            <a:srgbClr val="A9C4C8"/>
          </a:solidFill>
        </p:spPr>
        <p:txBody>
          <a:bodyPr wrap="square" rtlCol="0">
            <a:spAutoFit/>
          </a:bodyPr>
          <a:lstStyle/>
          <a:p>
            <a:r>
              <a:rPr lang="en-BE" sz="3600" b="1" dirty="0">
                <a:solidFill>
                  <a:schemeClr val="bg1"/>
                </a:solidFill>
              </a:rPr>
              <a:t>Beperk toegang met voertuig</a:t>
            </a:r>
          </a:p>
        </p:txBody>
      </p:sp>
      <p:sp>
        <p:nvSpPr>
          <p:cNvPr id="29" name="TextBox 28">
            <a:extLst>
              <a:ext uri="{FF2B5EF4-FFF2-40B4-BE49-F238E27FC236}">
                <a16:creationId xmlns:a16="http://schemas.microsoft.com/office/drawing/2014/main" id="{8C9374E6-19B4-D84F-A6C4-6D679FF562AD}"/>
              </a:ext>
            </a:extLst>
          </p:cNvPr>
          <p:cNvSpPr txBox="1"/>
          <p:nvPr/>
        </p:nvSpPr>
        <p:spPr>
          <a:xfrm>
            <a:off x="4722226" y="5924053"/>
            <a:ext cx="5901440" cy="646331"/>
          </a:xfrm>
          <a:prstGeom prst="rect">
            <a:avLst/>
          </a:prstGeom>
          <a:solidFill>
            <a:srgbClr val="A9C4C8"/>
          </a:solidFill>
        </p:spPr>
        <p:txBody>
          <a:bodyPr wrap="square" rtlCol="0">
            <a:spAutoFit/>
          </a:bodyPr>
          <a:lstStyle/>
          <a:p>
            <a:r>
              <a:rPr lang="en-BE" sz="3600" b="1" dirty="0">
                <a:solidFill>
                  <a:schemeClr val="bg1"/>
                </a:solidFill>
              </a:rPr>
              <a:t>Vermijd IUS op de site/route</a:t>
            </a:r>
          </a:p>
        </p:txBody>
      </p:sp>
      <p:sp>
        <p:nvSpPr>
          <p:cNvPr id="9" name="TextBox 8">
            <a:extLst>
              <a:ext uri="{FF2B5EF4-FFF2-40B4-BE49-F238E27FC236}">
                <a16:creationId xmlns:a16="http://schemas.microsoft.com/office/drawing/2014/main" id="{7B247E7A-1035-B441-847B-39886581C54C}"/>
              </a:ext>
            </a:extLst>
          </p:cNvPr>
          <p:cNvSpPr txBox="1"/>
          <p:nvPr/>
        </p:nvSpPr>
        <p:spPr>
          <a:xfrm>
            <a:off x="4644046" y="3766428"/>
            <a:ext cx="3636224"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t>P</a:t>
            </a:r>
            <a:r>
              <a:rPr lang="en-BE" dirty="0"/>
              <a:t>arkeer op verharding indien mogelijk</a:t>
            </a:r>
          </a:p>
          <a:p>
            <a:pPr marL="285750" indent="-285750">
              <a:buFont typeface="Arial" panose="020B0604020202020204" pitchFamily="34" charset="0"/>
              <a:buChar char="•"/>
            </a:pPr>
            <a:r>
              <a:rPr lang="en-BE" dirty="0"/>
              <a:t>Alternatieve toegangsweg?</a:t>
            </a:r>
          </a:p>
          <a:p>
            <a:pPr marL="285750" indent="-285750">
              <a:buFont typeface="Arial" panose="020B0604020202020204" pitchFamily="34" charset="0"/>
              <a:buChar char="•"/>
            </a:pPr>
            <a:r>
              <a:rPr lang="en-BE" dirty="0">
                <a:cs typeface="Calibri"/>
              </a:rPr>
              <a:t>Tijdstip – planten in zaad?</a:t>
            </a:r>
          </a:p>
          <a:p>
            <a:pPr marL="285750" indent="-285750">
              <a:buFont typeface="Arial" panose="020B0604020202020204" pitchFamily="34" charset="0"/>
              <a:buChar char="•"/>
            </a:pPr>
            <a:r>
              <a:rPr lang="en-BE" dirty="0">
                <a:cs typeface="Calibri"/>
              </a:rPr>
              <a:t>Waar zijn de IUS op je site?</a:t>
            </a:r>
          </a:p>
        </p:txBody>
      </p:sp>
      <p:pic>
        <p:nvPicPr>
          <p:cNvPr id="3074" name="Picture 2" descr="How to Clean and Protect Wheel Wells [4 Steps]">
            <a:extLst>
              <a:ext uri="{FF2B5EF4-FFF2-40B4-BE49-F238E27FC236}">
                <a16:creationId xmlns:a16="http://schemas.microsoft.com/office/drawing/2014/main" id="{0256F95E-F61F-284A-996F-61B427D52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086" y="347492"/>
            <a:ext cx="36830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005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4101985"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8"/>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rgbClr val="BAD7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22" name="TextBox 21">
            <a:extLst>
              <a:ext uri="{FF2B5EF4-FFF2-40B4-BE49-F238E27FC236}">
                <a16:creationId xmlns:a16="http://schemas.microsoft.com/office/drawing/2014/main" id="{D8D378F6-DB32-1843-A1AB-1511C3C7905E}"/>
              </a:ext>
            </a:extLst>
          </p:cNvPr>
          <p:cNvSpPr txBox="1"/>
          <p:nvPr/>
        </p:nvSpPr>
        <p:spPr>
          <a:xfrm>
            <a:off x="1037258" y="3065280"/>
            <a:ext cx="3570269" cy="584775"/>
          </a:xfrm>
          <a:prstGeom prst="rect">
            <a:avLst/>
          </a:prstGeom>
          <a:noFill/>
        </p:spPr>
        <p:txBody>
          <a:bodyPr wrap="square" rtlCol="0">
            <a:spAutoFit/>
          </a:bodyPr>
          <a:lstStyle/>
          <a:p>
            <a:r>
              <a:rPr lang="en-BE" sz="3200" dirty="0">
                <a:solidFill>
                  <a:schemeClr val="bg1"/>
                </a:solidFill>
              </a:rPr>
              <a:t>Heb je alles mee?</a:t>
            </a:r>
          </a:p>
        </p:txBody>
      </p:sp>
      <p:sp>
        <p:nvSpPr>
          <p:cNvPr id="23" name="TextBox 22">
            <a:extLst>
              <a:ext uri="{FF2B5EF4-FFF2-40B4-BE49-F238E27FC236}">
                <a16:creationId xmlns:a16="http://schemas.microsoft.com/office/drawing/2014/main" id="{F5757BE3-0545-8147-9AC0-B5314A97B037}"/>
              </a:ext>
            </a:extLst>
          </p:cNvPr>
          <p:cNvSpPr txBox="1"/>
          <p:nvPr/>
        </p:nvSpPr>
        <p:spPr>
          <a:xfrm>
            <a:off x="7119623" y="1742100"/>
            <a:ext cx="3636225" cy="646331"/>
          </a:xfrm>
          <a:prstGeom prst="rect">
            <a:avLst/>
          </a:prstGeom>
          <a:solidFill>
            <a:srgbClr val="A9C4C8"/>
          </a:solidFill>
        </p:spPr>
        <p:txBody>
          <a:bodyPr wrap="square" rtlCol="0">
            <a:spAutoFit/>
          </a:bodyPr>
          <a:lstStyle/>
          <a:p>
            <a:r>
              <a:rPr lang="en-BE" sz="3600" b="1" dirty="0">
                <a:solidFill>
                  <a:schemeClr val="bg1"/>
                </a:solidFill>
              </a:rPr>
              <a:t>PPE/gereedschap</a:t>
            </a:r>
          </a:p>
        </p:txBody>
      </p:sp>
      <p:pic>
        <p:nvPicPr>
          <p:cNvPr id="24" name="Picture 4">
            <a:extLst>
              <a:ext uri="{FF2B5EF4-FFF2-40B4-BE49-F238E27FC236}">
                <a16:creationId xmlns:a16="http://schemas.microsoft.com/office/drawing/2014/main" id="{22115093-31D0-2E46-A387-4ECE62786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225" y="1775427"/>
            <a:ext cx="2130548" cy="18811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C35B27-3F9C-1E4F-B64D-3A2DD8FBF3F0}"/>
              </a:ext>
            </a:extLst>
          </p:cNvPr>
          <p:cNvSpPr txBox="1"/>
          <p:nvPr/>
        </p:nvSpPr>
        <p:spPr>
          <a:xfrm>
            <a:off x="7372350" y="2572142"/>
            <a:ext cx="3383498" cy="369332"/>
          </a:xfrm>
          <a:prstGeom prst="rect">
            <a:avLst/>
          </a:prstGeom>
          <a:noFill/>
        </p:spPr>
        <p:txBody>
          <a:bodyPr wrap="square" rtlCol="0">
            <a:spAutoFit/>
          </a:bodyPr>
          <a:lstStyle/>
          <a:p>
            <a:pPr marL="285750" indent="-285750">
              <a:buFont typeface="Arial" panose="020B0604020202020204" pitchFamily="34" charset="0"/>
              <a:buChar char="•"/>
            </a:pPr>
            <a:r>
              <a:rPr lang="en-GB" dirty="0" err="1"/>
              <a:t>Aandacht</a:t>
            </a:r>
            <a:r>
              <a:rPr lang="en-GB" dirty="0"/>
              <a:t> b</a:t>
            </a:r>
            <a:r>
              <a:rPr lang="en-BE" dirty="0"/>
              <a:t>ij aankoop</a:t>
            </a:r>
          </a:p>
        </p:txBody>
      </p:sp>
      <p:sp>
        <p:nvSpPr>
          <p:cNvPr id="25" name="TextBox 24">
            <a:extLst>
              <a:ext uri="{FF2B5EF4-FFF2-40B4-BE49-F238E27FC236}">
                <a16:creationId xmlns:a16="http://schemas.microsoft.com/office/drawing/2014/main" id="{AF259C95-AE40-C846-AEFB-2AAE238CC199}"/>
              </a:ext>
            </a:extLst>
          </p:cNvPr>
          <p:cNvSpPr txBox="1"/>
          <p:nvPr/>
        </p:nvSpPr>
        <p:spPr>
          <a:xfrm>
            <a:off x="7372350" y="2955982"/>
            <a:ext cx="3383498" cy="369332"/>
          </a:xfrm>
          <a:prstGeom prst="rect">
            <a:avLst/>
          </a:prstGeom>
          <a:noFill/>
        </p:spPr>
        <p:txBody>
          <a:bodyPr wrap="square" rtlCol="0">
            <a:spAutoFit/>
          </a:bodyPr>
          <a:lstStyle/>
          <a:p>
            <a:pPr marL="285750" indent="-285750">
              <a:buFont typeface="Arial" panose="020B0604020202020204" pitchFamily="34" charset="0"/>
              <a:buChar char="•"/>
            </a:pPr>
            <a:r>
              <a:rPr lang="nl-BE" dirty="0"/>
              <a:t>Duplicate sets</a:t>
            </a:r>
            <a:endParaRPr lang="en-BE" dirty="0"/>
          </a:p>
        </p:txBody>
      </p:sp>
      <p:sp>
        <p:nvSpPr>
          <p:cNvPr id="26" name="TextBox 25">
            <a:extLst>
              <a:ext uri="{FF2B5EF4-FFF2-40B4-BE49-F238E27FC236}">
                <a16:creationId xmlns:a16="http://schemas.microsoft.com/office/drawing/2014/main" id="{AA975BC1-E0CE-1C4A-A1ED-4F7798B43997}"/>
              </a:ext>
            </a:extLst>
          </p:cNvPr>
          <p:cNvSpPr txBox="1"/>
          <p:nvPr/>
        </p:nvSpPr>
        <p:spPr>
          <a:xfrm>
            <a:off x="4722225" y="4074342"/>
            <a:ext cx="4667250" cy="369332"/>
          </a:xfrm>
          <a:prstGeom prst="rect">
            <a:avLst/>
          </a:prstGeom>
          <a:noFill/>
        </p:spPr>
        <p:txBody>
          <a:bodyPr wrap="square" rtlCol="0">
            <a:spAutoFit/>
          </a:bodyPr>
          <a:lstStyle/>
          <a:p>
            <a:pPr marL="285750" indent="-285750">
              <a:buFont typeface="Arial" panose="020B0604020202020204" pitchFamily="34" charset="0"/>
              <a:buChar char="•"/>
            </a:pPr>
            <a:r>
              <a:rPr lang="nl-BE" dirty="0"/>
              <a:t>Voldoende water? Borstels? Vuilzakken? </a:t>
            </a:r>
            <a:endParaRPr lang="en-BE" dirty="0"/>
          </a:p>
        </p:txBody>
      </p:sp>
    </p:spTree>
    <p:extLst>
      <p:ext uri="{BB962C8B-B14F-4D97-AF65-F5344CB8AC3E}">
        <p14:creationId xmlns:p14="http://schemas.microsoft.com/office/powerpoint/2010/main" val="2881733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B08B8260-BA03-B549-B16A-8CF365EE3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sp>
        <p:nvSpPr>
          <p:cNvPr id="11" name="Title 1">
            <a:extLst>
              <a:ext uri="{FF2B5EF4-FFF2-40B4-BE49-F238E27FC236}">
                <a16:creationId xmlns:a16="http://schemas.microsoft.com/office/drawing/2014/main" id="{EC7F5E0F-C97F-A000-834D-C92A5AA3B440}"/>
              </a:ext>
            </a:extLst>
          </p:cNvPr>
          <p:cNvSpPr txBox="1">
            <a:spLocks/>
          </p:cNvSpPr>
          <p:nvPr/>
        </p:nvSpPr>
        <p:spPr>
          <a:xfrm>
            <a:off x="819150" y="686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b="1" dirty="0" err="1">
                <a:solidFill>
                  <a:srgbClr val="A53331"/>
                </a:solidFill>
                <a:latin typeface="Open Sans" pitchFamily="2" charset="0"/>
                <a:ea typeface="Open Sans" pitchFamily="2" charset="0"/>
                <a:cs typeface="Open Sans" pitchFamily="2" charset="0"/>
              </a:rPr>
              <a:t>Bioveiligheid</a:t>
            </a:r>
            <a:r>
              <a:rPr lang="fr-BE" sz="3200" b="1" dirty="0">
                <a:solidFill>
                  <a:srgbClr val="A53331"/>
                </a:solidFill>
                <a:latin typeface="Open Sans" pitchFamily="2" charset="0"/>
                <a:ea typeface="Open Sans" pitchFamily="2" charset="0"/>
                <a:cs typeface="Open Sans" pitchFamily="2" charset="0"/>
              </a:rPr>
              <a:t> – </a:t>
            </a:r>
            <a:r>
              <a:rPr lang="fr-BE" sz="3200" b="1" dirty="0" err="1">
                <a:solidFill>
                  <a:srgbClr val="A53331"/>
                </a:solidFill>
                <a:latin typeface="Open Sans" pitchFamily="2" charset="0"/>
                <a:ea typeface="Open Sans" pitchFamily="2" charset="0"/>
                <a:cs typeface="Open Sans" pitchFamily="2" charset="0"/>
              </a:rPr>
              <a:t>Hoe</a:t>
            </a:r>
            <a:r>
              <a:rPr lang="fr-BE" sz="3200" b="1" dirty="0">
                <a:solidFill>
                  <a:srgbClr val="A53331"/>
                </a:solidFill>
                <a:latin typeface="Open Sans" pitchFamily="2" charset="0"/>
                <a:ea typeface="Open Sans" pitchFamily="2" charset="0"/>
                <a:cs typeface="Open Sans" pitchFamily="2" charset="0"/>
              </a:rPr>
              <a:t>?</a:t>
            </a:r>
          </a:p>
        </p:txBody>
      </p:sp>
      <p:cxnSp>
        <p:nvCxnSpPr>
          <p:cNvPr id="15" name="Connecteur droit 5">
            <a:extLst>
              <a:ext uri="{FF2B5EF4-FFF2-40B4-BE49-F238E27FC236}">
                <a16:creationId xmlns:a16="http://schemas.microsoft.com/office/drawing/2014/main" id="{C61BB331-F2E8-14D4-6A31-8E9A6F5B4025}"/>
              </a:ext>
            </a:extLst>
          </p:cNvPr>
          <p:cNvCxnSpPr>
            <a:cxnSpLocks/>
          </p:cNvCxnSpPr>
          <p:nvPr/>
        </p:nvCxnSpPr>
        <p:spPr>
          <a:xfrm>
            <a:off x="819150" y="1394234"/>
            <a:ext cx="4101985"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EDD528-30C9-FA42-A665-0C41D366A84E}"/>
              </a:ext>
            </a:extLst>
          </p:cNvPr>
          <p:cNvSpPr/>
          <p:nvPr/>
        </p:nvSpPr>
        <p:spPr>
          <a:xfrm>
            <a:off x="819150" y="1546168"/>
            <a:ext cx="3636225" cy="5243162"/>
          </a:xfrm>
          <a:prstGeom prst="rect">
            <a:avLst/>
          </a:prstGeom>
          <a:solidFill>
            <a:srgbClr val="BAD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12A9A50E-1605-1C4A-B85B-61C1EADB3D2A}"/>
              </a:ext>
            </a:extLst>
          </p:cNvPr>
          <p:cNvSpPr/>
          <p:nvPr/>
        </p:nvSpPr>
        <p:spPr>
          <a:xfrm>
            <a:off x="819150" y="1546167"/>
            <a:ext cx="909055" cy="731520"/>
          </a:xfrm>
          <a:prstGeom prst="rect">
            <a:avLst/>
          </a:prstGeom>
          <a:solidFill>
            <a:srgbClr val="BAD7D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BFE09C29-CCF3-174D-A1B9-EC89C4D87D3D}"/>
              </a:ext>
            </a:extLst>
          </p:cNvPr>
          <p:cNvSpPr/>
          <p:nvPr/>
        </p:nvSpPr>
        <p:spPr>
          <a:xfrm>
            <a:off x="1728206"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FF1F32A-B01C-0048-A686-3A6BE78D8345}"/>
              </a:ext>
            </a:extLst>
          </p:cNvPr>
          <p:cNvSpPr/>
          <p:nvPr/>
        </p:nvSpPr>
        <p:spPr>
          <a:xfrm>
            <a:off x="2637263"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CFD09E97-19B2-484D-AF87-8C4E2AFBA1F1}"/>
              </a:ext>
            </a:extLst>
          </p:cNvPr>
          <p:cNvSpPr/>
          <p:nvPr/>
        </p:nvSpPr>
        <p:spPr>
          <a:xfrm>
            <a:off x="3546319" y="1546167"/>
            <a:ext cx="909056" cy="73152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74CCFB99-FBBE-F841-9F4B-B4176BA82C63}"/>
              </a:ext>
            </a:extLst>
          </p:cNvPr>
          <p:cNvSpPr txBox="1"/>
          <p:nvPr/>
        </p:nvSpPr>
        <p:spPr>
          <a:xfrm>
            <a:off x="945966" y="1727261"/>
            <a:ext cx="1030779" cy="369332"/>
          </a:xfrm>
          <a:prstGeom prst="rect">
            <a:avLst/>
          </a:prstGeom>
          <a:noFill/>
        </p:spPr>
        <p:txBody>
          <a:bodyPr wrap="square" rtlCol="0">
            <a:spAutoFit/>
          </a:bodyPr>
          <a:lstStyle/>
          <a:p>
            <a:r>
              <a:rPr lang="en-BE" b="1" dirty="0">
                <a:solidFill>
                  <a:schemeClr val="bg1"/>
                </a:solidFill>
              </a:rPr>
              <a:t>PLAN</a:t>
            </a:r>
          </a:p>
        </p:txBody>
      </p:sp>
      <p:sp>
        <p:nvSpPr>
          <p:cNvPr id="19" name="TextBox 18">
            <a:extLst>
              <a:ext uri="{FF2B5EF4-FFF2-40B4-BE49-F238E27FC236}">
                <a16:creationId xmlns:a16="http://schemas.microsoft.com/office/drawing/2014/main" id="{A7E8C90F-1C21-E74D-B388-8E8C78A24176}"/>
              </a:ext>
            </a:extLst>
          </p:cNvPr>
          <p:cNvSpPr txBox="1"/>
          <p:nvPr/>
        </p:nvSpPr>
        <p:spPr>
          <a:xfrm>
            <a:off x="1791614" y="1742100"/>
            <a:ext cx="1030779" cy="369332"/>
          </a:xfrm>
          <a:prstGeom prst="rect">
            <a:avLst/>
          </a:prstGeom>
          <a:noFill/>
        </p:spPr>
        <p:txBody>
          <a:bodyPr wrap="square" rtlCol="0">
            <a:spAutoFit/>
          </a:bodyPr>
          <a:lstStyle/>
          <a:p>
            <a:r>
              <a:rPr lang="en-BE" b="1" dirty="0">
                <a:solidFill>
                  <a:schemeClr val="bg1"/>
                </a:solidFill>
              </a:rPr>
              <a:t>CHECK</a:t>
            </a:r>
          </a:p>
        </p:txBody>
      </p:sp>
      <p:sp>
        <p:nvSpPr>
          <p:cNvPr id="20" name="TextBox 19">
            <a:extLst>
              <a:ext uri="{FF2B5EF4-FFF2-40B4-BE49-F238E27FC236}">
                <a16:creationId xmlns:a16="http://schemas.microsoft.com/office/drawing/2014/main" id="{2C89075C-410C-8C46-A8BC-2C7D84BC17C7}"/>
              </a:ext>
            </a:extLst>
          </p:cNvPr>
          <p:cNvSpPr txBox="1"/>
          <p:nvPr/>
        </p:nvSpPr>
        <p:spPr>
          <a:xfrm>
            <a:off x="2637261" y="1742100"/>
            <a:ext cx="1030779" cy="369332"/>
          </a:xfrm>
          <a:prstGeom prst="rect">
            <a:avLst/>
          </a:prstGeom>
          <a:noFill/>
        </p:spPr>
        <p:txBody>
          <a:bodyPr wrap="square" rtlCol="0">
            <a:spAutoFit/>
          </a:bodyPr>
          <a:lstStyle/>
          <a:p>
            <a:r>
              <a:rPr lang="en-BE" b="1" dirty="0">
                <a:solidFill>
                  <a:schemeClr val="bg1"/>
                </a:solidFill>
              </a:rPr>
              <a:t>REINIG</a:t>
            </a:r>
          </a:p>
        </p:txBody>
      </p:sp>
      <p:sp>
        <p:nvSpPr>
          <p:cNvPr id="21" name="TextBox 20">
            <a:extLst>
              <a:ext uri="{FF2B5EF4-FFF2-40B4-BE49-F238E27FC236}">
                <a16:creationId xmlns:a16="http://schemas.microsoft.com/office/drawing/2014/main" id="{5D1956BF-6C6D-8E4C-8AE6-3564214B300A}"/>
              </a:ext>
            </a:extLst>
          </p:cNvPr>
          <p:cNvSpPr txBox="1"/>
          <p:nvPr/>
        </p:nvSpPr>
        <p:spPr>
          <a:xfrm>
            <a:off x="3546317" y="1727261"/>
            <a:ext cx="1030779" cy="369332"/>
          </a:xfrm>
          <a:prstGeom prst="rect">
            <a:avLst/>
          </a:prstGeom>
          <a:noFill/>
        </p:spPr>
        <p:txBody>
          <a:bodyPr wrap="square" rtlCol="0">
            <a:spAutoFit/>
          </a:bodyPr>
          <a:lstStyle/>
          <a:p>
            <a:r>
              <a:rPr lang="en-BE" b="1" dirty="0">
                <a:solidFill>
                  <a:schemeClr val="bg1"/>
                </a:solidFill>
              </a:rPr>
              <a:t>DROOG</a:t>
            </a:r>
          </a:p>
        </p:txBody>
      </p:sp>
      <p:sp>
        <p:nvSpPr>
          <p:cNvPr id="22" name="TextBox 21">
            <a:extLst>
              <a:ext uri="{FF2B5EF4-FFF2-40B4-BE49-F238E27FC236}">
                <a16:creationId xmlns:a16="http://schemas.microsoft.com/office/drawing/2014/main" id="{D8D378F6-DB32-1843-A1AB-1511C3C7905E}"/>
              </a:ext>
            </a:extLst>
          </p:cNvPr>
          <p:cNvSpPr txBox="1"/>
          <p:nvPr/>
        </p:nvSpPr>
        <p:spPr>
          <a:xfrm>
            <a:off x="1037258" y="3065280"/>
            <a:ext cx="3570269" cy="584775"/>
          </a:xfrm>
          <a:prstGeom prst="rect">
            <a:avLst/>
          </a:prstGeom>
          <a:noFill/>
        </p:spPr>
        <p:txBody>
          <a:bodyPr wrap="square" rtlCol="0">
            <a:spAutoFit/>
          </a:bodyPr>
          <a:lstStyle/>
          <a:p>
            <a:r>
              <a:rPr lang="en-BE" sz="3200" dirty="0">
                <a:solidFill>
                  <a:schemeClr val="bg1"/>
                </a:solidFill>
              </a:rPr>
              <a:t>Inrichting lokalen</a:t>
            </a:r>
          </a:p>
        </p:txBody>
      </p:sp>
      <p:pic>
        <p:nvPicPr>
          <p:cNvPr id="31" name="Picture 2">
            <a:extLst>
              <a:ext uri="{FF2B5EF4-FFF2-40B4-BE49-F238E27FC236}">
                <a16:creationId xmlns:a16="http://schemas.microsoft.com/office/drawing/2014/main" id="{8D2CC46B-E0BF-9346-A2ED-AA2E6A18F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162" y="1546167"/>
            <a:ext cx="4121864" cy="2713157"/>
          </a:xfrm>
          <a:prstGeom prst="rect">
            <a:avLst/>
          </a:prstGeom>
          <a:noFill/>
          <a:extLst>
            <a:ext uri="{909E8E84-426E-40DD-AFC4-6F175D3DCCD1}">
              <a14:hiddenFill xmlns:a14="http://schemas.microsoft.com/office/drawing/2010/main">
                <a:solidFill>
                  <a:srgbClr val="FFFFFF"/>
                </a:solidFill>
              </a14:hiddenFill>
            </a:ext>
          </a:extLst>
        </p:spPr>
      </p:pic>
      <p:pic>
        <p:nvPicPr>
          <p:cNvPr id="27" name="Content Placeholder 4" descr="Graphical user interface, application, Word&#10;&#10;Description automatically generated">
            <a:extLst>
              <a:ext uri="{FF2B5EF4-FFF2-40B4-BE49-F238E27FC236}">
                <a16:creationId xmlns:a16="http://schemas.microsoft.com/office/drawing/2014/main" id="{C8BC6FFF-2AF4-A548-B27B-8EDF74836386}"/>
              </a:ext>
            </a:extLst>
          </p:cNvPr>
          <p:cNvPicPr/>
          <p:nvPr/>
        </p:nvPicPr>
        <p:blipFill rotWithShape="1">
          <a:blip r:embed="rId5"/>
          <a:srcRect l="47074" t="46841" r="29531" b="5999"/>
          <a:stretch/>
        </p:blipFill>
        <p:spPr bwMode="auto">
          <a:xfrm>
            <a:off x="8172833" y="3650055"/>
            <a:ext cx="3636225" cy="31085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1899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379B00D5-4D27-E748-8415-454CEF56C8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779"/>
            <a:ext cx="551777" cy="6916270"/>
          </a:xfrm>
          <a:prstGeom prst="rect">
            <a:avLst/>
          </a:prstGeom>
        </p:spPr>
      </p:pic>
      <p:sp>
        <p:nvSpPr>
          <p:cNvPr id="5" name="Title 1">
            <a:extLst>
              <a:ext uri="{FF2B5EF4-FFF2-40B4-BE49-F238E27FC236}">
                <a16:creationId xmlns:a16="http://schemas.microsoft.com/office/drawing/2014/main" id="{26B18F10-A7FC-1144-B104-65FACDE53191}"/>
              </a:ext>
            </a:extLst>
          </p:cNvPr>
          <p:cNvSpPr txBox="1">
            <a:spLocks/>
          </p:cNvSpPr>
          <p:nvPr/>
        </p:nvSpPr>
        <p:spPr>
          <a:xfrm>
            <a:off x="819150" y="3604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A53331"/>
                </a:solidFill>
                <a:latin typeface="Open Sans" pitchFamily="2" charset="0"/>
                <a:ea typeface="Open Sans" pitchFamily="2" charset="0"/>
                <a:cs typeface="Open Sans" pitchFamily="2" charset="0"/>
              </a:rPr>
              <a:t>Bioveiligheid</a:t>
            </a:r>
            <a:r>
              <a:rPr lang="fr-BE" sz="4000" b="1" dirty="0">
                <a:solidFill>
                  <a:srgbClr val="A53331"/>
                </a:solidFill>
                <a:latin typeface="Open Sans" pitchFamily="2" charset="0"/>
                <a:ea typeface="Open Sans" pitchFamily="2" charset="0"/>
                <a:cs typeface="Open Sans" pitchFamily="2" charset="0"/>
              </a:rPr>
              <a:t> in het veld</a:t>
            </a:r>
            <a:endParaRPr lang="en-BE" sz="4000" b="1" dirty="0">
              <a:solidFill>
                <a:srgbClr val="A53331"/>
              </a:solidFill>
              <a:latin typeface="Open Sans" pitchFamily="2" charset="0"/>
              <a:ea typeface="Open Sans" pitchFamily="2" charset="0"/>
              <a:cs typeface="Open Sans" pitchFamily="2" charset="0"/>
            </a:endParaRPr>
          </a:p>
        </p:txBody>
      </p:sp>
      <p:cxnSp>
        <p:nvCxnSpPr>
          <p:cNvPr id="6" name="Connecteur droit 16">
            <a:extLst>
              <a:ext uri="{FF2B5EF4-FFF2-40B4-BE49-F238E27FC236}">
                <a16:creationId xmlns:a16="http://schemas.microsoft.com/office/drawing/2014/main" id="{B0B2E01F-D215-9A48-9125-F49318506E2C}"/>
              </a:ext>
            </a:extLst>
          </p:cNvPr>
          <p:cNvCxnSpPr>
            <a:cxnSpLocks/>
          </p:cNvCxnSpPr>
          <p:nvPr/>
        </p:nvCxnSpPr>
        <p:spPr>
          <a:xfrm>
            <a:off x="819150" y="1394234"/>
            <a:ext cx="5667375"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8" name="ZoneTexte 17">
            <a:extLst>
              <a:ext uri="{FF2B5EF4-FFF2-40B4-BE49-F238E27FC236}">
                <a16:creationId xmlns:a16="http://schemas.microsoft.com/office/drawing/2014/main" id="{F3ED8F04-0F8B-B849-BACD-0393DB180CB9}"/>
              </a:ext>
            </a:extLst>
          </p:cNvPr>
          <p:cNvSpPr txBox="1"/>
          <p:nvPr/>
        </p:nvSpPr>
        <p:spPr>
          <a:xfrm>
            <a:off x="670279" y="1686043"/>
            <a:ext cx="5226495" cy="646331"/>
          </a:xfrm>
          <a:prstGeom prst="rect">
            <a:avLst/>
          </a:prstGeom>
          <a:noFill/>
        </p:spPr>
        <p:txBody>
          <a:bodyPr wrap="none" rtlCol="0">
            <a:spAutoFit/>
          </a:bodyPr>
          <a:lstStyle/>
          <a:p>
            <a:r>
              <a:rPr lang="fr-BE" b="1" dirty="0" err="1">
                <a:latin typeface="Open Sans" pitchFamily="2" charset="0"/>
                <a:ea typeface="Open Sans" pitchFamily="2" charset="0"/>
                <a:cs typeface="Open Sans" pitchFamily="2" charset="0"/>
              </a:rPr>
              <a:t>Productie</a:t>
            </a:r>
            <a:r>
              <a:rPr lang="fr-BE" b="1" dirty="0">
                <a:latin typeface="Open Sans" pitchFamily="2" charset="0"/>
                <a:ea typeface="Open Sans" pitchFamily="2" charset="0"/>
                <a:cs typeface="Open Sans" pitchFamily="2" charset="0"/>
              </a:rPr>
              <a:t> </a:t>
            </a:r>
            <a:r>
              <a:rPr lang="fr-BE" b="1" dirty="0" err="1">
                <a:latin typeface="Open Sans" pitchFamily="2" charset="0"/>
                <a:ea typeface="Open Sans" pitchFamily="2" charset="0"/>
                <a:cs typeface="Open Sans" pitchFamily="2" charset="0"/>
              </a:rPr>
              <a:t>handboek</a:t>
            </a:r>
            <a:r>
              <a:rPr lang="fr-BE" b="1" dirty="0">
                <a:latin typeface="Open Sans" pitchFamily="2" charset="0"/>
                <a:ea typeface="Open Sans" pitchFamily="2" charset="0"/>
                <a:cs typeface="Open Sans" pitchFamily="2" charset="0"/>
              </a:rPr>
              <a:t> en </a:t>
            </a:r>
            <a:r>
              <a:rPr lang="fr-BE" b="1" dirty="0" err="1">
                <a:latin typeface="Open Sans" pitchFamily="2" charset="0"/>
                <a:ea typeface="Open Sans" pitchFamily="2" charset="0"/>
                <a:cs typeface="Open Sans" pitchFamily="2" charset="0"/>
              </a:rPr>
              <a:t>praktische</a:t>
            </a:r>
            <a:r>
              <a:rPr lang="fr-BE" b="1" dirty="0">
                <a:latin typeface="Open Sans" pitchFamily="2" charset="0"/>
                <a:ea typeface="Open Sans" pitchFamily="2" charset="0"/>
                <a:cs typeface="Open Sans" pitchFamily="2" charset="0"/>
              </a:rPr>
              <a:t> checklist</a:t>
            </a:r>
          </a:p>
          <a:p>
            <a:pPr algn="ctr"/>
            <a:r>
              <a:rPr lang="fr-BE" dirty="0">
                <a:latin typeface="Open Sans" pitchFamily="2" charset="0"/>
                <a:ea typeface="Open Sans" pitchFamily="2" charset="0"/>
                <a:cs typeface="Open Sans" pitchFamily="2" charset="0"/>
              </a:rPr>
              <a:t>(nu op </a:t>
            </a:r>
            <a:r>
              <a:rPr lang="fr-BE" dirty="0" err="1">
                <a:latin typeface="Open Sans" pitchFamily="2" charset="0"/>
                <a:ea typeface="Open Sans" pitchFamily="2" charset="0"/>
                <a:cs typeface="Open Sans" pitchFamily="2" charset="0"/>
              </a:rPr>
              <a:t>website</a:t>
            </a:r>
            <a:r>
              <a:rPr lang="fr-BE" dirty="0">
                <a:latin typeface="Open Sans" pitchFamily="2" charset="0"/>
                <a:ea typeface="Open Sans" pitchFamily="2" charset="0"/>
                <a:cs typeface="Open Sans" pitchFamily="2" charset="0"/>
              </a:rPr>
              <a:t>)</a:t>
            </a:r>
          </a:p>
        </p:txBody>
      </p:sp>
      <p:pic>
        <p:nvPicPr>
          <p:cNvPr id="20" name="Picture 19">
            <a:extLst>
              <a:ext uri="{FF2B5EF4-FFF2-40B4-BE49-F238E27FC236}">
                <a16:creationId xmlns:a16="http://schemas.microsoft.com/office/drawing/2014/main" id="{7FE8DE6F-4808-1D45-B7EE-1331B3BBF6D6}"/>
              </a:ext>
            </a:extLst>
          </p:cNvPr>
          <p:cNvPicPr>
            <a:picLocks noChangeAspect="1"/>
          </p:cNvPicPr>
          <p:nvPr/>
        </p:nvPicPr>
        <p:blipFill>
          <a:blip r:embed="rId3"/>
          <a:stretch>
            <a:fillRect/>
          </a:stretch>
        </p:blipFill>
        <p:spPr>
          <a:xfrm>
            <a:off x="3751976" y="2550664"/>
            <a:ext cx="2855953" cy="4067286"/>
          </a:xfrm>
          <a:prstGeom prst="rect">
            <a:avLst/>
          </a:prstGeom>
          <a:effectLst>
            <a:outerShdw blurRad="50800" dist="38100" dir="5400000" algn="t" rotWithShape="0">
              <a:prstClr val="black">
                <a:alpha val="40000"/>
              </a:prstClr>
            </a:outerShdw>
            <a:softEdge rad="25400"/>
          </a:effectLst>
        </p:spPr>
      </p:pic>
      <p:pic>
        <p:nvPicPr>
          <p:cNvPr id="22" name="Picture 21">
            <a:extLst>
              <a:ext uri="{FF2B5EF4-FFF2-40B4-BE49-F238E27FC236}">
                <a16:creationId xmlns:a16="http://schemas.microsoft.com/office/drawing/2014/main" id="{4438D245-18E4-4F4C-A1B7-159DCEAC652D}"/>
              </a:ext>
            </a:extLst>
          </p:cNvPr>
          <p:cNvPicPr>
            <a:picLocks noChangeAspect="1"/>
          </p:cNvPicPr>
          <p:nvPr/>
        </p:nvPicPr>
        <p:blipFill>
          <a:blip r:embed="rId4"/>
          <a:stretch>
            <a:fillRect/>
          </a:stretch>
        </p:blipFill>
        <p:spPr>
          <a:xfrm>
            <a:off x="685800" y="2433303"/>
            <a:ext cx="2972674" cy="4184647"/>
          </a:xfrm>
          <a:prstGeom prst="rect">
            <a:avLst/>
          </a:prstGeom>
          <a:effectLst>
            <a:outerShdw blurRad="50800" dist="38100" dir="5400000" algn="t" rotWithShape="0">
              <a:prstClr val="black">
                <a:alpha val="40000"/>
              </a:prstClr>
            </a:outerShdw>
            <a:softEdge rad="25400"/>
          </a:effectLst>
        </p:spPr>
      </p:pic>
      <p:pic>
        <p:nvPicPr>
          <p:cNvPr id="9" name="Picture 8">
            <a:extLst>
              <a:ext uri="{FF2B5EF4-FFF2-40B4-BE49-F238E27FC236}">
                <a16:creationId xmlns:a16="http://schemas.microsoft.com/office/drawing/2014/main" id="{63C8A060-8B4A-524D-8F3F-894B3DE7D5F2}"/>
              </a:ext>
            </a:extLst>
          </p:cNvPr>
          <p:cNvPicPr>
            <a:picLocks noChangeAspect="1"/>
          </p:cNvPicPr>
          <p:nvPr/>
        </p:nvPicPr>
        <p:blipFill>
          <a:blip r:embed="rId5"/>
          <a:stretch>
            <a:fillRect/>
          </a:stretch>
        </p:blipFill>
        <p:spPr>
          <a:xfrm>
            <a:off x="6744307" y="2607300"/>
            <a:ext cx="5186958" cy="3890219"/>
          </a:xfrm>
          <a:prstGeom prst="rect">
            <a:avLst/>
          </a:prstGeom>
        </p:spPr>
      </p:pic>
      <p:sp>
        <p:nvSpPr>
          <p:cNvPr id="10" name="ZoneTexte 17">
            <a:extLst>
              <a:ext uri="{FF2B5EF4-FFF2-40B4-BE49-F238E27FC236}">
                <a16:creationId xmlns:a16="http://schemas.microsoft.com/office/drawing/2014/main" id="{8D407225-C460-4943-96FA-1DDB783556A6}"/>
              </a:ext>
            </a:extLst>
          </p:cNvPr>
          <p:cNvSpPr txBox="1"/>
          <p:nvPr/>
        </p:nvSpPr>
        <p:spPr>
          <a:xfrm>
            <a:off x="8291570" y="1749021"/>
            <a:ext cx="2092432" cy="369332"/>
          </a:xfrm>
          <a:prstGeom prst="rect">
            <a:avLst/>
          </a:prstGeom>
          <a:noFill/>
        </p:spPr>
        <p:txBody>
          <a:bodyPr wrap="none" rtlCol="0">
            <a:spAutoFit/>
          </a:bodyPr>
          <a:lstStyle/>
          <a:p>
            <a:r>
              <a:rPr lang="fr-BE" b="1" dirty="0" err="1">
                <a:latin typeface="Open Sans" pitchFamily="2" charset="0"/>
                <a:ea typeface="Open Sans" pitchFamily="2" charset="0"/>
                <a:cs typeface="Open Sans" pitchFamily="2" charset="0"/>
              </a:rPr>
              <a:t>Bioveiligheidkits</a:t>
            </a:r>
            <a:endParaRPr lang="fr-BE" b="1"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93544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73ADBB-8EF9-AC4C-86B8-992E661F200C}"/>
              </a:ext>
            </a:extLst>
          </p:cNvPr>
          <p:cNvSpPr>
            <a:spLocks noGrp="1"/>
          </p:cNvSpPr>
          <p:nvPr>
            <p:ph idx="1"/>
          </p:nvPr>
        </p:nvSpPr>
        <p:spPr>
          <a:xfrm>
            <a:off x="838200" y="2014311"/>
            <a:ext cx="10515600" cy="4351338"/>
          </a:xfrm>
        </p:spPr>
        <p:txBody>
          <a:bodyPr vert="horz" lIns="91440" tIns="45720" rIns="91440" bIns="45720" rtlCol="0" anchor="t">
            <a:normAutofit/>
          </a:bodyPr>
          <a:lstStyle/>
          <a:p>
            <a:pPr marL="0" indent="0">
              <a:buNone/>
            </a:pPr>
            <a:endParaRPr lang="fr-BE" baseline="30000" dirty="0">
              <a:cs typeface="Calibri"/>
            </a:endParaRPr>
          </a:p>
          <a:p>
            <a:pPr marL="0" indent="0">
              <a:buNone/>
            </a:pPr>
            <a:endParaRPr lang="fr-BE" baseline="30000" dirty="0">
              <a:cs typeface="Calibri"/>
            </a:endParaRPr>
          </a:p>
          <a:p>
            <a:pPr marL="0" indent="0">
              <a:buNone/>
            </a:pPr>
            <a:endParaRPr lang="en-BE" baseline="30000" dirty="0">
              <a:cs typeface="Calibri"/>
            </a:endParaRPr>
          </a:p>
          <a:p>
            <a:pPr marL="0" indent="0">
              <a:buNone/>
            </a:pPr>
            <a:endParaRPr lang="en-BE" dirty="0"/>
          </a:p>
          <a:p>
            <a:endParaRPr lang="en-BE" dirty="0"/>
          </a:p>
        </p:txBody>
      </p:sp>
      <p:pic>
        <p:nvPicPr>
          <p:cNvPr id="5" name="Picture 6" descr="A close up of a logo&#10;&#10;Description generated with very high confidence">
            <a:extLst>
              <a:ext uri="{FF2B5EF4-FFF2-40B4-BE49-F238E27FC236}">
                <a16:creationId xmlns:a16="http://schemas.microsoft.com/office/drawing/2014/main" id="{61B2D24E-CFF5-4BE8-A1F3-BC60D5FB85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pic>
        <p:nvPicPr>
          <p:cNvPr id="14" name="Picture 4" descr="A close up of a logo&#10;&#10;Description generated with very high confidence">
            <a:extLst>
              <a:ext uri="{FF2B5EF4-FFF2-40B4-BE49-F238E27FC236}">
                <a16:creationId xmlns:a16="http://schemas.microsoft.com/office/drawing/2014/main" id="{64F7CF0E-0EB1-401A-880C-71F364073B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22238" y="43522"/>
            <a:ext cx="2769762" cy="643206"/>
          </a:xfrm>
          <a:prstGeom prst="rect">
            <a:avLst/>
          </a:prstGeom>
        </p:spPr>
      </p:pic>
      <p:graphicFrame>
        <p:nvGraphicFramePr>
          <p:cNvPr id="10" name="Graphique 9">
            <a:extLst>
              <a:ext uri="{FF2B5EF4-FFF2-40B4-BE49-F238E27FC236}">
                <a16:creationId xmlns:a16="http://schemas.microsoft.com/office/drawing/2014/main" id="{6930D379-E8FE-4EAE-8EB4-A7FA6AC3DCC6}"/>
              </a:ext>
            </a:extLst>
          </p:cNvPr>
          <p:cNvGraphicFramePr>
            <a:graphicFrameLocks/>
          </p:cNvGraphicFramePr>
          <p:nvPr>
            <p:extLst>
              <p:ext uri="{D42A27DB-BD31-4B8C-83A1-F6EECF244321}">
                <p14:modId xmlns:p14="http://schemas.microsoft.com/office/powerpoint/2010/main" val="2496023795"/>
              </p:ext>
            </p:extLst>
          </p:nvPr>
        </p:nvGraphicFramePr>
        <p:xfrm>
          <a:off x="1115327" y="1859052"/>
          <a:ext cx="2916724" cy="26838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a:extLst>
              <a:ext uri="{FF2B5EF4-FFF2-40B4-BE49-F238E27FC236}">
                <a16:creationId xmlns:a16="http://schemas.microsoft.com/office/drawing/2014/main" id="{76F65AC7-8419-4E80-820F-102C49FB953F}"/>
              </a:ext>
            </a:extLst>
          </p:cNvPr>
          <p:cNvGraphicFramePr>
            <a:graphicFrameLocks/>
          </p:cNvGraphicFramePr>
          <p:nvPr>
            <p:extLst>
              <p:ext uri="{D42A27DB-BD31-4B8C-83A1-F6EECF244321}">
                <p14:modId xmlns:p14="http://schemas.microsoft.com/office/powerpoint/2010/main" val="2084397445"/>
              </p:ext>
            </p:extLst>
          </p:nvPr>
        </p:nvGraphicFramePr>
        <p:xfrm>
          <a:off x="4732504" y="1872092"/>
          <a:ext cx="3395475" cy="2419426"/>
        </p:xfrm>
        <a:graphic>
          <a:graphicData uri="http://schemas.openxmlformats.org/drawingml/2006/chart">
            <c:chart xmlns:c="http://schemas.openxmlformats.org/drawingml/2006/chart" xmlns:r="http://schemas.openxmlformats.org/officeDocument/2006/relationships" r:id="rId6"/>
          </a:graphicData>
        </a:graphic>
      </p:graphicFrame>
      <p:sp>
        <p:nvSpPr>
          <p:cNvPr id="11" name="Title 1">
            <a:extLst>
              <a:ext uri="{FF2B5EF4-FFF2-40B4-BE49-F238E27FC236}">
                <a16:creationId xmlns:a16="http://schemas.microsoft.com/office/drawing/2014/main" id="{2FAEE9E9-BA60-42A5-8908-52D63BD5C4C7}"/>
              </a:ext>
            </a:extLst>
          </p:cNvPr>
          <p:cNvSpPr txBox="1">
            <a:spLocks/>
          </p:cNvSpPr>
          <p:nvPr/>
        </p:nvSpPr>
        <p:spPr>
          <a:xfrm>
            <a:off x="838199" y="245884"/>
            <a:ext cx="5667375" cy="643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a:solidFill>
                  <a:srgbClr val="A53331"/>
                </a:solidFill>
                <a:latin typeface="Open Sans" pitchFamily="2" charset="0"/>
                <a:ea typeface="Open Sans" pitchFamily="2" charset="0"/>
                <a:cs typeface="Open Sans" pitchFamily="2" charset="0"/>
              </a:rPr>
              <a:t>Nationale </a:t>
            </a:r>
            <a:r>
              <a:rPr lang="fr-BE" sz="4000" b="1" dirty="0" err="1">
                <a:solidFill>
                  <a:srgbClr val="A53331"/>
                </a:solidFill>
                <a:latin typeface="Open Sans" pitchFamily="2" charset="0"/>
                <a:ea typeface="Open Sans" pitchFamily="2" charset="0"/>
                <a:cs typeface="Open Sans" pitchFamily="2" charset="0"/>
              </a:rPr>
              <a:t>bevraging</a:t>
            </a:r>
            <a:endParaRPr lang="en-BE" sz="4000" b="1" dirty="0">
              <a:solidFill>
                <a:srgbClr val="A53331"/>
              </a:solidFill>
              <a:latin typeface="Open Sans" pitchFamily="2" charset="0"/>
              <a:ea typeface="Open Sans" pitchFamily="2" charset="0"/>
              <a:cs typeface="Open Sans" pitchFamily="2" charset="0"/>
            </a:endParaRPr>
          </a:p>
        </p:txBody>
      </p:sp>
      <p:cxnSp>
        <p:nvCxnSpPr>
          <p:cNvPr id="12" name="Connecteur droit 11">
            <a:extLst>
              <a:ext uri="{FF2B5EF4-FFF2-40B4-BE49-F238E27FC236}">
                <a16:creationId xmlns:a16="http://schemas.microsoft.com/office/drawing/2014/main" id="{8CC39B7E-9D32-4751-B231-B6AFEDAEAC65}"/>
              </a:ext>
            </a:extLst>
          </p:cNvPr>
          <p:cNvCxnSpPr>
            <a:cxnSpLocks/>
          </p:cNvCxnSpPr>
          <p:nvPr/>
        </p:nvCxnSpPr>
        <p:spPr>
          <a:xfrm>
            <a:off x="819150" y="1394234"/>
            <a:ext cx="5667375"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008618A-0F41-4816-9B5C-43A8CD4A3BF9}"/>
              </a:ext>
            </a:extLst>
          </p:cNvPr>
          <p:cNvSpPr txBox="1">
            <a:spLocks/>
          </p:cNvSpPr>
          <p:nvPr/>
        </p:nvSpPr>
        <p:spPr>
          <a:xfrm>
            <a:off x="838200" y="825501"/>
            <a:ext cx="4305300" cy="52840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a:solidFill>
                  <a:srgbClr val="A53331"/>
                </a:solidFill>
                <a:latin typeface="Open Sans"/>
                <a:ea typeface="Open Sans"/>
                <a:cs typeface="Open Sans"/>
              </a:rPr>
              <a:t>Risicohandelingen</a:t>
            </a:r>
            <a:endParaRPr lang="en-BE" sz="3200">
              <a:solidFill>
                <a:srgbClr val="A53331"/>
              </a:solidFill>
              <a:latin typeface="Open Sans" pitchFamily="2" charset="0"/>
              <a:ea typeface="Open Sans" pitchFamily="2" charset="0"/>
              <a:cs typeface="Open Sans" pitchFamily="2" charset="0"/>
            </a:endParaRPr>
          </a:p>
        </p:txBody>
      </p:sp>
      <p:sp>
        <p:nvSpPr>
          <p:cNvPr id="15" name="ZoneTexte 14">
            <a:extLst>
              <a:ext uri="{FF2B5EF4-FFF2-40B4-BE49-F238E27FC236}">
                <a16:creationId xmlns:a16="http://schemas.microsoft.com/office/drawing/2014/main" id="{C4A6C09B-7800-4253-AA21-D36A9793578C}"/>
              </a:ext>
            </a:extLst>
          </p:cNvPr>
          <p:cNvSpPr txBox="1"/>
          <p:nvPr/>
        </p:nvSpPr>
        <p:spPr>
          <a:xfrm>
            <a:off x="373307" y="1642994"/>
            <a:ext cx="4377789" cy="307777"/>
          </a:xfrm>
          <a:prstGeom prst="rect">
            <a:avLst/>
          </a:prstGeom>
          <a:noFill/>
        </p:spPr>
        <p:txBody>
          <a:bodyPr wrap="square" lIns="91440" tIns="45720" rIns="91440" bIns="45720" anchor="t">
            <a:spAutoFit/>
          </a:bodyPr>
          <a:lstStyle/>
          <a:p>
            <a:pPr algn="ctr">
              <a:defRPr sz="1400" b="1" i="0" u="none" strike="noStrike" kern="1200" spc="0" baseline="0">
                <a:solidFill>
                  <a:sysClr val="windowText" lastClr="000000"/>
                </a:solidFill>
                <a:latin typeface="Open Sans" pitchFamily="2" charset="0"/>
                <a:ea typeface="Open Sans" pitchFamily="2" charset="0"/>
                <a:cs typeface="Open Sans" pitchFamily="2" charset="0"/>
              </a:defRPr>
            </a:pPr>
            <a:r>
              <a:rPr lang="en-US" b="1" dirty="0" err="1">
                <a:latin typeface="Open Sans"/>
                <a:ea typeface="Open Sans"/>
                <a:cs typeface="Open Sans"/>
              </a:rPr>
              <a:t>Aantal</a:t>
            </a:r>
            <a:r>
              <a:rPr lang="en-US" b="1" dirty="0">
                <a:latin typeface="Open Sans"/>
                <a:ea typeface="Open Sans"/>
                <a:cs typeface="Open Sans"/>
              </a:rPr>
              <a:t> </a:t>
            </a:r>
            <a:r>
              <a:rPr lang="en-US" b="1" dirty="0" err="1">
                <a:latin typeface="Open Sans"/>
                <a:ea typeface="Open Sans"/>
                <a:cs typeface="Open Sans"/>
              </a:rPr>
              <a:t>locaties</a:t>
            </a:r>
            <a:r>
              <a:rPr lang="en-US" b="1" dirty="0">
                <a:latin typeface="Open Sans"/>
                <a:ea typeface="Open Sans"/>
                <a:cs typeface="Open Sans"/>
              </a:rPr>
              <a:t> per </a:t>
            </a:r>
            <a:r>
              <a:rPr lang="en-US" b="1" dirty="0" err="1">
                <a:latin typeface="Open Sans"/>
                <a:ea typeface="Open Sans"/>
                <a:cs typeface="Open Sans"/>
              </a:rPr>
              <a:t>dag</a:t>
            </a:r>
            <a:endParaRPr lang="en-US" dirty="0"/>
          </a:p>
        </p:txBody>
      </p:sp>
      <p:sp>
        <p:nvSpPr>
          <p:cNvPr id="16" name="ZoneTexte 15">
            <a:extLst>
              <a:ext uri="{FF2B5EF4-FFF2-40B4-BE49-F238E27FC236}">
                <a16:creationId xmlns:a16="http://schemas.microsoft.com/office/drawing/2014/main" id="{A232655E-1C33-48F8-A421-07FB8850C2A9}"/>
              </a:ext>
            </a:extLst>
          </p:cNvPr>
          <p:cNvSpPr txBox="1"/>
          <p:nvPr/>
        </p:nvSpPr>
        <p:spPr>
          <a:xfrm>
            <a:off x="4376638" y="1631606"/>
            <a:ext cx="4377789" cy="307777"/>
          </a:xfrm>
          <a:prstGeom prst="rect">
            <a:avLst/>
          </a:prstGeom>
          <a:noFill/>
        </p:spPr>
        <p:txBody>
          <a:bodyPr wrap="square" lIns="91440" tIns="45720" rIns="91440" bIns="45720" anchor="t">
            <a:spAutoFit/>
          </a:bodyPr>
          <a:lstStyle/>
          <a:p>
            <a:pPr algn="ctr">
              <a:defRPr sz="1400" b="1" i="0" u="none" strike="noStrike" kern="1200" spc="0" baseline="0">
                <a:solidFill>
                  <a:sysClr val="windowText" lastClr="000000"/>
                </a:solidFill>
                <a:latin typeface="Open Sans" pitchFamily="2" charset="0"/>
                <a:ea typeface="Open Sans" pitchFamily="2" charset="0"/>
                <a:cs typeface="Open Sans" pitchFamily="2" charset="0"/>
              </a:defRPr>
            </a:pPr>
            <a:r>
              <a:rPr lang="en-US" b="1" dirty="0" err="1">
                <a:latin typeface="Open Sans"/>
                <a:ea typeface="Open Sans"/>
                <a:cs typeface="Open Sans"/>
              </a:rPr>
              <a:t>Verschillende</a:t>
            </a:r>
            <a:r>
              <a:rPr lang="en-US" b="1" dirty="0">
                <a:latin typeface="Open Sans"/>
                <a:ea typeface="Open Sans"/>
                <a:cs typeface="Open Sans"/>
              </a:rPr>
              <a:t> </a:t>
            </a:r>
            <a:r>
              <a:rPr lang="en-US" b="1" dirty="0" err="1">
                <a:latin typeface="Open Sans"/>
                <a:ea typeface="Open Sans"/>
                <a:cs typeface="Open Sans"/>
              </a:rPr>
              <a:t>locaties</a:t>
            </a:r>
            <a:r>
              <a:rPr lang="en-US" b="1" dirty="0">
                <a:latin typeface="Open Sans"/>
                <a:ea typeface="Open Sans"/>
                <a:cs typeface="Open Sans"/>
              </a:rPr>
              <a:t> op </a:t>
            </a:r>
            <a:r>
              <a:rPr lang="en-US" b="1" dirty="0" err="1">
                <a:latin typeface="Open Sans"/>
                <a:ea typeface="Open Sans"/>
                <a:cs typeface="Open Sans"/>
              </a:rPr>
              <a:t>opeenvolgende</a:t>
            </a:r>
            <a:r>
              <a:rPr lang="en-US" b="1" dirty="0">
                <a:latin typeface="Open Sans"/>
                <a:ea typeface="Open Sans"/>
                <a:cs typeface="Open Sans"/>
              </a:rPr>
              <a:t> </a:t>
            </a:r>
            <a:r>
              <a:rPr lang="en-US" b="1" dirty="0" err="1">
                <a:latin typeface="Open Sans"/>
                <a:ea typeface="Open Sans"/>
                <a:cs typeface="Open Sans"/>
              </a:rPr>
              <a:t>dagen</a:t>
            </a:r>
            <a:endParaRPr lang="en-US" dirty="0"/>
          </a:p>
        </p:txBody>
      </p:sp>
      <p:graphicFrame>
        <p:nvGraphicFramePr>
          <p:cNvPr id="18" name="Graphique 8">
            <a:extLst>
              <a:ext uri="{FF2B5EF4-FFF2-40B4-BE49-F238E27FC236}">
                <a16:creationId xmlns:a16="http://schemas.microsoft.com/office/drawing/2014/main" id="{F74C9334-FB29-ED41-896A-FC94C69E7C6C}"/>
              </a:ext>
            </a:extLst>
          </p:cNvPr>
          <p:cNvGraphicFramePr>
            <a:graphicFrameLocks/>
          </p:cNvGraphicFramePr>
          <p:nvPr>
            <p:extLst>
              <p:ext uri="{D42A27DB-BD31-4B8C-83A1-F6EECF244321}">
                <p14:modId xmlns:p14="http://schemas.microsoft.com/office/powerpoint/2010/main" val="1161849376"/>
              </p:ext>
            </p:extLst>
          </p:nvPr>
        </p:nvGraphicFramePr>
        <p:xfrm>
          <a:off x="8754427" y="2002923"/>
          <a:ext cx="3395475" cy="256766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Graphique 15">
            <a:extLst>
              <a:ext uri="{FF2B5EF4-FFF2-40B4-BE49-F238E27FC236}">
                <a16:creationId xmlns:a16="http://schemas.microsoft.com/office/drawing/2014/main" id="{3FABB36D-D994-1540-BE5E-6813399287E4}"/>
              </a:ext>
            </a:extLst>
          </p:cNvPr>
          <p:cNvGraphicFramePr>
            <a:graphicFrameLocks/>
          </p:cNvGraphicFramePr>
          <p:nvPr>
            <p:extLst>
              <p:ext uri="{D42A27DB-BD31-4B8C-83A1-F6EECF244321}">
                <p14:modId xmlns:p14="http://schemas.microsoft.com/office/powerpoint/2010/main" val="3958183729"/>
              </p:ext>
            </p:extLst>
          </p:nvPr>
        </p:nvGraphicFramePr>
        <p:xfrm>
          <a:off x="3208624" y="4366446"/>
          <a:ext cx="3820826" cy="223375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064493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C8B94-EE20-F149-AC39-6240A81D0118}"/>
              </a:ext>
            </a:extLst>
          </p:cNvPr>
          <p:cNvSpPr>
            <a:spLocks noGrp="1"/>
          </p:cNvSpPr>
          <p:nvPr>
            <p:ph idx="1"/>
          </p:nvPr>
        </p:nvSpPr>
        <p:spPr/>
        <p:txBody>
          <a:bodyPr/>
          <a:lstStyle/>
          <a:p>
            <a:r>
              <a:rPr lang="en-GB" dirty="0"/>
              <a:t>U</a:t>
            </a:r>
            <a:r>
              <a:rPr lang="en-BE" dirty="0"/>
              <a:t>itheemse soort: soort die </a:t>
            </a:r>
            <a:r>
              <a:rPr lang="en-BE" b="1" dirty="0"/>
              <a:t>door menselijk toedoen</a:t>
            </a:r>
            <a:r>
              <a:rPr lang="en-BE" dirty="0"/>
              <a:t> buiten zijn </a:t>
            </a:r>
            <a:r>
              <a:rPr lang="en-BE" b="1" dirty="0"/>
              <a:t>natuurlijk verspreidingsgebied</a:t>
            </a:r>
            <a:r>
              <a:rPr lang="en-BE" dirty="0"/>
              <a:t> is geïntroduceerd</a:t>
            </a:r>
          </a:p>
        </p:txBody>
      </p:sp>
      <p:pic>
        <p:nvPicPr>
          <p:cNvPr id="4" name="Picture 6" descr="A close up of a logo&#10;&#10;Description generated with very high confidence">
            <a:extLst>
              <a:ext uri="{FF2B5EF4-FFF2-40B4-BE49-F238E27FC236}">
                <a16:creationId xmlns:a16="http://schemas.microsoft.com/office/drawing/2014/main" id="{A9FC90CA-B688-E649-B40D-55DF609CAFB9}"/>
              </a:ext>
            </a:extLst>
          </p:cNvPr>
          <p:cNvPicPr>
            <a:picLocks noChangeAspect="1"/>
          </p:cNvPicPr>
          <p:nvPr/>
        </p:nvPicPr>
        <p:blipFill>
          <a:blip r:embed="rId2"/>
          <a:stretch>
            <a:fillRect/>
          </a:stretch>
        </p:blipFill>
        <p:spPr>
          <a:xfrm>
            <a:off x="523" y="-10459"/>
            <a:ext cx="551777" cy="6916270"/>
          </a:xfrm>
          <a:prstGeom prst="rect">
            <a:avLst/>
          </a:prstGeom>
        </p:spPr>
      </p:pic>
      <p:sp>
        <p:nvSpPr>
          <p:cNvPr id="19" name="Title 1">
            <a:extLst>
              <a:ext uri="{FF2B5EF4-FFF2-40B4-BE49-F238E27FC236}">
                <a16:creationId xmlns:a16="http://schemas.microsoft.com/office/drawing/2014/main" id="{FEA38F47-00AC-C140-A04B-380C71C8DDBC}"/>
              </a:ext>
            </a:extLst>
          </p:cNvPr>
          <p:cNvSpPr txBox="1">
            <a:spLocks/>
          </p:cNvSpPr>
          <p:nvPr/>
        </p:nvSpPr>
        <p:spPr>
          <a:xfrm>
            <a:off x="838200" y="-30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Invasieve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uitheemse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soorten</a:t>
            </a:r>
            <a:endParaRPr lang="en-BE" sz="4000" b="1" dirty="0">
              <a:solidFill>
                <a:srgbClr val="993C36"/>
              </a:solidFill>
              <a:latin typeface="Kohinoor Devanagari" panose="02000000000000000000" pitchFamily="50" charset="0"/>
              <a:ea typeface="Open Sans" pitchFamily="2" charset="0"/>
              <a:cs typeface="Kohinoor Devanagari" panose="02000000000000000000" pitchFamily="50" charset="0"/>
            </a:endParaRPr>
          </a:p>
        </p:txBody>
      </p:sp>
      <p:cxnSp>
        <p:nvCxnSpPr>
          <p:cNvPr id="20" name="Connecteur droit 77">
            <a:extLst>
              <a:ext uri="{FF2B5EF4-FFF2-40B4-BE49-F238E27FC236}">
                <a16:creationId xmlns:a16="http://schemas.microsoft.com/office/drawing/2014/main" id="{9C399DE0-F922-234B-922B-E1A68BCAB40A}"/>
              </a:ext>
            </a:extLst>
          </p:cNvPr>
          <p:cNvCxnSpPr>
            <a:cxnSpLocks/>
          </p:cNvCxnSpPr>
          <p:nvPr/>
        </p:nvCxnSpPr>
        <p:spPr>
          <a:xfrm>
            <a:off x="838200" y="1000830"/>
            <a:ext cx="5667375" cy="0"/>
          </a:xfrm>
          <a:prstGeom prst="line">
            <a:avLst/>
          </a:prstGeom>
          <a:ln w="19050">
            <a:solidFill>
              <a:srgbClr val="993C36"/>
            </a:solidFill>
          </a:ln>
        </p:spPr>
        <p:style>
          <a:lnRef idx="1">
            <a:schemeClr val="accent1"/>
          </a:lnRef>
          <a:fillRef idx="0">
            <a:schemeClr val="accent1"/>
          </a:fillRef>
          <a:effectRef idx="0">
            <a:schemeClr val="accent1"/>
          </a:effectRef>
          <a:fontRef idx="minor">
            <a:schemeClr val="tx1"/>
          </a:fontRef>
        </p:style>
      </p:cxnSp>
      <p:pic>
        <p:nvPicPr>
          <p:cNvPr id="4098" name="Picture 2" descr="Flora van Nederland: Rimpelroos - Rosa rugosa">
            <a:extLst>
              <a:ext uri="{FF2B5EF4-FFF2-40B4-BE49-F238E27FC236}">
                <a16:creationId xmlns:a16="http://schemas.microsoft.com/office/drawing/2014/main" id="{2F2F9F10-CCFF-7843-AF7E-A985611DE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827" y="3460533"/>
            <a:ext cx="406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ziatische hoornaar | NVWA">
            <a:extLst>
              <a:ext uri="{FF2B5EF4-FFF2-40B4-BE49-F238E27FC236}">
                <a16:creationId xmlns:a16="http://schemas.microsoft.com/office/drawing/2014/main" id="{97A0596F-140B-1547-9338-9291BD70A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18" y="3447676"/>
            <a:ext cx="3451225" cy="229885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uskusratten – Bont voor Dieren">
            <a:extLst>
              <a:ext uri="{FF2B5EF4-FFF2-40B4-BE49-F238E27FC236}">
                <a16:creationId xmlns:a16="http://schemas.microsoft.com/office/drawing/2014/main" id="{1505828E-6566-AD40-A50E-EADE405A1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2471" y="3449086"/>
            <a:ext cx="3705225" cy="229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081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0ADF4-6867-BF47-9E17-0C6EC8A5DC23}"/>
              </a:ext>
            </a:extLst>
          </p:cNvPr>
          <p:cNvSpPr>
            <a:spLocks noGrp="1"/>
          </p:cNvSpPr>
          <p:nvPr>
            <p:ph type="title"/>
          </p:nvPr>
        </p:nvSpPr>
        <p:spPr>
          <a:xfrm>
            <a:off x="838200" y="-99421"/>
            <a:ext cx="10515600" cy="1325563"/>
          </a:xfrm>
        </p:spPr>
        <p:txBody>
          <a:bodyPr>
            <a:normAutofit/>
          </a:bodyPr>
          <a:lstStyle/>
          <a:p>
            <a:r>
              <a:rPr lang="fr-BE" sz="4000" b="1" err="1">
                <a:solidFill>
                  <a:srgbClr val="A53331"/>
                </a:solidFill>
                <a:latin typeface="Open Sans" pitchFamily="2" charset="0"/>
                <a:ea typeface="Open Sans" pitchFamily="2" charset="0"/>
                <a:cs typeface="Open Sans" pitchFamily="2" charset="0"/>
              </a:rPr>
              <a:t>Context</a:t>
            </a:r>
            <a:r>
              <a:rPr lang="fr-BE" sz="4000" b="1">
                <a:solidFill>
                  <a:srgbClr val="A53331"/>
                </a:solidFill>
                <a:latin typeface="Open Sans" pitchFamily="2" charset="0"/>
                <a:ea typeface="Open Sans" pitchFamily="2" charset="0"/>
                <a:cs typeface="Open Sans" pitchFamily="2" charset="0"/>
              </a:rPr>
              <a:t> </a:t>
            </a:r>
            <a:endParaRPr lang="en-BE" sz="4000" b="1">
              <a:solidFill>
                <a:srgbClr val="A53331"/>
              </a:solidFill>
              <a:latin typeface="Open Sans" pitchFamily="2" charset="0"/>
              <a:ea typeface="Open Sans" pitchFamily="2" charset="0"/>
              <a:cs typeface="Open Sans" pitchFamily="2" charset="0"/>
            </a:endParaRPr>
          </a:p>
        </p:txBody>
      </p:sp>
      <p:sp>
        <p:nvSpPr>
          <p:cNvPr id="3" name="Content Placeholder 2">
            <a:extLst>
              <a:ext uri="{FF2B5EF4-FFF2-40B4-BE49-F238E27FC236}">
                <a16:creationId xmlns:a16="http://schemas.microsoft.com/office/drawing/2014/main" id="{7E73ADBB-8EF9-AC4C-86B8-992E661F200C}"/>
              </a:ext>
            </a:extLst>
          </p:cNvPr>
          <p:cNvSpPr>
            <a:spLocks noGrp="1"/>
          </p:cNvSpPr>
          <p:nvPr>
            <p:ph idx="1"/>
          </p:nvPr>
        </p:nvSpPr>
        <p:spPr>
          <a:xfrm>
            <a:off x="838200" y="1581003"/>
            <a:ext cx="10515600" cy="3733346"/>
          </a:xfrm>
        </p:spPr>
        <p:txBody>
          <a:bodyPr vert="horz" lIns="91440" tIns="45720" rIns="91440" bIns="45720" rtlCol="0" anchor="t">
            <a:normAutofit/>
          </a:bodyPr>
          <a:lstStyle/>
          <a:p>
            <a:pPr marL="0" indent="0">
              <a:buNone/>
            </a:pPr>
            <a:endParaRPr lang="fr-BE">
              <a:latin typeface="Open Sans" pitchFamily="2" charset="0"/>
              <a:ea typeface="Open Sans" pitchFamily="2" charset="0"/>
              <a:cs typeface="Open Sans" pitchFamily="2" charset="0"/>
            </a:endParaRPr>
          </a:p>
          <a:p>
            <a:pPr marL="0" indent="0">
              <a:buNone/>
            </a:pPr>
            <a:endParaRPr lang="fr-BE" baseline="30000">
              <a:latin typeface="Open Sans" pitchFamily="2" charset="0"/>
              <a:ea typeface="Open Sans" pitchFamily="2" charset="0"/>
              <a:cs typeface="Open Sans" pitchFamily="2" charset="0"/>
            </a:endParaRPr>
          </a:p>
          <a:p>
            <a:pPr marL="0" indent="0">
              <a:buNone/>
            </a:pPr>
            <a:endParaRPr lang="en-BE" baseline="30000">
              <a:latin typeface="Open Sans" pitchFamily="2" charset="0"/>
              <a:ea typeface="Open Sans" pitchFamily="2" charset="0"/>
              <a:cs typeface="Open Sans" pitchFamily="2" charset="0"/>
            </a:endParaRPr>
          </a:p>
          <a:p>
            <a:pPr marL="0" indent="0">
              <a:buNone/>
            </a:pPr>
            <a:endParaRPr lang="en-BE">
              <a:latin typeface="Open Sans" pitchFamily="2" charset="0"/>
              <a:ea typeface="Open Sans" pitchFamily="2" charset="0"/>
              <a:cs typeface="Open Sans" pitchFamily="2" charset="0"/>
            </a:endParaRPr>
          </a:p>
          <a:p>
            <a:endParaRPr lang="en-BE">
              <a:latin typeface="Open Sans" pitchFamily="2" charset="0"/>
              <a:ea typeface="Open Sans" pitchFamily="2" charset="0"/>
              <a:cs typeface="Open Sans" pitchFamily="2" charset="0"/>
            </a:endParaRPr>
          </a:p>
        </p:txBody>
      </p:sp>
      <p:pic>
        <p:nvPicPr>
          <p:cNvPr id="5" name="Picture 6" descr="A close up of a logo&#10;&#10;Description generated with very high confidence">
            <a:extLst>
              <a:ext uri="{FF2B5EF4-FFF2-40B4-BE49-F238E27FC236}">
                <a16:creationId xmlns:a16="http://schemas.microsoft.com/office/drawing/2014/main" id="{61B2D24E-CFF5-4BE8-A1F3-BC60D5FB85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 y="-10459"/>
            <a:ext cx="551777" cy="6916270"/>
          </a:xfrm>
          <a:prstGeom prst="rect">
            <a:avLst/>
          </a:prstGeom>
        </p:spPr>
      </p:pic>
      <p:pic>
        <p:nvPicPr>
          <p:cNvPr id="14" name="Picture 4" descr="A close up of a logo&#10;&#10;Description generated with very high confidence">
            <a:extLst>
              <a:ext uri="{FF2B5EF4-FFF2-40B4-BE49-F238E27FC236}">
                <a16:creationId xmlns:a16="http://schemas.microsoft.com/office/drawing/2014/main" id="{64F7CF0E-0EB1-401A-880C-71F364073B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21715" y="101949"/>
            <a:ext cx="2769762" cy="643206"/>
          </a:xfrm>
          <a:prstGeom prst="rect">
            <a:avLst/>
          </a:prstGeom>
        </p:spPr>
      </p:pic>
      <p:cxnSp>
        <p:nvCxnSpPr>
          <p:cNvPr id="6" name="Connecteur droit 5">
            <a:extLst>
              <a:ext uri="{FF2B5EF4-FFF2-40B4-BE49-F238E27FC236}">
                <a16:creationId xmlns:a16="http://schemas.microsoft.com/office/drawing/2014/main" id="{6C929979-17E8-4DDF-905A-91C059332FAE}"/>
              </a:ext>
            </a:extLst>
          </p:cNvPr>
          <p:cNvCxnSpPr>
            <a:cxnSpLocks/>
          </p:cNvCxnSpPr>
          <p:nvPr/>
        </p:nvCxnSpPr>
        <p:spPr>
          <a:xfrm>
            <a:off x="819150" y="1394234"/>
            <a:ext cx="6420636"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A8A1541-E748-4E19-B277-66EEB4E3B443}"/>
              </a:ext>
            </a:extLst>
          </p:cNvPr>
          <p:cNvSpPr txBox="1">
            <a:spLocks/>
          </p:cNvSpPr>
          <p:nvPr/>
        </p:nvSpPr>
        <p:spPr>
          <a:xfrm>
            <a:off x="838200" y="4617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3200">
                <a:solidFill>
                  <a:srgbClr val="A53331"/>
                </a:solidFill>
                <a:latin typeface="Open Sans" pitchFamily="2" charset="0"/>
                <a:ea typeface="Open Sans" pitchFamily="2" charset="0"/>
                <a:cs typeface="Open Sans" pitchFamily="2" charset="0"/>
              </a:rPr>
              <a:t>Campagnes over </a:t>
            </a:r>
            <a:r>
              <a:rPr lang="fr-BE" sz="3200" err="1">
                <a:solidFill>
                  <a:srgbClr val="A53331"/>
                </a:solidFill>
                <a:latin typeface="Open Sans" pitchFamily="2" charset="0"/>
                <a:ea typeface="Open Sans" pitchFamily="2" charset="0"/>
                <a:cs typeface="Open Sans" pitchFamily="2" charset="0"/>
              </a:rPr>
              <a:t>bioveiligheid</a:t>
            </a:r>
            <a:r>
              <a:rPr lang="fr-BE" sz="3200">
                <a:solidFill>
                  <a:srgbClr val="A53331"/>
                </a:solidFill>
                <a:latin typeface="Open Sans" pitchFamily="2" charset="0"/>
                <a:ea typeface="Open Sans" pitchFamily="2" charset="0"/>
                <a:cs typeface="Open Sans" pitchFamily="2" charset="0"/>
              </a:rPr>
              <a:t> en IUS</a:t>
            </a:r>
            <a:endParaRPr lang="en-BE" sz="3200">
              <a:solidFill>
                <a:srgbClr val="A53331"/>
              </a:solidFill>
              <a:latin typeface="Open Sans" pitchFamily="2" charset="0"/>
              <a:ea typeface="Open Sans" pitchFamily="2" charset="0"/>
              <a:cs typeface="Open Sans" pitchFamily="2" charset="0"/>
            </a:endParaRPr>
          </a:p>
        </p:txBody>
      </p:sp>
      <p:pic>
        <p:nvPicPr>
          <p:cNvPr id="1026" name="Picture 2" descr="Image">
            <a:extLst>
              <a:ext uri="{FF2B5EF4-FFF2-40B4-BE49-F238E27FC236}">
                <a16:creationId xmlns:a16="http://schemas.microsoft.com/office/drawing/2014/main" id="{5B49F36C-8A95-4A08-857D-3353CB2312D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296022" y="1749096"/>
            <a:ext cx="3633082" cy="115583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ADB7AB5-08CC-4C4D-9770-2035CD48D055}"/>
              </a:ext>
            </a:extLst>
          </p:cNvPr>
          <p:cNvSpPr txBox="1"/>
          <p:nvPr/>
        </p:nvSpPr>
        <p:spPr>
          <a:xfrm>
            <a:off x="3899903" y="2886875"/>
            <a:ext cx="1072730" cy="369332"/>
          </a:xfrm>
          <a:prstGeom prst="rect">
            <a:avLst/>
          </a:prstGeom>
          <a:noFill/>
        </p:spPr>
        <p:txBody>
          <a:bodyPr wrap="none" rtlCol="0">
            <a:spAutoFit/>
          </a:bodyPr>
          <a:lstStyle/>
          <a:p>
            <a:r>
              <a:rPr lang="fr-BE"/>
              <a:t>NNSS, UK</a:t>
            </a:r>
            <a:endParaRPr lang="en-BE"/>
          </a:p>
        </p:txBody>
      </p:sp>
      <p:pic>
        <p:nvPicPr>
          <p:cNvPr id="8" name="Image 7">
            <a:extLst>
              <a:ext uri="{FF2B5EF4-FFF2-40B4-BE49-F238E27FC236}">
                <a16:creationId xmlns:a16="http://schemas.microsoft.com/office/drawing/2014/main" id="{629C110A-2271-4D49-AC96-D4312EE71E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96022" y="3450446"/>
            <a:ext cx="2033249" cy="2855648"/>
          </a:xfrm>
          <a:prstGeom prst="rect">
            <a:avLst/>
          </a:prstGeom>
        </p:spPr>
      </p:pic>
      <p:sp>
        <p:nvSpPr>
          <p:cNvPr id="12" name="ZoneTexte 11">
            <a:extLst>
              <a:ext uri="{FF2B5EF4-FFF2-40B4-BE49-F238E27FC236}">
                <a16:creationId xmlns:a16="http://schemas.microsoft.com/office/drawing/2014/main" id="{0D00402D-C4C2-42C8-843E-C8B7358C6DC7}"/>
              </a:ext>
            </a:extLst>
          </p:cNvPr>
          <p:cNvSpPr txBox="1"/>
          <p:nvPr/>
        </p:nvSpPr>
        <p:spPr>
          <a:xfrm>
            <a:off x="2951395" y="6384136"/>
            <a:ext cx="1986441" cy="369332"/>
          </a:xfrm>
          <a:prstGeom prst="rect">
            <a:avLst/>
          </a:prstGeom>
          <a:noFill/>
        </p:spPr>
        <p:txBody>
          <a:bodyPr wrap="none" rtlCol="0">
            <a:spAutoFit/>
          </a:bodyPr>
          <a:lstStyle/>
          <a:p>
            <a:r>
              <a:rPr lang="fr-BE" err="1"/>
              <a:t>Inland</a:t>
            </a:r>
            <a:r>
              <a:rPr lang="fr-BE"/>
              <a:t> </a:t>
            </a:r>
            <a:r>
              <a:rPr lang="fr-BE" err="1"/>
              <a:t>Fisheries</a:t>
            </a:r>
            <a:r>
              <a:rPr lang="fr-BE"/>
              <a:t>, IE</a:t>
            </a:r>
            <a:endParaRPr lang="en-BE"/>
          </a:p>
        </p:txBody>
      </p:sp>
      <p:pic>
        <p:nvPicPr>
          <p:cNvPr id="10" name="Image 9">
            <a:extLst>
              <a:ext uri="{FF2B5EF4-FFF2-40B4-BE49-F238E27FC236}">
                <a16:creationId xmlns:a16="http://schemas.microsoft.com/office/drawing/2014/main" id="{A30E66C2-4612-45A5-A8FB-BC4AB34E0C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18096" y="3601794"/>
            <a:ext cx="1309793" cy="2606186"/>
          </a:xfrm>
          <a:prstGeom prst="rect">
            <a:avLst/>
          </a:prstGeom>
        </p:spPr>
      </p:pic>
      <p:pic>
        <p:nvPicPr>
          <p:cNvPr id="15" name="Image 14">
            <a:extLst>
              <a:ext uri="{FF2B5EF4-FFF2-40B4-BE49-F238E27FC236}">
                <a16:creationId xmlns:a16="http://schemas.microsoft.com/office/drawing/2014/main" id="{AE2DE08F-9987-46B8-AFCC-18CFBE9630F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66460" y="1574391"/>
            <a:ext cx="1315798" cy="2481394"/>
          </a:xfrm>
          <a:prstGeom prst="rect">
            <a:avLst/>
          </a:prstGeom>
        </p:spPr>
      </p:pic>
      <p:pic>
        <p:nvPicPr>
          <p:cNvPr id="18" name="Image 17">
            <a:extLst>
              <a:ext uri="{FF2B5EF4-FFF2-40B4-BE49-F238E27FC236}">
                <a16:creationId xmlns:a16="http://schemas.microsoft.com/office/drawing/2014/main" id="{4A6CA142-222C-4278-B99E-996C0232E42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782258" y="1562327"/>
            <a:ext cx="1402590" cy="2521503"/>
          </a:xfrm>
          <a:prstGeom prst="rect">
            <a:avLst/>
          </a:prstGeom>
        </p:spPr>
      </p:pic>
      <p:sp>
        <p:nvSpPr>
          <p:cNvPr id="19" name="ZoneTexte 18">
            <a:extLst>
              <a:ext uri="{FF2B5EF4-FFF2-40B4-BE49-F238E27FC236}">
                <a16:creationId xmlns:a16="http://schemas.microsoft.com/office/drawing/2014/main" id="{70DFB89E-10EB-48D4-ADEE-B22C812F9987}"/>
              </a:ext>
            </a:extLst>
          </p:cNvPr>
          <p:cNvSpPr txBox="1"/>
          <p:nvPr/>
        </p:nvSpPr>
        <p:spPr>
          <a:xfrm>
            <a:off x="8148406" y="3735775"/>
            <a:ext cx="1279517" cy="369332"/>
          </a:xfrm>
          <a:prstGeom prst="rect">
            <a:avLst/>
          </a:prstGeom>
          <a:noFill/>
        </p:spPr>
        <p:txBody>
          <a:bodyPr wrap="none" rtlCol="0">
            <a:spAutoFit/>
          </a:bodyPr>
          <a:lstStyle/>
          <a:p>
            <a:r>
              <a:rPr lang="fr-BE"/>
              <a:t>Québec, CA</a:t>
            </a:r>
            <a:endParaRPr lang="en-BE"/>
          </a:p>
        </p:txBody>
      </p:sp>
      <p:pic>
        <p:nvPicPr>
          <p:cNvPr id="20" name="Image 19">
            <a:extLst>
              <a:ext uri="{FF2B5EF4-FFF2-40B4-BE49-F238E27FC236}">
                <a16:creationId xmlns:a16="http://schemas.microsoft.com/office/drawing/2014/main" id="{DFED39E1-CA97-4519-B333-C4F70BA2EE8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65778" y="4287157"/>
            <a:ext cx="3845990" cy="2104040"/>
          </a:xfrm>
          <a:prstGeom prst="rect">
            <a:avLst/>
          </a:prstGeom>
        </p:spPr>
      </p:pic>
      <p:pic>
        <p:nvPicPr>
          <p:cNvPr id="22" name="Image 21">
            <a:extLst>
              <a:ext uri="{FF2B5EF4-FFF2-40B4-BE49-F238E27FC236}">
                <a16:creationId xmlns:a16="http://schemas.microsoft.com/office/drawing/2014/main" id="{F48205A4-4F77-47CB-B80C-0159398B8E5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31320" y="5907617"/>
            <a:ext cx="511429" cy="476519"/>
          </a:xfrm>
          <a:prstGeom prst="rect">
            <a:avLst/>
          </a:prstGeom>
        </p:spPr>
      </p:pic>
      <p:sp>
        <p:nvSpPr>
          <p:cNvPr id="25" name="ZoneTexte 24">
            <a:extLst>
              <a:ext uri="{FF2B5EF4-FFF2-40B4-BE49-F238E27FC236}">
                <a16:creationId xmlns:a16="http://schemas.microsoft.com/office/drawing/2014/main" id="{77B5E8F7-59D8-4551-9E7B-6A1560E5F645}"/>
              </a:ext>
            </a:extLst>
          </p:cNvPr>
          <p:cNvSpPr txBox="1"/>
          <p:nvPr/>
        </p:nvSpPr>
        <p:spPr>
          <a:xfrm>
            <a:off x="8871304" y="6407870"/>
            <a:ext cx="441146" cy="369332"/>
          </a:xfrm>
          <a:prstGeom prst="rect">
            <a:avLst/>
          </a:prstGeom>
          <a:noFill/>
        </p:spPr>
        <p:txBody>
          <a:bodyPr wrap="none" rtlCol="0">
            <a:spAutoFit/>
          </a:bodyPr>
          <a:lstStyle/>
          <a:p>
            <a:r>
              <a:rPr lang="fr-BE"/>
              <a:t>NZ</a:t>
            </a:r>
            <a:endParaRPr lang="en-BE"/>
          </a:p>
        </p:txBody>
      </p:sp>
      <p:pic>
        <p:nvPicPr>
          <p:cNvPr id="24" name="Image 23">
            <a:extLst>
              <a:ext uri="{FF2B5EF4-FFF2-40B4-BE49-F238E27FC236}">
                <a16:creationId xmlns:a16="http://schemas.microsoft.com/office/drawing/2014/main" id="{D0287C4F-9A21-4341-A59C-1DDE453C6C4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543397" y="2141772"/>
            <a:ext cx="2330585" cy="3296608"/>
          </a:xfrm>
          <a:prstGeom prst="rect">
            <a:avLst/>
          </a:prstGeom>
        </p:spPr>
      </p:pic>
      <p:sp>
        <p:nvSpPr>
          <p:cNvPr id="28" name="ZoneTexte 27">
            <a:extLst>
              <a:ext uri="{FF2B5EF4-FFF2-40B4-BE49-F238E27FC236}">
                <a16:creationId xmlns:a16="http://schemas.microsoft.com/office/drawing/2014/main" id="{3378AADF-7704-46FC-B14E-E9DD54EA215A}"/>
              </a:ext>
            </a:extLst>
          </p:cNvPr>
          <p:cNvSpPr txBox="1"/>
          <p:nvPr/>
        </p:nvSpPr>
        <p:spPr>
          <a:xfrm>
            <a:off x="11458484" y="5423511"/>
            <a:ext cx="415498" cy="369332"/>
          </a:xfrm>
          <a:prstGeom prst="rect">
            <a:avLst/>
          </a:prstGeom>
          <a:noFill/>
        </p:spPr>
        <p:txBody>
          <a:bodyPr wrap="none" rtlCol="0">
            <a:spAutoFit/>
          </a:bodyPr>
          <a:lstStyle/>
          <a:p>
            <a:r>
              <a:rPr lang="fr-BE"/>
              <a:t>FR</a:t>
            </a:r>
            <a:endParaRPr lang="en-BE"/>
          </a:p>
        </p:txBody>
      </p:sp>
    </p:spTree>
    <p:extLst>
      <p:ext uri="{BB962C8B-B14F-4D97-AF65-F5344CB8AC3E}">
        <p14:creationId xmlns:p14="http://schemas.microsoft.com/office/powerpoint/2010/main" val="3713921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ciel, extérieur, arbre, eau&#10;&#10;Description générée automatiquement">
            <a:extLst>
              <a:ext uri="{FF2B5EF4-FFF2-40B4-BE49-F238E27FC236}">
                <a16:creationId xmlns:a16="http://schemas.microsoft.com/office/drawing/2014/main" id="{D396B395-4E76-437D-ADAA-088825FD16F6}"/>
              </a:ext>
            </a:extLst>
          </p:cNvPr>
          <p:cNvPicPr>
            <a:picLocks noChangeAspect="1"/>
          </p:cNvPicPr>
          <p:nvPr/>
        </p:nvPicPr>
        <p:blipFill rotWithShape="1">
          <a:blip r:embed="rId3" cstate="email">
            <a:alphaModFix amt="99000"/>
            <a:extLst>
              <a:ext uri="{28A0092B-C50C-407E-A947-70E740481C1C}">
                <a14:useLocalDpi xmlns:a14="http://schemas.microsoft.com/office/drawing/2010/main"/>
              </a:ext>
            </a:extLst>
          </a:blip>
          <a:srcRect/>
          <a:stretch/>
        </p:blipFill>
        <p:spPr>
          <a:xfrm>
            <a:off x="0" y="1837851"/>
            <a:ext cx="12192003" cy="2749296"/>
          </a:xfrm>
          <a:prstGeom prst="rect">
            <a:avLst/>
          </a:prstGeom>
        </p:spPr>
      </p:pic>
      <p:pic>
        <p:nvPicPr>
          <p:cNvPr id="3" name="Picture 6" descr="A close up of a logo&#10;&#10;Description generated with very high confidence">
            <a:extLst>
              <a:ext uri="{FF2B5EF4-FFF2-40B4-BE49-F238E27FC236}">
                <a16:creationId xmlns:a16="http://schemas.microsoft.com/office/drawing/2014/main" id="{93AFA080-BF6B-43BA-A4AA-9C3E1714142C}"/>
              </a:ext>
            </a:extLst>
          </p:cNvPr>
          <p:cNvPicPr>
            <a:picLocks noChangeAspect="1"/>
          </p:cNvPicPr>
          <p:nvPr/>
        </p:nvPicPr>
        <p:blipFill>
          <a:blip r:embed="rId4"/>
          <a:stretch>
            <a:fillRect/>
          </a:stretch>
        </p:blipFill>
        <p:spPr>
          <a:xfrm rot="16200000">
            <a:off x="5820112" y="486110"/>
            <a:ext cx="551777" cy="12192002"/>
          </a:xfrm>
          <a:prstGeom prst="rect">
            <a:avLst/>
          </a:prstGeom>
        </p:spPr>
      </p:pic>
      <p:sp>
        <p:nvSpPr>
          <p:cNvPr id="4" name="Title 1">
            <a:extLst>
              <a:ext uri="{FF2B5EF4-FFF2-40B4-BE49-F238E27FC236}">
                <a16:creationId xmlns:a16="http://schemas.microsoft.com/office/drawing/2014/main" id="{E56E0A83-B789-4AD6-80AA-83E0A47D229D}"/>
              </a:ext>
            </a:extLst>
          </p:cNvPr>
          <p:cNvSpPr txBox="1">
            <a:spLocks/>
          </p:cNvSpPr>
          <p:nvPr/>
        </p:nvSpPr>
        <p:spPr>
          <a:xfrm>
            <a:off x="3259231" y="935161"/>
            <a:ext cx="672773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A53331"/>
                </a:solidFill>
                <a:latin typeface="Open Sans" pitchFamily="2" charset="0"/>
                <a:ea typeface="Open Sans" pitchFamily="2" charset="0"/>
                <a:cs typeface="Open Sans" pitchFamily="2" charset="0"/>
              </a:rPr>
              <a:t>Vragen</a:t>
            </a:r>
            <a:r>
              <a:rPr lang="fr-BE" sz="4000" b="1" dirty="0">
                <a:solidFill>
                  <a:srgbClr val="A53331"/>
                </a:solidFill>
                <a:latin typeface="Open Sans" pitchFamily="2" charset="0"/>
                <a:ea typeface="Open Sans" pitchFamily="2" charset="0"/>
                <a:cs typeface="Open Sans" pitchFamily="2" charset="0"/>
              </a:rPr>
              <a:t>/</a:t>
            </a:r>
            <a:r>
              <a:rPr lang="fr-BE" sz="4000" b="1" dirty="0" err="1">
                <a:solidFill>
                  <a:srgbClr val="A53331"/>
                </a:solidFill>
                <a:latin typeface="Open Sans" pitchFamily="2" charset="0"/>
                <a:ea typeface="Open Sans" pitchFamily="2" charset="0"/>
                <a:cs typeface="Open Sans" pitchFamily="2" charset="0"/>
              </a:rPr>
              <a:t>opmerkingen</a:t>
            </a:r>
            <a:r>
              <a:rPr lang="fr-BE" sz="4000" b="1" dirty="0">
                <a:solidFill>
                  <a:srgbClr val="A53331"/>
                </a:solidFill>
                <a:latin typeface="Open Sans" pitchFamily="2" charset="0"/>
                <a:ea typeface="Open Sans" pitchFamily="2" charset="0"/>
                <a:cs typeface="Open Sans" pitchFamily="2" charset="0"/>
              </a:rPr>
              <a:t>?</a:t>
            </a:r>
            <a:endParaRPr lang="en-BE" sz="4000" b="1" dirty="0">
              <a:solidFill>
                <a:srgbClr val="A53331"/>
              </a:solidFill>
              <a:latin typeface="Open Sans" pitchFamily="2" charset="0"/>
              <a:ea typeface="Open Sans" pitchFamily="2" charset="0"/>
              <a:cs typeface="Open Sans" pitchFamily="2" charset="0"/>
            </a:endParaRPr>
          </a:p>
        </p:txBody>
      </p:sp>
      <p:pic>
        <p:nvPicPr>
          <p:cNvPr id="15" name="Image 14" descr="Une image contenant texte&#10;&#10;Description générée automatiquement">
            <a:extLst>
              <a:ext uri="{FF2B5EF4-FFF2-40B4-BE49-F238E27FC236}">
                <a16:creationId xmlns:a16="http://schemas.microsoft.com/office/drawing/2014/main" id="{8B9E122B-A912-4158-924B-FF514EF168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39730" y="5284094"/>
            <a:ext cx="4672594" cy="1085090"/>
          </a:xfrm>
          <a:prstGeom prst="rect">
            <a:avLst/>
          </a:prstGeom>
        </p:spPr>
      </p:pic>
      <p:sp>
        <p:nvSpPr>
          <p:cNvPr id="16" name="ZoneTexte 15">
            <a:extLst>
              <a:ext uri="{FF2B5EF4-FFF2-40B4-BE49-F238E27FC236}">
                <a16:creationId xmlns:a16="http://schemas.microsoft.com/office/drawing/2014/main" id="{EF310AEF-E20B-40AE-8EFA-28C92B40A893}"/>
              </a:ext>
            </a:extLst>
          </p:cNvPr>
          <p:cNvSpPr txBox="1"/>
          <p:nvPr/>
        </p:nvSpPr>
        <p:spPr>
          <a:xfrm>
            <a:off x="596383" y="5656280"/>
            <a:ext cx="3475297" cy="584775"/>
          </a:xfrm>
          <a:prstGeom prst="rect">
            <a:avLst/>
          </a:prstGeom>
          <a:noFill/>
        </p:spPr>
        <p:txBody>
          <a:bodyPr wrap="square">
            <a:spAutoFit/>
          </a:bodyPr>
          <a:lstStyle/>
          <a:p>
            <a:pPr algn="ctr"/>
            <a:r>
              <a:rPr lang="en-BE" sz="1600" dirty="0">
                <a:solidFill>
                  <a:srgbClr val="A53331"/>
                </a:solidFill>
                <a:latin typeface="Open Sans" pitchFamily="2" charset="0"/>
                <a:ea typeface="Open Sans" pitchFamily="2" charset="0"/>
                <a:cs typeface="Open Sans" pitchFamily="2" charset="0"/>
                <a:hlinkClick r:id="rId6"/>
              </a:rPr>
              <a:t>www.iasregulation.be</a:t>
            </a:r>
            <a:endParaRPr lang="en-BE" sz="1600" dirty="0">
              <a:solidFill>
                <a:srgbClr val="A53331"/>
              </a:solidFill>
              <a:latin typeface="Open Sans" pitchFamily="2" charset="0"/>
              <a:ea typeface="Open Sans" pitchFamily="2" charset="0"/>
              <a:cs typeface="Open Sans" pitchFamily="2" charset="0"/>
            </a:endParaRPr>
          </a:p>
          <a:p>
            <a:pPr algn="ctr"/>
            <a:r>
              <a:rPr lang="en-GB" sz="1600" dirty="0">
                <a:solidFill>
                  <a:srgbClr val="A53331"/>
                </a:solidFill>
                <a:latin typeface="Open Sans" pitchFamily="2" charset="0"/>
                <a:ea typeface="Open Sans" pitchFamily="2" charset="0"/>
                <a:cs typeface="Open Sans" pitchFamily="2" charset="0"/>
              </a:rPr>
              <a:t>J</a:t>
            </a:r>
            <a:r>
              <a:rPr lang="en-BE" sz="1600" dirty="0">
                <a:solidFill>
                  <a:srgbClr val="A53331"/>
                </a:solidFill>
                <a:latin typeface="Open Sans" pitchFamily="2" charset="0"/>
                <a:ea typeface="Open Sans" pitchFamily="2" charset="0"/>
                <a:cs typeface="Open Sans" pitchFamily="2" charset="0"/>
              </a:rPr>
              <a:t>ane.reniers@naturalsciences.be</a:t>
            </a:r>
          </a:p>
        </p:txBody>
      </p:sp>
      <p:sp>
        <p:nvSpPr>
          <p:cNvPr id="17" name="ZoneTexte 16">
            <a:extLst>
              <a:ext uri="{FF2B5EF4-FFF2-40B4-BE49-F238E27FC236}">
                <a16:creationId xmlns:a16="http://schemas.microsoft.com/office/drawing/2014/main" id="{E35FEB1C-6D73-4A20-AAEC-FCD9F6ACDF2F}"/>
              </a:ext>
            </a:extLst>
          </p:cNvPr>
          <p:cNvSpPr txBox="1"/>
          <p:nvPr/>
        </p:nvSpPr>
        <p:spPr>
          <a:xfrm>
            <a:off x="9008706" y="5636367"/>
            <a:ext cx="2586911" cy="338554"/>
          </a:xfrm>
          <a:prstGeom prst="rect">
            <a:avLst/>
          </a:prstGeom>
          <a:noFill/>
        </p:spPr>
        <p:txBody>
          <a:bodyPr wrap="square">
            <a:spAutoFit/>
          </a:bodyPr>
          <a:lstStyle/>
          <a:p>
            <a:pPr algn="ctr"/>
            <a:r>
              <a:rPr lang="fr-BE" sz="1600">
                <a:solidFill>
                  <a:srgbClr val="A53331"/>
                </a:solidFill>
                <a:latin typeface="Open Sans" pitchFamily="2" charset="0"/>
                <a:ea typeface="Open Sans" pitchFamily="2" charset="0"/>
                <a:cs typeface="Open Sans" pitchFamily="2" charset="0"/>
              </a:rPr>
              <a:t>@Secretariat_IAS</a:t>
            </a:r>
            <a:endParaRPr lang="en-BE" sz="1600">
              <a:solidFill>
                <a:srgbClr val="A53331"/>
              </a:solidFill>
              <a:latin typeface="Open Sans" pitchFamily="2" charset="0"/>
              <a:ea typeface="Open Sans" pitchFamily="2" charset="0"/>
              <a:cs typeface="Open Sans" pitchFamily="2" charset="0"/>
            </a:endParaRPr>
          </a:p>
        </p:txBody>
      </p:sp>
      <p:pic>
        <p:nvPicPr>
          <p:cNvPr id="14" name="Image 13" descr="Une image contenant hache, graphiques vectoriels&#10;&#10;Description générée automatiquement">
            <a:extLst>
              <a:ext uri="{FF2B5EF4-FFF2-40B4-BE49-F238E27FC236}">
                <a16:creationId xmlns:a16="http://schemas.microsoft.com/office/drawing/2014/main" id="{1D207271-1E51-4984-83A0-2A4E281D04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03956" y="5683615"/>
            <a:ext cx="325794" cy="265053"/>
          </a:xfrm>
          <a:prstGeom prst="rect">
            <a:avLst/>
          </a:prstGeom>
        </p:spPr>
      </p:pic>
    </p:spTree>
    <p:extLst>
      <p:ext uri="{BB962C8B-B14F-4D97-AF65-F5344CB8AC3E}">
        <p14:creationId xmlns:p14="http://schemas.microsoft.com/office/powerpoint/2010/main" val="1375784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379B00D5-4D27-E748-8415-454CEF56C8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779"/>
            <a:ext cx="551777" cy="6916270"/>
          </a:xfrm>
          <a:prstGeom prst="rect">
            <a:avLst/>
          </a:prstGeom>
        </p:spPr>
      </p:pic>
      <p:sp>
        <p:nvSpPr>
          <p:cNvPr id="5" name="Title 1">
            <a:extLst>
              <a:ext uri="{FF2B5EF4-FFF2-40B4-BE49-F238E27FC236}">
                <a16:creationId xmlns:a16="http://schemas.microsoft.com/office/drawing/2014/main" id="{26B18F10-A7FC-1144-B104-65FACDE53191}"/>
              </a:ext>
            </a:extLst>
          </p:cNvPr>
          <p:cNvSpPr txBox="1">
            <a:spLocks/>
          </p:cNvSpPr>
          <p:nvPr/>
        </p:nvSpPr>
        <p:spPr>
          <a:xfrm>
            <a:off x="819150" y="3604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A53331"/>
                </a:solidFill>
                <a:latin typeface="Open Sans" pitchFamily="2" charset="0"/>
                <a:ea typeface="Open Sans" pitchFamily="2" charset="0"/>
                <a:cs typeface="Open Sans" pitchFamily="2" charset="0"/>
              </a:rPr>
              <a:t>Bioveiligheid</a:t>
            </a:r>
            <a:r>
              <a:rPr lang="fr-BE" sz="4000" b="1" dirty="0">
                <a:solidFill>
                  <a:srgbClr val="A53331"/>
                </a:solidFill>
                <a:latin typeface="Open Sans" pitchFamily="2" charset="0"/>
                <a:ea typeface="Open Sans" pitchFamily="2" charset="0"/>
                <a:cs typeface="Open Sans" pitchFamily="2" charset="0"/>
              </a:rPr>
              <a:t> in het veld</a:t>
            </a:r>
            <a:endParaRPr lang="en-BE" sz="4000" b="1" dirty="0">
              <a:solidFill>
                <a:srgbClr val="A53331"/>
              </a:solidFill>
              <a:latin typeface="Open Sans" pitchFamily="2" charset="0"/>
              <a:ea typeface="Open Sans" pitchFamily="2" charset="0"/>
              <a:cs typeface="Open Sans" pitchFamily="2" charset="0"/>
            </a:endParaRPr>
          </a:p>
        </p:txBody>
      </p:sp>
      <p:cxnSp>
        <p:nvCxnSpPr>
          <p:cNvPr id="6" name="Connecteur droit 16">
            <a:extLst>
              <a:ext uri="{FF2B5EF4-FFF2-40B4-BE49-F238E27FC236}">
                <a16:creationId xmlns:a16="http://schemas.microsoft.com/office/drawing/2014/main" id="{B0B2E01F-D215-9A48-9125-F49318506E2C}"/>
              </a:ext>
            </a:extLst>
          </p:cNvPr>
          <p:cNvCxnSpPr>
            <a:cxnSpLocks/>
          </p:cNvCxnSpPr>
          <p:nvPr/>
        </p:nvCxnSpPr>
        <p:spPr>
          <a:xfrm>
            <a:off x="819150" y="1394234"/>
            <a:ext cx="5667375" cy="0"/>
          </a:xfrm>
          <a:prstGeom prst="line">
            <a:avLst/>
          </a:prstGeom>
          <a:ln w="19050">
            <a:solidFill>
              <a:srgbClr val="A5333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8FE15C7-1ACA-CC48-9CBE-AC3954FE075B}"/>
              </a:ext>
            </a:extLst>
          </p:cNvPr>
          <p:cNvSpPr txBox="1"/>
          <p:nvPr/>
        </p:nvSpPr>
        <p:spPr>
          <a:xfrm>
            <a:off x="930275" y="1561548"/>
            <a:ext cx="10515600" cy="5355312"/>
          </a:xfrm>
          <a:prstGeom prst="rect">
            <a:avLst/>
          </a:prstGeom>
          <a:noFill/>
        </p:spPr>
        <p:txBody>
          <a:bodyPr wrap="square">
            <a:spAutoFit/>
          </a:bodyPr>
          <a:lstStyle/>
          <a:p>
            <a:pPr>
              <a:buFont typeface="Arial" panose="020B0604020202020204" pitchFamily="34" charset="0"/>
              <a:buChar char="•"/>
            </a:pPr>
            <a:r>
              <a:rPr lang="en-GB" b="1" dirty="0">
                <a:effectLst/>
                <a:latin typeface="OpenSans"/>
              </a:rPr>
              <a:t>Op </a:t>
            </a:r>
            <a:r>
              <a:rPr lang="en-GB" b="1" dirty="0" err="1">
                <a:effectLst/>
                <a:latin typeface="OpenSans"/>
              </a:rPr>
              <a:t>oever</a:t>
            </a:r>
            <a:r>
              <a:rPr lang="en-GB" b="1" dirty="0">
                <a:effectLst/>
                <a:latin typeface="OpenSans"/>
              </a:rPr>
              <a:t> </a:t>
            </a:r>
            <a:r>
              <a:rPr lang="en-GB" b="1" dirty="0" err="1">
                <a:effectLst/>
                <a:latin typeface="OpenSans"/>
              </a:rPr>
              <a:t>en</a:t>
            </a:r>
            <a:r>
              <a:rPr lang="en-GB" b="1" dirty="0">
                <a:effectLst/>
                <a:latin typeface="OpenSans"/>
              </a:rPr>
              <a:t> </a:t>
            </a:r>
            <a:r>
              <a:rPr lang="en-GB" b="1" dirty="0" err="1">
                <a:effectLst/>
                <a:latin typeface="OpenSans"/>
              </a:rPr>
              <a:t>dijken</a:t>
            </a:r>
            <a:r>
              <a:rPr lang="en-GB" b="1" dirty="0">
                <a:effectLst/>
                <a:latin typeface="OpenSans"/>
              </a:rPr>
              <a:t>: </a:t>
            </a:r>
          </a:p>
          <a:p>
            <a:pPr lvl="1">
              <a:buFont typeface="Arial" panose="020B0604020202020204" pitchFamily="34" charset="0"/>
              <a:buChar char="•"/>
            </a:pPr>
            <a:r>
              <a:rPr lang="en-GB" dirty="0" err="1">
                <a:latin typeface="OpenSans"/>
              </a:rPr>
              <a:t>Opgelet</a:t>
            </a:r>
            <a:r>
              <a:rPr lang="en-GB" dirty="0">
                <a:latin typeface="OpenSans"/>
              </a:rPr>
              <a:t> </a:t>
            </a:r>
            <a:r>
              <a:rPr lang="en-GB" dirty="0" err="1">
                <a:latin typeface="OpenSans"/>
              </a:rPr>
              <a:t>voor</a:t>
            </a:r>
            <a:r>
              <a:rPr lang="en-GB" dirty="0">
                <a:latin typeface="OpenSans"/>
              </a:rPr>
              <a:t> </a:t>
            </a:r>
            <a:r>
              <a:rPr lang="en-GB" dirty="0" err="1">
                <a:latin typeface="OpenSans"/>
              </a:rPr>
              <a:t>zaden</a:t>
            </a:r>
            <a:r>
              <a:rPr lang="en-GB" dirty="0">
                <a:latin typeface="OpenSans"/>
              </a:rPr>
              <a:t> </a:t>
            </a:r>
            <a:r>
              <a:rPr lang="en-GB" dirty="0" err="1">
                <a:latin typeface="OpenSans"/>
              </a:rPr>
              <a:t>en</a:t>
            </a:r>
            <a:r>
              <a:rPr lang="en-GB" dirty="0">
                <a:latin typeface="OpenSans"/>
              </a:rPr>
              <a:t> </a:t>
            </a:r>
            <a:r>
              <a:rPr lang="en-GB" dirty="0" err="1">
                <a:latin typeface="OpenSans"/>
              </a:rPr>
              <a:t>fragmenten</a:t>
            </a:r>
            <a:endParaRPr lang="en-GB" dirty="0">
              <a:latin typeface="OpenSans"/>
            </a:endParaRPr>
          </a:p>
          <a:p>
            <a:pPr lvl="1">
              <a:buFont typeface="Arial" panose="020B0604020202020204" pitchFamily="34" charset="0"/>
              <a:buChar char="•"/>
            </a:pPr>
            <a:r>
              <a:rPr lang="en-GB" dirty="0" err="1">
                <a:latin typeface="OpenSans"/>
              </a:rPr>
              <a:t>reinig</a:t>
            </a:r>
            <a:r>
              <a:rPr lang="en-GB" dirty="0">
                <a:latin typeface="OpenSans"/>
              </a:rPr>
              <a:t> machines die met de </a:t>
            </a:r>
            <a:r>
              <a:rPr lang="en-GB" dirty="0" err="1">
                <a:latin typeface="OpenSans"/>
              </a:rPr>
              <a:t>grond</a:t>
            </a:r>
            <a:r>
              <a:rPr lang="en-GB" dirty="0">
                <a:latin typeface="OpenSans"/>
              </a:rPr>
              <a:t> in </a:t>
            </a:r>
            <a:r>
              <a:rPr lang="en-GB" dirty="0" err="1">
                <a:latin typeface="OpenSans"/>
              </a:rPr>
              <a:t>aanraking</a:t>
            </a:r>
            <a:r>
              <a:rPr lang="en-GB" dirty="0">
                <a:latin typeface="OpenSans"/>
              </a:rPr>
              <a:t> </a:t>
            </a:r>
            <a:r>
              <a:rPr lang="en-GB" dirty="0" err="1">
                <a:latin typeface="OpenSans"/>
              </a:rPr>
              <a:t>zijn</a:t>
            </a:r>
            <a:r>
              <a:rPr lang="en-GB" dirty="0">
                <a:latin typeface="OpenSans"/>
              </a:rPr>
              <a:t> </a:t>
            </a:r>
            <a:r>
              <a:rPr lang="en-GB" dirty="0" err="1">
                <a:latin typeface="OpenSans"/>
              </a:rPr>
              <a:t>geweest</a:t>
            </a:r>
            <a:r>
              <a:rPr lang="en-GB" dirty="0">
                <a:latin typeface="OpenSans"/>
              </a:rPr>
              <a:t> </a:t>
            </a:r>
            <a:r>
              <a:rPr lang="en-GB" dirty="0" err="1">
                <a:latin typeface="OpenSans"/>
              </a:rPr>
              <a:t>na</a:t>
            </a:r>
            <a:r>
              <a:rPr lang="en-GB" dirty="0">
                <a:latin typeface="OpenSans"/>
              </a:rPr>
              <a:t> </a:t>
            </a:r>
            <a:r>
              <a:rPr lang="en-GB" dirty="0" err="1">
                <a:latin typeface="OpenSans"/>
              </a:rPr>
              <a:t>werkzaamheden</a:t>
            </a:r>
            <a:r>
              <a:rPr lang="en-GB" dirty="0">
                <a:latin typeface="OpenSans"/>
              </a:rPr>
              <a:t> in de </a:t>
            </a:r>
            <a:r>
              <a:rPr lang="en-GB" dirty="0" err="1">
                <a:latin typeface="OpenSans"/>
              </a:rPr>
              <a:t>onmiddellijke</a:t>
            </a:r>
            <a:r>
              <a:rPr lang="en-GB" dirty="0">
                <a:latin typeface="OpenSans"/>
              </a:rPr>
              <a:t> </a:t>
            </a:r>
            <a:r>
              <a:rPr lang="en-GB" dirty="0" err="1">
                <a:latin typeface="OpenSans"/>
              </a:rPr>
              <a:t>nabijheid</a:t>
            </a:r>
            <a:r>
              <a:rPr lang="en-GB" dirty="0">
                <a:latin typeface="OpenSans"/>
              </a:rPr>
              <a:t> van </a:t>
            </a:r>
            <a:r>
              <a:rPr lang="en-GB" dirty="0" err="1">
                <a:latin typeface="OpenSans"/>
              </a:rPr>
              <a:t>een</a:t>
            </a:r>
            <a:r>
              <a:rPr lang="en-GB" dirty="0">
                <a:latin typeface="OpenSans"/>
              </a:rPr>
              <a:t> </a:t>
            </a:r>
            <a:r>
              <a:rPr lang="en-GB" dirty="0" err="1">
                <a:latin typeface="OpenSans"/>
              </a:rPr>
              <a:t>besmette</a:t>
            </a:r>
            <a:r>
              <a:rPr lang="en-GB" dirty="0">
                <a:latin typeface="OpenSans"/>
              </a:rPr>
              <a:t> </a:t>
            </a:r>
            <a:r>
              <a:rPr lang="en-GB" dirty="0" err="1">
                <a:latin typeface="OpenSans"/>
              </a:rPr>
              <a:t>plaats</a:t>
            </a:r>
            <a:r>
              <a:rPr lang="en-GB" dirty="0">
                <a:latin typeface="OpenSans"/>
              </a:rPr>
              <a:t>. </a:t>
            </a:r>
          </a:p>
          <a:p>
            <a:pPr lvl="1">
              <a:buFont typeface="Arial" panose="020B0604020202020204" pitchFamily="34" charset="0"/>
              <a:buChar char="•"/>
            </a:pPr>
            <a:r>
              <a:rPr lang="en-GB" dirty="0" err="1">
                <a:latin typeface="OpenSans"/>
              </a:rPr>
              <a:t>Niet</a:t>
            </a:r>
            <a:r>
              <a:rPr lang="en-GB" dirty="0">
                <a:latin typeface="OpenSans"/>
              </a:rPr>
              <a:t> door </a:t>
            </a:r>
            <a:r>
              <a:rPr lang="en-GB" dirty="0" err="1">
                <a:latin typeface="OpenSans"/>
              </a:rPr>
              <a:t>invasieve</a:t>
            </a:r>
            <a:r>
              <a:rPr lang="en-GB" dirty="0">
                <a:latin typeface="OpenSans"/>
              </a:rPr>
              <a:t> </a:t>
            </a:r>
            <a:r>
              <a:rPr lang="en-GB" dirty="0" err="1">
                <a:latin typeface="OpenSans"/>
              </a:rPr>
              <a:t>vegetatie</a:t>
            </a:r>
            <a:r>
              <a:rPr lang="en-GB" dirty="0">
                <a:latin typeface="OpenSans"/>
              </a:rPr>
              <a:t> </a:t>
            </a:r>
            <a:r>
              <a:rPr lang="en-GB" dirty="0" err="1">
                <a:latin typeface="OpenSans"/>
              </a:rPr>
              <a:t>wandelen</a:t>
            </a:r>
            <a:endParaRPr lang="en-GB" dirty="0">
              <a:latin typeface="OpenSans"/>
            </a:endParaRPr>
          </a:p>
          <a:p>
            <a:pPr lvl="1">
              <a:buFont typeface="Arial" panose="020B0604020202020204" pitchFamily="34" charset="0"/>
              <a:buChar char="•"/>
            </a:pPr>
            <a:r>
              <a:rPr lang="en-GB" dirty="0" err="1">
                <a:latin typeface="OpenSans"/>
              </a:rPr>
              <a:t>Controleer</a:t>
            </a:r>
            <a:r>
              <a:rPr lang="en-GB" dirty="0">
                <a:latin typeface="OpenSans"/>
              </a:rPr>
              <a:t> </a:t>
            </a:r>
            <a:r>
              <a:rPr lang="en-GB" dirty="0" err="1">
                <a:latin typeface="OpenSans"/>
              </a:rPr>
              <a:t>en</a:t>
            </a:r>
            <a:r>
              <a:rPr lang="en-GB" dirty="0">
                <a:latin typeface="OpenSans"/>
              </a:rPr>
              <a:t> </a:t>
            </a:r>
            <a:r>
              <a:rPr lang="en-GB" dirty="0" err="1">
                <a:latin typeface="OpenSans"/>
              </a:rPr>
              <a:t>reinig</a:t>
            </a:r>
            <a:r>
              <a:rPr lang="en-GB" dirty="0">
                <a:latin typeface="OpenSans"/>
              </a:rPr>
              <a:t> </a:t>
            </a:r>
            <a:r>
              <a:rPr lang="en-GB" dirty="0" err="1">
                <a:latin typeface="OpenSans"/>
              </a:rPr>
              <a:t>uw</a:t>
            </a:r>
            <a:r>
              <a:rPr lang="en-GB" dirty="0">
                <a:latin typeface="OpenSans"/>
              </a:rPr>
              <a:t> </a:t>
            </a:r>
            <a:r>
              <a:rPr lang="en-GB" dirty="0" err="1">
                <a:latin typeface="OpenSans"/>
              </a:rPr>
              <a:t>laarzen</a:t>
            </a:r>
            <a:r>
              <a:rPr lang="en-GB" dirty="0">
                <a:latin typeface="OpenSans"/>
              </a:rPr>
              <a:t> </a:t>
            </a:r>
            <a:r>
              <a:rPr lang="en-GB" dirty="0" err="1">
                <a:latin typeface="OpenSans"/>
              </a:rPr>
              <a:t>en</a:t>
            </a:r>
            <a:r>
              <a:rPr lang="en-GB" dirty="0">
                <a:latin typeface="OpenSans"/>
              </a:rPr>
              <a:t> </a:t>
            </a:r>
            <a:r>
              <a:rPr lang="en-GB" dirty="0" err="1">
                <a:latin typeface="OpenSans"/>
              </a:rPr>
              <a:t>kleding</a:t>
            </a:r>
            <a:endParaRPr lang="en-GB" dirty="0">
              <a:latin typeface="OpenSans"/>
            </a:endParaRPr>
          </a:p>
          <a:p>
            <a:pPr lvl="1">
              <a:buFont typeface="Arial" panose="020B0604020202020204" pitchFamily="34" charset="0"/>
              <a:buChar char="•"/>
            </a:pPr>
            <a:r>
              <a:rPr lang="en-GB" dirty="0" err="1">
                <a:latin typeface="OpenSans"/>
              </a:rPr>
              <a:t>zorg</a:t>
            </a:r>
            <a:r>
              <a:rPr lang="en-GB" dirty="0">
                <a:latin typeface="OpenSans"/>
              </a:rPr>
              <a:t> </a:t>
            </a:r>
            <a:r>
              <a:rPr lang="en-GB" dirty="0" err="1">
                <a:latin typeface="OpenSans"/>
              </a:rPr>
              <a:t>ervoor</a:t>
            </a:r>
            <a:r>
              <a:rPr lang="en-GB" dirty="0">
                <a:latin typeface="OpenSans"/>
              </a:rPr>
              <a:t> </a:t>
            </a:r>
            <a:r>
              <a:rPr lang="en-GB" dirty="0" err="1">
                <a:latin typeface="OpenSans"/>
              </a:rPr>
              <a:t>dat</a:t>
            </a:r>
            <a:r>
              <a:rPr lang="en-GB" dirty="0">
                <a:latin typeface="OpenSans"/>
              </a:rPr>
              <a:t> door </a:t>
            </a:r>
            <a:r>
              <a:rPr lang="en-GB" dirty="0" err="1">
                <a:latin typeface="OpenSans"/>
              </a:rPr>
              <a:t>maaien</a:t>
            </a:r>
            <a:r>
              <a:rPr lang="en-GB" dirty="0">
                <a:latin typeface="OpenSans"/>
              </a:rPr>
              <a:t> of </a:t>
            </a:r>
            <a:r>
              <a:rPr lang="en-GB" dirty="0" err="1">
                <a:latin typeface="OpenSans"/>
              </a:rPr>
              <a:t>ander</a:t>
            </a:r>
            <a:r>
              <a:rPr lang="en-GB" dirty="0">
                <a:latin typeface="OpenSans"/>
              </a:rPr>
              <a:t> </a:t>
            </a:r>
            <a:r>
              <a:rPr lang="en-GB" dirty="0" err="1">
                <a:latin typeface="OpenSans"/>
              </a:rPr>
              <a:t>beheer</a:t>
            </a:r>
            <a:r>
              <a:rPr lang="en-GB" dirty="0">
                <a:latin typeface="OpenSans"/>
              </a:rPr>
              <a:t> </a:t>
            </a:r>
            <a:r>
              <a:rPr lang="en-GB" dirty="0" err="1">
                <a:latin typeface="OpenSans"/>
              </a:rPr>
              <a:t>ontstane</a:t>
            </a:r>
            <a:r>
              <a:rPr lang="en-GB" dirty="0">
                <a:latin typeface="OpenSans"/>
              </a:rPr>
              <a:t> </a:t>
            </a:r>
            <a:r>
              <a:rPr lang="en-GB" dirty="0" err="1">
                <a:latin typeface="OpenSans"/>
              </a:rPr>
              <a:t>plantenresten</a:t>
            </a:r>
            <a:r>
              <a:rPr lang="en-GB" dirty="0">
                <a:latin typeface="OpenSans"/>
              </a:rPr>
              <a:t> </a:t>
            </a:r>
            <a:r>
              <a:rPr lang="en-GB" dirty="0" err="1">
                <a:latin typeface="OpenSans"/>
              </a:rPr>
              <a:t>niet</a:t>
            </a:r>
            <a:r>
              <a:rPr lang="en-GB" dirty="0">
                <a:latin typeface="OpenSans"/>
              </a:rPr>
              <a:t> door het water </a:t>
            </a:r>
            <a:r>
              <a:rPr lang="en-GB" dirty="0" err="1">
                <a:latin typeface="OpenSans"/>
              </a:rPr>
              <a:t>kunnen</a:t>
            </a:r>
            <a:r>
              <a:rPr lang="en-GB" dirty="0">
                <a:latin typeface="OpenSans"/>
              </a:rPr>
              <a:t> </a:t>
            </a:r>
            <a:r>
              <a:rPr lang="en-GB" dirty="0" err="1">
                <a:latin typeface="OpenSans"/>
              </a:rPr>
              <a:t>worden</a:t>
            </a:r>
            <a:r>
              <a:rPr lang="en-GB" dirty="0">
                <a:latin typeface="OpenSans"/>
              </a:rPr>
              <a:t> </a:t>
            </a:r>
            <a:r>
              <a:rPr lang="en-GB" dirty="0" err="1">
                <a:latin typeface="OpenSans"/>
              </a:rPr>
              <a:t>meegevoerd</a:t>
            </a:r>
            <a:r>
              <a:rPr lang="en-GB" dirty="0">
                <a:latin typeface="OpenSans"/>
              </a:rPr>
              <a:t> (</a:t>
            </a:r>
            <a:r>
              <a:rPr lang="en-GB" dirty="0" err="1">
                <a:latin typeface="OpenSans"/>
              </a:rPr>
              <a:t>bijvoorbeeld</a:t>
            </a:r>
            <a:r>
              <a:rPr lang="en-GB" dirty="0">
                <a:latin typeface="OpenSans"/>
              </a:rPr>
              <a:t> door </a:t>
            </a:r>
            <a:r>
              <a:rPr lang="en-GB" dirty="0" err="1">
                <a:latin typeface="OpenSans"/>
              </a:rPr>
              <a:t>netten</a:t>
            </a:r>
            <a:r>
              <a:rPr lang="en-GB" dirty="0">
                <a:latin typeface="OpenSans"/>
              </a:rPr>
              <a:t> </a:t>
            </a:r>
            <a:r>
              <a:rPr lang="en-GB" dirty="0" err="1">
                <a:latin typeface="OpenSans"/>
              </a:rPr>
              <a:t>te</a:t>
            </a:r>
            <a:r>
              <a:rPr lang="en-GB" dirty="0">
                <a:latin typeface="OpenSans"/>
              </a:rPr>
              <a:t> </a:t>
            </a:r>
            <a:r>
              <a:rPr lang="en-GB" dirty="0" err="1">
                <a:latin typeface="OpenSans"/>
              </a:rPr>
              <a:t>plaatsen</a:t>
            </a:r>
            <a:r>
              <a:rPr lang="en-GB" dirty="0">
                <a:latin typeface="OpenSans"/>
              </a:rPr>
              <a:t>). </a:t>
            </a:r>
          </a:p>
          <a:p>
            <a:pPr lvl="1">
              <a:buFont typeface="Arial" panose="020B0604020202020204" pitchFamily="34" charset="0"/>
              <a:buChar char="•"/>
            </a:pPr>
            <a:r>
              <a:rPr lang="en-GB" dirty="0" err="1">
                <a:latin typeface="OpenSans"/>
              </a:rPr>
              <a:t>Werk</a:t>
            </a:r>
            <a:r>
              <a:rPr lang="en-GB" dirty="0">
                <a:latin typeface="OpenSans"/>
              </a:rPr>
              <a:t> </a:t>
            </a:r>
            <a:r>
              <a:rPr lang="en-GB" dirty="0" err="1">
                <a:latin typeface="OpenSans"/>
              </a:rPr>
              <a:t>stroomafwaarts</a:t>
            </a:r>
            <a:r>
              <a:rPr lang="en-GB" dirty="0">
                <a:latin typeface="OpenSans"/>
              </a:rPr>
              <a:t> </a:t>
            </a:r>
          </a:p>
          <a:p>
            <a:pPr lvl="1"/>
            <a:endParaRPr lang="en-GB" b="1" dirty="0">
              <a:effectLst/>
              <a:latin typeface="OpenSans"/>
            </a:endParaRPr>
          </a:p>
          <a:p>
            <a:pPr>
              <a:buFont typeface="Arial" panose="020B0604020202020204" pitchFamily="34" charset="0"/>
              <a:buChar char="•"/>
            </a:pPr>
            <a:r>
              <a:rPr lang="en-GB" b="1" dirty="0">
                <a:latin typeface="OpenSans"/>
              </a:rPr>
              <a:t>In het water</a:t>
            </a:r>
          </a:p>
          <a:p>
            <a:pPr lvl="1">
              <a:buFont typeface="Arial" panose="020B0604020202020204" pitchFamily="34" charset="0"/>
              <a:buChar char="•"/>
            </a:pPr>
            <a:r>
              <a:rPr lang="en-GB" dirty="0" err="1">
                <a:latin typeface="OpenSans"/>
              </a:rPr>
              <a:t>Opgelet</a:t>
            </a:r>
            <a:r>
              <a:rPr lang="en-GB" dirty="0">
                <a:latin typeface="OpenSans"/>
              </a:rPr>
              <a:t> </a:t>
            </a:r>
            <a:r>
              <a:rPr lang="en-GB" dirty="0" err="1">
                <a:latin typeface="OpenSans"/>
              </a:rPr>
              <a:t>voor</a:t>
            </a:r>
            <a:r>
              <a:rPr lang="en-GB" dirty="0">
                <a:latin typeface="OpenSans"/>
              </a:rPr>
              <a:t> </a:t>
            </a:r>
            <a:r>
              <a:rPr lang="en-GB" dirty="0" err="1">
                <a:latin typeface="OpenSans"/>
              </a:rPr>
              <a:t>fragmenten</a:t>
            </a:r>
            <a:r>
              <a:rPr lang="en-GB" dirty="0">
                <a:latin typeface="OpenSans"/>
              </a:rPr>
              <a:t> </a:t>
            </a:r>
          </a:p>
          <a:p>
            <a:pPr lvl="1">
              <a:buFont typeface="Arial" panose="020B0604020202020204" pitchFamily="34" charset="0"/>
              <a:buChar char="•"/>
            </a:pPr>
            <a:r>
              <a:rPr lang="en-GB" dirty="0" err="1">
                <a:latin typeface="OpenSans"/>
              </a:rPr>
              <a:t>Voer</a:t>
            </a:r>
            <a:r>
              <a:rPr lang="en-GB" dirty="0">
                <a:latin typeface="OpenSans"/>
              </a:rPr>
              <a:t> habitat-</a:t>
            </a:r>
            <a:r>
              <a:rPr lang="en-GB" dirty="0" err="1">
                <a:latin typeface="OpenSans"/>
              </a:rPr>
              <a:t>materiaal</a:t>
            </a:r>
            <a:r>
              <a:rPr lang="en-GB" dirty="0">
                <a:latin typeface="OpenSans"/>
              </a:rPr>
              <a:t> </a:t>
            </a:r>
            <a:r>
              <a:rPr lang="en-GB" dirty="0" err="1">
                <a:latin typeface="OpenSans"/>
              </a:rPr>
              <a:t>af</a:t>
            </a:r>
            <a:r>
              <a:rPr lang="en-GB" dirty="0">
                <a:latin typeface="OpenSans"/>
              </a:rPr>
              <a:t> op </a:t>
            </a:r>
            <a:r>
              <a:rPr lang="en-GB" dirty="0" err="1">
                <a:latin typeface="OpenSans"/>
              </a:rPr>
              <a:t>een</a:t>
            </a:r>
            <a:r>
              <a:rPr lang="en-GB" dirty="0">
                <a:latin typeface="OpenSans"/>
              </a:rPr>
              <a:t> </a:t>
            </a:r>
            <a:r>
              <a:rPr lang="en-GB" dirty="0" err="1">
                <a:latin typeface="OpenSans"/>
              </a:rPr>
              <a:t>droge</a:t>
            </a:r>
            <a:r>
              <a:rPr lang="en-GB" dirty="0">
                <a:latin typeface="OpenSans"/>
              </a:rPr>
              <a:t> </a:t>
            </a:r>
            <a:r>
              <a:rPr lang="en-GB" dirty="0" err="1">
                <a:latin typeface="OpenSans"/>
              </a:rPr>
              <a:t>plaats</a:t>
            </a:r>
            <a:r>
              <a:rPr lang="en-GB" dirty="0">
                <a:latin typeface="OpenSans"/>
              </a:rPr>
              <a:t>, </a:t>
            </a:r>
          </a:p>
          <a:p>
            <a:pPr lvl="1">
              <a:buFont typeface="Arial" panose="020B0604020202020204" pitchFamily="34" charset="0"/>
              <a:buChar char="•"/>
            </a:pPr>
            <a:r>
              <a:rPr lang="en-GB" dirty="0" err="1">
                <a:latin typeface="OpenSans"/>
              </a:rPr>
              <a:t>Niet</a:t>
            </a:r>
            <a:r>
              <a:rPr lang="en-GB" dirty="0">
                <a:latin typeface="OpenSans"/>
              </a:rPr>
              <a:t> </a:t>
            </a:r>
            <a:r>
              <a:rPr lang="en-GB" dirty="0" err="1">
                <a:latin typeface="OpenSans"/>
              </a:rPr>
              <a:t>dicht</a:t>
            </a:r>
            <a:r>
              <a:rPr lang="en-GB" dirty="0">
                <a:latin typeface="OpenSans"/>
              </a:rPr>
              <a:t> </a:t>
            </a:r>
            <a:r>
              <a:rPr lang="en-GB" dirty="0" err="1">
                <a:latin typeface="OpenSans"/>
              </a:rPr>
              <a:t>bij</a:t>
            </a:r>
            <a:r>
              <a:rPr lang="en-GB" dirty="0">
                <a:latin typeface="OpenSans"/>
              </a:rPr>
              <a:t> </a:t>
            </a:r>
            <a:r>
              <a:rPr lang="en-GB" dirty="0" err="1">
                <a:latin typeface="OpenSans"/>
              </a:rPr>
              <a:t>wateroppervlak</a:t>
            </a:r>
            <a:r>
              <a:rPr lang="en-GB" dirty="0">
                <a:latin typeface="OpenSans"/>
              </a:rPr>
              <a:t> </a:t>
            </a:r>
            <a:r>
              <a:rPr lang="en-GB" dirty="0" err="1">
                <a:latin typeface="OpenSans"/>
              </a:rPr>
              <a:t>maaien</a:t>
            </a:r>
            <a:r>
              <a:rPr lang="en-GB" dirty="0">
                <a:latin typeface="OpenSans"/>
              </a:rPr>
              <a:t>; </a:t>
            </a:r>
          </a:p>
          <a:p>
            <a:pPr lvl="1">
              <a:buFont typeface="Arial" panose="020B0604020202020204" pitchFamily="34" charset="0"/>
              <a:buChar char="•"/>
            </a:pPr>
            <a:r>
              <a:rPr lang="en-GB" dirty="0" err="1">
                <a:latin typeface="OpenSans"/>
              </a:rPr>
              <a:t>Verzamel</a:t>
            </a:r>
            <a:r>
              <a:rPr lang="en-GB" dirty="0">
                <a:latin typeface="OpenSans"/>
              </a:rPr>
              <a:t> alle </a:t>
            </a:r>
            <a:r>
              <a:rPr lang="en-GB" dirty="0" err="1">
                <a:latin typeface="OpenSans"/>
              </a:rPr>
              <a:t>fragmenten</a:t>
            </a:r>
            <a:r>
              <a:rPr lang="en-GB" dirty="0">
                <a:latin typeface="OpenSans"/>
              </a:rPr>
              <a:t> die </a:t>
            </a:r>
            <a:r>
              <a:rPr lang="en-GB" dirty="0" err="1">
                <a:latin typeface="OpenSans"/>
              </a:rPr>
              <a:t>tijdens</a:t>
            </a:r>
            <a:r>
              <a:rPr lang="en-GB" dirty="0">
                <a:latin typeface="OpenSans"/>
              </a:rPr>
              <a:t> het </a:t>
            </a:r>
            <a:r>
              <a:rPr lang="en-GB" dirty="0" err="1">
                <a:latin typeface="OpenSans"/>
              </a:rPr>
              <a:t>beheer</a:t>
            </a:r>
            <a:r>
              <a:rPr lang="en-GB" dirty="0">
                <a:latin typeface="OpenSans"/>
              </a:rPr>
              <a:t> </a:t>
            </a:r>
            <a:r>
              <a:rPr lang="en-GB" dirty="0" err="1">
                <a:latin typeface="OpenSans"/>
              </a:rPr>
              <a:t>zijn</a:t>
            </a:r>
            <a:r>
              <a:rPr lang="en-GB" dirty="0">
                <a:latin typeface="OpenSans"/>
              </a:rPr>
              <a:t> </a:t>
            </a:r>
            <a:r>
              <a:rPr lang="en-GB" dirty="0" err="1">
                <a:latin typeface="OpenSans"/>
              </a:rPr>
              <a:t>losgekomen</a:t>
            </a:r>
            <a:r>
              <a:rPr lang="en-GB" dirty="0">
                <a:latin typeface="OpenSans"/>
              </a:rPr>
              <a:t>;</a:t>
            </a:r>
          </a:p>
          <a:p>
            <a:pPr lvl="1">
              <a:buFont typeface="Arial" panose="020B0604020202020204" pitchFamily="34" charset="0"/>
              <a:buChar char="•"/>
            </a:pPr>
            <a:r>
              <a:rPr lang="en-GB" dirty="0" err="1">
                <a:latin typeface="OpenSans"/>
              </a:rPr>
              <a:t>Werk</a:t>
            </a:r>
            <a:r>
              <a:rPr lang="en-GB" dirty="0">
                <a:latin typeface="OpenSans"/>
              </a:rPr>
              <a:t> </a:t>
            </a:r>
            <a:r>
              <a:rPr lang="en-GB" dirty="0" err="1">
                <a:latin typeface="OpenSans"/>
              </a:rPr>
              <a:t>stroomafwaarts</a:t>
            </a:r>
            <a:r>
              <a:rPr lang="en-GB" dirty="0">
                <a:latin typeface="OpenSans"/>
              </a:rPr>
              <a:t>. </a:t>
            </a:r>
          </a:p>
          <a:p>
            <a:pPr>
              <a:buFont typeface="Arial" panose="020B0604020202020204" pitchFamily="34" charset="0"/>
              <a:buChar char="•"/>
            </a:pPr>
            <a:endParaRPr lang="en-GB" dirty="0">
              <a:latin typeface="OpenSans"/>
            </a:endParaRPr>
          </a:p>
          <a:p>
            <a:pPr>
              <a:buFont typeface="Arial" panose="020B0604020202020204" pitchFamily="34" charset="0"/>
              <a:buChar char="•"/>
            </a:pPr>
            <a:r>
              <a:rPr lang="en-GB" dirty="0">
                <a:latin typeface="OpenSans"/>
              </a:rPr>
              <a:t> </a:t>
            </a:r>
            <a:r>
              <a:rPr lang="en-GB" b="1" dirty="0" err="1"/>
              <a:t>Dieren</a:t>
            </a:r>
            <a:r>
              <a:rPr lang="en-GB" b="1" dirty="0"/>
              <a:t> (</a:t>
            </a:r>
            <a:r>
              <a:rPr lang="en-GB" b="1" dirty="0" err="1"/>
              <a:t>vissen</a:t>
            </a:r>
            <a:r>
              <a:rPr lang="en-GB" b="1" dirty="0"/>
              <a:t>, </a:t>
            </a:r>
            <a:r>
              <a:rPr lang="en-GB" b="1" dirty="0" err="1"/>
              <a:t>amfibiën</a:t>
            </a:r>
            <a:r>
              <a:rPr lang="en-GB" b="1" dirty="0"/>
              <a:t>, </a:t>
            </a:r>
            <a:r>
              <a:rPr lang="en-GB" b="1" dirty="0" err="1"/>
              <a:t>kreeften</a:t>
            </a:r>
            <a:r>
              <a:rPr lang="en-GB" b="1" dirty="0"/>
              <a:t>) </a:t>
            </a:r>
            <a:endParaRPr lang="en-GB" dirty="0"/>
          </a:p>
          <a:p>
            <a:pPr lvl="2" indent="-285750">
              <a:buFont typeface="Arial" panose="020B0604020202020204" pitchFamily="34" charset="0"/>
              <a:buChar char="•"/>
            </a:pPr>
            <a:r>
              <a:rPr lang="en-GB" dirty="0" err="1">
                <a:latin typeface="OpenSans"/>
              </a:rPr>
              <a:t>Desinfecteer</a:t>
            </a:r>
            <a:endParaRPr lang="en-GB" dirty="0">
              <a:latin typeface="OpenSans"/>
            </a:endParaRPr>
          </a:p>
        </p:txBody>
      </p:sp>
      <p:pic>
        <p:nvPicPr>
          <p:cNvPr id="7170" name="Picture 2" descr="A plant with white flowers&#10;&#10;Description automatically generated with low confidence">
            <a:extLst>
              <a:ext uri="{FF2B5EF4-FFF2-40B4-BE49-F238E27FC236}">
                <a16:creationId xmlns:a16="http://schemas.microsoft.com/office/drawing/2014/main" id="{FD483193-5B4D-044F-A8A9-007025A6E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9318" y="33121"/>
            <a:ext cx="909981" cy="13255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 picture containing plant, flower, bouquet&#10;&#10;Description automatically generated">
            <a:extLst>
              <a:ext uri="{FF2B5EF4-FFF2-40B4-BE49-F238E27FC236}">
                <a16:creationId xmlns:a16="http://schemas.microsoft.com/office/drawing/2014/main" id="{1E6FC5E2-47BD-D944-B269-A1B832219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0623" y="1525997"/>
            <a:ext cx="1143000" cy="11938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 close-up of a flower&#10;&#10;Description automatically generated with medium confidence">
            <a:extLst>
              <a:ext uri="{FF2B5EF4-FFF2-40B4-BE49-F238E27FC236}">
                <a16:creationId xmlns:a16="http://schemas.microsoft.com/office/drawing/2014/main" id="{B7D41727-76FE-8849-B468-DE6CAD34F2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8307" y="2851560"/>
            <a:ext cx="773693" cy="180783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 plant with leaves&#10;&#10;Description automatically generated with low confidence">
            <a:extLst>
              <a:ext uri="{FF2B5EF4-FFF2-40B4-BE49-F238E27FC236}">
                <a16:creationId xmlns:a16="http://schemas.microsoft.com/office/drawing/2014/main" id="{8D593756-8568-2A45-93E3-5BFFDE0694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826387" y="4174537"/>
            <a:ext cx="670898" cy="132556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Diagram, background pattern&#10;&#10;Description automatically generated">
            <a:extLst>
              <a:ext uri="{FF2B5EF4-FFF2-40B4-BE49-F238E27FC236}">
                <a16:creationId xmlns:a16="http://schemas.microsoft.com/office/drawing/2014/main" id="{C54F57DB-7BB8-D149-88FA-76BBBDFFAE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8046" y="4014902"/>
            <a:ext cx="1262419" cy="1485199"/>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A picture containing plant, flower, leaf, agave&#10;&#10;Description automatically generated">
            <a:extLst>
              <a:ext uri="{FF2B5EF4-FFF2-40B4-BE49-F238E27FC236}">
                <a16:creationId xmlns:a16="http://schemas.microsoft.com/office/drawing/2014/main" id="{A418AE62-B6AF-E640-99F6-2C17AF4099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686333" y="4133583"/>
            <a:ext cx="551777" cy="1046474"/>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A close-up of a plant&#10;&#10;Description automatically generated with medium confidence">
            <a:extLst>
              <a:ext uri="{FF2B5EF4-FFF2-40B4-BE49-F238E27FC236}">
                <a16:creationId xmlns:a16="http://schemas.microsoft.com/office/drawing/2014/main" id="{30DCCF41-D490-8241-9256-92884AFC41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71162" y="3956585"/>
            <a:ext cx="886450" cy="1601831"/>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Icon&#10;&#10;Description automatically generated">
            <a:extLst>
              <a:ext uri="{FF2B5EF4-FFF2-40B4-BE49-F238E27FC236}">
                <a16:creationId xmlns:a16="http://schemas.microsoft.com/office/drawing/2014/main" id="{CABAC8C5-137B-D44E-AA71-2B561F7CDB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80737" y="3681619"/>
            <a:ext cx="558800" cy="2311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7">
            <a:extLst>
              <a:ext uri="{FF2B5EF4-FFF2-40B4-BE49-F238E27FC236}">
                <a16:creationId xmlns:a16="http://schemas.microsoft.com/office/drawing/2014/main" id="{993C7030-7AEA-E047-8CF8-A9C86482BA5B}"/>
              </a:ext>
            </a:extLst>
          </p:cNvPr>
          <p:cNvSpPr>
            <a:spLocks noChangeArrowheads="1"/>
          </p:cNvSpPr>
          <p:nvPr/>
        </p:nvSpPr>
        <p:spPr bwMode="auto">
          <a:xfrm flipV="1">
            <a:off x="1544244" y="400462"/>
            <a:ext cx="242048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BE" altLang="en-B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BE" altLang="en-BE" sz="1800" b="0" i="0" u="none" strike="noStrike" cap="none" normalizeH="0" baseline="0">
              <a:ln>
                <a:noFill/>
              </a:ln>
              <a:solidFill>
                <a:schemeClr val="tx1"/>
              </a:solidFill>
              <a:effectLst/>
              <a:latin typeface="Arial" panose="020B0604020202020204" pitchFamily="34" charset="0"/>
            </a:endParaRPr>
          </a:p>
        </p:txBody>
      </p:sp>
      <p:pic>
        <p:nvPicPr>
          <p:cNvPr id="7187" name="Picture 19" descr="Shape&#10;&#10;Description automatically generated with medium confidence">
            <a:extLst>
              <a:ext uri="{FF2B5EF4-FFF2-40B4-BE49-F238E27FC236}">
                <a16:creationId xmlns:a16="http://schemas.microsoft.com/office/drawing/2014/main" id="{6571B301-409A-9F49-9D80-C49EDE77EF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1294" y="4249978"/>
            <a:ext cx="421877" cy="10464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0">
            <a:extLst>
              <a:ext uri="{FF2B5EF4-FFF2-40B4-BE49-F238E27FC236}">
                <a16:creationId xmlns:a16="http://schemas.microsoft.com/office/drawing/2014/main" id="{3D0A0EF6-F8C5-B844-9C1A-1591BE01F66D}"/>
              </a:ext>
            </a:extLst>
          </p:cNvPr>
          <p:cNvSpPr>
            <a:spLocks noChangeArrowheads="1"/>
          </p:cNvSpPr>
          <p:nvPr/>
        </p:nvSpPr>
        <p:spPr bwMode="auto">
          <a:xfrm flipV="1">
            <a:off x="5502646" y="568691"/>
            <a:ext cx="68772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BE" altLang="en-B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BE" altLang="en-BE" sz="1800" b="0" i="0" u="none" strike="noStrike" cap="none" normalizeH="0" baseline="0">
              <a:ln>
                <a:noFill/>
              </a:ln>
              <a:solidFill>
                <a:schemeClr val="tx1"/>
              </a:solidFill>
              <a:effectLst/>
              <a:latin typeface="Arial" panose="020B0604020202020204" pitchFamily="34" charset="0"/>
            </a:endParaRPr>
          </a:p>
        </p:txBody>
      </p:sp>
      <p:pic>
        <p:nvPicPr>
          <p:cNvPr id="7190" name="Picture 22" descr="A close-up of a pine tree&#10;&#10;Description automatically generated with medium confidence">
            <a:extLst>
              <a:ext uri="{FF2B5EF4-FFF2-40B4-BE49-F238E27FC236}">
                <a16:creationId xmlns:a16="http://schemas.microsoft.com/office/drawing/2014/main" id="{D9047283-6D9E-4F42-9276-1A6A8C1962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3907299"/>
            <a:ext cx="873726" cy="16018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3">
            <a:extLst>
              <a:ext uri="{FF2B5EF4-FFF2-40B4-BE49-F238E27FC236}">
                <a16:creationId xmlns:a16="http://schemas.microsoft.com/office/drawing/2014/main" id="{603C66AF-E8E3-154A-9A22-4F3DE9B5F9CB}"/>
              </a:ext>
            </a:extLst>
          </p:cNvPr>
          <p:cNvSpPr>
            <a:spLocks noChangeArrowheads="1"/>
          </p:cNvSpPr>
          <p:nvPr/>
        </p:nvSpPr>
        <p:spPr bwMode="auto">
          <a:xfrm flipV="1">
            <a:off x="6175774" y="2213402"/>
            <a:ext cx="474977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BE" altLang="en-B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BE" altLang="en-BE" sz="1800" b="0" i="0" u="none" strike="noStrike" cap="none" normalizeH="0" baseline="0">
              <a:ln>
                <a:noFill/>
              </a:ln>
              <a:solidFill>
                <a:schemeClr val="tx1"/>
              </a:solidFill>
              <a:effectLst/>
              <a:latin typeface="Arial" panose="020B0604020202020204" pitchFamily="34" charset="0"/>
            </a:endParaRPr>
          </a:p>
        </p:txBody>
      </p:sp>
      <p:pic>
        <p:nvPicPr>
          <p:cNvPr id="7193" name="Picture 25" descr="A close-up of a bug&#10;&#10;Description automatically generated with low confidence">
            <a:extLst>
              <a:ext uri="{FF2B5EF4-FFF2-40B4-BE49-F238E27FC236}">
                <a16:creationId xmlns:a16="http://schemas.microsoft.com/office/drawing/2014/main" id="{0CAA6B0A-7189-664B-A024-1C84539503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78192" y="6097074"/>
            <a:ext cx="524454" cy="707518"/>
          </a:xfrm>
          <a:prstGeom prst="rect">
            <a:avLst/>
          </a:prstGeom>
          <a:noFill/>
          <a:extLst>
            <a:ext uri="{909E8E84-426E-40DD-AFC4-6F175D3DCCD1}">
              <a14:hiddenFill xmlns:a14="http://schemas.microsoft.com/office/drawing/2010/main">
                <a:solidFill>
                  <a:srgbClr val="FFFFFF"/>
                </a:solidFill>
              </a14:hiddenFill>
            </a:ext>
          </a:extLst>
        </p:spPr>
      </p:pic>
      <p:pic>
        <p:nvPicPr>
          <p:cNvPr id="7195" name="Picture 27" descr="A close-up of a fish&#10;&#10;Description automatically generated">
            <a:extLst>
              <a:ext uri="{FF2B5EF4-FFF2-40B4-BE49-F238E27FC236}">
                <a16:creationId xmlns:a16="http://schemas.microsoft.com/office/drawing/2014/main" id="{7C0C7582-9DE9-9A44-A4AE-DFBB45CE68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67077" y="5991630"/>
            <a:ext cx="2070100" cy="7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59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C8B94-EE20-F149-AC39-6240A81D0118}"/>
              </a:ext>
            </a:extLst>
          </p:cNvPr>
          <p:cNvSpPr>
            <a:spLocks noGrp="1"/>
          </p:cNvSpPr>
          <p:nvPr>
            <p:ph idx="1"/>
          </p:nvPr>
        </p:nvSpPr>
        <p:spPr/>
        <p:txBody>
          <a:bodyPr/>
          <a:lstStyle/>
          <a:p>
            <a:r>
              <a:rPr lang="en-GB" b="1" dirty="0"/>
              <a:t>U</a:t>
            </a:r>
            <a:r>
              <a:rPr lang="en-BE" b="1" dirty="0"/>
              <a:t>itheemse soort</a:t>
            </a:r>
            <a:r>
              <a:rPr lang="en-BE" dirty="0"/>
              <a:t>: soort die door menselijk toedoen buiten zijn natuurlijk verspreidingsgebied is geïntroduceerd</a:t>
            </a:r>
          </a:p>
        </p:txBody>
      </p:sp>
      <p:pic>
        <p:nvPicPr>
          <p:cNvPr id="4" name="Picture 6" descr="A close up of a logo&#10;&#10;Description generated with very high confidence">
            <a:extLst>
              <a:ext uri="{FF2B5EF4-FFF2-40B4-BE49-F238E27FC236}">
                <a16:creationId xmlns:a16="http://schemas.microsoft.com/office/drawing/2014/main" id="{A9FC90CA-B688-E649-B40D-55DF609CAFB9}"/>
              </a:ext>
            </a:extLst>
          </p:cNvPr>
          <p:cNvPicPr>
            <a:picLocks noChangeAspect="1"/>
          </p:cNvPicPr>
          <p:nvPr/>
        </p:nvPicPr>
        <p:blipFill>
          <a:blip r:embed="rId2"/>
          <a:stretch>
            <a:fillRect/>
          </a:stretch>
        </p:blipFill>
        <p:spPr>
          <a:xfrm>
            <a:off x="523" y="-10459"/>
            <a:ext cx="551777" cy="691627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A62F5B6-DD7D-D249-9BEB-AB086B2477DF}"/>
              </a:ext>
            </a:extLst>
          </p:cNvPr>
          <p:cNvPicPr>
            <a:picLocks noChangeAspect="1"/>
          </p:cNvPicPr>
          <p:nvPr/>
        </p:nvPicPr>
        <p:blipFill>
          <a:blip r:embed="rId3"/>
          <a:stretch>
            <a:fillRect/>
          </a:stretch>
        </p:blipFill>
        <p:spPr>
          <a:xfrm>
            <a:off x="752380" y="3218224"/>
            <a:ext cx="3338721" cy="2548791"/>
          </a:xfrm>
          <a:prstGeom prst="rect">
            <a:avLst/>
          </a:prstGeom>
        </p:spPr>
      </p:pic>
      <p:sp>
        <p:nvSpPr>
          <p:cNvPr id="13" name="TextBox 12">
            <a:extLst>
              <a:ext uri="{FF2B5EF4-FFF2-40B4-BE49-F238E27FC236}">
                <a16:creationId xmlns:a16="http://schemas.microsoft.com/office/drawing/2014/main" id="{1D23B679-0C7A-654D-8560-8170D8EF6ED4}"/>
              </a:ext>
            </a:extLst>
          </p:cNvPr>
          <p:cNvSpPr txBox="1"/>
          <p:nvPr/>
        </p:nvSpPr>
        <p:spPr>
          <a:xfrm>
            <a:off x="2065790" y="2695004"/>
            <a:ext cx="4057897" cy="523220"/>
          </a:xfrm>
          <a:prstGeom prst="rect">
            <a:avLst/>
          </a:prstGeom>
          <a:noFill/>
        </p:spPr>
        <p:txBody>
          <a:bodyPr wrap="square" rtlCol="0">
            <a:spAutoFit/>
          </a:bodyPr>
          <a:lstStyle/>
          <a:p>
            <a:r>
              <a:rPr lang="en-BE" sz="2800" b="1" dirty="0">
                <a:solidFill>
                  <a:srgbClr val="A2A258"/>
                </a:solidFill>
              </a:rPr>
              <a:t>Opzettelijk ingevoerd</a:t>
            </a:r>
            <a:endParaRPr lang="en-BE" b="1" dirty="0">
              <a:solidFill>
                <a:srgbClr val="A2A258"/>
              </a:solidFill>
            </a:endParaRPr>
          </a:p>
        </p:txBody>
      </p:sp>
      <p:pic>
        <p:nvPicPr>
          <p:cNvPr id="16" name="Picture 15" descr="A group of yellow flowers&#10;&#10;Description automatically generated with medium confidence">
            <a:extLst>
              <a:ext uri="{FF2B5EF4-FFF2-40B4-BE49-F238E27FC236}">
                <a16:creationId xmlns:a16="http://schemas.microsoft.com/office/drawing/2014/main" id="{B3008FA3-F84A-4049-89C2-877A62BDE3B7}"/>
              </a:ext>
            </a:extLst>
          </p:cNvPr>
          <p:cNvPicPr>
            <a:picLocks noChangeAspect="1"/>
          </p:cNvPicPr>
          <p:nvPr/>
        </p:nvPicPr>
        <p:blipFill>
          <a:blip r:embed="rId4"/>
          <a:stretch>
            <a:fillRect/>
          </a:stretch>
        </p:blipFill>
        <p:spPr>
          <a:xfrm>
            <a:off x="3377680" y="4842976"/>
            <a:ext cx="2530395" cy="2035846"/>
          </a:xfrm>
          <a:prstGeom prst="rect">
            <a:avLst/>
          </a:prstGeom>
        </p:spPr>
      </p:pic>
      <p:sp>
        <p:nvSpPr>
          <p:cNvPr id="19" name="Title 1">
            <a:extLst>
              <a:ext uri="{FF2B5EF4-FFF2-40B4-BE49-F238E27FC236}">
                <a16:creationId xmlns:a16="http://schemas.microsoft.com/office/drawing/2014/main" id="{FEA38F47-00AC-C140-A04B-380C71C8DDBC}"/>
              </a:ext>
            </a:extLst>
          </p:cNvPr>
          <p:cNvSpPr txBox="1">
            <a:spLocks/>
          </p:cNvSpPr>
          <p:nvPr/>
        </p:nvSpPr>
        <p:spPr>
          <a:xfrm>
            <a:off x="838200" y="-30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Invasieve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uitheemse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soorten</a:t>
            </a:r>
            <a:endParaRPr lang="en-BE" sz="4000" b="1" dirty="0">
              <a:solidFill>
                <a:srgbClr val="993C36"/>
              </a:solidFill>
              <a:latin typeface="Kohinoor Devanagari" panose="02000000000000000000" pitchFamily="50" charset="0"/>
              <a:ea typeface="Open Sans" pitchFamily="2" charset="0"/>
              <a:cs typeface="Kohinoor Devanagari" panose="02000000000000000000" pitchFamily="50" charset="0"/>
            </a:endParaRPr>
          </a:p>
        </p:txBody>
      </p:sp>
      <p:cxnSp>
        <p:nvCxnSpPr>
          <p:cNvPr id="20" name="Connecteur droit 77">
            <a:extLst>
              <a:ext uri="{FF2B5EF4-FFF2-40B4-BE49-F238E27FC236}">
                <a16:creationId xmlns:a16="http://schemas.microsoft.com/office/drawing/2014/main" id="{9C399DE0-F922-234B-922B-E1A68BCAB40A}"/>
              </a:ext>
            </a:extLst>
          </p:cNvPr>
          <p:cNvCxnSpPr>
            <a:cxnSpLocks/>
          </p:cNvCxnSpPr>
          <p:nvPr/>
        </p:nvCxnSpPr>
        <p:spPr>
          <a:xfrm>
            <a:off x="838200" y="1000830"/>
            <a:ext cx="5667375" cy="0"/>
          </a:xfrm>
          <a:prstGeom prst="line">
            <a:avLst/>
          </a:prstGeom>
          <a:ln w="19050">
            <a:solidFill>
              <a:srgbClr val="993C3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BE357F9-B597-494D-A30E-CFA2B42C55D3}"/>
              </a:ext>
            </a:extLst>
          </p:cNvPr>
          <p:cNvSpPr txBox="1"/>
          <p:nvPr/>
        </p:nvSpPr>
        <p:spPr>
          <a:xfrm>
            <a:off x="7225109" y="2674182"/>
            <a:ext cx="4057897" cy="523220"/>
          </a:xfrm>
          <a:prstGeom prst="rect">
            <a:avLst/>
          </a:prstGeom>
          <a:noFill/>
        </p:spPr>
        <p:txBody>
          <a:bodyPr wrap="square" rtlCol="0">
            <a:spAutoFit/>
          </a:bodyPr>
          <a:lstStyle/>
          <a:p>
            <a:r>
              <a:rPr lang="en-BE" sz="2800" b="1" dirty="0">
                <a:solidFill>
                  <a:srgbClr val="A2A258"/>
                </a:solidFill>
              </a:rPr>
              <a:t>Per ongeluk ingevoerd</a:t>
            </a:r>
            <a:endParaRPr lang="en-BE" b="1" dirty="0">
              <a:solidFill>
                <a:srgbClr val="A2A258"/>
              </a:solidFill>
            </a:endParaRPr>
          </a:p>
        </p:txBody>
      </p:sp>
      <p:pic>
        <p:nvPicPr>
          <p:cNvPr id="11" name="Picture 10" descr="A person with a cat on the shoulder&#10;&#10;Description automatically generated with low confidence">
            <a:extLst>
              <a:ext uri="{FF2B5EF4-FFF2-40B4-BE49-F238E27FC236}">
                <a16:creationId xmlns:a16="http://schemas.microsoft.com/office/drawing/2014/main" id="{CB3DC875-658A-B246-9DBA-91C3BF03F472}"/>
              </a:ext>
            </a:extLst>
          </p:cNvPr>
          <p:cNvPicPr>
            <a:picLocks noChangeAspect="1"/>
          </p:cNvPicPr>
          <p:nvPr/>
        </p:nvPicPr>
        <p:blipFill>
          <a:blip r:embed="rId5"/>
          <a:stretch>
            <a:fillRect/>
          </a:stretch>
        </p:blipFill>
        <p:spPr>
          <a:xfrm>
            <a:off x="6345940" y="3242528"/>
            <a:ext cx="2753021" cy="2889309"/>
          </a:xfrm>
          <a:prstGeom prst="rect">
            <a:avLst/>
          </a:prstGeom>
        </p:spPr>
      </p:pic>
      <p:pic>
        <p:nvPicPr>
          <p:cNvPr id="14" name="Picture 13" descr="A picture containing text, several&#10;&#10;Description automatically generated">
            <a:extLst>
              <a:ext uri="{FF2B5EF4-FFF2-40B4-BE49-F238E27FC236}">
                <a16:creationId xmlns:a16="http://schemas.microsoft.com/office/drawing/2014/main" id="{9A499FCE-28F9-404A-B3DB-11AA656E4A39}"/>
              </a:ext>
            </a:extLst>
          </p:cNvPr>
          <p:cNvPicPr>
            <a:picLocks noChangeAspect="1"/>
          </p:cNvPicPr>
          <p:nvPr/>
        </p:nvPicPr>
        <p:blipFill>
          <a:blip r:embed="rId6"/>
          <a:stretch>
            <a:fillRect/>
          </a:stretch>
        </p:blipFill>
        <p:spPr>
          <a:xfrm>
            <a:off x="8913223" y="4162176"/>
            <a:ext cx="2781358" cy="2517905"/>
          </a:xfrm>
          <a:prstGeom prst="rect">
            <a:avLst/>
          </a:prstGeom>
        </p:spPr>
      </p:pic>
    </p:spTree>
    <p:extLst>
      <p:ext uri="{BB962C8B-B14F-4D97-AF65-F5344CB8AC3E}">
        <p14:creationId xmlns:p14="http://schemas.microsoft.com/office/powerpoint/2010/main" val="216303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AB642-BC3C-9146-A554-1453AA1C4540}"/>
              </a:ext>
            </a:extLst>
          </p:cNvPr>
          <p:cNvSpPr>
            <a:spLocks noGrp="1"/>
          </p:cNvSpPr>
          <p:nvPr>
            <p:ph idx="1"/>
          </p:nvPr>
        </p:nvSpPr>
        <p:spPr>
          <a:effectLst>
            <a:softEdge rad="0"/>
          </a:effectLst>
        </p:spPr>
        <p:txBody>
          <a:bodyPr/>
          <a:lstStyle/>
          <a:p>
            <a:pPr marL="0" indent="0">
              <a:buNone/>
            </a:pPr>
            <a:endParaRPr lang="en-BE" dirty="0"/>
          </a:p>
          <a:p>
            <a:endParaRPr lang="en-BE" dirty="0"/>
          </a:p>
          <a:p>
            <a:endParaRPr lang="en-BE" dirty="0"/>
          </a:p>
          <a:p>
            <a:endParaRPr lang="en-BE" dirty="0"/>
          </a:p>
          <a:p>
            <a:endParaRPr lang="en-BE" dirty="0"/>
          </a:p>
          <a:p>
            <a:endParaRPr lang="en-BE" dirty="0"/>
          </a:p>
          <a:p>
            <a:endParaRPr lang="en-BE" dirty="0"/>
          </a:p>
        </p:txBody>
      </p:sp>
      <p:sp>
        <p:nvSpPr>
          <p:cNvPr id="4" name="Title 1">
            <a:extLst>
              <a:ext uri="{FF2B5EF4-FFF2-40B4-BE49-F238E27FC236}">
                <a16:creationId xmlns:a16="http://schemas.microsoft.com/office/drawing/2014/main" id="{2D16EFDC-4A77-D940-B6BA-A9A0995C5248}"/>
              </a:ext>
            </a:extLst>
          </p:cNvPr>
          <p:cNvSpPr txBox="1">
            <a:spLocks/>
          </p:cNvSpPr>
          <p:nvPr/>
        </p:nvSpPr>
        <p:spPr>
          <a:xfrm>
            <a:off x="838200" y="-30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Uitheemse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soorten</a:t>
            </a:r>
            <a:endParaRPr lang="en-BE" sz="4000" b="1" dirty="0">
              <a:solidFill>
                <a:srgbClr val="993C36"/>
              </a:solidFill>
              <a:latin typeface="Kohinoor Devanagari" panose="02000000000000000000" pitchFamily="50" charset="0"/>
              <a:ea typeface="Open Sans" pitchFamily="2" charset="0"/>
              <a:cs typeface="Kohinoor Devanagari" panose="02000000000000000000" pitchFamily="50" charset="0"/>
            </a:endParaRPr>
          </a:p>
        </p:txBody>
      </p:sp>
      <p:cxnSp>
        <p:nvCxnSpPr>
          <p:cNvPr id="5" name="Connecteur droit 77">
            <a:extLst>
              <a:ext uri="{FF2B5EF4-FFF2-40B4-BE49-F238E27FC236}">
                <a16:creationId xmlns:a16="http://schemas.microsoft.com/office/drawing/2014/main" id="{98DA151C-25C8-B34B-AD29-C9FB247C5D48}"/>
              </a:ext>
            </a:extLst>
          </p:cNvPr>
          <p:cNvCxnSpPr>
            <a:cxnSpLocks/>
          </p:cNvCxnSpPr>
          <p:nvPr/>
        </p:nvCxnSpPr>
        <p:spPr>
          <a:xfrm>
            <a:off x="838200" y="1000830"/>
            <a:ext cx="5667375" cy="0"/>
          </a:xfrm>
          <a:prstGeom prst="line">
            <a:avLst/>
          </a:prstGeom>
          <a:ln w="19050">
            <a:solidFill>
              <a:srgbClr val="993C36"/>
            </a:solidFill>
          </a:ln>
        </p:spPr>
        <p:style>
          <a:lnRef idx="1">
            <a:schemeClr val="accent1"/>
          </a:lnRef>
          <a:fillRef idx="0">
            <a:schemeClr val="accent1"/>
          </a:fillRef>
          <a:effectRef idx="0">
            <a:schemeClr val="accent1"/>
          </a:effectRef>
          <a:fontRef idx="minor">
            <a:schemeClr val="tx1"/>
          </a:fontRef>
        </p:style>
      </p:cxnSp>
      <p:pic>
        <p:nvPicPr>
          <p:cNvPr id="6" name="Picture 6" descr="A close up of a logo&#10;&#10;Description generated with very high confidence">
            <a:extLst>
              <a:ext uri="{FF2B5EF4-FFF2-40B4-BE49-F238E27FC236}">
                <a16:creationId xmlns:a16="http://schemas.microsoft.com/office/drawing/2014/main" id="{C745EF36-8718-CE4D-AF73-855198540856}"/>
              </a:ext>
            </a:extLst>
          </p:cNvPr>
          <p:cNvPicPr>
            <a:picLocks noChangeAspect="1"/>
          </p:cNvPicPr>
          <p:nvPr/>
        </p:nvPicPr>
        <p:blipFill>
          <a:blip r:embed="rId2"/>
          <a:stretch>
            <a:fillRect/>
          </a:stretch>
        </p:blipFill>
        <p:spPr>
          <a:xfrm>
            <a:off x="523" y="-10459"/>
            <a:ext cx="551777" cy="6916270"/>
          </a:xfrm>
          <a:prstGeom prst="rect">
            <a:avLst/>
          </a:prstGeom>
        </p:spPr>
      </p:pic>
      <p:graphicFrame>
        <p:nvGraphicFramePr>
          <p:cNvPr id="8" name="Chart 7">
            <a:extLst>
              <a:ext uri="{FF2B5EF4-FFF2-40B4-BE49-F238E27FC236}">
                <a16:creationId xmlns:a16="http://schemas.microsoft.com/office/drawing/2014/main" id="{D5CEBDF8-6EC0-4A4C-BEE6-3EC9D3995D8F}"/>
              </a:ext>
            </a:extLst>
          </p:cNvPr>
          <p:cNvGraphicFramePr/>
          <p:nvPr>
            <p:extLst>
              <p:ext uri="{D42A27DB-BD31-4B8C-83A1-F6EECF244321}">
                <p14:modId xmlns:p14="http://schemas.microsoft.com/office/powerpoint/2010/main" val="3732885218"/>
              </p:ext>
            </p:extLst>
          </p:nvPr>
        </p:nvGraphicFramePr>
        <p:xfrm>
          <a:off x="3816529" y="2852264"/>
          <a:ext cx="1955006" cy="231580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1DAFCA3-7ECD-834A-BB43-D6584619E8E2}"/>
              </a:ext>
            </a:extLst>
          </p:cNvPr>
          <p:cNvSpPr/>
          <p:nvPr/>
        </p:nvSpPr>
        <p:spPr>
          <a:xfrm>
            <a:off x="6572415" y="3204523"/>
            <a:ext cx="2687057" cy="429691"/>
          </a:xfrm>
          <a:prstGeom prst="rect">
            <a:avLst/>
          </a:prstGeom>
          <a:solidFill>
            <a:srgbClr val="A2A25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3200" dirty="0"/>
              <a:t>2300 planten</a:t>
            </a:r>
          </a:p>
        </p:txBody>
      </p:sp>
      <p:sp>
        <p:nvSpPr>
          <p:cNvPr id="10" name="Oval 9">
            <a:extLst>
              <a:ext uri="{FF2B5EF4-FFF2-40B4-BE49-F238E27FC236}">
                <a16:creationId xmlns:a16="http://schemas.microsoft.com/office/drawing/2014/main" id="{27B8A369-2B5E-794F-B3FF-47085FAD65B7}"/>
              </a:ext>
            </a:extLst>
          </p:cNvPr>
          <p:cNvSpPr/>
          <p:nvPr/>
        </p:nvSpPr>
        <p:spPr>
          <a:xfrm>
            <a:off x="5924714" y="2966564"/>
            <a:ext cx="871181" cy="795041"/>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10">
            <a:extLst>
              <a:ext uri="{FF2B5EF4-FFF2-40B4-BE49-F238E27FC236}">
                <a16:creationId xmlns:a16="http://schemas.microsoft.com/office/drawing/2014/main" id="{DC36D847-4631-5345-AAC8-993B4BDE49B6}"/>
              </a:ext>
            </a:extLst>
          </p:cNvPr>
          <p:cNvSpPr/>
          <p:nvPr/>
        </p:nvSpPr>
        <p:spPr>
          <a:xfrm>
            <a:off x="6620040" y="4385623"/>
            <a:ext cx="2687057" cy="429691"/>
          </a:xfrm>
          <a:prstGeom prst="rect">
            <a:avLst/>
          </a:prstGeom>
          <a:solidFill>
            <a:srgbClr val="993C3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3200" dirty="0"/>
              <a:t>740 dieren</a:t>
            </a:r>
          </a:p>
        </p:txBody>
      </p:sp>
      <p:sp>
        <p:nvSpPr>
          <p:cNvPr id="12" name="Oval 11">
            <a:extLst>
              <a:ext uri="{FF2B5EF4-FFF2-40B4-BE49-F238E27FC236}">
                <a16:creationId xmlns:a16="http://schemas.microsoft.com/office/drawing/2014/main" id="{1AA4EE38-784D-4A43-9F23-C29E0E974D63}"/>
              </a:ext>
            </a:extLst>
          </p:cNvPr>
          <p:cNvSpPr/>
          <p:nvPr/>
        </p:nvSpPr>
        <p:spPr>
          <a:xfrm>
            <a:off x="5972339" y="4149957"/>
            <a:ext cx="871181" cy="792748"/>
          </a:xfrm>
          <a:prstGeom prst="ellipse">
            <a:avLst/>
          </a:prstGeom>
          <a:solidFill>
            <a:srgbClr val="993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5E619B86-F0C7-8C44-A82B-8ADA39FF21E2}"/>
              </a:ext>
            </a:extLst>
          </p:cNvPr>
          <p:cNvSpPr txBox="1"/>
          <p:nvPr/>
        </p:nvSpPr>
        <p:spPr>
          <a:xfrm>
            <a:off x="4114965" y="3688999"/>
            <a:ext cx="1452698" cy="830997"/>
          </a:xfrm>
          <a:prstGeom prst="rect">
            <a:avLst/>
          </a:prstGeom>
          <a:noFill/>
        </p:spPr>
        <p:txBody>
          <a:bodyPr wrap="square" rtlCol="0">
            <a:spAutoFit/>
          </a:bodyPr>
          <a:lstStyle/>
          <a:p>
            <a:pPr algn="ctr"/>
            <a:r>
              <a:rPr lang="en-BE" sz="2400" b="1" dirty="0"/>
              <a:t>Schatting 2020</a:t>
            </a:r>
          </a:p>
        </p:txBody>
      </p:sp>
      <p:pic>
        <p:nvPicPr>
          <p:cNvPr id="15" name="Graphic 14" descr="Plant With Roots with solid fill">
            <a:extLst>
              <a:ext uri="{FF2B5EF4-FFF2-40B4-BE49-F238E27FC236}">
                <a16:creationId xmlns:a16="http://schemas.microsoft.com/office/drawing/2014/main" id="{2ACF4B36-4B70-2944-A0F3-34FFFF2E37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4708" y="3031519"/>
            <a:ext cx="656835" cy="656835"/>
          </a:xfrm>
          <a:prstGeom prst="rect">
            <a:avLst/>
          </a:prstGeom>
        </p:spPr>
      </p:pic>
      <p:pic>
        <p:nvPicPr>
          <p:cNvPr id="17" name="Graphic 16" descr="Squirrel with solid fill">
            <a:extLst>
              <a:ext uri="{FF2B5EF4-FFF2-40B4-BE49-F238E27FC236}">
                <a16:creationId xmlns:a16="http://schemas.microsoft.com/office/drawing/2014/main" id="{181DF2DE-AA1E-7E48-BF08-11AC45C519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52075" y="4238412"/>
            <a:ext cx="646190" cy="646190"/>
          </a:xfrm>
          <a:prstGeom prst="rect">
            <a:avLst/>
          </a:prstGeom>
        </p:spPr>
      </p:pic>
      <p:sp>
        <p:nvSpPr>
          <p:cNvPr id="18" name="TextBox 17">
            <a:extLst>
              <a:ext uri="{FF2B5EF4-FFF2-40B4-BE49-F238E27FC236}">
                <a16:creationId xmlns:a16="http://schemas.microsoft.com/office/drawing/2014/main" id="{B69B8680-1CF9-2346-BB25-AD2ABF788155}"/>
              </a:ext>
            </a:extLst>
          </p:cNvPr>
          <p:cNvSpPr txBox="1"/>
          <p:nvPr/>
        </p:nvSpPr>
        <p:spPr>
          <a:xfrm>
            <a:off x="3662526" y="1598684"/>
            <a:ext cx="4619625" cy="461665"/>
          </a:xfrm>
          <a:prstGeom prst="rect">
            <a:avLst/>
          </a:prstGeom>
          <a:noFill/>
        </p:spPr>
        <p:txBody>
          <a:bodyPr wrap="square" rtlCol="0">
            <a:spAutoFit/>
          </a:bodyPr>
          <a:lstStyle/>
          <a:p>
            <a:r>
              <a:rPr lang="en-BE" sz="2400" b="1" dirty="0"/>
              <a:t>Aantal uitheemse soorten in België</a:t>
            </a:r>
          </a:p>
        </p:txBody>
      </p:sp>
    </p:spTree>
    <p:extLst>
      <p:ext uri="{BB962C8B-B14F-4D97-AF65-F5344CB8AC3E}">
        <p14:creationId xmlns:p14="http://schemas.microsoft.com/office/powerpoint/2010/main" val="1699807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FAB642-BC3C-9146-A554-1453AA1C4540}"/>
              </a:ext>
            </a:extLst>
          </p:cNvPr>
          <p:cNvSpPr>
            <a:spLocks noGrp="1"/>
          </p:cNvSpPr>
          <p:nvPr>
            <p:ph idx="1"/>
          </p:nvPr>
        </p:nvSpPr>
        <p:spPr>
          <a:effectLst>
            <a:softEdge rad="0"/>
          </a:effectLst>
        </p:spPr>
        <p:txBody>
          <a:bodyPr/>
          <a:lstStyle/>
          <a:p>
            <a:pPr marL="0" indent="0">
              <a:buNone/>
            </a:pPr>
            <a:endParaRPr lang="en-BE" dirty="0"/>
          </a:p>
          <a:p>
            <a:endParaRPr lang="en-BE" dirty="0"/>
          </a:p>
          <a:p>
            <a:endParaRPr lang="en-BE" dirty="0"/>
          </a:p>
          <a:p>
            <a:endParaRPr lang="en-BE" dirty="0"/>
          </a:p>
          <a:p>
            <a:endParaRPr lang="en-BE" dirty="0"/>
          </a:p>
          <a:p>
            <a:endParaRPr lang="en-BE" dirty="0"/>
          </a:p>
          <a:p>
            <a:endParaRPr lang="en-BE" dirty="0"/>
          </a:p>
        </p:txBody>
      </p:sp>
      <p:sp>
        <p:nvSpPr>
          <p:cNvPr id="4" name="Title 1">
            <a:extLst>
              <a:ext uri="{FF2B5EF4-FFF2-40B4-BE49-F238E27FC236}">
                <a16:creationId xmlns:a16="http://schemas.microsoft.com/office/drawing/2014/main" id="{2D16EFDC-4A77-D940-B6BA-A9A0995C5248}"/>
              </a:ext>
            </a:extLst>
          </p:cNvPr>
          <p:cNvSpPr txBox="1">
            <a:spLocks/>
          </p:cNvSpPr>
          <p:nvPr/>
        </p:nvSpPr>
        <p:spPr>
          <a:xfrm>
            <a:off x="838200" y="-30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Uitheemse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soorten</a:t>
            </a:r>
            <a:endParaRPr lang="en-BE" sz="4000" b="1" dirty="0">
              <a:solidFill>
                <a:srgbClr val="993C36"/>
              </a:solidFill>
              <a:latin typeface="Kohinoor Devanagari" panose="02000000000000000000" pitchFamily="50" charset="0"/>
              <a:ea typeface="Open Sans" pitchFamily="2" charset="0"/>
              <a:cs typeface="Kohinoor Devanagari" panose="02000000000000000000" pitchFamily="50" charset="0"/>
            </a:endParaRPr>
          </a:p>
        </p:txBody>
      </p:sp>
      <p:cxnSp>
        <p:nvCxnSpPr>
          <p:cNvPr id="5" name="Connecteur droit 77">
            <a:extLst>
              <a:ext uri="{FF2B5EF4-FFF2-40B4-BE49-F238E27FC236}">
                <a16:creationId xmlns:a16="http://schemas.microsoft.com/office/drawing/2014/main" id="{98DA151C-25C8-B34B-AD29-C9FB247C5D48}"/>
              </a:ext>
            </a:extLst>
          </p:cNvPr>
          <p:cNvCxnSpPr>
            <a:cxnSpLocks/>
          </p:cNvCxnSpPr>
          <p:nvPr/>
        </p:nvCxnSpPr>
        <p:spPr>
          <a:xfrm>
            <a:off x="838200" y="1000830"/>
            <a:ext cx="5667375" cy="0"/>
          </a:xfrm>
          <a:prstGeom prst="line">
            <a:avLst/>
          </a:prstGeom>
          <a:ln w="19050">
            <a:solidFill>
              <a:srgbClr val="993C36"/>
            </a:solidFill>
          </a:ln>
        </p:spPr>
        <p:style>
          <a:lnRef idx="1">
            <a:schemeClr val="accent1"/>
          </a:lnRef>
          <a:fillRef idx="0">
            <a:schemeClr val="accent1"/>
          </a:fillRef>
          <a:effectRef idx="0">
            <a:schemeClr val="accent1"/>
          </a:effectRef>
          <a:fontRef idx="minor">
            <a:schemeClr val="tx1"/>
          </a:fontRef>
        </p:style>
      </p:cxnSp>
      <p:pic>
        <p:nvPicPr>
          <p:cNvPr id="6" name="Picture 6" descr="A close up of a logo&#10;&#10;Description generated with very high confidence">
            <a:extLst>
              <a:ext uri="{FF2B5EF4-FFF2-40B4-BE49-F238E27FC236}">
                <a16:creationId xmlns:a16="http://schemas.microsoft.com/office/drawing/2014/main" id="{C745EF36-8718-CE4D-AF73-855198540856}"/>
              </a:ext>
            </a:extLst>
          </p:cNvPr>
          <p:cNvPicPr>
            <a:picLocks noChangeAspect="1"/>
          </p:cNvPicPr>
          <p:nvPr/>
        </p:nvPicPr>
        <p:blipFill>
          <a:blip r:embed="rId2"/>
          <a:stretch>
            <a:fillRect/>
          </a:stretch>
        </p:blipFill>
        <p:spPr>
          <a:xfrm>
            <a:off x="523" y="-10459"/>
            <a:ext cx="551777" cy="6916270"/>
          </a:xfrm>
          <a:prstGeom prst="rect">
            <a:avLst/>
          </a:prstGeom>
        </p:spPr>
      </p:pic>
      <p:graphicFrame>
        <p:nvGraphicFramePr>
          <p:cNvPr id="8" name="Chart 7">
            <a:extLst>
              <a:ext uri="{FF2B5EF4-FFF2-40B4-BE49-F238E27FC236}">
                <a16:creationId xmlns:a16="http://schemas.microsoft.com/office/drawing/2014/main" id="{D5CEBDF8-6EC0-4A4C-BEE6-3EC9D3995D8F}"/>
              </a:ext>
            </a:extLst>
          </p:cNvPr>
          <p:cNvGraphicFramePr/>
          <p:nvPr>
            <p:extLst>
              <p:ext uri="{D42A27DB-BD31-4B8C-83A1-F6EECF244321}">
                <p14:modId xmlns:p14="http://schemas.microsoft.com/office/powerpoint/2010/main" val="843767566"/>
              </p:ext>
            </p:extLst>
          </p:nvPr>
        </p:nvGraphicFramePr>
        <p:xfrm>
          <a:off x="692944" y="2986971"/>
          <a:ext cx="1955006" cy="231580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1DAFCA3-7ECD-834A-BB43-D6584619E8E2}"/>
              </a:ext>
            </a:extLst>
          </p:cNvPr>
          <p:cNvSpPr/>
          <p:nvPr/>
        </p:nvSpPr>
        <p:spPr>
          <a:xfrm>
            <a:off x="3448830" y="3339230"/>
            <a:ext cx="2687057" cy="429691"/>
          </a:xfrm>
          <a:prstGeom prst="rect">
            <a:avLst/>
          </a:prstGeom>
          <a:solidFill>
            <a:srgbClr val="A2A25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3200" dirty="0"/>
              <a:t>2300 planten</a:t>
            </a:r>
          </a:p>
        </p:txBody>
      </p:sp>
      <p:sp>
        <p:nvSpPr>
          <p:cNvPr id="10" name="Oval 9">
            <a:extLst>
              <a:ext uri="{FF2B5EF4-FFF2-40B4-BE49-F238E27FC236}">
                <a16:creationId xmlns:a16="http://schemas.microsoft.com/office/drawing/2014/main" id="{27B8A369-2B5E-794F-B3FF-47085FAD65B7}"/>
              </a:ext>
            </a:extLst>
          </p:cNvPr>
          <p:cNvSpPr/>
          <p:nvPr/>
        </p:nvSpPr>
        <p:spPr>
          <a:xfrm>
            <a:off x="2801129" y="3101271"/>
            <a:ext cx="871181" cy="795041"/>
          </a:xfrm>
          <a:prstGeom prst="ellipse">
            <a:avLst/>
          </a:prstGeom>
          <a:solidFill>
            <a:srgbClr val="A2A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ectangle 10">
            <a:extLst>
              <a:ext uri="{FF2B5EF4-FFF2-40B4-BE49-F238E27FC236}">
                <a16:creationId xmlns:a16="http://schemas.microsoft.com/office/drawing/2014/main" id="{DC36D847-4631-5345-AAC8-993B4BDE49B6}"/>
              </a:ext>
            </a:extLst>
          </p:cNvPr>
          <p:cNvSpPr/>
          <p:nvPr/>
        </p:nvSpPr>
        <p:spPr>
          <a:xfrm>
            <a:off x="3496455" y="4520330"/>
            <a:ext cx="2687057" cy="429691"/>
          </a:xfrm>
          <a:prstGeom prst="rect">
            <a:avLst/>
          </a:prstGeom>
          <a:solidFill>
            <a:srgbClr val="993C3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3200" dirty="0"/>
              <a:t>740 dieren</a:t>
            </a:r>
          </a:p>
        </p:txBody>
      </p:sp>
      <p:sp>
        <p:nvSpPr>
          <p:cNvPr id="12" name="Oval 11">
            <a:extLst>
              <a:ext uri="{FF2B5EF4-FFF2-40B4-BE49-F238E27FC236}">
                <a16:creationId xmlns:a16="http://schemas.microsoft.com/office/drawing/2014/main" id="{1AA4EE38-784D-4A43-9F23-C29E0E974D63}"/>
              </a:ext>
            </a:extLst>
          </p:cNvPr>
          <p:cNvSpPr/>
          <p:nvPr/>
        </p:nvSpPr>
        <p:spPr>
          <a:xfrm>
            <a:off x="2848754" y="4284664"/>
            <a:ext cx="871181" cy="792748"/>
          </a:xfrm>
          <a:prstGeom prst="ellipse">
            <a:avLst/>
          </a:prstGeom>
          <a:solidFill>
            <a:srgbClr val="993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5E619B86-F0C7-8C44-A82B-8ADA39FF21E2}"/>
              </a:ext>
            </a:extLst>
          </p:cNvPr>
          <p:cNvSpPr txBox="1"/>
          <p:nvPr/>
        </p:nvSpPr>
        <p:spPr>
          <a:xfrm>
            <a:off x="991380" y="3823706"/>
            <a:ext cx="1452698" cy="830997"/>
          </a:xfrm>
          <a:prstGeom prst="rect">
            <a:avLst/>
          </a:prstGeom>
          <a:noFill/>
        </p:spPr>
        <p:txBody>
          <a:bodyPr wrap="square" rtlCol="0">
            <a:spAutoFit/>
          </a:bodyPr>
          <a:lstStyle/>
          <a:p>
            <a:pPr algn="ctr"/>
            <a:r>
              <a:rPr lang="en-BE" sz="2400" b="1" dirty="0"/>
              <a:t>Schatting 2020</a:t>
            </a:r>
          </a:p>
        </p:txBody>
      </p:sp>
      <p:pic>
        <p:nvPicPr>
          <p:cNvPr id="15" name="Graphic 14" descr="Plant With Roots with solid fill">
            <a:extLst>
              <a:ext uri="{FF2B5EF4-FFF2-40B4-BE49-F238E27FC236}">
                <a16:creationId xmlns:a16="http://schemas.microsoft.com/office/drawing/2014/main" id="{2ACF4B36-4B70-2944-A0F3-34FFFF2E37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1123" y="3166226"/>
            <a:ext cx="656835" cy="656835"/>
          </a:xfrm>
          <a:prstGeom prst="rect">
            <a:avLst/>
          </a:prstGeom>
        </p:spPr>
      </p:pic>
      <p:pic>
        <p:nvPicPr>
          <p:cNvPr id="17" name="Graphic 16" descr="Squirrel with solid fill">
            <a:extLst>
              <a:ext uri="{FF2B5EF4-FFF2-40B4-BE49-F238E27FC236}">
                <a16:creationId xmlns:a16="http://schemas.microsoft.com/office/drawing/2014/main" id="{181DF2DE-AA1E-7E48-BF08-11AC45C519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8490" y="4373119"/>
            <a:ext cx="646190" cy="646190"/>
          </a:xfrm>
          <a:prstGeom prst="rect">
            <a:avLst/>
          </a:prstGeom>
        </p:spPr>
      </p:pic>
      <p:sp>
        <p:nvSpPr>
          <p:cNvPr id="18" name="TextBox 17">
            <a:extLst>
              <a:ext uri="{FF2B5EF4-FFF2-40B4-BE49-F238E27FC236}">
                <a16:creationId xmlns:a16="http://schemas.microsoft.com/office/drawing/2014/main" id="{B69B8680-1CF9-2346-BB25-AD2ABF788155}"/>
              </a:ext>
            </a:extLst>
          </p:cNvPr>
          <p:cNvSpPr txBox="1"/>
          <p:nvPr/>
        </p:nvSpPr>
        <p:spPr>
          <a:xfrm>
            <a:off x="838200" y="2072156"/>
            <a:ext cx="4619625" cy="461665"/>
          </a:xfrm>
          <a:prstGeom prst="rect">
            <a:avLst/>
          </a:prstGeom>
          <a:noFill/>
        </p:spPr>
        <p:txBody>
          <a:bodyPr wrap="square" rtlCol="0">
            <a:spAutoFit/>
          </a:bodyPr>
          <a:lstStyle/>
          <a:p>
            <a:r>
              <a:rPr lang="en-BE" sz="2400" b="1" dirty="0"/>
              <a:t>Aantal uitheemse soorten in België</a:t>
            </a:r>
          </a:p>
        </p:txBody>
      </p:sp>
      <p:graphicFrame>
        <p:nvGraphicFramePr>
          <p:cNvPr id="14" name="Diagram 13">
            <a:extLst>
              <a:ext uri="{FF2B5EF4-FFF2-40B4-BE49-F238E27FC236}">
                <a16:creationId xmlns:a16="http://schemas.microsoft.com/office/drawing/2014/main" id="{34EA8D1F-BCA0-1547-8FDD-FB4CECBC335F}"/>
              </a:ext>
            </a:extLst>
          </p:cNvPr>
          <p:cNvGraphicFramePr/>
          <p:nvPr/>
        </p:nvGraphicFramePr>
        <p:xfrm>
          <a:off x="7073540" y="587963"/>
          <a:ext cx="4776788" cy="6475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35" name="Straight Connector 34">
            <a:extLst>
              <a:ext uri="{FF2B5EF4-FFF2-40B4-BE49-F238E27FC236}">
                <a16:creationId xmlns:a16="http://schemas.microsoft.com/office/drawing/2014/main" id="{2115DD70-CE4F-5F48-BF20-3A402740C390}"/>
              </a:ext>
            </a:extLst>
          </p:cNvPr>
          <p:cNvCxnSpPr/>
          <p:nvPr/>
        </p:nvCxnSpPr>
        <p:spPr>
          <a:xfrm>
            <a:off x="7073540" y="1553339"/>
            <a:ext cx="0" cy="46236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9940B82-FC44-6345-B509-34C8F1C4742C}"/>
              </a:ext>
            </a:extLst>
          </p:cNvPr>
          <p:cNvSpPr txBox="1"/>
          <p:nvPr/>
        </p:nvSpPr>
        <p:spPr>
          <a:xfrm>
            <a:off x="8811430" y="1318279"/>
            <a:ext cx="1926356" cy="461665"/>
          </a:xfrm>
          <a:prstGeom prst="rect">
            <a:avLst/>
          </a:prstGeom>
          <a:noFill/>
        </p:spPr>
        <p:txBody>
          <a:bodyPr wrap="square" rtlCol="0">
            <a:spAutoFit/>
          </a:bodyPr>
          <a:lstStyle/>
          <a:p>
            <a:r>
              <a:rPr lang="en-BE" sz="2400" b="1" dirty="0"/>
              <a:t>10%-regel</a:t>
            </a:r>
          </a:p>
        </p:txBody>
      </p:sp>
      <p:sp>
        <p:nvSpPr>
          <p:cNvPr id="37" name="TextBox 36">
            <a:extLst>
              <a:ext uri="{FF2B5EF4-FFF2-40B4-BE49-F238E27FC236}">
                <a16:creationId xmlns:a16="http://schemas.microsoft.com/office/drawing/2014/main" id="{CBAE5AB9-4D35-B345-834D-9A2996F495D4}"/>
              </a:ext>
            </a:extLst>
          </p:cNvPr>
          <p:cNvSpPr txBox="1"/>
          <p:nvPr/>
        </p:nvSpPr>
        <p:spPr>
          <a:xfrm>
            <a:off x="9169190" y="2853478"/>
            <a:ext cx="1308534" cy="369332"/>
          </a:xfrm>
          <a:prstGeom prst="rect">
            <a:avLst/>
          </a:prstGeom>
          <a:noFill/>
        </p:spPr>
        <p:txBody>
          <a:bodyPr wrap="square" rtlCol="0">
            <a:spAutoFit/>
          </a:bodyPr>
          <a:lstStyle/>
          <a:p>
            <a:r>
              <a:rPr lang="en-BE" b="1" dirty="0"/>
              <a:t>1000</a:t>
            </a:r>
          </a:p>
        </p:txBody>
      </p:sp>
      <p:sp>
        <p:nvSpPr>
          <p:cNvPr id="38" name="TextBox 37">
            <a:extLst>
              <a:ext uri="{FF2B5EF4-FFF2-40B4-BE49-F238E27FC236}">
                <a16:creationId xmlns:a16="http://schemas.microsoft.com/office/drawing/2014/main" id="{CAADD3F1-C3F5-3B4C-95DB-3BCA5E2EE91B}"/>
              </a:ext>
            </a:extLst>
          </p:cNvPr>
          <p:cNvSpPr txBox="1"/>
          <p:nvPr/>
        </p:nvSpPr>
        <p:spPr>
          <a:xfrm>
            <a:off x="9225410" y="4164933"/>
            <a:ext cx="1308534" cy="369332"/>
          </a:xfrm>
          <a:prstGeom prst="rect">
            <a:avLst/>
          </a:prstGeom>
          <a:noFill/>
        </p:spPr>
        <p:txBody>
          <a:bodyPr wrap="square" rtlCol="0">
            <a:spAutoFit/>
          </a:bodyPr>
          <a:lstStyle/>
          <a:p>
            <a:r>
              <a:rPr lang="en-BE" b="1" dirty="0"/>
              <a:t>100</a:t>
            </a:r>
          </a:p>
        </p:txBody>
      </p:sp>
      <p:sp>
        <p:nvSpPr>
          <p:cNvPr id="39" name="TextBox 38">
            <a:extLst>
              <a:ext uri="{FF2B5EF4-FFF2-40B4-BE49-F238E27FC236}">
                <a16:creationId xmlns:a16="http://schemas.microsoft.com/office/drawing/2014/main" id="{CC05B486-62D6-0D49-84CF-28765FFB935E}"/>
              </a:ext>
            </a:extLst>
          </p:cNvPr>
          <p:cNvSpPr txBox="1"/>
          <p:nvPr/>
        </p:nvSpPr>
        <p:spPr>
          <a:xfrm>
            <a:off x="9307097" y="5487848"/>
            <a:ext cx="1308534" cy="369332"/>
          </a:xfrm>
          <a:prstGeom prst="rect">
            <a:avLst/>
          </a:prstGeom>
          <a:noFill/>
        </p:spPr>
        <p:txBody>
          <a:bodyPr wrap="square" rtlCol="0">
            <a:spAutoFit/>
          </a:bodyPr>
          <a:lstStyle/>
          <a:p>
            <a:r>
              <a:rPr lang="en-BE" b="1" dirty="0"/>
              <a:t>10</a:t>
            </a:r>
          </a:p>
        </p:txBody>
      </p:sp>
    </p:spTree>
    <p:extLst>
      <p:ext uri="{BB962C8B-B14F-4D97-AF65-F5344CB8AC3E}">
        <p14:creationId xmlns:p14="http://schemas.microsoft.com/office/powerpoint/2010/main" val="3285721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7648656D-995A-5E49-87A7-9CCED5D3ECD6}"/>
              </a:ext>
            </a:extLst>
          </p:cNvPr>
          <p:cNvPicPr>
            <a:picLocks noChangeAspect="1"/>
          </p:cNvPicPr>
          <p:nvPr/>
        </p:nvPicPr>
        <p:blipFill>
          <a:blip r:embed="rId3"/>
          <a:stretch>
            <a:fillRect/>
          </a:stretch>
        </p:blipFill>
        <p:spPr>
          <a:xfrm>
            <a:off x="523" y="-10459"/>
            <a:ext cx="551777" cy="6916270"/>
          </a:xfrm>
          <a:prstGeom prst="rect">
            <a:avLst/>
          </a:prstGeom>
        </p:spPr>
      </p:pic>
      <p:pic>
        <p:nvPicPr>
          <p:cNvPr id="1026" name="Picture 2" descr="Don't move a mussel - a tiny invader is threatening our water and wildlife">
            <a:extLst>
              <a:ext uri="{FF2B5EF4-FFF2-40B4-BE49-F238E27FC236}">
                <a16:creationId xmlns:a16="http://schemas.microsoft.com/office/drawing/2014/main" id="{5A961710-A355-9546-B3AD-7DECBF6C8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236" y="3435179"/>
            <a:ext cx="4304369" cy="26386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les over (het gevaar van) de berenklauw - Blogo.nl">
            <a:extLst>
              <a:ext uri="{FF2B5EF4-FFF2-40B4-BE49-F238E27FC236}">
                <a16:creationId xmlns:a16="http://schemas.microsoft.com/office/drawing/2014/main" id="{B3DFB393-90D7-4F4D-B035-B58324419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7061" y="3422822"/>
            <a:ext cx="3567873" cy="26759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367F34-9786-424C-B655-086596603C12}"/>
              </a:ext>
            </a:extLst>
          </p:cNvPr>
          <p:cNvSpPr txBox="1"/>
          <p:nvPr/>
        </p:nvSpPr>
        <p:spPr>
          <a:xfrm>
            <a:off x="9343331" y="6111084"/>
            <a:ext cx="1764532" cy="523220"/>
          </a:xfrm>
          <a:prstGeom prst="rect">
            <a:avLst/>
          </a:prstGeom>
          <a:noFill/>
        </p:spPr>
        <p:txBody>
          <a:bodyPr wrap="square" rtlCol="0">
            <a:spAutoFit/>
          </a:bodyPr>
          <a:lstStyle/>
          <a:p>
            <a:r>
              <a:rPr lang="en-BE" sz="2800" b="1" dirty="0">
                <a:solidFill>
                  <a:srgbClr val="A2A258"/>
                </a:solidFill>
              </a:rPr>
              <a:t>Industrie</a:t>
            </a:r>
          </a:p>
        </p:txBody>
      </p:sp>
      <p:sp>
        <p:nvSpPr>
          <p:cNvPr id="8" name="TextBox 7">
            <a:extLst>
              <a:ext uri="{FF2B5EF4-FFF2-40B4-BE49-F238E27FC236}">
                <a16:creationId xmlns:a16="http://schemas.microsoft.com/office/drawing/2014/main" id="{91DAF8AB-3AC6-9341-B600-22728D8DAC8F}"/>
              </a:ext>
            </a:extLst>
          </p:cNvPr>
          <p:cNvSpPr txBox="1"/>
          <p:nvPr/>
        </p:nvSpPr>
        <p:spPr>
          <a:xfrm>
            <a:off x="4926727" y="6114365"/>
            <a:ext cx="2338546" cy="523220"/>
          </a:xfrm>
          <a:prstGeom prst="rect">
            <a:avLst/>
          </a:prstGeom>
          <a:noFill/>
        </p:spPr>
        <p:txBody>
          <a:bodyPr wrap="square" rtlCol="0">
            <a:spAutoFit/>
          </a:bodyPr>
          <a:lstStyle/>
          <a:p>
            <a:r>
              <a:rPr lang="en-BE" sz="2800" b="1" dirty="0">
                <a:solidFill>
                  <a:srgbClr val="A2A258"/>
                </a:solidFill>
              </a:rPr>
              <a:t>Gezondheid</a:t>
            </a:r>
          </a:p>
        </p:txBody>
      </p:sp>
      <p:pic>
        <p:nvPicPr>
          <p:cNvPr id="1030" name="Picture 6" descr="Myriophyllum aquaticum - Parelvederkruid">
            <a:extLst>
              <a:ext uri="{FF2B5EF4-FFF2-40B4-BE49-F238E27FC236}">
                <a16:creationId xmlns:a16="http://schemas.microsoft.com/office/drawing/2014/main" id="{E2C89D9C-AE21-024C-A0DB-99CB3F718F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359" y="3435179"/>
            <a:ext cx="3567874" cy="26759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BB7380E-6D6A-3E4D-961F-BA14941905B6}"/>
              </a:ext>
            </a:extLst>
          </p:cNvPr>
          <p:cNvSpPr txBox="1"/>
          <p:nvPr/>
        </p:nvSpPr>
        <p:spPr>
          <a:xfrm>
            <a:off x="992057" y="6111084"/>
            <a:ext cx="2338546" cy="523220"/>
          </a:xfrm>
          <a:prstGeom prst="rect">
            <a:avLst/>
          </a:prstGeom>
          <a:noFill/>
        </p:spPr>
        <p:txBody>
          <a:bodyPr wrap="square" rtlCol="0">
            <a:spAutoFit/>
          </a:bodyPr>
          <a:lstStyle/>
          <a:p>
            <a:r>
              <a:rPr lang="en-BE" sz="2800" b="1" dirty="0">
                <a:solidFill>
                  <a:srgbClr val="A2A258"/>
                </a:solidFill>
              </a:rPr>
              <a:t>Biodiversiteit</a:t>
            </a:r>
            <a:endParaRPr lang="en-BE" b="1" dirty="0">
              <a:solidFill>
                <a:srgbClr val="A2A258"/>
              </a:solidFill>
            </a:endParaRPr>
          </a:p>
        </p:txBody>
      </p:sp>
      <p:sp>
        <p:nvSpPr>
          <p:cNvPr id="15" name="Title 1">
            <a:extLst>
              <a:ext uri="{FF2B5EF4-FFF2-40B4-BE49-F238E27FC236}">
                <a16:creationId xmlns:a16="http://schemas.microsoft.com/office/drawing/2014/main" id="{22C75811-7EE6-1543-A26A-63ED268568A8}"/>
              </a:ext>
            </a:extLst>
          </p:cNvPr>
          <p:cNvSpPr txBox="1">
            <a:spLocks/>
          </p:cNvSpPr>
          <p:nvPr/>
        </p:nvSpPr>
        <p:spPr>
          <a:xfrm>
            <a:off x="838200" y="-30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Invasieve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uitheemse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soorten</a:t>
            </a:r>
            <a:endParaRPr lang="en-BE" sz="4000" b="1" dirty="0">
              <a:solidFill>
                <a:srgbClr val="993C36"/>
              </a:solidFill>
              <a:latin typeface="Kohinoor Devanagari" panose="02000000000000000000" pitchFamily="50" charset="0"/>
              <a:ea typeface="Open Sans" pitchFamily="2" charset="0"/>
              <a:cs typeface="Kohinoor Devanagari" panose="02000000000000000000" pitchFamily="50" charset="0"/>
            </a:endParaRPr>
          </a:p>
        </p:txBody>
      </p:sp>
      <p:cxnSp>
        <p:nvCxnSpPr>
          <p:cNvPr id="16" name="Connecteur droit 77">
            <a:extLst>
              <a:ext uri="{FF2B5EF4-FFF2-40B4-BE49-F238E27FC236}">
                <a16:creationId xmlns:a16="http://schemas.microsoft.com/office/drawing/2014/main" id="{665AC995-5316-C44D-A49B-F556996B8E8B}"/>
              </a:ext>
            </a:extLst>
          </p:cNvPr>
          <p:cNvCxnSpPr>
            <a:cxnSpLocks/>
          </p:cNvCxnSpPr>
          <p:nvPr/>
        </p:nvCxnSpPr>
        <p:spPr>
          <a:xfrm>
            <a:off x="838200" y="1000830"/>
            <a:ext cx="5667375" cy="0"/>
          </a:xfrm>
          <a:prstGeom prst="line">
            <a:avLst/>
          </a:prstGeom>
          <a:ln w="19050">
            <a:solidFill>
              <a:srgbClr val="993C36"/>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D190E11-F550-8B4E-A774-19928A491417}"/>
              </a:ext>
            </a:extLst>
          </p:cNvPr>
          <p:cNvSpPr>
            <a:spLocks noGrp="1"/>
          </p:cNvSpPr>
          <p:nvPr>
            <p:ph idx="1"/>
          </p:nvPr>
        </p:nvSpPr>
        <p:spPr>
          <a:xfrm>
            <a:off x="838200" y="1825625"/>
            <a:ext cx="10515600" cy="4351338"/>
          </a:xfrm>
        </p:spPr>
        <p:txBody>
          <a:bodyPr/>
          <a:lstStyle/>
          <a:p>
            <a:r>
              <a:rPr lang="en-GB" b="1" dirty="0" err="1"/>
              <a:t>Invasieve</a:t>
            </a:r>
            <a:r>
              <a:rPr lang="en-GB" dirty="0"/>
              <a:t> u</a:t>
            </a:r>
            <a:r>
              <a:rPr lang="en-BE" dirty="0"/>
              <a:t>itheemse soort: soort die door menselijk toedoen buiten zijn natuurlijk verspreidingsgebied is geïntroduceerd – en daar problemen veroorzaakt</a:t>
            </a:r>
          </a:p>
        </p:txBody>
      </p:sp>
    </p:spTree>
    <p:extLst>
      <p:ext uri="{BB962C8B-B14F-4D97-AF65-F5344CB8AC3E}">
        <p14:creationId xmlns:p14="http://schemas.microsoft.com/office/powerpoint/2010/main" val="3527203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close up of a logo&#10;&#10;Description generated with very high confidence">
            <a:extLst>
              <a:ext uri="{FF2B5EF4-FFF2-40B4-BE49-F238E27FC236}">
                <a16:creationId xmlns:a16="http://schemas.microsoft.com/office/drawing/2014/main" id="{7648656D-995A-5E49-87A7-9CCED5D3ECD6}"/>
              </a:ext>
            </a:extLst>
          </p:cNvPr>
          <p:cNvPicPr>
            <a:picLocks noChangeAspect="1"/>
          </p:cNvPicPr>
          <p:nvPr/>
        </p:nvPicPr>
        <p:blipFill>
          <a:blip r:embed="rId3"/>
          <a:stretch>
            <a:fillRect/>
          </a:stretch>
        </p:blipFill>
        <p:spPr>
          <a:xfrm>
            <a:off x="523" y="-10459"/>
            <a:ext cx="551777" cy="6916270"/>
          </a:xfrm>
          <a:prstGeom prst="rect">
            <a:avLst/>
          </a:prstGeom>
        </p:spPr>
      </p:pic>
      <p:pic>
        <p:nvPicPr>
          <p:cNvPr id="1026" name="Picture 2" descr="Don't move a mussel - a tiny invader is threatening our water and wildlife">
            <a:extLst>
              <a:ext uri="{FF2B5EF4-FFF2-40B4-BE49-F238E27FC236}">
                <a16:creationId xmlns:a16="http://schemas.microsoft.com/office/drawing/2014/main" id="{5A961710-A355-9546-B3AD-7DECBF6C8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236" y="3435179"/>
            <a:ext cx="4304369" cy="26386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les over (het gevaar van) de berenklauw - Blogo.nl">
            <a:extLst>
              <a:ext uri="{FF2B5EF4-FFF2-40B4-BE49-F238E27FC236}">
                <a16:creationId xmlns:a16="http://schemas.microsoft.com/office/drawing/2014/main" id="{B3DFB393-90D7-4F4D-B035-B58324419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7061" y="3422822"/>
            <a:ext cx="3567873" cy="26759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367F34-9786-424C-B655-086596603C12}"/>
              </a:ext>
            </a:extLst>
          </p:cNvPr>
          <p:cNvSpPr txBox="1"/>
          <p:nvPr/>
        </p:nvSpPr>
        <p:spPr>
          <a:xfrm>
            <a:off x="9343331" y="6111084"/>
            <a:ext cx="1764532" cy="523220"/>
          </a:xfrm>
          <a:prstGeom prst="rect">
            <a:avLst/>
          </a:prstGeom>
          <a:noFill/>
        </p:spPr>
        <p:txBody>
          <a:bodyPr wrap="square" rtlCol="0">
            <a:spAutoFit/>
          </a:bodyPr>
          <a:lstStyle/>
          <a:p>
            <a:r>
              <a:rPr lang="en-BE" sz="2800" b="1" dirty="0">
                <a:solidFill>
                  <a:srgbClr val="A2A258"/>
                </a:solidFill>
              </a:rPr>
              <a:t>Industrie</a:t>
            </a:r>
          </a:p>
        </p:txBody>
      </p:sp>
      <p:sp>
        <p:nvSpPr>
          <p:cNvPr id="8" name="TextBox 7">
            <a:extLst>
              <a:ext uri="{FF2B5EF4-FFF2-40B4-BE49-F238E27FC236}">
                <a16:creationId xmlns:a16="http://schemas.microsoft.com/office/drawing/2014/main" id="{91DAF8AB-3AC6-9341-B600-22728D8DAC8F}"/>
              </a:ext>
            </a:extLst>
          </p:cNvPr>
          <p:cNvSpPr txBox="1"/>
          <p:nvPr/>
        </p:nvSpPr>
        <p:spPr>
          <a:xfrm>
            <a:off x="4926727" y="6114365"/>
            <a:ext cx="2338546" cy="523220"/>
          </a:xfrm>
          <a:prstGeom prst="rect">
            <a:avLst/>
          </a:prstGeom>
          <a:noFill/>
        </p:spPr>
        <p:txBody>
          <a:bodyPr wrap="square" rtlCol="0">
            <a:spAutoFit/>
          </a:bodyPr>
          <a:lstStyle/>
          <a:p>
            <a:r>
              <a:rPr lang="en-BE" sz="2800" b="1" dirty="0">
                <a:solidFill>
                  <a:srgbClr val="A2A258"/>
                </a:solidFill>
              </a:rPr>
              <a:t>Gezondheid</a:t>
            </a:r>
          </a:p>
        </p:txBody>
      </p:sp>
      <p:pic>
        <p:nvPicPr>
          <p:cNvPr id="1030" name="Picture 6" descr="Myriophyllum aquaticum - Parelvederkruid">
            <a:extLst>
              <a:ext uri="{FF2B5EF4-FFF2-40B4-BE49-F238E27FC236}">
                <a16:creationId xmlns:a16="http://schemas.microsoft.com/office/drawing/2014/main" id="{E2C89D9C-AE21-024C-A0DB-99CB3F718F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359" y="3435179"/>
            <a:ext cx="3567874" cy="26759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BB7380E-6D6A-3E4D-961F-BA14941905B6}"/>
              </a:ext>
            </a:extLst>
          </p:cNvPr>
          <p:cNvSpPr txBox="1"/>
          <p:nvPr/>
        </p:nvSpPr>
        <p:spPr>
          <a:xfrm>
            <a:off x="992057" y="6111084"/>
            <a:ext cx="2338546" cy="523220"/>
          </a:xfrm>
          <a:prstGeom prst="rect">
            <a:avLst/>
          </a:prstGeom>
          <a:noFill/>
        </p:spPr>
        <p:txBody>
          <a:bodyPr wrap="square" rtlCol="0">
            <a:spAutoFit/>
          </a:bodyPr>
          <a:lstStyle/>
          <a:p>
            <a:r>
              <a:rPr lang="en-BE" sz="2800" b="1" dirty="0">
                <a:solidFill>
                  <a:srgbClr val="A2A258"/>
                </a:solidFill>
              </a:rPr>
              <a:t>Biodiversiteit</a:t>
            </a:r>
            <a:endParaRPr lang="en-BE" b="1" dirty="0">
              <a:solidFill>
                <a:srgbClr val="A2A258"/>
              </a:solidFill>
            </a:endParaRPr>
          </a:p>
        </p:txBody>
      </p:sp>
      <p:sp>
        <p:nvSpPr>
          <p:cNvPr id="15" name="Title 1">
            <a:extLst>
              <a:ext uri="{FF2B5EF4-FFF2-40B4-BE49-F238E27FC236}">
                <a16:creationId xmlns:a16="http://schemas.microsoft.com/office/drawing/2014/main" id="{22C75811-7EE6-1543-A26A-63ED268568A8}"/>
              </a:ext>
            </a:extLst>
          </p:cNvPr>
          <p:cNvSpPr txBox="1">
            <a:spLocks/>
          </p:cNvSpPr>
          <p:nvPr/>
        </p:nvSpPr>
        <p:spPr>
          <a:xfrm>
            <a:off x="838200" y="-30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Invasieve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uitheemse</a:t>
            </a:r>
            <a:r>
              <a:rPr lang="fr-BE" sz="4000" b="1" dirty="0">
                <a:solidFill>
                  <a:srgbClr val="993C36"/>
                </a:solidFill>
                <a:latin typeface="Kohinoor Devanagari" panose="02000000000000000000" pitchFamily="50" charset="0"/>
                <a:ea typeface="Open Sans" pitchFamily="2" charset="0"/>
                <a:cs typeface="Kohinoor Devanagari" panose="02000000000000000000" pitchFamily="50" charset="0"/>
              </a:rPr>
              <a:t> </a:t>
            </a:r>
            <a:r>
              <a:rPr lang="fr-BE" sz="4000" b="1" dirty="0" err="1">
                <a:solidFill>
                  <a:srgbClr val="993C36"/>
                </a:solidFill>
                <a:latin typeface="Kohinoor Devanagari" panose="02000000000000000000" pitchFamily="50" charset="0"/>
                <a:ea typeface="Open Sans" pitchFamily="2" charset="0"/>
                <a:cs typeface="Kohinoor Devanagari" panose="02000000000000000000" pitchFamily="50" charset="0"/>
              </a:rPr>
              <a:t>soorten</a:t>
            </a:r>
            <a:endParaRPr lang="en-BE" sz="4000" b="1" dirty="0">
              <a:solidFill>
                <a:srgbClr val="993C36"/>
              </a:solidFill>
              <a:latin typeface="Kohinoor Devanagari" panose="02000000000000000000" pitchFamily="50" charset="0"/>
              <a:ea typeface="Open Sans" pitchFamily="2" charset="0"/>
              <a:cs typeface="Kohinoor Devanagari" panose="02000000000000000000" pitchFamily="50" charset="0"/>
            </a:endParaRPr>
          </a:p>
        </p:txBody>
      </p:sp>
      <p:cxnSp>
        <p:nvCxnSpPr>
          <p:cNvPr id="16" name="Connecteur droit 77">
            <a:extLst>
              <a:ext uri="{FF2B5EF4-FFF2-40B4-BE49-F238E27FC236}">
                <a16:creationId xmlns:a16="http://schemas.microsoft.com/office/drawing/2014/main" id="{665AC995-5316-C44D-A49B-F556996B8E8B}"/>
              </a:ext>
            </a:extLst>
          </p:cNvPr>
          <p:cNvCxnSpPr>
            <a:cxnSpLocks/>
          </p:cNvCxnSpPr>
          <p:nvPr/>
        </p:nvCxnSpPr>
        <p:spPr>
          <a:xfrm>
            <a:off x="838200" y="1000830"/>
            <a:ext cx="5667375" cy="0"/>
          </a:xfrm>
          <a:prstGeom prst="line">
            <a:avLst/>
          </a:prstGeom>
          <a:ln w="19050">
            <a:solidFill>
              <a:srgbClr val="993C36"/>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D190E11-F550-8B4E-A774-19928A491417}"/>
              </a:ext>
            </a:extLst>
          </p:cNvPr>
          <p:cNvSpPr>
            <a:spLocks noGrp="1"/>
          </p:cNvSpPr>
          <p:nvPr>
            <p:ph idx="1"/>
          </p:nvPr>
        </p:nvSpPr>
        <p:spPr>
          <a:xfrm>
            <a:off x="838200" y="1825625"/>
            <a:ext cx="10515600" cy="4351338"/>
          </a:xfrm>
        </p:spPr>
        <p:txBody>
          <a:bodyPr/>
          <a:lstStyle/>
          <a:p>
            <a:r>
              <a:rPr lang="en-GB" b="1" dirty="0" err="1"/>
              <a:t>Invasieve</a:t>
            </a:r>
            <a:r>
              <a:rPr lang="en-GB" dirty="0"/>
              <a:t> u</a:t>
            </a:r>
            <a:r>
              <a:rPr lang="en-BE" dirty="0"/>
              <a:t>itheemse soort: soort die door menselijk toedoen buiten zijn natuurlijk verspreidingsgebied is geïntroduceerd – en daar problemen veroorzaakt</a:t>
            </a:r>
          </a:p>
        </p:txBody>
      </p:sp>
    </p:spTree>
    <p:extLst>
      <p:ext uri="{BB962C8B-B14F-4D97-AF65-F5344CB8AC3E}">
        <p14:creationId xmlns:p14="http://schemas.microsoft.com/office/powerpoint/2010/main" val="3060197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TotalTime>
  <Words>2109</Words>
  <Application>Microsoft Macintosh PowerPoint</Application>
  <PresentationFormat>Widescreen</PresentationFormat>
  <Paragraphs>451</Paragraphs>
  <Slides>42</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Kohinoor Devanagari</vt:lpstr>
      <vt:lpstr>Open Sans</vt:lpstr>
      <vt:lpstr>OpenSans</vt:lpstr>
      <vt:lpstr>Office Theme</vt:lpstr>
      <vt:lpstr>Bioveiligheid  tijdens het beheer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Europese Verordening</dc:title>
  <dc:creator>Jane Anne-Marie Reniers</dc:creator>
  <cp:lastModifiedBy>Jane Anne-Marie Reniers</cp:lastModifiedBy>
  <cp:revision>91</cp:revision>
  <dcterms:created xsi:type="dcterms:W3CDTF">2022-08-31T09:00:37Z</dcterms:created>
  <dcterms:modified xsi:type="dcterms:W3CDTF">2023-10-17T16:16:28Z</dcterms:modified>
</cp:coreProperties>
</file>