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1"/>
  </p:notesMasterIdLst>
  <p:sldIdLst>
    <p:sldId id="303" r:id="rId2"/>
    <p:sldId id="324" r:id="rId3"/>
    <p:sldId id="280" r:id="rId4"/>
    <p:sldId id="281" r:id="rId5"/>
    <p:sldId id="318" r:id="rId6"/>
    <p:sldId id="338" r:id="rId7"/>
    <p:sldId id="320" r:id="rId8"/>
    <p:sldId id="311" r:id="rId9"/>
    <p:sldId id="326" r:id="rId10"/>
    <p:sldId id="307" r:id="rId11"/>
    <p:sldId id="328" r:id="rId12"/>
    <p:sldId id="327" r:id="rId13"/>
    <p:sldId id="332" r:id="rId14"/>
    <p:sldId id="331" r:id="rId15"/>
    <p:sldId id="334" r:id="rId16"/>
    <p:sldId id="335" r:id="rId17"/>
    <p:sldId id="336" r:id="rId18"/>
    <p:sldId id="297" r:id="rId19"/>
    <p:sldId id="33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2058" autoAdjust="0"/>
  </p:normalViewPr>
  <p:slideViewPr>
    <p:cSldViewPr snapToGrid="0">
      <p:cViewPr varScale="1">
        <p:scale>
          <a:sx n="116" d="100"/>
          <a:sy n="116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Aantal soorten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B5-4E90-A49C-1854798221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B5-4E90-A49C-185479822151}"/>
              </c:ext>
            </c:extLst>
          </c:dPt>
          <c:dPt>
            <c:idx val="2"/>
            <c:bubble3D val="0"/>
            <c:explosion val="4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B5-4E90-A49C-1854798221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komt (frequent) voor</c:v>
                </c:pt>
                <c:pt idx="1">
                  <c:v>sporadisch gemeld</c:v>
                </c:pt>
                <c:pt idx="2">
                  <c:v>komt niet voor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9</c:v>
                </c:pt>
                <c:pt idx="1">
                  <c:v>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B5-4E90-A49C-185479822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Aantal soorten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B-49C3-9F38-FA4C596806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AF6-4BB6-9A48-1A6AB479F9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AF6-4BB6-9A48-1A6AB479F9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komt (frequent) voor</c:v>
                </c:pt>
                <c:pt idx="1">
                  <c:v>1 vindplaats gekend</c:v>
                </c:pt>
                <c:pt idx="2">
                  <c:v>komt niet voor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7</c:v>
                </c:pt>
                <c:pt idx="1">
                  <c:v>3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FB-49C3-9F38-FA4C59680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0.40251</cdr:x>
      <cdr:y>0.34592</cdr:y>
    </cdr:from>
    <cdr:to>
      <cdr:x>0.58681</cdr:x>
      <cdr:y>0.68231</cdr:y>
    </cdr:to>
    <cdr:pic>
      <cdr:nvPicPr>
        <cdr:cNvPr id="3" name="Afbeelding 2" descr="L:\M02\Natuur &amp; Landschap\Exoten\6-3DOE 3 Diensten - Exotendag\GoodBAdlogo\Bad_P.png">
          <a:extLst xmlns:a="http://schemas.openxmlformats.org/drawingml/2006/main">
            <a:ext uri="{FF2B5EF4-FFF2-40B4-BE49-F238E27FC236}">
              <a16:creationId xmlns:a16="http://schemas.microsoft.com/office/drawing/2014/main" id="{304990E9-5FC6-439B-8CD2-BD8D42D738DB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693671" y="1233953"/>
          <a:ext cx="1233360" cy="1199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0.41296</cdr:x>
      <cdr:y>0.34939</cdr:y>
    </cdr:from>
    <cdr:to>
      <cdr:x>0.59726</cdr:x>
      <cdr:y>0.68578</cdr:y>
    </cdr:to>
    <cdr:pic>
      <cdr:nvPicPr>
        <cdr:cNvPr id="2" name="Afbeelding 1" descr="L:\M02\Natuur &amp; Landschap\Exoten\6-3DOE 3 Diensten - Exotendag\GoodBAdlogo\Bad_P.png">
          <a:extLst xmlns:a="http://schemas.openxmlformats.org/drawingml/2006/main">
            <a:ext uri="{FF2B5EF4-FFF2-40B4-BE49-F238E27FC236}">
              <a16:creationId xmlns:a16="http://schemas.microsoft.com/office/drawing/2014/main" id="{304990E9-5FC6-439B-8CD2-BD8D42D738DB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763633" y="1246319"/>
          <a:ext cx="1233360" cy="11999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1DBD2-46BB-47BA-B1AA-413659DB7C06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C26B6-9576-4B62-82B7-3A47416240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06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C26B6-9576-4B62-82B7-3A474162406D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875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21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575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3587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67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4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944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361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732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07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474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910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952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7D90-AA67-4576-953E-F8EEA49F229C}" type="datetimeFigureOut">
              <a:rPr lang="nl-BE" smtClean="0"/>
              <a:t>25/03/2022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4C00D-3479-48B8-B0DB-48263F89625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508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F7D9708-00DF-4538-B60C-4E42758FCC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29200" y="6311900"/>
            <a:ext cx="6324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Interstate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Interstate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Interstate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Interstate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Interstat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nterstate"/>
              </a:defRPr>
            </a:lvl9pPr>
          </a:lstStyle>
          <a:p>
            <a:pPr algn="r" eaLnBrk="1" hangingPunct="1">
              <a:defRPr/>
            </a:pPr>
            <a:endParaRPr lang="nl-BE" sz="900" dirty="0">
              <a:solidFill>
                <a:schemeClr val="tx2"/>
              </a:solidFill>
              <a:latin typeface="Verdana" pitchFamily="34" charset="0"/>
              <a:ea typeface="BentonSans-Bold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7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ms.oost-vlaanderen.be/download/05317702-e476-4412-a0c7-40a614f02d4a/Invasieve_duizendknoop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ms.oost-vlaanderen.be/Invasieve_duizendknoop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ms.oost-vlaanderen.be/download/7ecea58b-a83d-4819-b6ff-171d51672b6d/Exoten%20bij%20onderhoud%20en%20werken%20langs%20waterlopen%20HANDLEIDING%20invasieve%20duizenknoop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ms.oost-vlaanderen.be/download/7ecea58b-a83d-4819-b6ff-171d51672b6d/Exoten%20bij%20onderhoud%20en%20werken%20langs%20waterlopen%20HANDLEIDING%20invasieve%20duizenknoop.pdf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exoten@oost-vlaanderen.b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ecopedia.be/pagina/exote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ost-vlaanderen.be/exote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mailto:Koen.van.roeyen@oost-vlaanderen.b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dex.vlaanderen.be/PrintDocument.ashx?id=1018227&amp;datum=&amp;geannoteerd=false&amp;print=false#H1075869" TargetMode="External"/><Relationship Id="rId5" Type="http://schemas.openxmlformats.org/officeDocument/2006/relationships/hyperlink" Target="https://www.ecopedia.be/pagina/europese-verordening-nr-11432014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47472" y="935927"/>
            <a:ext cx="11603736" cy="2856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solidFill>
                  <a:schemeClr val="accent2"/>
                </a:solidFill>
              </a:rPr>
              <a:t>EXOTEN:</a:t>
            </a:r>
          </a:p>
          <a:p>
            <a:pPr algn="ctr"/>
            <a:r>
              <a:rPr lang="nl-NL" sz="5988" dirty="0">
                <a:solidFill>
                  <a:schemeClr val="accent2"/>
                </a:solidFill>
              </a:rPr>
              <a:t> beter voorkomen …</a:t>
            </a:r>
          </a:p>
          <a:p>
            <a:pPr algn="ctr"/>
            <a:r>
              <a:rPr lang="nl-NL" sz="5988" dirty="0">
                <a:solidFill>
                  <a:schemeClr val="accent2"/>
                </a:solidFill>
              </a:rPr>
              <a:t>dan genezen</a:t>
            </a:r>
            <a:endParaRPr lang="nl-BE" sz="5988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3C7A840-CADD-4F1E-9261-7111DE22B671}"/>
              </a:ext>
            </a:extLst>
          </p:cNvPr>
          <p:cNvSpPr txBox="1"/>
          <p:nvPr/>
        </p:nvSpPr>
        <p:spPr>
          <a:xfrm>
            <a:off x="1359674" y="6347288"/>
            <a:ext cx="93494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/>
              <a:t>Koen Van </a:t>
            </a:r>
            <a:r>
              <a:rPr lang="nl-BE" sz="2200" dirty="0" err="1"/>
              <a:t>Roeyen</a:t>
            </a:r>
            <a:r>
              <a:rPr lang="nl-BE" sz="2200" dirty="0"/>
              <a:t> - dienst Integraal Waterbeleid - provincie Oost-Vlaanderen</a:t>
            </a:r>
          </a:p>
        </p:txBody>
      </p:sp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C113D476-3293-4365-BE34-84D212FF105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2EFB89CB-58EB-42D1-ABCE-D10E083E31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50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E442258-AD49-4C85-B786-599691D4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1764505"/>
            <a:ext cx="4035912" cy="48235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47472" y="119063"/>
            <a:ext cx="11603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chemeClr val="accent2"/>
                </a:solidFill>
              </a:rPr>
              <a:t>Invasieve duizendknopen</a:t>
            </a:r>
          </a:p>
          <a:p>
            <a:pPr lvl="7"/>
            <a:r>
              <a:rPr lang="nl-NL" sz="1200" dirty="0">
                <a:solidFill>
                  <a:schemeClr val="accent2"/>
                </a:solidFill>
              </a:rPr>
              <a:t>Japanse duizendknoop  /  Boheemse duizendknoop  / </a:t>
            </a:r>
            <a:r>
              <a:rPr lang="nl-NL" sz="1200" dirty="0" err="1">
                <a:solidFill>
                  <a:schemeClr val="accent2"/>
                </a:solidFill>
              </a:rPr>
              <a:t>Sachalinse</a:t>
            </a:r>
            <a:r>
              <a:rPr lang="nl-NL" sz="1200" dirty="0">
                <a:solidFill>
                  <a:schemeClr val="accent2"/>
                </a:solidFill>
              </a:rPr>
              <a:t> duizendknoop</a:t>
            </a:r>
            <a:endParaRPr lang="nl-BE" sz="1200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5" name="Afbeelding 4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40A48159-BC27-422B-BD0D-5F64AC54E2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50E47A00-EA47-4E89-A84C-16A5699664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7C33484-DC17-4A0A-B053-EDB04A03D380}"/>
              </a:ext>
            </a:extLst>
          </p:cNvPr>
          <p:cNvSpPr/>
          <p:nvPr/>
        </p:nvSpPr>
        <p:spPr>
          <a:xfrm>
            <a:off x="4610098" y="2105669"/>
            <a:ext cx="6096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2400" b="1" dirty="0">
                <a:solidFill>
                  <a:srgbClr val="FF0000"/>
                </a:solidFill>
              </a:rPr>
              <a:t>2018 </a:t>
            </a:r>
            <a:r>
              <a:rPr lang="nl-BE" sz="2400" dirty="0">
                <a:solidFill>
                  <a:srgbClr val="FF0000"/>
                </a:solidFill>
              </a:rPr>
              <a:t> </a:t>
            </a:r>
            <a:r>
              <a:rPr lang="nl-BE" sz="2400" dirty="0"/>
              <a:t> </a:t>
            </a:r>
            <a:r>
              <a:rPr lang="nl-BE" sz="2400" u="sng" dirty="0"/>
              <a:t>INBO Beslishulp voor beheerders</a:t>
            </a:r>
          </a:p>
          <a:p>
            <a:endParaRPr lang="nl-BE" sz="1200" dirty="0">
              <a:hlinkClick r:id="rId6"/>
            </a:endParaRPr>
          </a:p>
          <a:p>
            <a:pPr lvl="0" defTabSz="914400"/>
            <a:r>
              <a:rPr lang="nl-BE" sz="1200" dirty="0">
                <a:hlinkClick r:id="rId7"/>
              </a:rPr>
              <a:t>Link: basishulp voor beheerders</a:t>
            </a:r>
            <a:r>
              <a:rPr lang="nl-BE" sz="1200" dirty="0"/>
              <a:t> INBO</a:t>
            </a:r>
            <a:endParaRPr lang="nl-BE" sz="1200" dirty="0">
              <a:solidFill>
                <a:prstClr val="black"/>
              </a:solidFill>
            </a:endParaRPr>
          </a:p>
          <a:p>
            <a:endParaRPr lang="nl-BE" sz="1200" dirty="0"/>
          </a:p>
          <a:p>
            <a:endParaRPr lang="nl-B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Waarnemen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Afblijven</a:t>
            </a:r>
          </a:p>
          <a:p>
            <a:r>
              <a:rPr lang="nl-BE" sz="2400" b="1" dirty="0">
                <a:solidFill>
                  <a:srgbClr val="C00000"/>
                </a:solidFill>
              </a:rPr>
              <a:t>of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Beheren </a:t>
            </a:r>
            <a:r>
              <a:rPr lang="nl-BE" sz="2000" dirty="0"/>
              <a:t>(experimenteren) </a:t>
            </a:r>
            <a:r>
              <a:rPr lang="nl-BE" sz="2400" dirty="0"/>
              <a:t>is maatwerk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400" dirty="0"/>
              <a:t>Grondverzet controleren ! 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nl-BE" sz="2400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8D9972D-C3BE-497F-993F-5CBA4F61D54E}"/>
              </a:ext>
            </a:extLst>
          </p:cNvPr>
          <p:cNvSpPr/>
          <p:nvPr/>
        </p:nvSpPr>
        <p:spPr>
          <a:xfrm>
            <a:off x="373733" y="1262246"/>
            <a:ext cx="2685479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Stand van zaken </a:t>
            </a:r>
          </a:p>
        </p:txBody>
      </p:sp>
    </p:spTree>
    <p:extLst>
      <p:ext uri="{BB962C8B-B14F-4D97-AF65-F5344CB8AC3E}">
        <p14:creationId xmlns:p14="http://schemas.microsoft.com/office/powerpoint/2010/main" val="92888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E442258-AD49-4C85-B786-599691D4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1764505"/>
            <a:ext cx="4035912" cy="482358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47472" y="119063"/>
            <a:ext cx="1160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chemeClr val="accent2"/>
                </a:solidFill>
              </a:rPr>
              <a:t>Invasieve duizendknopen</a:t>
            </a:r>
            <a:endParaRPr lang="nl-BE" sz="4800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5" name="Afbeelding 4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40A48159-BC27-422B-BD0D-5F64AC54E2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50E47A00-EA47-4E89-A84C-16A5699664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F4277545-E37C-4145-9B09-FAAA7D4DDF9E}"/>
              </a:ext>
            </a:extLst>
          </p:cNvPr>
          <p:cNvSpPr txBox="1"/>
          <p:nvPr/>
        </p:nvSpPr>
        <p:spPr>
          <a:xfrm>
            <a:off x="4392529" y="3206800"/>
            <a:ext cx="7670942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</a:rPr>
              <a:t>Op provinciale waterlopen in ons beheer </a:t>
            </a:r>
            <a:r>
              <a:rPr kumimoji="0" lang="nl-NL" sz="2000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</a:rPr>
              <a:t>(incl. 5-mzone)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i="0" u="none" strike="noStrike" kern="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</a:endParaRPr>
          </a:p>
          <a:p>
            <a:pPr lvl="0" defTabSz="457200"/>
            <a:r>
              <a:rPr lang="nl-BE" sz="2400" kern="0" dirty="0">
                <a:highlight>
                  <a:srgbClr val="FFFF00"/>
                </a:highlight>
              </a:rPr>
              <a:t>Groeiplaatsen stabiel houden </a:t>
            </a:r>
            <a:r>
              <a:rPr lang="nl-BE" sz="2000" kern="0" dirty="0">
                <a:highlight>
                  <a:srgbClr val="FFFF00"/>
                </a:highlight>
              </a:rPr>
              <a:t>(indien mogelijk reduceren).</a:t>
            </a:r>
          </a:p>
          <a:p>
            <a:pPr lvl="0" defTabSz="457200"/>
            <a:r>
              <a:rPr lang="nl-BE" sz="2000" kern="0" dirty="0">
                <a:highlight>
                  <a:srgbClr val="FFFF00"/>
                </a:highlight>
              </a:rPr>
              <a:t> </a:t>
            </a:r>
          </a:p>
          <a:p>
            <a:pPr lvl="0" defTabSz="457200"/>
            <a:r>
              <a:rPr lang="nl-BE" sz="2400" kern="0" dirty="0">
                <a:highlight>
                  <a:srgbClr val="FFFF00"/>
                </a:highlight>
              </a:rPr>
              <a:t>Nooit met duizendknoop besmette maaispecie of grond onbeheerd achtergelaten !!!</a:t>
            </a:r>
          </a:p>
          <a:p>
            <a:pPr lvl="0" defTabSz="457200"/>
            <a:r>
              <a:rPr lang="nl-BE" sz="2400" kern="0" dirty="0">
                <a:highlight>
                  <a:srgbClr val="FFFF00"/>
                </a:highlight>
              </a:rPr>
              <a:t> </a:t>
            </a:r>
            <a:endParaRPr lang="nl-NL" sz="2400" kern="0" dirty="0">
              <a:highlight>
                <a:srgbClr val="FFFF00"/>
              </a:highlight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8D9972D-C3BE-497F-993F-5CBA4F61D54E}"/>
              </a:ext>
            </a:extLst>
          </p:cNvPr>
          <p:cNvSpPr/>
          <p:nvPr/>
        </p:nvSpPr>
        <p:spPr>
          <a:xfrm>
            <a:off x="373733" y="1262246"/>
            <a:ext cx="2685479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Stand van zaken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D31E0F2-1499-455E-B8AE-F655205E8A24}"/>
              </a:ext>
            </a:extLst>
          </p:cNvPr>
          <p:cNvSpPr/>
          <p:nvPr/>
        </p:nvSpPr>
        <p:spPr>
          <a:xfrm>
            <a:off x="4567302" y="1897570"/>
            <a:ext cx="78624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>
                <a:solidFill>
                  <a:srgbClr val="FF0000"/>
                </a:solidFill>
              </a:rPr>
              <a:t>2019 </a:t>
            </a:r>
            <a:r>
              <a:rPr lang="nl-BE" sz="2400" b="1" dirty="0"/>
              <a:t>  </a:t>
            </a:r>
            <a:r>
              <a:rPr lang="nl-BE" sz="2400" u="sng" dirty="0"/>
              <a:t>HANDLEIDING voor bestekken maaien en onderhoud</a:t>
            </a:r>
          </a:p>
          <a:p>
            <a:pPr marL="457200" indent="-457200">
              <a:buAutoNum type="arabicPlain" startAt="2019"/>
            </a:pPr>
            <a:endParaRPr lang="nl-BE" b="1" u="sng" dirty="0">
              <a:hlinkClick r:id="rId6"/>
            </a:endParaRPr>
          </a:p>
          <a:p>
            <a:r>
              <a:rPr lang="nl-BE" sz="1200" dirty="0">
                <a:hlinkClick r:id="rId6"/>
              </a:rPr>
              <a:t>link: handleiding voor bestekken en technieken</a:t>
            </a:r>
            <a:r>
              <a:rPr lang="nl-BE" sz="1200" dirty="0"/>
              <a:t> POVL (is momentopnamen van technische </a:t>
            </a:r>
            <a:r>
              <a:rPr lang="nl-BE" sz="1200" dirty="0" err="1"/>
              <a:t>richtlijnene</a:t>
            </a:r>
            <a:r>
              <a:rPr lang="nl-BE" sz="1200" dirty="0"/>
              <a:t>/bestekposten )</a:t>
            </a:r>
            <a:endParaRPr lang="nl-BE" sz="1200" b="1" u="sng" dirty="0"/>
          </a:p>
          <a:p>
            <a:pPr marL="342900" indent="-342900">
              <a:buAutoNum type="arabicPlain" startAt="2019"/>
            </a:pPr>
            <a:endParaRPr lang="nl-BE" b="1" u="sng" dirty="0"/>
          </a:p>
        </p:txBody>
      </p:sp>
    </p:spTree>
    <p:extLst>
      <p:ext uri="{BB962C8B-B14F-4D97-AF65-F5344CB8AC3E}">
        <p14:creationId xmlns:p14="http://schemas.microsoft.com/office/powerpoint/2010/main" val="220472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1851297" y="3236153"/>
            <a:ext cx="8093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200" dirty="0">
                <a:highlight>
                  <a:srgbClr val="FFFF00"/>
                </a:highlight>
              </a:rPr>
              <a:t>Inventariseren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200" dirty="0">
                <a:highlight>
                  <a:srgbClr val="FFFF00"/>
                </a:highlight>
              </a:rPr>
              <a:t>Maaien aanpassen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200" dirty="0">
                <a:highlight>
                  <a:srgbClr val="FFFF00"/>
                </a:highlight>
              </a:rPr>
              <a:t>Bij grondwerken: werfplan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3200" dirty="0">
                <a:highlight>
                  <a:srgbClr val="FFFF00"/>
                </a:highlight>
              </a:rPr>
              <a:t>Technieken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5FDCAB1-F03F-4FAF-A6B6-FC632B023010}"/>
              </a:ext>
            </a:extLst>
          </p:cNvPr>
          <p:cNvSpPr/>
          <p:nvPr/>
        </p:nvSpPr>
        <p:spPr>
          <a:xfrm>
            <a:off x="319489" y="1335695"/>
            <a:ext cx="11597510" cy="646331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rgbClr val="FF0000"/>
                </a:solidFill>
              </a:rPr>
              <a:t>2019</a:t>
            </a:r>
            <a:r>
              <a:rPr lang="nl-BE" sz="2400" dirty="0"/>
              <a:t>   HANDLEIDING maaien en onderhoud langs waterlopen</a:t>
            </a:r>
          </a:p>
          <a:p>
            <a:pPr algn="ctr"/>
            <a:r>
              <a:rPr lang="nl-BE" sz="1200" dirty="0">
                <a:hlinkClick r:id="rId5"/>
              </a:rPr>
              <a:t>link: handleiding voor bestekken en technieken</a:t>
            </a:r>
            <a:endParaRPr lang="nl-BE" sz="1200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EBC536B-3976-4C98-B2F0-D5F1E1434EE9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972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240792" y="1312416"/>
            <a:ext cx="11676207" cy="1015663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highlight>
                  <a:srgbClr val="FFFF00"/>
                </a:highlight>
              </a:rPr>
              <a:t>Maaien</a:t>
            </a:r>
          </a:p>
          <a:p>
            <a:pPr algn="ctr"/>
            <a:r>
              <a:rPr lang="nl-B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De bodem nooit raken! Stukjes wortelkroon kunnen verspreid worden. </a:t>
            </a:r>
            <a:br>
              <a:rPr lang="nl-BE" sz="12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nl-B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Bovengrondse stengels (+15 cm) vormen GEEN gevaar. Bij twijfel afvoeren en erkend  composteren.</a:t>
            </a:r>
            <a:r>
              <a:rPr lang="nl-BE" sz="9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nl-BE" sz="2400" dirty="0"/>
              <a:t>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1AA3DDF-C3F5-4D73-BA7E-F1DC0E4288E0}"/>
              </a:ext>
            </a:extLst>
          </p:cNvPr>
          <p:cNvSpPr/>
          <p:nvPr/>
        </p:nvSpPr>
        <p:spPr>
          <a:xfrm>
            <a:off x="159511" y="2417797"/>
            <a:ext cx="1128701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nl-BE" sz="1400" b="1" u="sng" dirty="0">
                <a:latin typeface="Arial" panose="020B0604020202020204" pitchFamily="34" charset="0"/>
              </a:rPr>
              <a:t>NIET MAAIEN</a:t>
            </a:r>
            <a:r>
              <a:rPr lang="nl-BE" sz="1400" b="1" dirty="0">
                <a:latin typeface="Arial" panose="020B0604020202020204" pitchFamily="34" charset="0"/>
              </a:rPr>
              <a:t>  </a:t>
            </a:r>
            <a:r>
              <a:rPr lang="nl-BE" sz="1400" dirty="0">
                <a:latin typeface="Arial" panose="020B0604020202020204" pitchFamily="34" charset="0"/>
              </a:rPr>
              <a:t>voor  deeltrajecten overwegen.</a:t>
            </a:r>
          </a:p>
          <a:p>
            <a:pPr>
              <a:spcAft>
                <a:spcPts val="1200"/>
              </a:spcAft>
            </a:pPr>
            <a:r>
              <a:rPr lang="nl-BE" sz="1400" b="1" u="sng" dirty="0">
                <a:latin typeface="Arial" panose="020B0604020202020204" pitchFamily="34" charset="0"/>
              </a:rPr>
              <a:t>WINTERMAAIEN KAN</a:t>
            </a:r>
            <a:r>
              <a:rPr lang="nl-BE" sz="1400" dirty="0">
                <a:latin typeface="Arial" panose="020B0604020202020204" pitchFamily="34" charset="0"/>
              </a:rPr>
              <a:t> altijd van november tot maart.    </a:t>
            </a:r>
          </a:p>
          <a:p>
            <a:pPr>
              <a:spcAft>
                <a:spcPts val="1200"/>
              </a:spcAft>
            </a:pPr>
            <a:r>
              <a:rPr lang="nl-BE" sz="1400" b="1" u="sng" dirty="0">
                <a:latin typeface="Arial" panose="020B0604020202020204" pitchFamily="34" charset="0"/>
              </a:rPr>
              <a:t>ZOMERMAAIEN VERMIJDEN</a:t>
            </a:r>
            <a:r>
              <a:rPr lang="nl-BE" sz="1400" b="1" dirty="0">
                <a:latin typeface="Arial" panose="020B0604020202020204" pitchFamily="34" charset="0"/>
              </a:rPr>
              <a:t>  </a:t>
            </a:r>
            <a:r>
              <a:rPr lang="nl-BE" sz="1400" dirty="0">
                <a:latin typeface="Arial" panose="020B0604020202020204" pitchFamily="34" charset="0"/>
                <a:ea typeface="Times New Roman" panose="02020603050405020304" pitchFamily="18" charset="0"/>
              </a:rPr>
              <a:t>want het zorgt voor ondergrondse uitbreiding van de wortels en nieuwe opslag.</a:t>
            </a:r>
          </a:p>
          <a:p>
            <a:pPr marL="628650" lvl="1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l-BE" sz="1400" dirty="0">
                <a:latin typeface="Arial" panose="020B0604020202020204" pitchFamily="34" charset="0"/>
                <a:ea typeface="Times New Roman" panose="02020603050405020304" pitchFamily="18" charset="0"/>
              </a:rPr>
              <a:t>Indien toch nodig zo LAAT mogelijk vanaf  september. Minder voedsel naar de wortels en uitloopreflex lager.</a:t>
            </a:r>
          </a:p>
          <a:p>
            <a:pPr marL="628650" lvl="1" indent="-1714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nl-BE" sz="1400" dirty="0">
                <a:latin typeface="Arial" panose="020B0604020202020204" pitchFamily="34" charset="0"/>
                <a:ea typeface="Times New Roman" panose="02020603050405020304" pitchFamily="18" charset="0"/>
              </a:rPr>
              <a:t>Bodem- en taludmaaien ALTIJD APART uitvoeren om NOOIT natte specie met maaisel te mengen. </a:t>
            </a:r>
            <a:endParaRPr lang="nl-B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F36661-4D39-48D4-B56B-1CF2F7B80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11" y="4160765"/>
            <a:ext cx="7453143" cy="27324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4580DC-4041-4417-8FA9-E8552401C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73" y="4202901"/>
            <a:ext cx="4227226" cy="236315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9D3054E-C185-4A73-BB0B-C1FA80D12E1B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513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240792" y="1312416"/>
            <a:ext cx="11676207" cy="1015663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nl-BE" sz="2400" dirty="0">
                <a:solidFill>
                  <a:prstClr val="black"/>
                </a:solidFill>
                <a:highlight>
                  <a:srgbClr val="FFFF00"/>
                </a:highlight>
              </a:rPr>
              <a:t>Bij grondwerken</a:t>
            </a:r>
          </a:p>
          <a:p>
            <a:pPr lvl="0" algn="ctr"/>
            <a:r>
              <a:rPr lang="nl-BE" sz="2400" dirty="0">
                <a:solidFill>
                  <a:prstClr val="black"/>
                </a:solidFill>
              </a:rPr>
              <a:t>Maak een werfplan</a:t>
            </a:r>
          </a:p>
          <a:p>
            <a:pPr algn="ctr"/>
            <a:r>
              <a:rPr lang="nl-BE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Screen de toekomstige werf vooraf op duizendknoop. Breng besmette oppervlaktes gedetailleerd  in kaart.</a:t>
            </a:r>
            <a:endParaRPr lang="nl-BE" sz="2400" dirty="0">
              <a:solidFill>
                <a:prstClr val="black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F470E41-BD37-4F1E-8754-8B0452B5CE71}"/>
              </a:ext>
            </a:extLst>
          </p:cNvPr>
          <p:cNvSpPr/>
          <p:nvPr/>
        </p:nvSpPr>
        <p:spPr>
          <a:xfrm>
            <a:off x="240792" y="2012508"/>
            <a:ext cx="11676207" cy="40010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285"/>
              </a:spcBef>
              <a:spcAft>
                <a:spcPts val="0"/>
              </a:spcAft>
            </a:pP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285"/>
              </a:spcBef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Verschillende </a:t>
            </a:r>
            <a:r>
              <a:rPr lang="nl-B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600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TECHNIEKEN</a:t>
            </a:r>
            <a:r>
              <a:rPr lang="nl-B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kunnen verspreiding voorkomen. Gebruik </a:t>
            </a:r>
            <a:r>
              <a:rPr lang="nl-BE" sz="1600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DUIZENDKNOOP- VRIJE</a:t>
            </a:r>
            <a:r>
              <a:rPr lang="nl-B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aanvulgrond. </a:t>
            </a:r>
          </a:p>
          <a:p>
            <a:pPr algn="ctr">
              <a:spcBef>
                <a:spcPts val="285"/>
              </a:spcBef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---- Een OVAM- attest bestaat (nog) niet ---- </a:t>
            </a:r>
          </a:p>
          <a:p>
            <a:pPr>
              <a:spcBef>
                <a:spcPts val="285"/>
              </a:spcBef>
              <a:spcAft>
                <a:spcPts val="0"/>
              </a:spcAft>
            </a:pPr>
            <a:endParaRPr lang="nl-BE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285"/>
              </a:spcBef>
              <a:spcAft>
                <a:spcPts val="0"/>
              </a:spcAft>
            </a:pPr>
            <a:r>
              <a:rPr lang="nl-B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Kies haalbare doelstelling: 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duizendknoop buiten de werf houden</a:t>
            </a: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Aanrijroutes uit duizendknoop houden of maatregelen treffen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minimaal afgraven om te temperen</a:t>
            </a: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Afgraven en ondergrond afdekken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volledig afgraven en verwerken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285"/>
              </a:spcBef>
              <a:buFont typeface="Courier New" panose="02070309020205020404" pitchFamily="49" charset="0"/>
              <a:buChar char="o"/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andere ….</a:t>
            </a:r>
          </a:p>
          <a:p>
            <a:pPr marL="342900" lvl="0" indent="-342900"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nl-BE" sz="1600" u="sng" dirty="0">
              <a:latin typeface="Arial" panose="020B0604020202020204" pitchFamily="34" charset="0"/>
            </a:endParaRPr>
          </a:p>
          <a:p>
            <a:pPr marL="342900" lvl="0" indent="-342900">
              <a:spcBef>
                <a:spcPts val="285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nl-BE" sz="1600" dirty="0"/>
          </a:p>
          <a:p>
            <a:pPr fontAlgn="base" hangingPunct="0">
              <a:tabLst>
                <a:tab pos="90170" algn="l"/>
              </a:tabLst>
            </a:pPr>
            <a:endParaRPr lang="nl-BE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8C2194-1BDF-42F0-B956-815BB4AC5D1D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337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11A1916-179A-4021-809C-016DFEEC4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1" y="1959487"/>
            <a:ext cx="6244310" cy="489851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AAE1305-00A6-4C03-AFE1-EDBE096A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00" y="1959487"/>
            <a:ext cx="5889936" cy="48985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240791" y="1334450"/>
            <a:ext cx="11676208" cy="4616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/>
              <a:t>Technieken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80DAE18-7458-4E3C-AB6D-161C0818E207}"/>
              </a:ext>
            </a:extLst>
          </p:cNvPr>
          <p:cNvSpPr/>
          <p:nvPr/>
        </p:nvSpPr>
        <p:spPr>
          <a:xfrm>
            <a:off x="245601" y="6182741"/>
            <a:ext cx="5060214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80 cm uitgraven, afvoeren, verwerken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7ED9FF-7669-4B46-B5F6-550D3973E08E}"/>
              </a:ext>
            </a:extLst>
          </p:cNvPr>
          <p:cNvSpPr/>
          <p:nvPr/>
        </p:nvSpPr>
        <p:spPr>
          <a:xfrm>
            <a:off x="6014300" y="6182741"/>
            <a:ext cx="3223047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trommelzeven tot 20 x 20 mm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8E01F35-9546-42C0-B829-6D4BA5ECE864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8483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5DC5076-6E7D-465F-97E4-720BCEC1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1" y="1942451"/>
            <a:ext cx="3791382" cy="4915549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240791" y="1334450"/>
            <a:ext cx="11676208" cy="4616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/>
              <a:t>Technieken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80DAE18-7458-4E3C-AB6D-161C0818E207}"/>
              </a:ext>
            </a:extLst>
          </p:cNvPr>
          <p:cNvSpPr/>
          <p:nvPr/>
        </p:nvSpPr>
        <p:spPr>
          <a:xfrm>
            <a:off x="240791" y="6182741"/>
            <a:ext cx="3495366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afdekken / randen 30 cm ingraven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2A23D52-46FF-4BBF-A43B-3B56435C9B0B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9C4CC3E-7B24-4896-B8C8-C1C6F573C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12" y="1942451"/>
            <a:ext cx="4218239" cy="491554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87ED9FF-7669-4B46-B5F6-550D3973E08E}"/>
              </a:ext>
            </a:extLst>
          </p:cNvPr>
          <p:cNvSpPr/>
          <p:nvPr/>
        </p:nvSpPr>
        <p:spPr>
          <a:xfrm>
            <a:off x="3763512" y="6182741"/>
            <a:ext cx="3820718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directe nazorg ‘vervuilde’ aanvulgrond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DD1BC7-A37C-4382-AAB5-DDB6C9766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192" y="1930791"/>
            <a:ext cx="4226857" cy="492721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05991174-B8DE-4E66-B577-D0424C3E5FB1}"/>
              </a:ext>
            </a:extLst>
          </p:cNvPr>
          <p:cNvSpPr/>
          <p:nvPr/>
        </p:nvSpPr>
        <p:spPr>
          <a:xfrm>
            <a:off x="7690141" y="6182741"/>
            <a:ext cx="3388044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diepfrezen met intensieve nazorg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4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9AB843E-2C5E-439C-B223-B392F9DA8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7990B4C6-6808-447B-820D-57A286D17E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D5E23155-6681-499E-AFAA-FF40002755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C7560D9-FC40-4A22-A1E5-19FE8CBBD4AE}"/>
              </a:ext>
            </a:extLst>
          </p:cNvPr>
          <p:cNvSpPr txBox="1"/>
          <p:nvPr/>
        </p:nvSpPr>
        <p:spPr>
          <a:xfrm>
            <a:off x="159511" y="1334450"/>
            <a:ext cx="11757488" cy="461665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/>
              <a:t>Techniek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9CC8087-9A75-4BAA-911F-446B7E67F461}"/>
              </a:ext>
            </a:extLst>
          </p:cNvPr>
          <p:cNvSpPr txBox="1"/>
          <p:nvPr/>
        </p:nvSpPr>
        <p:spPr>
          <a:xfrm>
            <a:off x="5233430" y="365172"/>
            <a:ext cx="1175322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NL" dirty="0"/>
              <a:t>En nu?</a:t>
            </a:r>
            <a:endParaRPr lang="nl-BE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80DAE18-7458-4E3C-AB6D-161C0818E207}"/>
              </a:ext>
            </a:extLst>
          </p:cNvPr>
          <p:cNvSpPr/>
          <p:nvPr/>
        </p:nvSpPr>
        <p:spPr>
          <a:xfrm>
            <a:off x="3364121" y="2687494"/>
            <a:ext cx="2331506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heet water injecteren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7ED9FF-7669-4B46-B5F6-550D3973E08E}"/>
              </a:ext>
            </a:extLst>
          </p:cNvPr>
          <p:cNvSpPr/>
          <p:nvPr/>
        </p:nvSpPr>
        <p:spPr>
          <a:xfrm>
            <a:off x="194269" y="6395265"/>
            <a:ext cx="7484489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manuvreerzone afdekken met rijplaten / alle ‘besmette’ grond ter plaatse laten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2FA39EB-B704-4ED3-BE09-E4E75FA470AA}"/>
              </a:ext>
            </a:extLst>
          </p:cNvPr>
          <p:cNvSpPr/>
          <p:nvPr/>
        </p:nvSpPr>
        <p:spPr>
          <a:xfrm>
            <a:off x="5420719" y="4527221"/>
            <a:ext cx="3886929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concurrentie door schaduwplanten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7DF5004-07E0-4D43-BCC3-14BD103EA430}"/>
              </a:ext>
            </a:extLst>
          </p:cNvPr>
          <p:cNvSpPr/>
          <p:nvPr/>
        </p:nvSpPr>
        <p:spPr>
          <a:xfrm>
            <a:off x="2185770" y="4162959"/>
            <a:ext cx="3509857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begrazen met varkens of schapen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2ADD417-AEF9-4F71-8999-DA6F08209218}"/>
              </a:ext>
            </a:extLst>
          </p:cNvPr>
          <p:cNvSpPr/>
          <p:nvPr/>
        </p:nvSpPr>
        <p:spPr>
          <a:xfrm>
            <a:off x="5430322" y="3795241"/>
            <a:ext cx="3434442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telkens de wortelkronen uitsteken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70B5FCE-6F6F-4601-B832-5227A6FFADF3}"/>
              </a:ext>
            </a:extLst>
          </p:cNvPr>
          <p:cNvSpPr/>
          <p:nvPr/>
        </p:nvSpPr>
        <p:spPr>
          <a:xfrm>
            <a:off x="436173" y="5644292"/>
            <a:ext cx="5277457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zeven met schudbak terplekke, hergebruik en nazorg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AED1868-315C-4476-8805-F579B8A6FB13}"/>
              </a:ext>
            </a:extLst>
          </p:cNvPr>
          <p:cNvSpPr/>
          <p:nvPr/>
        </p:nvSpPr>
        <p:spPr>
          <a:xfrm>
            <a:off x="3036524" y="3419474"/>
            <a:ext cx="2659103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 lvl="0">
              <a:spcBef>
                <a:spcPts val="305"/>
              </a:spcBef>
              <a:spcAft>
                <a:spcPts val="0"/>
              </a:spcAft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  <a:ea typeface="Times New Roman" panose="02020603050405020304" pitchFamily="18" charset="0"/>
              </a:rPr>
              <a:t>met glyfosaat injecteren</a:t>
            </a:r>
            <a:endParaRPr lang="nl-BE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2796CBD-B790-42D6-A373-A407A7F28E66}"/>
              </a:ext>
            </a:extLst>
          </p:cNvPr>
          <p:cNvSpPr/>
          <p:nvPr/>
        </p:nvSpPr>
        <p:spPr>
          <a:xfrm>
            <a:off x="5430322" y="2313405"/>
            <a:ext cx="1761259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elektrocutie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067C93A-287B-4595-94D6-4075D1D3E914}"/>
              </a:ext>
            </a:extLst>
          </p:cNvPr>
          <p:cNvSpPr/>
          <p:nvPr/>
        </p:nvSpPr>
        <p:spPr>
          <a:xfrm>
            <a:off x="5430322" y="6019986"/>
            <a:ext cx="5584202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begraven … onder de watertafel en/of afdekken met folie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2AFD6A4-0B4D-4F9D-9FD3-312608720145}"/>
              </a:ext>
            </a:extLst>
          </p:cNvPr>
          <p:cNvSpPr/>
          <p:nvPr/>
        </p:nvSpPr>
        <p:spPr>
          <a:xfrm>
            <a:off x="5420720" y="5280030"/>
            <a:ext cx="5111406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biologische bestrijding met een beestje of schimmel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1A9A1B9-88BC-415B-B683-5333C724AADB}"/>
              </a:ext>
            </a:extLst>
          </p:cNvPr>
          <p:cNvSpPr/>
          <p:nvPr/>
        </p:nvSpPr>
        <p:spPr>
          <a:xfrm>
            <a:off x="5430322" y="3053484"/>
            <a:ext cx="2515912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nieuwe experimenten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1BB8A65-16DF-4A69-B65F-BA735A914B0B}"/>
              </a:ext>
            </a:extLst>
          </p:cNvPr>
          <p:cNvSpPr/>
          <p:nvPr/>
        </p:nvSpPr>
        <p:spPr>
          <a:xfrm>
            <a:off x="1808699" y="4903775"/>
            <a:ext cx="3886929" cy="338554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R="204470">
              <a:spcBef>
                <a:spcPts val="305"/>
              </a:spcBef>
              <a:buSzPts val="1100"/>
              <a:tabLst>
                <a:tab pos="269875" algn="l"/>
                <a:tab pos="270510" algn="l"/>
              </a:tabLst>
            </a:pPr>
            <a:r>
              <a:rPr lang="nl-BE" sz="1600" dirty="0">
                <a:latin typeface="Arial" panose="020B0604020202020204" pitchFamily="34" charset="0"/>
              </a:rPr>
              <a:t>duizendknoopadviseur aanstellen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B2E23E0-69F6-4BD1-A8A3-59C589173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570" y="1810692"/>
            <a:ext cx="438179" cy="43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73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086B67-5921-4249-9F8E-73D7538C038E}"/>
              </a:ext>
            </a:extLst>
          </p:cNvPr>
          <p:cNvSpPr txBox="1"/>
          <p:nvPr/>
        </p:nvSpPr>
        <p:spPr>
          <a:xfrm>
            <a:off x="1246291" y="2"/>
            <a:ext cx="9699419" cy="75380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sz="2177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nl-NL" sz="5988" b="1" dirty="0">
                <a:solidFill>
                  <a:schemeClr val="accent2">
                    <a:lumMod val="75000"/>
                  </a:schemeClr>
                </a:solidFill>
              </a:rPr>
              <a:t>Vooruitblik</a:t>
            </a: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r>
              <a:rPr lang="nl-NL" sz="2177" dirty="0">
                <a:solidFill>
                  <a:schemeClr val="accent6">
                    <a:lumMod val="50000"/>
                  </a:schemeClr>
                </a:solidFill>
              </a:rPr>
              <a:t>Ambitietabel hanteren en indien nodig bijsturen</a:t>
            </a: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r>
              <a:rPr lang="nl-NL" sz="2177" dirty="0">
                <a:solidFill>
                  <a:schemeClr val="accent6">
                    <a:lumMod val="50000"/>
                  </a:schemeClr>
                </a:solidFill>
              </a:rPr>
              <a:t>Intern afstemmen met provinciale domeinen, andere provinciale diensten</a:t>
            </a: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r>
              <a:rPr lang="nl-NL" sz="2177" dirty="0">
                <a:solidFill>
                  <a:schemeClr val="accent6">
                    <a:lumMod val="50000"/>
                  </a:schemeClr>
                </a:solidFill>
              </a:rPr>
              <a:t>Lokale besturen verder ondersteunen</a:t>
            </a: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r>
              <a:rPr lang="nl-NL" sz="2177" dirty="0">
                <a:solidFill>
                  <a:schemeClr val="accent6">
                    <a:lumMod val="50000"/>
                  </a:schemeClr>
                </a:solidFill>
              </a:rPr>
              <a:t>Blijven uitwisselen van expertise </a:t>
            </a: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r>
              <a:rPr lang="nl-NL" sz="2177" b="1" dirty="0">
                <a:solidFill>
                  <a:schemeClr val="accent6">
                    <a:lumMod val="50000"/>
                  </a:schemeClr>
                </a:solidFill>
              </a:rPr>
              <a:t>Welke criteria gebruiken de buren?</a:t>
            </a: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Afbeelding 3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BDD12F94-013A-4D73-B311-23885B5CBF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47" y="317515"/>
            <a:ext cx="1301267" cy="1269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5809CA9-DFCB-4378-835F-144F87480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674" y="139997"/>
            <a:ext cx="9433352" cy="615206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47472" y="935927"/>
            <a:ext cx="11603736" cy="1935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988" dirty="0">
                <a:solidFill>
                  <a:schemeClr val="accent2"/>
                </a:solidFill>
              </a:rPr>
              <a:t>beter voorkomen …</a:t>
            </a:r>
          </a:p>
          <a:p>
            <a:pPr algn="ctr"/>
            <a:r>
              <a:rPr lang="nl-NL" sz="5988" dirty="0">
                <a:solidFill>
                  <a:schemeClr val="accent2"/>
                </a:solidFill>
              </a:rPr>
              <a:t>dan genezen</a:t>
            </a:r>
            <a:endParaRPr lang="nl-BE" sz="5988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9" name="Afbeelding 8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C113D476-3293-4365-BE34-84D212FF1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2EFB89CB-58EB-42D1-ABCE-D10E083E311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EF39686-6801-4652-A8A2-1EDA7ED123DD}"/>
              </a:ext>
            </a:extLst>
          </p:cNvPr>
          <p:cNvSpPr txBox="1"/>
          <p:nvPr/>
        </p:nvSpPr>
        <p:spPr>
          <a:xfrm>
            <a:off x="1425050" y="4813395"/>
            <a:ext cx="936797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000" dirty="0"/>
              <a:t>Alle links zijn ook nog terug te vinden op </a:t>
            </a:r>
            <a:r>
              <a:rPr lang="nl-BE" sz="2000" dirty="0">
                <a:hlinkClick r:id="rId6"/>
              </a:rPr>
              <a:t>https://oost-vlaanderen.be/exoten</a:t>
            </a:r>
            <a:endParaRPr lang="nl-BE" sz="2000" dirty="0"/>
          </a:p>
          <a:p>
            <a:r>
              <a:rPr lang="nl-BE" sz="2000" dirty="0"/>
              <a:t>Veel info op </a:t>
            </a:r>
            <a:r>
              <a:rPr lang="nl-BE" sz="2000" dirty="0" err="1"/>
              <a:t>Ecopdia</a:t>
            </a:r>
            <a:r>
              <a:rPr lang="nl-BE" sz="2000" dirty="0"/>
              <a:t>: </a:t>
            </a:r>
            <a:r>
              <a:rPr lang="nl-BE" sz="2000" dirty="0">
                <a:hlinkClick r:id="rId7"/>
              </a:rPr>
              <a:t>https://www.ecopedia.be/pagina/exoten</a:t>
            </a:r>
            <a:endParaRPr lang="nl-BE" sz="2000" dirty="0"/>
          </a:p>
          <a:p>
            <a:r>
              <a:rPr lang="nl-BE" sz="2000" dirty="0"/>
              <a:t>Vragen aan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>
                <a:hlinkClick r:id="rId8"/>
              </a:rPr>
              <a:t>exoten@oost-vlaanderen.be</a:t>
            </a:r>
            <a:endParaRPr lang="nl-B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000" dirty="0">
                <a:hlinkClick r:id="rId9"/>
              </a:rPr>
              <a:t>koen.van.roeyen@oost-vlaanderen.be</a:t>
            </a:r>
            <a:endParaRPr lang="nl-BE" sz="2000" dirty="0"/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36976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7D3691D-BAEF-4351-A55F-752F3AE6FFC0}"/>
              </a:ext>
            </a:extLst>
          </p:cNvPr>
          <p:cNvSpPr txBox="1"/>
          <p:nvPr/>
        </p:nvSpPr>
        <p:spPr>
          <a:xfrm>
            <a:off x="38262" y="1321771"/>
            <a:ext cx="1160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chemeClr val="accent2"/>
                </a:solidFill>
              </a:rPr>
              <a:t>Exotencoördinatie op  Europees niveau</a:t>
            </a:r>
            <a:endParaRPr lang="nl-BE" sz="4800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5" name="Afbeelding 4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40A48159-BC27-422B-BD0D-5F64AC54E2B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50E47A00-EA47-4E89-A84C-16A56996641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2014F01E-3A6E-4400-BFDE-5BE181B7D4E4}"/>
              </a:ext>
            </a:extLst>
          </p:cNvPr>
          <p:cNvSpPr txBox="1"/>
          <p:nvPr/>
        </p:nvSpPr>
        <p:spPr>
          <a:xfrm>
            <a:off x="2853383" y="2422310"/>
            <a:ext cx="776802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rgbClr val="FF0000"/>
                </a:solidFill>
              </a:rPr>
              <a:t>2014/2016</a:t>
            </a:r>
            <a:r>
              <a:rPr lang="nl-BE" sz="2400" dirty="0"/>
              <a:t>  UNIE-lijst (Europese verordening invasieve exoten)      &amp;     Vlaams Soortenbesluit </a:t>
            </a:r>
            <a:r>
              <a:rPr lang="nl-BE" sz="2400" b="1" dirty="0">
                <a:solidFill>
                  <a:srgbClr val="FF0000"/>
                </a:solidFill>
              </a:rPr>
              <a:t>2019</a:t>
            </a:r>
            <a:r>
              <a:rPr lang="nl-BE" sz="2400" dirty="0"/>
              <a:t>)</a:t>
            </a:r>
          </a:p>
          <a:p>
            <a:r>
              <a:rPr lang="nl-BE" sz="2400" dirty="0"/>
              <a:t> </a:t>
            </a:r>
            <a:r>
              <a:rPr lang="nl-BE" sz="1200" dirty="0">
                <a:hlinkClick r:id="rId5"/>
              </a:rPr>
              <a:t>Europees-verordening 11432014</a:t>
            </a:r>
            <a:r>
              <a:rPr lang="nl-BE" sz="1200" dirty="0"/>
              <a:t>    &amp;    </a:t>
            </a:r>
            <a:r>
              <a:rPr lang="nl-BE" sz="1200" dirty="0">
                <a:hlinkClick r:id="rId6"/>
              </a:rPr>
              <a:t>Soortenbesluit/codex.vlaanderen.be 1075869</a:t>
            </a:r>
            <a:endParaRPr lang="nl-BE" sz="1200" dirty="0"/>
          </a:p>
          <a:p>
            <a:endParaRPr lang="nl-BE" sz="1200" dirty="0"/>
          </a:p>
          <a:p>
            <a:r>
              <a:rPr lang="nl-BE" sz="4000" dirty="0">
                <a:solidFill>
                  <a:srgbClr val="FF0000"/>
                </a:solidFill>
              </a:rPr>
              <a:t>Handelsverbod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200" dirty="0"/>
          </a:p>
          <a:p>
            <a:r>
              <a:rPr lang="nl-BE" sz="4000" dirty="0"/>
              <a:t>Drie-traps-aanpak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BE" sz="3200" b="1" dirty="0"/>
              <a:t>in een vroeg stadium opsporen</a:t>
            </a:r>
          </a:p>
          <a:p>
            <a:pPr marL="1428750" lvl="2" indent="-514350">
              <a:buFont typeface="+mj-lt"/>
              <a:buAutoNum type="arabicPeriod" startAt="2"/>
            </a:pPr>
            <a:r>
              <a:rPr lang="nl-BE" sz="2800" dirty="0"/>
              <a:t>snel reageren</a:t>
            </a:r>
          </a:p>
          <a:p>
            <a:pPr marL="1828800" lvl="3" indent="-457200">
              <a:buFont typeface="+mj-lt"/>
              <a:buAutoNum type="arabicPeriod" startAt="3"/>
            </a:pPr>
            <a:r>
              <a:rPr lang="nl-BE" sz="2400" dirty="0">
                <a:highlight>
                  <a:srgbClr val="FFFF00"/>
                </a:highlight>
              </a:rPr>
              <a:t>duurzaam beheren</a:t>
            </a:r>
          </a:p>
        </p:txBody>
      </p:sp>
      <p:pic>
        <p:nvPicPr>
          <p:cNvPr id="36" name="Picture 8" descr="Afbeeldingsresultaat voor handel verbodsteken animatie">
            <a:extLst>
              <a:ext uri="{FF2B5EF4-FFF2-40B4-BE49-F238E27FC236}">
                <a16:creationId xmlns:a16="http://schemas.microsoft.com/office/drawing/2014/main" id="{9861FC65-F91A-4A23-8A52-778AA0DC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" y="2422310"/>
            <a:ext cx="2496663" cy="14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D53C5F00-4883-494F-B3C3-C8516CFCC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72" y="3828881"/>
            <a:ext cx="2496663" cy="2655519"/>
          </a:xfrm>
          <a:prstGeom prst="rect">
            <a:avLst/>
          </a:prstGeom>
        </p:spPr>
      </p:pic>
      <p:sp>
        <p:nvSpPr>
          <p:cNvPr id="40" name="Tekstvak 39">
            <a:extLst>
              <a:ext uri="{FF2B5EF4-FFF2-40B4-BE49-F238E27FC236}">
                <a16:creationId xmlns:a16="http://schemas.microsoft.com/office/drawing/2014/main" id="{F2D41AEE-6084-4EC1-8310-F06307D4BD51}"/>
              </a:ext>
            </a:extLst>
          </p:cNvPr>
          <p:cNvSpPr txBox="1"/>
          <p:nvPr/>
        </p:nvSpPr>
        <p:spPr>
          <a:xfrm>
            <a:off x="4006016" y="5578711"/>
            <a:ext cx="7997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nl-BE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21D07DB-895A-4204-9B9B-D7842E46CFB5}"/>
              </a:ext>
            </a:extLst>
          </p:cNvPr>
          <p:cNvSpPr txBox="1"/>
          <p:nvPr/>
        </p:nvSpPr>
        <p:spPr>
          <a:xfrm>
            <a:off x="4453041" y="6281889"/>
            <a:ext cx="5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dat  &amp; welke soorten? 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F74CFF7-B55E-4D36-8C41-099F1C7B6B0F}"/>
              </a:ext>
            </a:extLst>
          </p:cNvPr>
          <p:cNvSpPr/>
          <p:nvPr/>
        </p:nvSpPr>
        <p:spPr>
          <a:xfrm>
            <a:off x="4805797" y="230911"/>
            <a:ext cx="2685479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Stand van zaken </a:t>
            </a:r>
          </a:p>
        </p:txBody>
      </p:sp>
    </p:spTree>
    <p:extLst>
      <p:ext uri="{BB962C8B-B14F-4D97-AF65-F5344CB8AC3E}">
        <p14:creationId xmlns:p14="http://schemas.microsoft.com/office/powerpoint/2010/main" val="201463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862E2DD9-7409-4875-AACF-F2E254E817DD}"/>
              </a:ext>
            </a:extLst>
          </p:cNvPr>
          <p:cNvSpPr/>
          <p:nvPr/>
        </p:nvSpPr>
        <p:spPr>
          <a:xfrm>
            <a:off x="1337445" y="120793"/>
            <a:ext cx="9161260" cy="6545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33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8DBBBB9-C4AB-4695-9D52-C2AA8ACE0C85}"/>
              </a:ext>
            </a:extLst>
          </p:cNvPr>
          <p:cNvSpPr/>
          <p:nvPr/>
        </p:nvSpPr>
        <p:spPr>
          <a:xfrm>
            <a:off x="1565785" y="757098"/>
            <a:ext cx="3445283" cy="570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177" dirty="0">
                <a:solidFill>
                  <a:schemeClr val="accent6">
                    <a:lumMod val="75000"/>
                  </a:schemeClr>
                </a:solidFill>
              </a:rPr>
              <a:t>Invasieve dieren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Amerikaanse stierkikker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Amerikaanse voseekhoorn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Amoergrondel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</a:rPr>
              <a:t>Aziatische hoornaar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Beverrat</a:t>
            </a:r>
            <a:endParaRPr lang="nl-BE" sz="1633" dirty="0">
              <a:highlight>
                <a:srgbClr val="FFFF00"/>
              </a:highlight>
            </a:endParaRP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</a:rPr>
              <a:t>Blauwbandgrondel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</a:rPr>
              <a:t>Chinese </a:t>
            </a:r>
            <a:r>
              <a:rPr lang="nl-BE" sz="1633" dirty="0" err="1">
                <a:solidFill>
                  <a:srgbClr val="FF0000"/>
                </a:solidFill>
              </a:rPr>
              <a:t>muntjak</a:t>
            </a:r>
            <a:endParaRPr lang="nl-BE" sz="1633" dirty="0">
              <a:solidFill>
                <a:srgbClr val="FF0000"/>
              </a:solidFill>
            </a:endParaRP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  <a:highlight>
                  <a:srgbClr val="00FFFF"/>
                </a:highlight>
              </a:rPr>
              <a:t>Chinese wolhandkrab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Gestreepte koraalmeerval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chemeClr val="accent2"/>
                </a:solidFill>
              </a:rPr>
              <a:t>Grijze eekhoorn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Heilige ibis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Huiskraai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Indische mangoeste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  <a:highlight>
                  <a:srgbClr val="00FFFF"/>
                </a:highlight>
              </a:rPr>
              <a:t>Lettersierschildpad (Roodwang-, Geelbuik- en Geelwangschildpad)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  <a:highlight>
                  <a:srgbClr val="00FFFF"/>
                </a:highlight>
              </a:rPr>
              <a:t>Muskusrat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Nieuw-Zeelandse platworm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</a:rPr>
              <a:t>Nijlgans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FA63D29-8F9C-446F-B4EE-B6CEB1AA9A2E}"/>
              </a:ext>
            </a:extLst>
          </p:cNvPr>
          <p:cNvSpPr/>
          <p:nvPr/>
        </p:nvSpPr>
        <p:spPr>
          <a:xfrm>
            <a:off x="5331112" y="980744"/>
            <a:ext cx="4847549" cy="23539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Pallas' eekhoorn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  <a:highlight>
                  <a:srgbClr val="00FFFF"/>
                </a:highlight>
              </a:rPr>
              <a:t>Rivierkreeften (diverse soorten</a:t>
            </a:r>
            <a:r>
              <a:rPr lang="nl-BE" sz="1633" dirty="0">
                <a:solidFill>
                  <a:srgbClr val="FF0000"/>
                </a:solidFill>
              </a:rPr>
              <a:t>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Rode neusbeer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chemeClr val="accent2"/>
                </a:solidFill>
              </a:rPr>
              <a:t>Rosse stekelstaart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Siberische grondeekhoorn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 err="1"/>
              <a:t>Treurmaina</a:t>
            </a:r>
            <a:r>
              <a:rPr lang="nl-BE" sz="1633" dirty="0"/>
              <a:t>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chemeClr val="accent2"/>
                </a:solidFill>
              </a:rPr>
              <a:t>Wasbeer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/>
              <a:t>Wasbeerhond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633" dirty="0">
                <a:solidFill>
                  <a:srgbClr val="FF0000"/>
                </a:solidFill>
              </a:rPr>
              <a:t>Zonnebaars (nieuw aug 2019)</a:t>
            </a:r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9F267F78-791B-4D25-A02B-8F3C15D56177}"/>
              </a:ext>
            </a:extLst>
          </p:cNvPr>
          <p:cNvGraphicFramePr/>
          <p:nvPr/>
        </p:nvGraphicFramePr>
        <p:xfrm>
          <a:off x="4427663" y="3216900"/>
          <a:ext cx="6071042" cy="323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30FE097E-B23E-4B6C-9810-D0BBAD85FAD7}"/>
              </a:ext>
            </a:extLst>
          </p:cNvPr>
          <p:cNvSpPr txBox="1"/>
          <p:nvPr/>
        </p:nvSpPr>
        <p:spPr>
          <a:xfrm>
            <a:off x="2825069" y="1"/>
            <a:ext cx="8120640" cy="483209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 i="1">
                <a:solidFill>
                  <a:srgbClr val="800000"/>
                </a:solidFill>
              </a:defRPr>
            </a:lvl1pPr>
          </a:lstStyle>
          <a:p>
            <a:r>
              <a:rPr lang="nl-NL" sz="2540" dirty="0"/>
              <a:t> Europese unielijst </a:t>
            </a:r>
            <a:r>
              <a:rPr lang="nl-NL" sz="2540" b="1" dirty="0">
                <a:solidFill>
                  <a:srgbClr val="FF0000"/>
                </a:solidFill>
              </a:rPr>
              <a:t>2019</a:t>
            </a:r>
            <a:r>
              <a:rPr lang="nl-NL" sz="2540" dirty="0"/>
              <a:t> situatie voor Oost-Vlaanderen</a:t>
            </a:r>
            <a:endParaRPr lang="nl-BE" sz="254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6E4F78-CC6B-49AB-80D3-20D2BEC0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46" y="54990"/>
            <a:ext cx="851737" cy="3854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B7DD0D-64FA-45FE-851A-F425B1B1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66AEE9B-EFF4-4E76-B9E7-2CABF2DBAA91}"/>
              </a:ext>
            </a:extLst>
          </p:cNvPr>
          <p:cNvSpPr/>
          <p:nvPr/>
        </p:nvSpPr>
        <p:spPr>
          <a:xfrm>
            <a:off x="1337445" y="91158"/>
            <a:ext cx="9161260" cy="6545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33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8DBBBB9-C4AB-4695-9D52-C2AA8ACE0C85}"/>
              </a:ext>
            </a:extLst>
          </p:cNvPr>
          <p:cNvSpPr/>
          <p:nvPr/>
        </p:nvSpPr>
        <p:spPr>
          <a:xfrm>
            <a:off x="1483742" y="357088"/>
            <a:ext cx="3062426" cy="604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177" dirty="0">
                <a:solidFill>
                  <a:schemeClr val="accent6">
                    <a:lumMod val="75000"/>
                  </a:schemeClr>
                </a:solidFill>
              </a:rPr>
              <a:t>Invasieve planten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Alligatorkruid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Amerikaans bezemgras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Ballonrank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Chinese struikklaver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Fraai lampenpoetsersgras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Gestekelde duizendknoop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Gewone gunnera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Grote vlotvaren (nieuw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  <a:highlight>
                  <a:srgbClr val="00FFFF"/>
                </a:highlight>
              </a:rPr>
              <a:t>Grote waternavel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</a:rPr>
              <a:t>Hemelboom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Hoog pampagras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Japans steltgras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Japanse klimvaren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Kudzu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Mesquite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chemeClr val="accent2"/>
                </a:solidFill>
              </a:rPr>
              <a:t>Moerasaronskelk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Ongelijkbladig vederkruid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Oosterse hop (nieuw aug 2019)</a:t>
            </a:r>
          </a:p>
          <a:p>
            <a:pPr lvl="1"/>
            <a:endParaRPr lang="nl-BE" sz="1633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D93FE8A-8D72-46FE-93A7-521708FE8DF7}"/>
              </a:ext>
            </a:extLst>
          </p:cNvPr>
          <p:cNvSpPr/>
          <p:nvPr/>
        </p:nvSpPr>
        <p:spPr>
          <a:xfrm>
            <a:off x="4431063" y="611851"/>
            <a:ext cx="3126236" cy="232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  <a:highlight>
                  <a:srgbClr val="00FFFF"/>
                </a:highlight>
              </a:rPr>
              <a:t>Parelvederkruid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Perzische berenklauw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</a:rPr>
              <a:t>Reuzenbalsemien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  <a:highlight>
                  <a:srgbClr val="00FF00"/>
                </a:highlight>
              </a:rPr>
              <a:t>Reuzenberenklauw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Roze rimpelgras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Schijnambrosia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Smalle theeplant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</a:rPr>
              <a:t>Smalle waterpest</a:t>
            </a: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id="{B07E1118-A275-4E52-9D97-354193A07642}"/>
              </a:ext>
            </a:extLst>
          </p:cNvPr>
          <p:cNvGraphicFramePr/>
          <p:nvPr/>
        </p:nvGraphicFramePr>
        <p:xfrm>
          <a:off x="4431063" y="3234752"/>
          <a:ext cx="6071042" cy="323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hthoek 6">
            <a:extLst>
              <a:ext uri="{FF2B5EF4-FFF2-40B4-BE49-F238E27FC236}">
                <a16:creationId xmlns:a16="http://schemas.microsoft.com/office/drawing/2014/main" id="{D2030A7C-43A0-410F-AC5F-0DA20493A802}"/>
              </a:ext>
            </a:extLst>
          </p:cNvPr>
          <p:cNvSpPr/>
          <p:nvPr/>
        </p:nvSpPr>
        <p:spPr>
          <a:xfrm>
            <a:off x="7126350" y="611850"/>
            <a:ext cx="3062426" cy="232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 err="1"/>
              <a:t>Sosnowsky's</a:t>
            </a:r>
            <a:r>
              <a:rPr lang="nl-BE" sz="1452" dirty="0"/>
              <a:t> berenklauw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Struikaster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Talgboom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chemeClr val="accent2"/>
                </a:solidFill>
              </a:rPr>
              <a:t>Verspreidbladige waterpest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Waterhyacint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rgbClr val="FF0000"/>
                </a:solidFill>
                <a:highlight>
                  <a:srgbClr val="00FFFF"/>
                </a:highlight>
              </a:rPr>
              <a:t>Waterteunisbloem (grote en kleine waterteunisbloem)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>
                <a:solidFill>
                  <a:schemeClr val="accent2"/>
                </a:solidFill>
              </a:rPr>
              <a:t>Waterwaaier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Wilgacacia (nieuw aug 2019)</a:t>
            </a:r>
          </a:p>
          <a:p>
            <a:pPr marL="674004" lvl="1" indent="-259232">
              <a:buFont typeface="Arial" panose="020B0604020202020204" pitchFamily="34" charset="0"/>
              <a:buChar char="•"/>
            </a:pPr>
            <a:r>
              <a:rPr lang="nl-BE" sz="1452" dirty="0"/>
              <a:t>Zijdeplant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8830A8B-165E-480B-BDAE-D3BE0F5B3A7E}"/>
              </a:ext>
            </a:extLst>
          </p:cNvPr>
          <p:cNvSpPr txBox="1"/>
          <p:nvPr/>
        </p:nvSpPr>
        <p:spPr>
          <a:xfrm>
            <a:off x="2637756" y="1"/>
            <a:ext cx="8307952" cy="483209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 i="1">
                <a:solidFill>
                  <a:srgbClr val="800000"/>
                </a:solidFill>
              </a:defRPr>
            </a:lvl1pPr>
          </a:lstStyle>
          <a:p>
            <a:r>
              <a:rPr lang="nl-NL" sz="2540" dirty="0"/>
              <a:t> Europese unielijst </a:t>
            </a:r>
            <a:r>
              <a:rPr lang="nl-NL" sz="2540" b="1" dirty="0">
                <a:solidFill>
                  <a:srgbClr val="FF0000"/>
                </a:solidFill>
              </a:rPr>
              <a:t>2019</a:t>
            </a:r>
            <a:r>
              <a:rPr lang="nl-NL" sz="2540" dirty="0"/>
              <a:t> situatie voor Oost-Vlaanderen</a:t>
            </a:r>
            <a:endParaRPr lang="nl-BE" sz="254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29CECBC-C781-43F1-A37E-89DE3150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25" y="39285"/>
            <a:ext cx="851737" cy="38542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0001EB4-35C2-43F1-87F1-31585D563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4DB9097-D033-441A-8FA6-F7523303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75" y="670941"/>
            <a:ext cx="10246936" cy="611635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EE9AEA-70D8-45E8-B02A-58ACF57CB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1159" y="1128690"/>
            <a:ext cx="477973" cy="1450747"/>
          </a:xfrm>
          <a:prstGeom prst="rect">
            <a:avLst/>
          </a:prstGeom>
        </p:spPr>
      </p:pic>
      <p:pic>
        <p:nvPicPr>
          <p:cNvPr id="11" name="Afbeelding 10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8C966A29-02E6-4758-A5DB-AE2AAFDFBB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36" y="2337585"/>
            <a:ext cx="1105363" cy="10525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FF"/>
            </a:outerShdw>
          </a:effectLst>
        </p:spPr>
      </p:pic>
      <p:pic>
        <p:nvPicPr>
          <p:cNvPr id="13" name="Afbeelding 12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BE72232D-52B3-49DA-9B2C-65EF594322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08" y="2339305"/>
            <a:ext cx="1092210" cy="10525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/>
            </a:outerShdw>
          </a:effectLst>
        </p:spPr>
      </p:pic>
      <p:pic>
        <p:nvPicPr>
          <p:cNvPr id="15" name="Afbeelding 14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AFBE3CA7-5B01-452F-9B6E-72FE788FC0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64" y="2276992"/>
            <a:ext cx="1092210" cy="10525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</p:pic>
      <p:pic>
        <p:nvPicPr>
          <p:cNvPr id="16" name="Afbeelding 1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3D6C5582-3C16-45FA-8A95-1C103395AE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80" y="2337586"/>
            <a:ext cx="1092210" cy="10525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EA6216"/>
            </a:outerShdw>
          </a:effec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43D2569-1B23-4D81-8AAF-F78D5679340A}"/>
              </a:ext>
            </a:extLst>
          </p:cNvPr>
          <p:cNvSpPr txBox="1"/>
          <p:nvPr/>
        </p:nvSpPr>
        <p:spPr>
          <a:xfrm>
            <a:off x="1034806" y="4805366"/>
            <a:ext cx="9699418" cy="92993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/>
            </a:lvl1pPr>
          </a:lstStyle>
          <a:p>
            <a:r>
              <a:rPr lang="nl-BE" sz="5443" dirty="0">
                <a:solidFill>
                  <a:srgbClr val="FF0000"/>
                </a:solidFill>
              </a:rPr>
              <a:t>    Invasieve</a:t>
            </a:r>
            <a:r>
              <a:rPr lang="nl-BE" sz="5443" dirty="0"/>
              <a:t> exotenambitieplan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7E3D739-94F4-4D79-9885-5B9DA26220A9}"/>
              </a:ext>
            </a:extLst>
          </p:cNvPr>
          <p:cNvSpPr txBox="1"/>
          <p:nvPr/>
        </p:nvSpPr>
        <p:spPr>
          <a:xfrm>
            <a:off x="3469064" y="904868"/>
            <a:ext cx="485480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99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Provincieraad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9108535-ED85-4E81-94F5-8A17B7A05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5593211-2603-4343-8606-589F60F15990}"/>
              </a:ext>
            </a:extLst>
          </p:cNvPr>
          <p:cNvSpPr txBox="1"/>
          <p:nvPr/>
        </p:nvSpPr>
        <p:spPr>
          <a:xfrm>
            <a:off x="2475008" y="3456913"/>
            <a:ext cx="109221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Rato vzw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B0CE0C1-6CD5-4A36-8AA2-0125E9B714E4}"/>
              </a:ext>
            </a:extLst>
          </p:cNvPr>
          <p:cNvSpPr txBox="1"/>
          <p:nvPr/>
        </p:nvSpPr>
        <p:spPr>
          <a:xfrm>
            <a:off x="4039856" y="3428474"/>
            <a:ext cx="141694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nl-BE" dirty="0"/>
              <a:t>dienst Milieu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5D920F9-4F36-4C3D-BDCA-3D9B52D5EC48}"/>
              </a:ext>
            </a:extLst>
          </p:cNvPr>
          <p:cNvSpPr txBox="1"/>
          <p:nvPr/>
        </p:nvSpPr>
        <p:spPr>
          <a:xfrm>
            <a:off x="6089611" y="3430664"/>
            <a:ext cx="62355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nl-BE" dirty="0"/>
              <a:t>PCM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09B359-A22E-4CC1-8046-594711C875C3}"/>
              </a:ext>
            </a:extLst>
          </p:cNvPr>
          <p:cNvSpPr txBox="1"/>
          <p:nvPr/>
        </p:nvSpPr>
        <p:spPr>
          <a:xfrm>
            <a:off x="6978140" y="3428474"/>
            <a:ext cx="2974156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nl-BE" dirty="0"/>
              <a:t>dienst Integraal Waterbeleid</a:t>
            </a:r>
          </a:p>
        </p:txBody>
      </p:sp>
    </p:spTree>
    <p:extLst>
      <p:ext uri="{BB962C8B-B14F-4D97-AF65-F5344CB8AC3E}">
        <p14:creationId xmlns:p14="http://schemas.microsoft.com/office/powerpoint/2010/main" val="2207580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B00A38-5103-2D45-9852-011CD512E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035" y="5303940"/>
            <a:ext cx="334675" cy="1015808"/>
          </a:xfrm>
          <a:prstGeom prst="rect">
            <a:avLst/>
          </a:prstGeom>
        </p:spPr>
      </p:pic>
      <p:sp>
        <p:nvSpPr>
          <p:cNvPr id="7" name="Pijl: omlaag 6">
            <a:extLst>
              <a:ext uri="{FF2B5EF4-FFF2-40B4-BE49-F238E27FC236}">
                <a16:creationId xmlns:a16="http://schemas.microsoft.com/office/drawing/2014/main" id="{87CC683D-21E4-4250-B13E-5AF1CCC78958}"/>
              </a:ext>
            </a:extLst>
          </p:cNvPr>
          <p:cNvSpPr/>
          <p:nvPr/>
        </p:nvSpPr>
        <p:spPr>
          <a:xfrm>
            <a:off x="1323302" y="2537867"/>
            <a:ext cx="2587686" cy="432227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633" dirty="0"/>
          </a:p>
          <a:p>
            <a:pPr algn="ctr"/>
            <a:endParaRPr lang="nl-BE" sz="1633" dirty="0"/>
          </a:p>
          <a:p>
            <a:pPr algn="ctr"/>
            <a:endParaRPr lang="nl-BE" sz="1633" dirty="0"/>
          </a:p>
          <a:p>
            <a:pPr algn="ctr"/>
            <a:endParaRPr lang="nl-BE" sz="1633" dirty="0"/>
          </a:p>
          <a:p>
            <a:pPr algn="ctr"/>
            <a:r>
              <a:rPr lang="nl-BE" sz="1633" dirty="0"/>
              <a:t>Uitroeien 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…</a:t>
            </a:r>
          </a:p>
          <a:p>
            <a:pPr algn="ctr"/>
            <a:r>
              <a:rPr lang="nl-BE" sz="1633" dirty="0"/>
              <a:t>Occasioneel verwijderen</a:t>
            </a: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9D7CEEC5-2425-43B9-94A0-721DCAC3CF2C}"/>
              </a:ext>
            </a:extLst>
          </p:cNvPr>
          <p:cNvSpPr/>
          <p:nvPr/>
        </p:nvSpPr>
        <p:spPr>
          <a:xfrm>
            <a:off x="1492524" y="2288610"/>
            <a:ext cx="9265342" cy="1399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1633" dirty="0"/>
              <a:t>Grondgebied: hele provincie             --------------------------------------------------------       proef-project-gebied </a:t>
            </a:r>
          </a:p>
        </p:txBody>
      </p:sp>
      <p:pic>
        <p:nvPicPr>
          <p:cNvPr id="13" name="Afbeelding 12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C84DAACF-566A-4CBF-BD6A-232BF688BA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2" y="3681738"/>
            <a:ext cx="2767720" cy="279781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hoek 2">
            <a:extLst>
              <a:ext uri="{FF2B5EF4-FFF2-40B4-BE49-F238E27FC236}">
                <a16:creationId xmlns:a16="http://schemas.microsoft.com/office/drawing/2014/main" id="{A811147D-C422-4981-A9E1-BAFE7284EB2F}"/>
              </a:ext>
            </a:extLst>
          </p:cNvPr>
          <p:cNvSpPr/>
          <p:nvPr/>
        </p:nvSpPr>
        <p:spPr>
          <a:xfrm>
            <a:off x="2046779" y="522322"/>
            <a:ext cx="7844884" cy="1005233"/>
          </a:xfrm>
          <a:prstGeom prst="rect">
            <a:avLst/>
          </a:prstGeom>
          <a:noFill/>
        </p:spPr>
        <p:txBody>
          <a:bodyPr wrap="none" lIns="82953" tIns="41476" rIns="82953" bIns="4147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988" b="1" dirty="0">
                <a:ln/>
                <a:solidFill>
                  <a:schemeClr val="accent2"/>
                </a:solidFill>
              </a:rPr>
              <a:t> ‘Ambitie Exotenbeheer’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F6724B-BBA2-4E65-9F1C-BE91F6A357D1}"/>
              </a:ext>
            </a:extLst>
          </p:cNvPr>
          <p:cNvSpPr txBox="1"/>
          <p:nvPr/>
        </p:nvSpPr>
        <p:spPr>
          <a:xfrm>
            <a:off x="7713035" y="1380626"/>
            <a:ext cx="3232675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52" i="1" dirty="0">
                <a:solidFill>
                  <a:schemeClr val="accent2">
                    <a:lumMod val="75000"/>
                  </a:schemeClr>
                </a:solidFill>
              </a:rPr>
              <a:t>Provincieraad 4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0197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815500B-2217-4D8F-BF2D-8E34424D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63" y="1992711"/>
            <a:ext cx="10336035" cy="464750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A96B3A1-B9EE-4875-BE59-C6CD2EE3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201" y="5029931"/>
            <a:ext cx="575189" cy="586250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AB0EBEB-CA57-49E9-A6A8-918AD9E1682C}"/>
              </a:ext>
            </a:extLst>
          </p:cNvPr>
          <p:cNvSpPr txBox="1"/>
          <p:nvPr/>
        </p:nvSpPr>
        <p:spPr>
          <a:xfrm>
            <a:off x="3735449" y="123753"/>
            <a:ext cx="4661725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nl-BE" dirty="0"/>
              <a:t>    Invasieve exotenambitieplan</a:t>
            </a:r>
          </a:p>
        </p:txBody>
      </p:sp>
      <p:sp useBgFill="1">
        <p:nvSpPr>
          <p:cNvPr id="25" name="Tekstvak 24">
            <a:extLst>
              <a:ext uri="{FF2B5EF4-FFF2-40B4-BE49-F238E27FC236}">
                <a16:creationId xmlns:a16="http://schemas.microsoft.com/office/drawing/2014/main" id="{8D4B79CE-C9BB-43FA-8FD4-54B13405B4EC}"/>
              </a:ext>
            </a:extLst>
          </p:cNvPr>
          <p:cNvSpPr txBox="1"/>
          <p:nvPr/>
        </p:nvSpPr>
        <p:spPr>
          <a:xfrm>
            <a:off x="240792" y="1297460"/>
            <a:ext cx="11676206" cy="1243546"/>
          </a:xfrm>
          <a:prstGeom prst="rect">
            <a:avLst/>
          </a:prstGeom>
          <a:ln w="25400" cap="sq" cmpd="sng">
            <a:solidFill>
              <a:srgbClr val="FF0000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400" dirty="0"/>
              <a:t>Welke soorten &amp;   Kennisleemtes   en  Ambitie   per soort</a:t>
            </a:r>
          </a:p>
          <a:p>
            <a:pPr algn="ctr"/>
            <a:endParaRPr lang="nl-BE" sz="726" dirty="0"/>
          </a:p>
          <a:p>
            <a:pPr algn="ctr"/>
            <a:endParaRPr lang="nl-BE" sz="726" dirty="0"/>
          </a:p>
          <a:p>
            <a:pPr algn="ctr"/>
            <a:endParaRPr lang="nl-BE" sz="726" dirty="0"/>
          </a:p>
          <a:p>
            <a:pPr algn="ctr"/>
            <a:endParaRPr lang="nl-BE" sz="726" dirty="0"/>
          </a:p>
          <a:p>
            <a:pPr algn="ctr"/>
            <a:endParaRPr lang="nl-BE" sz="726" dirty="0"/>
          </a:p>
          <a:p>
            <a:pPr algn="ctr"/>
            <a:endParaRPr lang="nl-BE" sz="726" dirty="0"/>
          </a:p>
          <a:p>
            <a:pPr algn="ctr"/>
            <a:endParaRPr lang="nl-BE" sz="726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B7129DDC-A0DE-4CBF-B751-75D382005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sp>
        <p:nvSpPr>
          <p:cNvPr id="4" name="Pijl: rechts 3">
            <a:extLst>
              <a:ext uri="{FF2B5EF4-FFF2-40B4-BE49-F238E27FC236}">
                <a16:creationId xmlns:a16="http://schemas.microsoft.com/office/drawing/2014/main" id="{9D7CEEC5-2425-43B9-94A0-721DCAC3CF2C}"/>
              </a:ext>
            </a:extLst>
          </p:cNvPr>
          <p:cNvSpPr/>
          <p:nvPr/>
        </p:nvSpPr>
        <p:spPr>
          <a:xfrm>
            <a:off x="3299380" y="1875216"/>
            <a:ext cx="7311655" cy="61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33" dirty="0"/>
              <a:t>Grondgebied hele provincie ---------------------------------------------- proefproject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2FE1A8E-3F1D-4E71-9E07-84C27F3292CB}"/>
              </a:ext>
            </a:extLst>
          </p:cNvPr>
          <p:cNvSpPr/>
          <p:nvPr/>
        </p:nvSpPr>
        <p:spPr>
          <a:xfrm>
            <a:off x="8604173" y="2564091"/>
            <a:ext cx="1691665" cy="32401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AF28A74-0D19-4EDF-A514-1592EE143C84}"/>
              </a:ext>
            </a:extLst>
          </p:cNvPr>
          <p:cNvSpPr/>
          <p:nvPr/>
        </p:nvSpPr>
        <p:spPr>
          <a:xfrm>
            <a:off x="1578224" y="5471638"/>
            <a:ext cx="1835139" cy="2890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6" name="Afbeelding 25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3103C3A5-005E-42DF-8CDB-ACF7BB3DDA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Afbeelding 26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8C588A1E-DB98-44C7-A54A-D648F2489C8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ijl: omlaag 6">
            <a:extLst>
              <a:ext uri="{FF2B5EF4-FFF2-40B4-BE49-F238E27FC236}">
                <a16:creationId xmlns:a16="http://schemas.microsoft.com/office/drawing/2014/main" id="{87CC683D-21E4-4250-B13E-5AF1CCC78958}"/>
              </a:ext>
            </a:extLst>
          </p:cNvPr>
          <p:cNvSpPr/>
          <p:nvPr/>
        </p:nvSpPr>
        <p:spPr>
          <a:xfrm>
            <a:off x="39794" y="2776251"/>
            <a:ext cx="1772769" cy="408174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srgbClr val="C00000"/>
                </a:solidFill>
              </a:rPr>
              <a:t>Uitroeien</a:t>
            </a:r>
            <a:r>
              <a:rPr lang="nl-BE" sz="1400" dirty="0"/>
              <a:t> </a:t>
            </a:r>
          </a:p>
          <a:p>
            <a:pPr algn="ctr"/>
            <a:r>
              <a:rPr lang="nl-BE" sz="1633" dirty="0">
                <a:solidFill>
                  <a:srgbClr val="C00000"/>
                </a:solidFill>
              </a:rPr>
              <a:t>…</a:t>
            </a:r>
          </a:p>
          <a:p>
            <a:pPr algn="ctr"/>
            <a:r>
              <a:rPr lang="nl-BE" sz="1633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pPr algn="ctr"/>
            <a:r>
              <a:rPr lang="nl-BE" sz="1633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…</a:t>
            </a:r>
          </a:p>
          <a:p>
            <a:pPr algn="ctr"/>
            <a:r>
              <a:rPr lang="nl-BE" sz="1633" dirty="0">
                <a:solidFill>
                  <a:srgbClr val="FFC000"/>
                </a:solidFill>
              </a:rPr>
              <a:t>…</a:t>
            </a:r>
          </a:p>
          <a:p>
            <a:pPr algn="ctr"/>
            <a:r>
              <a:rPr lang="nl-BE" sz="1633" dirty="0">
                <a:solidFill>
                  <a:srgbClr val="FFFF00"/>
                </a:solidFill>
              </a:rPr>
              <a:t>…</a:t>
            </a:r>
          </a:p>
          <a:p>
            <a:pPr algn="ctr"/>
            <a:r>
              <a:rPr lang="nl-BE" sz="1633" dirty="0">
                <a:solidFill>
                  <a:srgbClr val="92D050"/>
                </a:solidFill>
              </a:rPr>
              <a:t>…</a:t>
            </a:r>
          </a:p>
          <a:p>
            <a:pPr algn="ctr"/>
            <a:endParaRPr lang="nl-BE" sz="1633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nl-BE" sz="1633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nl-BE" sz="1633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nl-BE" sz="1633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nl-BE" sz="1100" b="1" dirty="0">
                <a:solidFill>
                  <a:schemeClr val="tx1"/>
                </a:solidFill>
              </a:rPr>
              <a:t>Occasioneel verwijderen</a:t>
            </a:r>
          </a:p>
        </p:txBody>
      </p:sp>
    </p:spTree>
    <p:extLst>
      <p:ext uri="{BB962C8B-B14F-4D97-AF65-F5344CB8AC3E}">
        <p14:creationId xmlns:p14="http://schemas.microsoft.com/office/powerpoint/2010/main" val="42263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4086B67-5921-4249-9F8E-73D7538C038E}"/>
              </a:ext>
            </a:extLst>
          </p:cNvPr>
          <p:cNvSpPr txBox="1"/>
          <p:nvPr/>
        </p:nvSpPr>
        <p:spPr>
          <a:xfrm>
            <a:off x="1246291" y="1"/>
            <a:ext cx="9699419" cy="6079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5988" b="1" dirty="0">
                <a:solidFill>
                  <a:schemeClr val="accent2">
                    <a:lumMod val="75000"/>
                  </a:schemeClr>
                </a:solidFill>
              </a:rPr>
              <a:t>Wat doet uw bestuur?</a:t>
            </a:r>
          </a:p>
          <a:p>
            <a:pPr algn="ctr"/>
            <a:endParaRPr lang="nl-NL" sz="5988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nl-BE" sz="2177" b="1" dirty="0">
              <a:solidFill>
                <a:schemeClr val="accent2">
                  <a:lumMod val="75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  <a:p>
            <a:pPr marL="787779" indent="-466618">
              <a:spcBef>
                <a:spcPts val="1089"/>
              </a:spcBef>
              <a:buFont typeface="+mj-lt"/>
              <a:buAutoNum type="arabicPeriod"/>
            </a:pPr>
            <a:endParaRPr lang="nl-NL" sz="2177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411F2C0-24D6-4C98-A06B-AC3E53EF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17" y="1234912"/>
            <a:ext cx="9209167" cy="38133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1BCDE8-1FAE-4B25-9857-45C3EF2F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910" y="324332"/>
            <a:ext cx="575189" cy="5862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DB6BD0F-3FBC-4022-B56E-EEEDE8E1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517" y="2746394"/>
            <a:ext cx="575189" cy="5862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B0F7B58-26B9-4399-B74D-31A1840B1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566" y="3682641"/>
            <a:ext cx="575189" cy="586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E40C927-324E-4774-AB4C-A2C6D561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19" y="4515215"/>
            <a:ext cx="575189" cy="586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7527967-1F32-4C6F-9514-480B893A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382" y="4462035"/>
            <a:ext cx="575189" cy="5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E442258-AD49-4C85-B786-599691D4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" y="1764505"/>
            <a:ext cx="4035912" cy="48235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B2EB5-FBF9-49AC-A6EA-DC9B21FFB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98" y="4682750"/>
            <a:ext cx="550002" cy="1669372"/>
          </a:xfrm>
          <a:prstGeom prst="rect">
            <a:avLst/>
          </a:prstGeom>
        </p:spPr>
      </p:pic>
      <p:pic>
        <p:nvPicPr>
          <p:cNvPr id="5" name="Afbeelding 4" descr="L:\M02\Natuur &amp; Landschap\Exoten\6-3DOE 3 Diensten - Exotendag\GoodBAdlogo\Bad_P.png">
            <a:extLst>
              <a:ext uri="{FF2B5EF4-FFF2-40B4-BE49-F238E27FC236}">
                <a16:creationId xmlns:a16="http://schemas.microsoft.com/office/drawing/2014/main" id="{40A48159-BC27-422B-BD0D-5F64AC54E2B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" y="82487"/>
            <a:ext cx="1118882" cy="108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L:\M02\Natuur &amp; Landschap\Exoten\6-3DOE 3 Diensten - Exotendag\GoodBAdlogo\Good_P.png">
            <a:extLst>
              <a:ext uri="{FF2B5EF4-FFF2-40B4-BE49-F238E27FC236}">
                <a16:creationId xmlns:a16="http://schemas.microsoft.com/office/drawing/2014/main" id="{50E47A00-EA47-4E89-A84C-16A5699664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235" y="119063"/>
            <a:ext cx="1089764" cy="10900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1EE0FFDF-3C02-4BEA-A423-99581296C237}"/>
              </a:ext>
            </a:extLst>
          </p:cNvPr>
          <p:cNvSpPr/>
          <p:nvPr/>
        </p:nvSpPr>
        <p:spPr>
          <a:xfrm>
            <a:off x="4413708" y="2050954"/>
            <a:ext cx="7421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800" b="1" u="sng" dirty="0">
                <a:solidFill>
                  <a:srgbClr val="FF0000"/>
                </a:solidFill>
              </a:rPr>
              <a:t>NIET in de Europese verordening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Soort is al overal aanwezig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Efficiënt bestrijden nog niet mogelijk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Uitroeien niet haalbaar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Lidstaten kunnen ook zelf beheer verplichten</a:t>
            </a:r>
            <a:r>
              <a:rPr lang="nl-BE" sz="2800" b="1" dirty="0"/>
              <a:t> </a:t>
            </a:r>
            <a:r>
              <a:rPr lang="nl-BE" sz="2800" b="1" dirty="0">
                <a:solidFill>
                  <a:srgbClr val="FF0000"/>
                </a:solidFill>
              </a:rPr>
              <a:t>… ???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sz="2800" b="1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BE" sz="2800" b="1" u="sng" dirty="0"/>
          </a:p>
          <a:p>
            <a:r>
              <a:rPr lang="nl-BE" sz="2800" b="1" u="sng" dirty="0">
                <a:solidFill>
                  <a:srgbClr val="FF0000"/>
                </a:solidFill>
              </a:rPr>
              <a:t>OVERLAST en verspreiding blijft groeien 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8D9972D-C3BE-497F-993F-5CBA4F61D54E}"/>
              </a:ext>
            </a:extLst>
          </p:cNvPr>
          <p:cNvSpPr/>
          <p:nvPr/>
        </p:nvSpPr>
        <p:spPr>
          <a:xfrm>
            <a:off x="373733" y="1262246"/>
            <a:ext cx="2685479" cy="523220"/>
          </a:xfrm>
          <a:prstGeom prst="rect">
            <a:avLst/>
          </a:prstGeom>
          <a:solidFill>
            <a:srgbClr val="D9D9D9">
              <a:alpha val="85098"/>
            </a:srgbClr>
          </a:solidFill>
          <a:ln w="539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Stand van zaken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43CB510-3529-452E-A9EE-81D7C948627E}"/>
              </a:ext>
            </a:extLst>
          </p:cNvPr>
          <p:cNvSpPr txBox="1"/>
          <p:nvPr/>
        </p:nvSpPr>
        <p:spPr>
          <a:xfrm>
            <a:off x="347472" y="119063"/>
            <a:ext cx="11603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chemeClr val="accent2"/>
                </a:solidFill>
              </a:rPr>
              <a:t>Invasieve duizendknopen</a:t>
            </a:r>
          </a:p>
          <a:p>
            <a:pPr lvl="7"/>
            <a:r>
              <a:rPr lang="nl-NL" sz="1200" dirty="0">
                <a:solidFill>
                  <a:schemeClr val="accent2"/>
                </a:solidFill>
              </a:rPr>
              <a:t>Japanse duizendknoop  /  Boheemse duizendknoop  / </a:t>
            </a:r>
            <a:r>
              <a:rPr lang="nl-NL" sz="1200" dirty="0" err="1">
                <a:solidFill>
                  <a:schemeClr val="accent2"/>
                </a:solidFill>
              </a:rPr>
              <a:t>Sachalinse</a:t>
            </a:r>
            <a:r>
              <a:rPr lang="nl-NL" sz="1200" dirty="0">
                <a:solidFill>
                  <a:schemeClr val="accent2"/>
                </a:solidFill>
              </a:rPr>
              <a:t> duizendknoop</a:t>
            </a:r>
            <a:endParaRPr lang="nl-BE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72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1975</TotalTime>
  <Words>875</Words>
  <Application>Microsoft Office PowerPoint</Application>
  <PresentationFormat>Breedbeeld</PresentationFormat>
  <Paragraphs>247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Symbol</vt:lpstr>
      <vt:lpstr>Times New Roman</vt:lpstr>
      <vt:lpstr>Verdana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 Roeyen Koen</dc:creator>
  <cp:lastModifiedBy>Standaert Sofie</cp:lastModifiedBy>
  <cp:revision>148</cp:revision>
  <dcterms:created xsi:type="dcterms:W3CDTF">2019-10-16T09:32:17Z</dcterms:created>
  <dcterms:modified xsi:type="dcterms:W3CDTF">2022-03-25T13:35:06Z</dcterms:modified>
</cp:coreProperties>
</file>