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8"/>
  </p:notesMasterIdLst>
  <p:handoutMasterIdLst>
    <p:handoutMasterId r:id="rId39"/>
  </p:handoutMasterIdLst>
  <p:sldIdLst>
    <p:sldId id="256" r:id="rId3"/>
    <p:sldId id="306" r:id="rId4"/>
    <p:sldId id="305" r:id="rId5"/>
    <p:sldId id="307" r:id="rId6"/>
    <p:sldId id="308" r:id="rId7"/>
    <p:sldId id="309" r:id="rId8"/>
    <p:sldId id="268" r:id="rId9"/>
    <p:sldId id="310" r:id="rId10"/>
    <p:sldId id="319" r:id="rId11"/>
    <p:sldId id="273" r:id="rId12"/>
    <p:sldId id="298" r:id="rId13"/>
    <p:sldId id="324" r:id="rId14"/>
    <p:sldId id="299" r:id="rId15"/>
    <p:sldId id="302" r:id="rId16"/>
    <p:sldId id="279" r:id="rId17"/>
    <p:sldId id="320" r:id="rId18"/>
    <p:sldId id="321" r:id="rId19"/>
    <p:sldId id="325" r:id="rId20"/>
    <p:sldId id="322" r:id="rId21"/>
    <p:sldId id="327" r:id="rId22"/>
    <p:sldId id="326" r:id="rId23"/>
    <p:sldId id="323" r:id="rId24"/>
    <p:sldId id="328" r:id="rId25"/>
    <p:sldId id="285" r:id="rId26"/>
    <p:sldId id="329" r:id="rId27"/>
    <p:sldId id="330" r:id="rId28"/>
    <p:sldId id="311" r:id="rId29"/>
    <p:sldId id="312" r:id="rId30"/>
    <p:sldId id="313" r:id="rId31"/>
    <p:sldId id="314" r:id="rId32"/>
    <p:sldId id="316" r:id="rId33"/>
    <p:sldId id="297" r:id="rId34"/>
    <p:sldId id="331" r:id="rId35"/>
    <p:sldId id="315" r:id="rId36"/>
    <p:sldId id="292" r:id="rId37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5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4384"/>
    <a:srgbClr val="926DA5"/>
    <a:srgbClr val="FFFF00"/>
    <a:srgbClr val="717171"/>
    <a:srgbClr val="646464"/>
    <a:srgbClr val="9B9B9B"/>
    <a:srgbClr val="EEEE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13" autoAdjust="0"/>
    <p:restoredTop sz="87563" autoAdjust="0"/>
  </p:normalViewPr>
  <p:slideViewPr>
    <p:cSldViewPr snapToGrid="0" showGuides="1">
      <p:cViewPr varScale="1">
        <p:scale>
          <a:sx n="75" d="100"/>
          <a:sy n="75" d="100"/>
        </p:scale>
        <p:origin x="1406" y="53"/>
      </p:cViewPr>
      <p:guideLst>
        <p:guide orient="horz" pos="2160"/>
        <p:guide pos="2880"/>
        <p:guide pos="55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27E9D-41CB-4194-B946-98A986F62287}" type="datetimeFigureOut">
              <a:rPr lang="nl-BE" smtClean="0"/>
              <a:t>17/10/2023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E12A0A-91A1-4B6E-A440-5F2BD5F2CA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97004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37DD8-B20A-47A6-AA94-FD478FAA3C28}" type="datetimeFigureOut">
              <a:rPr lang="nl-BE" smtClean="0"/>
              <a:pPr/>
              <a:t>17/10/2023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A0D9C-0CD0-4097-81EC-9B83965EC08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678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</a:t>
            </a:fld>
            <a:endParaRPr lang="nl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62072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01073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85847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50024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37275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7</a:t>
            </a:fld>
            <a:endParaRPr lang="nl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2"/>
          </p:nvPr>
        </p:nvSpPr>
        <p:spPr>
          <a:xfrm>
            <a:off x="287999" y="0"/>
            <a:ext cx="8856000" cy="6858000"/>
          </a:xfrm>
        </p:spPr>
        <p:txBody>
          <a:bodyPr/>
          <a:lstStyle>
            <a:lvl1pPr algn="ctr">
              <a:buNone/>
              <a:defRPr b="1">
                <a:solidFill>
                  <a:srgbClr val="FF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23200"/>
            <a:ext cx="3108049" cy="20736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54400"/>
            <a:ext cx="7416000" cy="1656000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 dirty="0"/>
          </a:p>
        </p:txBody>
      </p:sp>
      <p:sp>
        <p:nvSpPr>
          <p:cNvPr id="15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426123" y="6361602"/>
            <a:ext cx="4435200" cy="352800"/>
          </a:xfrm>
        </p:spPr>
        <p:txBody>
          <a:bodyPr/>
          <a:lstStyle>
            <a:lvl1pPr marL="0" indent="0" algn="r">
              <a:buNone/>
              <a:defRPr sz="17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  <p:pic>
        <p:nvPicPr>
          <p:cNvPr id="9" name="Tijdelijke aanduiding voor afbeelding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4000" y="288122"/>
            <a:ext cx="1891505" cy="81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811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Calibri" panose="020F0502020204030204" pitchFamily="34" charset="0"/>
              </a:defRPr>
            </a:lvl1pPr>
          </a:lstStyle>
          <a:p>
            <a:fld id="{B263F6C6-2226-4286-8995-C42CB1E7C290}" type="slidenum">
              <a:rPr lang="nl-BE" smtClean="0"/>
              <a:pPr/>
              <a:t>‹nr.›</a:t>
            </a:fld>
            <a:r>
              <a:rPr lang="nl-BE" dirty="0"/>
              <a:t> of 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760576" y="603600"/>
            <a:ext cx="7951424" cy="747680"/>
          </a:xfrm>
        </p:spPr>
        <p:txBody>
          <a:bodyPr anchor="t" anchorCtr="0"/>
          <a:lstStyle>
            <a:lvl1pPr>
              <a:defRPr sz="3600" b="1">
                <a:latin typeface="Calibri" panose="020F0502020204030204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760576" y="1381760"/>
            <a:ext cx="7951424" cy="4724400"/>
          </a:xfrm>
        </p:spPr>
        <p:txBody>
          <a:bodyPr bIns="0"/>
          <a:lstStyle>
            <a:lvl1pPr marL="0" indent="0">
              <a:lnSpc>
                <a:spcPct val="90000"/>
              </a:lnSpc>
              <a:buFontTx/>
              <a:buBlip>
                <a:blip r:embed="rId2"/>
              </a:buBlip>
              <a:defRPr sz="2200">
                <a:latin typeface="Calibri" panose="020F0502020204030204" pitchFamily="34" charset="0"/>
              </a:defRPr>
            </a:lvl1pPr>
            <a:lvl2pPr marL="576000" indent="-288000">
              <a:lnSpc>
                <a:spcPct val="90000"/>
              </a:lnSpc>
              <a:buSzPct val="7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64000" indent="-288000">
              <a:lnSpc>
                <a:spcPct val="90000"/>
              </a:lnSpc>
              <a:buSzPct val="85000"/>
              <a:buFont typeface="Wingdings" panose="05000000000000000000" pitchFamily="2" charset="2"/>
              <a:buChar char="Ø"/>
              <a:defRPr sz="1800"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defRPr sz="1600">
                <a:latin typeface="Calibri" panose="020F0502020204030204" pitchFamily="34" charset="0"/>
              </a:defRPr>
            </a:lvl4pPr>
            <a:lvl5pPr marL="1440000" indent="-288000">
              <a:lnSpc>
                <a:spcPct val="90000"/>
              </a:lnSpc>
              <a:buFont typeface="Wingdings" panose="05000000000000000000" pitchFamily="2" charset="2"/>
              <a:buChar char="v"/>
              <a:defRPr sz="1400">
                <a:latin typeface="Calibri" panose="020F0502020204030204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85133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eren 11"/>
          <p:cNvGrpSpPr/>
          <p:nvPr userDrawn="1"/>
        </p:nvGrpSpPr>
        <p:grpSpPr>
          <a:xfrm>
            <a:off x="288000" y="288000"/>
            <a:ext cx="8553506" cy="6265475"/>
            <a:chOff x="288000" y="288000"/>
            <a:chExt cx="8553506" cy="6265475"/>
          </a:xfrm>
          <a:solidFill>
            <a:srgbClr val="C04384"/>
          </a:solidFill>
        </p:grpSpPr>
        <p:sp>
          <p:nvSpPr>
            <p:cNvPr id="10" name="Rechthoek 9"/>
            <p:cNvSpPr>
              <a:spLocks/>
            </p:cNvSpPr>
            <p:nvPr userDrawn="1"/>
          </p:nvSpPr>
          <p:spPr>
            <a:xfrm>
              <a:off x="288000" y="288000"/>
              <a:ext cx="6767999" cy="626547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Calibri" panose="020F0502020204030204" pitchFamily="34" charset="0"/>
              </a:endParaRPr>
            </a:p>
          </p:txBody>
        </p:sp>
        <p:sp>
          <p:nvSpPr>
            <p:cNvPr id="11" name="Rechthoekige driehoek 10"/>
            <p:cNvSpPr/>
            <p:nvPr userDrawn="1"/>
          </p:nvSpPr>
          <p:spPr>
            <a:xfrm>
              <a:off x="7056000" y="288000"/>
              <a:ext cx="1785506" cy="6264000"/>
            </a:xfrm>
            <a:prstGeom prst="rt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Calibri" panose="020F0502020204030204" pitchFamily="34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04000" y="2520000"/>
            <a:ext cx="5342082" cy="1579711"/>
          </a:xfrm>
        </p:spPr>
        <p:txBody>
          <a:bodyPr anchor="b" anchorCtr="0">
            <a:noAutofit/>
          </a:bodyPr>
          <a:lstStyle>
            <a:lvl1pPr algn="l">
              <a:lnSpc>
                <a:spcPts val="5400"/>
              </a:lnSpc>
              <a:defRPr sz="5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304000" y="4174702"/>
            <a:ext cx="5354606" cy="1053708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sp>
        <p:nvSpPr>
          <p:cNvPr id="13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5pPr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4"/>
            <a:endParaRPr lang="nl-BE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000" y="576000"/>
            <a:ext cx="18508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75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83664" y="542640"/>
            <a:ext cx="8028336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75118" y="1696720"/>
            <a:ext cx="8036882" cy="389142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 </a:t>
            </a:r>
            <a:endParaRPr lang="nl-BE" dirty="0"/>
          </a:p>
          <a:p>
            <a:pPr lvl="4"/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0875" y="63360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60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60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0" y="0"/>
            <a:ext cx="288000" cy="6858000"/>
          </a:xfrm>
          <a:prstGeom prst="rect">
            <a:avLst/>
          </a:prstGeom>
          <a:solidFill>
            <a:srgbClr val="C0438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22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55" r:id="rId2"/>
  </p:sldLayoutIdLst>
  <p:hf sldNum="0" hdr="0" ftr="0" dt="0"/>
  <p:txStyles>
    <p:titleStyle>
      <a:lvl1pPr algn="l" defTabSz="914400" rtl="0" eaLnBrk="1" latinLnBrk="0" hangingPunct="1">
        <a:lnSpc>
          <a:spcPts val="3800"/>
        </a:lnSpc>
        <a:spcBef>
          <a:spcPts val="0"/>
        </a:spcBef>
        <a:buNone/>
        <a:defRPr sz="32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88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4"/>
        </a:buBlip>
        <a:defRPr sz="1800" kern="1200" spc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000" indent="-288000" algn="l" defTabSz="914400" rtl="0" eaLnBrk="1" latinLnBrk="0" hangingPunct="1">
        <a:lnSpc>
          <a:spcPct val="90000"/>
        </a:lnSpc>
        <a:spcBef>
          <a:spcPts val="300"/>
        </a:spcBef>
        <a:buSzPct val="70000"/>
        <a:buFontTx/>
        <a:buBlip>
          <a:blip r:embed="rId5"/>
        </a:buBlip>
        <a:defRPr sz="1800" kern="1200" spc="0">
          <a:solidFill>
            <a:schemeClr val="bg1">
              <a:lumMod val="50000"/>
            </a:schemeClr>
          </a:solidFill>
          <a:latin typeface="Calibri" panose="020F0502020204030204" pitchFamily="34" charset="0"/>
          <a:ea typeface="+mn-ea"/>
          <a:cs typeface="+mn-cs"/>
        </a:defRPr>
      </a:lvl2pPr>
      <a:lvl3pPr marL="864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6"/>
        </a:buBlip>
        <a:defRPr sz="1600" kern="1200" spc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152000" indent="-288000" algn="l" defTabSz="914400" rtl="0" eaLnBrk="1" latinLnBrk="0" hangingPunct="1">
        <a:lnSpc>
          <a:spcPct val="90000"/>
        </a:lnSpc>
        <a:spcBef>
          <a:spcPts val="300"/>
        </a:spcBef>
        <a:buSzPct val="75000"/>
        <a:buFontTx/>
        <a:buBlip>
          <a:blip r:embed="rId7"/>
        </a:buBlip>
        <a:defRPr sz="1600" kern="1200" spc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440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4"/>
        </a:buBlip>
        <a:defRPr sz="1200" kern="1200" spc="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0875" y="63396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96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96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915200"/>
            <a:ext cx="7444800" cy="43524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 </a:t>
            </a:r>
            <a:endParaRPr lang="nl-BE" dirty="0"/>
          </a:p>
          <a:p>
            <a:pPr lvl="4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4154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sldNum="0" hdr="0" ftr="0" dt="0"/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700" b="1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88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3"/>
        </a:buBlip>
        <a:tabLst/>
        <a:defRPr sz="2200" kern="1200" spc="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4"/>
        </a:buBlip>
        <a:tabLst/>
        <a:defRPr sz="2200" kern="1200" spc="0" baseline="0">
          <a:solidFill>
            <a:srgbClr val="9B9B9B"/>
          </a:solidFill>
          <a:latin typeface="Calibri" panose="020F0502020204030204" pitchFamily="34" charset="0"/>
          <a:ea typeface="+mn-ea"/>
          <a:cs typeface="+mn-cs"/>
        </a:defRPr>
      </a:lvl2pPr>
      <a:lvl3pPr marL="864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85000"/>
        <a:buFontTx/>
        <a:buBlip>
          <a:blip r:embed="rId5"/>
        </a:buBlip>
        <a:tabLst/>
        <a:defRPr sz="2000" kern="1200" spc="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152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6"/>
        </a:buBlip>
        <a:tabLst/>
        <a:defRPr sz="2000" kern="1200" spc="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440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3"/>
        </a:buBlip>
        <a:tabLst/>
        <a:defRPr sz="2000" kern="1200" spc="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ureportal.inbo.be/" TargetMode="External"/><Relationship Id="rId4" Type="http://schemas.openxmlformats.org/officeDocument/2006/relationships/hyperlink" Target="https://doi.org/10.21436/inbor.88096226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ijdelijke aanduiding voor afbeelding 11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2960" y="0"/>
            <a:ext cx="8851040" cy="6870571"/>
          </a:xfrm>
        </p:spPr>
      </p:pic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1C804533-3B34-6617-61DE-50383EEBEC0A}"/>
              </a:ext>
            </a:extLst>
          </p:cNvPr>
          <p:cNvSpPr/>
          <p:nvPr/>
        </p:nvSpPr>
        <p:spPr>
          <a:xfrm>
            <a:off x="281940" y="3429000"/>
            <a:ext cx="8862060" cy="3436620"/>
          </a:xfrm>
          <a:custGeom>
            <a:avLst/>
            <a:gdLst>
              <a:gd name="connsiteX0" fmla="*/ 0 w 8862060"/>
              <a:gd name="connsiteY0" fmla="*/ 4168140 h 4168140"/>
              <a:gd name="connsiteX1" fmla="*/ 0 w 8862060"/>
              <a:gd name="connsiteY1" fmla="*/ 0 h 4168140"/>
              <a:gd name="connsiteX2" fmla="*/ 8862060 w 8862060"/>
              <a:gd name="connsiteY2" fmla="*/ 1744980 h 4168140"/>
              <a:gd name="connsiteX3" fmla="*/ 8854440 w 8862060"/>
              <a:gd name="connsiteY3" fmla="*/ 4168140 h 4168140"/>
              <a:gd name="connsiteX4" fmla="*/ 0 w 8862060"/>
              <a:gd name="connsiteY4" fmla="*/ 4168140 h 416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62060" h="4168140">
                <a:moveTo>
                  <a:pt x="0" y="4168140"/>
                </a:moveTo>
                <a:lnTo>
                  <a:pt x="0" y="0"/>
                </a:lnTo>
                <a:lnTo>
                  <a:pt x="8862060" y="1744980"/>
                </a:lnTo>
                <a:lnTo>
                  <a:pt x="8854440" y="4168140"/>
                </a:lnTo>
                <a:lnTo>
                  <a:pt x="0" y="4168140"/>
                </a:lnTo>
                <a:close/>
              </a:path>
            </a:pathLst>
          </a:custGeom>
          <a:solidFill>
            <a:schemeClr val="bg1"/>
          </a:solidFill>
          <a:ln w="38100">
            <a:noFill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Titel 17"/>
          <p:cNvSpPr>
            <a:spLocks noGrp="1"/>
          </p:cNvSpPr>
          <p:nvPr>
            <p:ph type="ctrTitle"/>
          </p:nvPr>
        </p:nvSpPr>
        <p:spPr>
          <a:xfrm>
            <a:off x="550718" y="3892959"/>
            <a:ext cx="6730131" cy="1812887"/>
          </a:xfr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800" dirty="0" err="1">
                <a:solidFill>
                  <a:srgbClr val="C04384"/>
                </a:solidFill>
              </a:rPr>
              <a:t>Een</a:t>
            </a:r>
            <a:r>
              <a:rPr lang="en-US" sz="2800" dirty="0">
                <a:solidFill>
                  <a:srgbClr val="C04384"/>
                </a:solidFill>
              </a:rPr>
              <a:t> </a:t>
            </a:r>
            <a:r>
              <a:rPr lang="en-US" sz="2800" dirty="0" err="1">
                <a:solidFill>
                  <a:srgbClr val="C04384"/>
                </a:solidFill>
              </a:rPr>
              <a:t>kader</a:t>
            </a:r>
            <a:r>
              <a:rPr lang="en-US" sz="2800" dirty="0">
                <a:solidFill>
                  <a:srgbClr val="C04384"/>
                </a:solidFill>
              </a:rPr>
              <a:t> </a:t>
            </a:r>
            <a:r>
              <a:rPr lang="en-US" sz="2800" dirty="0" err="1">
                <a:solidFill>
                  <a:srgbClr val="C04384"/>
                </a:solidFill>
              </a:rPr>
              <a:t>voor</a:t>
            </a:r>
            <a:r>
              <a:rPr lang="en-US" sz="2800" dirty="0">
                <a:solidFill>
                  <a:srgbClr val="C04384"/>
                </a:solidFill>
              </a:rPr>
              <a:t> de </a:t>
            </a:r>
            <a:r>
              <a:rPr lang="en-US" sz="2800" dirty="0" err="1">
                <a:solidFill>
                  <a:srgbClr val="C04384"/>
                </a:solidFill>
              </a:rPr>
              <a:t>aanpak</a:t>
            </a:r>
            <a:r>
              <a:rPr lang="en-US" sz="2800" dirty="0">
                <a:solidFill>
                  <a:srgbClr val="C04384"/>
                </a:solidFill>
              </a:rPr>
              <a:t> van </a:t>
            </a:r>
            <a:r>
              <a:rPr lang="en-US" sz="2800" dirty="0" err="1">
                <a:solidFill>
                  <a:srgbClr val="C04384"/>
                </a:solidFill>
              </a:rPr>
              <a:t>invasieve</a:t>
            </a:r>
            <a:r>
              <a:rPr lang="en-US" sz="2800" dirty="0">
                <a:solidFill>
                  <a:srgbClr val="C04384"/>
                </a:solidFill>
              </a:rPr>
              <a:t> </a:t>
            </a:r>
            <a:r>
              <a:rPr lang="en-US" sz="2800" dirty="0" err="1">
                <a:solidFill>
                  <a:srgbClr val="C04384"/>
                </a:solidFill>
              </a:rPr>
              <a:t>uitheemse</a:t>
            </a:r>
            <a:r>
              <a:rPr lang="en-US" sz="2800" dirty="0">
                <a:solidFill>
                  <a:srgbClr val="C04384"/>
                </a:solidFill>
              </a:rPr>
              <a:t> </a:t>
            </a:r>
            <a:r>
              <a:rPr lang="en-US" sz="2800" dirty="0" err="1">
                <a:solidFill>
                  <a:srgbClr val="C04384"/>
                </a:solidFill>
              </a:rPr>
              <a:t>soorten</a:t>
            </a:r>
            <a:r>
              <a:rPr lang="en-US" sz="2800" dirty="0">
                <a:solidFill>
                  <a:srgbClr val="C04384"/>
                </a:solidFill>
              </a:rPr>
              <a:t> in </a:t>
            </a:r>
            <a:r>
              <a:rPr lang="en-US" sz="2800" dirty="0" err="1">
                <a:solidFill>
                  <a:srgbClr val="C04384"/>
                </a:solidFill>
              </a:rPr>
              <a:t>Vlaanderen</a:t>
            </a:r>
            <a:endParaRPr lang="nl-BE" sz="2800" dirty="0">
              <a:solidFill>
                <a:srgbClr val="C04384"/>
              </a:solidFill>
            </a:endParaRPr>
          </a:p>
        </p:txBody>
      </p:sp>
      <p:sp>
        <p:nvSpPr>
          <p:cNvPr id="19" name="Ondertitel 18"/>
          <p:cNvSpPr>
            <a:spLocks noGrp="1"/>
          </p:cNvSpPr>
          <p:nvPr>
            <p:ph type="subTitle" idx="1"/>
          </p:nvPr>
        </p:nvSpPr>
        <p:spPr>
          <a:xfrm>
            <a:off x="552103" y="5890015"/>
            <a:ext cx="6012501" cy="39571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l-BE" sz="1800" b="0" dirty="0">
                <a:solidFill>
                  <a:srgbClr val="C04384"/>
                </a:solidFill>
              </a:rPr>
              <a:t>Nicolas Pardon (ANB) - </a:t>
            </a:r>
            <a:r>
              <a:rPr lang="nl-BE" sz="1800" dirty="0">
                <a:solidFill>
                  <a:srgbClr val="C04384"/>
                </a:solidFill>
              </a:rPr>
              <a:t>Bram </a:t>
            </a:r>
            <a:r>
              <a:rPr lang="nl-BE" sz="1800" dirty="0" err="1">
                <a:solidFill>
                  <a:srgbClr val="C04384"/>
                </a:solidFill>
              </a:rPr>
              <a:t>D'hondt</a:t>
            </a:r>
            <a:r>
              <a:rPr lang="nl-BE" sz="1800" b="0" dirty="0">
                <a:solidFill>
                  <a:srgbClr val="C04384"/>
                </a:solidFill>
              </a:rPr>
              <a:t>, Jasmijn </a:t>
            </a:r>
            <a:r>
              <a:rPr lang="nl-BE" sz="1800" b="0" dirty="0" err="1">
                <a:solidFill>
                  <a:srgbClr val="C04384"/>
                </a:solidFill>
              </a:rPr>
              <a:t>Hillaert</a:t>
            </a:r>
            <a:r>
              <a:rPr lang="nl-BE" sz="1800" b="0" dirty="0">
                <a:solidFill>
                  <a:srgbClr val="C04384"/>
                </a:solidFill>
              </a:rPr>
              <a:t>, Sander </a:t>
            </a:r>
            <a:r>
              <a:rPr lang="nl-BE" sz="1800" b="0" dirty="0" err="1">
                <a:solidFill>
                  <a:srgbClr val="C04384"/>
                </a:solidFill>
              </a:rPr>
              <a:t>Devisscher</a:t>
            </a:r>
            <a:r>
              <a:rPr lang="nl-BE" sz="1800" b="0" dirty="0">
                <a:solidFill>
                  <a:srgbClr val="C04384"/>
                </a:solidFill>
              </a:rPr>
              <a:t>, Tim Adriaens (INBO) - </a:t>
            </a:r>
            <a:r>
              <a:rPr lang="nl-BE" sz="1800" dirty="0">
                <a:solidFill>
                  <a:srgbClr val="C04384"/>
                </a:solidFill>
              </a:rPr>
              <a:t>bram.dhondt@inbo.be</a:t>
            </a:r>
          </a:p>
        </p:txBody>
      </p:sp>
      <p:pic>
        <p:nvPicPr>
          <p:cNvPr id="21" name="Tijdelijke aanduiding voor 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6960" y="288122"/>
            <a:ext cx="2091458" cy="813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ep 2">
            <a:extLst>
              <a:ext uri="{FF2B5EF4-FFF2-40B4-BE49-F238E27FC236}">
                <a16:creationId xmlns:a16="http://schemas.microsoft.com/office/drawing/2014/main" id="{B71086E5-64B4-57D7-E92A-4D3D8252B7B2}"/>
              </a:ext>
            </a:extLst>
          </p:cNvPr>
          <p:cNvGrpSpPr/>
          <p:nvPr/>
        </p:nvGrpSpPr>
        <p:grpSpPr>
          <a:xfrm>
            <a:off x="6564604" y="1213404"/>
            <a:ext cx="2063814" cy="385567"/>
            <a:chOff x="6985216" y="1213404"/>
            <a:chExt cx="2063814" cy="385567"/>
          </a:xfrm>
        </p:grpSpPr>
        <p:sp>
          <p:nvSpPr>
            <p:cNvPr id="4" name="Rectangle 3"/>
            <p:cNvSpPr/>
            <p:nvPr/>
          </p:nvSpPr>
          <p:spPr>
            <a:xfrm>
              <a:off x="6985216" y="1213404"/>
              <a:ext cx="2063814" cy="38556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INSTvoorNatuur.eps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30061" y="1237264"/>
              <a:ext cx="1984437" cy="3415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7129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PrIUS : criteria : marien vs. niet-marien</a:t>
            </a:r>
            <a:br>
              <a:rPr lang="nl-BE" dirty="0"/>
            </a:br>
            <a:endParaRPr lang="nl-B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055" y="2543810"/>
            <a:ext cx="766445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760576" y="1381760"/>
            <a:ext cx="7951424" cy="4724400"/>
          </a:xfrm>
        </p:spPr>
        <p:txBody>
          <a:bodyPr/>
          <a:lstStyle/>
          <a:p>
            <a:r>
              <a:rPr lang="nl-BE" dirty="0"/>
              <a:t>Cf. territoriale bevoegdheden (Vlaanderen – federaal)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834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760576" y="1381760"/>
            <a:ext cx="7951424" cy="4724400"/>
          </a:xfrm>
        </p:spPr>
        <p:txBody>
          <a:bodyPr/>
          <a:lstStyle/>
          <a:p>
            <a:r>
              <a:rPr lang="nl-BE" dirty="0"/>
              <a:t>Vestiging : </a:t>
            </a:r>
            <a:r>
              <a:rPr lang="nl-BE" b="1" dirty="0"/>
              <a:t>complex </a:t>
            </a:r>
            <a:r>
              <a:rPr lang="nl-BE" dirty="0"/>
              <a:t>proces</a:t>
            </a:r>
          </a:p>
          <a:p>
            <a:pPr lvl="1"/>
            <a:r>
              <a:rPr lang="nl-BE" dirty="0"/>
              <a:t>Bv. planten : kieming, groei, bloei, bestuiving, zaadvorming</a:t>
            </a:r>
          </a:p>
          <a:p>
            <a:pPr lvl="1"/>
            <a:r>
              <a:rPr lang="nl-BE" dirty="0"/>
              <a:t>Bv. evolutie</a:t>
            </a:r>
          </a:p>
          <a:p>
            <a:pPr lvl="1"/>
            <a:r>
              <a:rPr lang="nl-BE" dirty="0"/>
              <a:t>Bv. toeval</a:t>
            </a:r>
          </a:p>
          <a:p>
            <a:endParaRPr lang="nl-BE" dirty="0"/>
          </a:p>
          <a:p>
            <a:r>
              <a:rPr lang="nl-BE" dirty="0"/>
              <a:t>Benadering : </a:t>
            </a:r>
            <a:r>
              <a:rPr lang="nl-BE" b="1" dirty="0"/>
              <a:t>klimaat</a:t>
            </a:r>
          </a:p>
          <a:p>
            <a:pPr lvl="1"/>
            <a:r>
              <a:rPr lang="nl-BE" dirty="0"/>
              <a:t>Zone “</a:t>
            </a:r>
            <a:r>
              <a:rPr lang="nl-BE" dirty="0" err="1"/>
              <a:t>Cfb</a:t>
            </a:r>
            <a:r>
              <a:rPr lang="nl-BE" dirty="0"/>
              <a:t>” (gematigd oceanisch klimaat)</a:t>
            </a:r>
          </a:p>
          <a:p>
            <a:pPr lvl="1"/>
            <a:r>
              <a:rPr lang="nl-BE" dirty="0"/>
              <a:t>Zone “</a:t>
            </a:r>
            <a:r>
              <a:rPr lang="nl-BE" dirty="0" err="1"/>
              <a:t>Cfa</a:t>
            </a:r>
            <a:r>
              <a:rPr lang="nl-BE" dirty="0"/>
              <a:t>” (vochtig subtropisch klimaat)</a:t>
            </a:r>
          </a:p>
          <a:p>
            <a:pPr lvl="1"/>
            <a:r>
              <a:rPr lang="nl-BE" dirty="0"/>
              <a:t>(RIPARIAS-workflow)</a:t>
            </a: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pPr>
              <a:buNone/>
            </a:pP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PrIUS : criteria : risico op vestiging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AE981A3-C678-27BC-F859-131CCC4EAE5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00" y="4419705"/>
            <a:ext cx="8562109" cy="219838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0A5D0C66-88D1-5F49-811A-A07B29B9F70A}"/>
              </a:ext>
            </a:extLst>
          </p:cNvPr>
          <p:cNvSpPr txBox="1"/>
          <p:nvPr/>
        </p:nvSpPr>
        <p:spPr>
          <a:xfrm>
            <a:off x="509155" y="6490559"/>
            <a:ext cx="2067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2001-2025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986DB18B-64C3-4EFB-4D16-2FCDF386C0E5}"/>
              </a:ext>
            </a:extLst>
          </p:cNvPr>
          <p:cNvSpPr txBox="1"/>
          <p:nvPr/>
        </p:nvSpPr>
        <p:spPr>
          <a:xfrm>
            <a:off x="2645264" y="6490559"/>
            <a:ext cx="2067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2026-2050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7FBFB2A7-B9D3-8E76-90B3-4C0305FC468C}"/>
              </a:ext>
            </a:extLst>
          </p:cNvPr>
          <p:cNvSpPr txBox="1"/>
          <p:nvPr/>
        </p:nvSpPr>
        <p:spPr>
          <a:xfrm>
            <a:off x="4781373" y="6490559"/>
            <a:ext cx="2067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2051-2075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43031A8E-13FF-9452-C5C2-C4C09F9384B6}"/>
              </a:ext>
            </a:extLst>
          </p:cNvPr>
          <p:cNvSpPr txBox="1"/>
          <p:nvPr/>
        </p:nvSpPr>
        <p:spPr>
          <a:xfrm>
            <a:off x="6849163" y="6490559"/>
            <a:ext cx="2067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2076-2100</a:t>
            </a:r>
          </a:p>
        </p:txBody>
      </p:sp>
    </p:spTree>
    <p:extLst>
      <p:ext uri="{BB962C8B-B14F-4D97-AF65-F5344CB8AC3E}">
        <p14:creationId xmlns:p14="http://schemas.microsoft.com/office/powerpoint/2010/main" val="3446737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760576" y="1298632"/>
            <a:ext cx="7951424" cy="472440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nl-BE" dirty="0"/>
              <a:t>Aandeel “</a:t>
            </a:r>
            <a:r>
              <a:rPr lang="nl-BE" dirty="0" err="1"/>
              <a:t>Cfb</a:t>
            </a:r>
            <a:r>
              <a:rPr lang="nl-BE" dirty="0"/>
              <a:t> + </a:t>
            </a:r>
            <a:r>
              <a:rPr lang="nl-BE" dirty="0" err="1"/>
              <a:t>Cfa</a:t>
            </a:r>
            <a:r>
              <a:rPr lang="nl-BE" dirty="0"/>
              <a:t>” in (wereldwijde) areaal van soorten ?</a:t>
            </a:r>
          </a:p>
          <a:p>
            <a:pPr>
              <a:buNone/>
            </a:pPr>
            <a:endParaRPr lang="nl-BE" dirty="0"/>
          </a:p>
          <a:p>
            <a:pPr>
              <a:buNone/>
            </a:pPr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pPr>
              <a:buNone/>
            </a:pP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PrIUS : criteria : risico op vestiging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DC4DE1-9E08-489A-7195-A55BBF1725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8675" y="1637803"/>
            <a:ext cx="7486650" cy="5080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376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760576" y="1381760"/>
            <a:ext cx="7951424" cy="4724400"/>
          </a:xfrm>
        </p:spPr>
        <p:txBody>
          <a:bodyPr/>
          <a:lstStyle/>
          <a:p>
            <a:r>
              <a:rPr lang="nl-BE" dirty="0"/>
              <a:t>O.b.v. </a:t>
            </a:r>
            <a:r>
              <a:rPr lang="nl-BE" b="1" dirty="0"/>
              <a:t>risicobeoordeling</a:t>
            </a:r>
            <a:r>
              <a:rPr lang="nl-BE" dirty="0"/>
              <a:t>srapporten</a:t>
            </a:r>
          </a:p>
          <a:p>
            <a:r>
              <a:rPr lang="nl-BE" dirty="0"/>
              <a:t>Geïnterpreteerd voor Vlaamse situatie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PrIUS : criteria : type impact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302" y="2261863"/>
            <a:ext cx="8083697" cy="4297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1695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666" y="1143000"/>
            <a:ext cx="4155594" cy="5670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0820" y="1466850"/>
            <a:ext cx="4186470" cy="5346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6020" y="2473924"/>
            <a:ext cx="5689600" cy="3596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0F356ECE-E882-E423-2551-8A7CC6473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576" y="603600"/>
            <a:ext cx="7951424" cy="747680"/>
          </a:xfrm>
        </p:spPr>
        <p:txBody>
          <a:bodyPr/>
          <a:lstStyle/>
          <a:p>
            <a:r>
              <a:rPr lang="nl-BE" dirty="0"/>
              <a:t>PrIUS : criteria : type impact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465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PrIUS : criteria : aanwezigheid Vlaanderen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43280" y="1310640"/>
            <a:ext cx="7995920" cy="4409440"/>
          </a:xfrm>
        </p:spPr>
        <p:txBody>
          <a:bodyPr/>
          <a:lstStyle/>
          <a:p>
            <a:r>
              <a:rPr lang="nl-BE" dirty="0"/>
              <a:t>Waarnemingen sinds 2015</a:t>
            </a:r>
          </a:p>
          <a:p>
            <a:r>
              <a:rPr lang="nl-BE" b="1" dirty="0"/>
              <a:t>Afwezig</a:t>
            </a:r>
            <a:r>
              <a:rPr lang="nl-BE" dirty="0"/>
              <a:t>, </a:t>
            </a:r>
            <a:r>
              <a:rPr lang="nl-BE" b="1" dirty="0"/>
              <a:t>sporadisch</a:t>
            </a:r>
            <a:r>
              <a:rPr lang="nl-BE" dirty="0"/>
              <a:t>, </a:t>
            </a:r>
            <a:r>
              <a:rPr lang="nl-BE" b="1" dirty="0"/>
              <a:t>aanwezig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95DEB11-4E91-328A-07FA-6E8079A2AE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0" y="2127362"/>
            <a:ext cx="8821529" cy="423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76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764"/>
          <a:stretch/>
        </p:blipFill>
        <p:spPr bwMode="auto">
          <a:xfrm>
            <a:off x="2016442" y="1945286"/>
            <a:ext cx="5111115" cy="4912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D3B38C5C-08B6-AF64-8939-3E41D44FB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576" y="603600"/>
            <a:ext cx="7951424" cy="747680"/>
          </a:xfrm>
        </p:spPr>
        <p:txBody>
          <a:bodyPr/>
          <a:lstStyle/>
          <a:p>
            <a:r>
              <a:rPr lang="nl-BE" dirty="0"/>
              <a:t>PrIUS : criteria : aanwezigheid Vlaanderen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58946039-B854-4C7D-9958-A6756A2B8A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3280" y="1310640"/>
            <a:ext cx="7995920" cy="4409440"/>
          </a:xfrm>
        </p:spPr>
        <p:txBody>
          <a:bodyPr/>
          <a:lstStyle/>
          <a:p>
            <a:r>
              <a:rPr lang="nl-BE" dirty="0"/>
              <a:t>Waarnemingen sinds 2015</a:t>
            </a:r>
          </a:p>
          <a:p>
            <a:r>
              <a:rPr lang="nl-BE" dirty="0"/>
              <a:t>Aantal </a:t>
            </a:r>
            <a:r>
              <a:rPr lang="nl-BE" b="1" dirty="0"/>
              <a:t>kilometerhokken</a:t>
            </a:r>
          </a:p>
        </p:txBody>
      </p:sp>
    </p:spTree>
    <p:extLst>
      <p:ext uri="{BB962C8B-B14F-4D97-AF65-F5344CB8AC3E}">
        <p14:creationId xmlns:p14="http://schemas.microsoft.com/office/powerpoint/2010/main" val="3804323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D3B38C5C-08B6-AF64-8939-3E41D44FB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576" y="603600"/>
            <a:ext cx="7951424" cy="747680"/>
          </a:xfrm>
        </p:spPr>
        <p:txBody>
          <a:bodyPr/>
          <a:lstStyle/>
          <a:p>
            <a:r>
              <a:rPr lang="nl-BE" dirty="0"/>
              <a:t>PrIUS : criteria : aanwezigheid natuurgeb.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58946039-B854-4C7D-9958-A6756A2B8A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3280" y="1310640"/>
            <a:ext cx="7995920" cy="4409440"/>
          </a:xfrm>
        </p:spPr>
        <p:txBody>
          <a:bodyPr/>
          <a:lstStyle/>
          <a:p>
            <a:r>
              <a:rPr lang="nl-BE" dirty="0"/>
              <a:t>Benadering : </a:t>
            </a:r>
            <a:r>
              <a:rPr lang="nl-BE" b="1" dirty="0"/>
              <a:t>Natura2000</a:t>
            </a:r>
            <a:r>
              <a:rPr lang="nl-BE" dirty="0"/>
              <a:t> (speciale beschermingszones)</a:t>
            </a:r>
          </a:p>
          <a:p>
            <a:r>
              <a:rPr lang="en-US" dirty="0"/>
              <a:t>% </a:t>
            </a:r>
            <a:r>
              <a:rPr lang="en-US" b="1" dirty="0"/>
              <a:t>in</a:t>
            </a:r>
            <a:r>
              <a:rPr lang="en-US" dirty="0"/>
              <a:t> N2000 : </a:t>
            </a:r>
            <a:r>
              <a:rPr lang="en-US" dirty="0" err="1"/>
              <a:t>aandeel</a:t>
            </a:r>
            <a:r>
              <a:rPr lang="en-US" dirty="0"/>
              <a:t> </a:t>
            </a:r>
            <a:r>
              <a:rPr lang="en-US" dirty="0" err="1"/>
              <a:t>bezette</a:t>
            </a:r>
            <a:r>
              <a:rPr lang="en-US" dirty="0"/>
              <a:t> </a:t>
            </a:r>
            <a:r>
              <a:rPr lang="en-US" dirty="0" err="1"/>
              <a:t>hokken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in N2000 </a:t>
            </a:r>
            <a:r>
              <a:rPr lang="en-US" dirty="0" err="1"/>
              <a:t>ligt</a:t>
            </a:r>
            <a:endParaRPr lang="en-US" dirty="0"/>
          </a:p>
          <a:p>
            <a:pPr lvl="1"/>
            <a:r>
              <a:rPr lang="en-US" dirty="0"/>
              <a:t>≈ </a:t>
            </a:r>
            <a:r>
              <a:rPr lang="en-US" i="1" dirty="0" err="1"/>
              <a:t>specificiteit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natuur</a:t>
            </a:r>
            <a:endParaRPr lang="en-US" dirty="0"/>
          </a:p>
          <a:p>
            <a:r>
              <a:rPr lang="en-US" dirty="0"/>
              <a:t>% </a:t>
            </a:r>
            <a:r>
              <a:rPr lang="en-US" b="1" dirty="0"/>
              <a:t>van</a:t>
            </a:r>
            <a:r>
              <a:rPr lang="en-US" dirty="0"/>
              <a:t> N2000 : </a:t>
            </a:r>
            <a:r>
              <a:rPr lang="en-US" dirty="0" err="1"/>
              <a:t>aandeel</a:t>
            </a:r>
            <a:r>
              <a:rPr lang="en-US" dirty="0"/>
              <a:t> </a:t>
            </a:r>
            <a:r>
              <a:rPr lang="en-US" dirty="0" err="1"/>
              <a:t>hokken</a:t>
            </a:r>
            <a:r>
              <a:rPr lang="en-US" dirty="0"/>
              <a:t> van N2000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bezet</a:t>
            </a:r>
            <a:r>
              <a:rPr lang="en-US" dirty="0"/>
              <a:t> is</a:t>
            </a:r>
          </a:p>
          <a:p>
            <a:pPr lvl="1"/>
            <a:r>
              <a:rPr lang="en-US" dirty="0"/>
              <a:t>≈ </a:t>
            </a:r>
            <a:r>
              <a:rPr lang="en-US" i="1" dirty="0" err="1"/>
              <a:t>sensitiviteit</a:t>
            </a:r>
            <a:r>
              <a:rPr lang="en-US" dirty="0"/>
              <a:t> van </a:t>
            </a:r>
            <a:r>
              <a:rPr lang="en-US" dirty="0" err="1"/>
              <a:t>natuur</a:t>
            </a:r>
            <a:endParaRPr lang="nl-BE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C38BB81-4BCC-9788-A77D-943CC51496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56" b="15488"/>
          <a:stretch/>
        </p:blipFill>
        <p:spPr bwMode="auto">
          <a:xfrm>
            <a:off x="1807647" y="2933239"/>
            <a:ext cx="5528706" cy="3924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7A2BE204-1999-CF84-4644-BD8F389FC0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2784" y="3054371"/>
            <a:ext cx="3824960" cy="162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701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57C1B4-F00D-C70B-9413-9796FB88B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PrIUS : criteria : aanwezigheid natuurgeb.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492575-F054-52C1-1362-60B16B7016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87087" y="2232561"/>
            <a:ext cx="5969825" cy="4261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Ovaal 16">
            <a:extLst>
              <a:ext uri="{FF2B5EF4-FFF2-40B4-BE49-F238E27FC236}">
                <a16:creationId xmlns:a16="http://schemas.microsoft.com/office/drawing/2014/main" id="{E6B9762A-C1FF-ED9D-EE6D-41256A07A614}"/>
              </a:ext>
            </a:extLst>
          </p:cNvPr>
          <p:cNvSpPr/>
          <p:nvPr/>
        </p:nvSpPr>
        <p:spPr>
          <a:xfrm>
            <a:off x="6348847" y="4748647"/>
            <a:ext cx="270164" cy="270164"/>
          </a:xfrm>
          <a:prstGeom prst="ellipse">
            <a:avLst/>
          </a:prstGeom>
          <a:ln w="38100">
            <a:solidFill>
              <a:schemeClr val="bg1">
                <a:lumMod val="8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Ovaal 17">
            <a:extLst>
              <a:ext uri="{FF2B5EF4-FFF2-40B4-BE49-F238E27FC236}">
                <a16:creationId xmlns:a16="http://schemas.microsoft.com/office/drawing/2014/main" id="{B338E93A-56A9-F8FF-1996-62275C080F2E}"/>
              </a:ext>
            </a:extLst>
          </p:cNvPr>
          <p:cNvSpPr/>
          <p:nvPr/>
        </p:nvSpPr>
        <p:spPr>
          <a:xfrm>
            <a:off x="5543160" y="4249141"/>
            <a:ext cx="270164" cy="270164"/>
          </a:xfrm>
          <a:prstGeom prst="ellipse">
            <a:avLst/>
          </a:prstGeom>
          <a:ln w="38100">
            <a:solidFill>
              <a:schemeClr val="bg1">
                <a:lumMod val="8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Ovaal 18">
            <a:extLst>
              <a:ext uri="{FF2B5EF4-FFF2-40B4-BE49-F238E27FC236}">
                <a16:creationId xmlns:a16="http://schemas.microsoft.com/office/drawing/2014/main" id="{633476F2-C9B9-AF4F-4F67-9617AE4962A9}"/>
              </a:ext>
            </a:extLst>
          </p:cNvPr>
          <p:cNvSpPr/>
          <p:nvPr/>
        </p:nvSpPr>
        <p:spPr>
          <a:xfrm>
            <a:off x="4002077" y="2452997"/>
            <a:ext cx="270164" cy="270164"/>
          </a:xfrm>
          <a:prstGeom prst="ellipse">
            <a:avLst/>
          </a:prstGeom>
          <a:ln w="38100">
            <a:solidFill>
              <a:schemeClr val="bg1">
                <a:lumMod val="8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1AA0CD36-4DEB-A487-1669-2B2E33D6C6EC}"/>
              </a:ext>
            </a:extLst>
          </p:cNvPr>
          <p:cNvSpPr/>
          <p:nvPr/>
        </p:nvSpPr>
        <p:spPr>
          <a:xfrm>
            <a:off x="4108209" y="2549524"/>
            <a:ext cx="270164" cy="270164"/>
          </a:xfrm>
          <a:prstGeom prst="ellipse">
            <a:avLst/>
          </a:prstGeom>
          <a:ln w="38100">
            <a:solidFill>
              <a:schemeClr val="bg1">
                <a:lumMod val="8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id="{767983B7-E0B5-835C-9FAE-7984A70943FD}"/>
              </a:ext>
            </a:extLst>
          </p:cNvPr>
          <p:cNvSpPr/>
          <p:nvPr/>
        </p:nvSpPr>
        <p:spPr>
          <a:xfrm>
            <a:off x="3515319" y="2977000"/>
            <a:ext cx="270164" cy="270164"/>
          </a:xfrm>
          <a:prstGeom prst="ellipse">
            <a:avLst/>
          </a:prstGeom>
          <a:ln w="38100">
            <a:solidFill>
              <a:schemeClr val="bg1">
                <a:lumMod val="8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2" name="Ovaal 21">
            <a:extLst>
              <a:ext uri="{FF2B5EF4-FFF2-40B4-BE49-F238E27FC236}">
                <a16:creationId xmlns:a16="http://schemas.microsoft.com/office/drawing/2014/main" id="{3965598D-0F05-8DEE-863C-EC1ECB0C21A2}"/>
              </a:ext>
            </a:extLst>
          </p:cNvPr>
          <p:cNvSpPr/>
          <p:nvPr/>
        </p:nvSpPr>
        <p:spPr>
          <a:xfrm>
            <a:off x="3593641" y="3947804"/>
            <a:ext cx="270164" cy="270164"/>
          </a:xfrm>
          <a:prstGeom prst="ellipse">
            <a:avLst/>
          </a:prstGeom>
          <a:ln w="38100">
            <a:solidFill>
              <a:schemeClr val="bg1">
                <a:lumMod val="8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882712AA-3FA1-723F-FF36-02A53CFE03BB}"/>
              </a:ext>
            </a:extLst>
          </p:cNvPr>
          <p:cNvCxnSpPr>
            <a:cxnSpLocks/>
            <a:stCxn id="18" idx="7"/>
            <a:endCxn id="6" idx="1"/>
          </p:cNvCxnSpPr>
          <p:nvPr/>
        </p:nvCxnSpPr>
        <p:spPr>
          <a:xfrm flipV="1">
            <a:off x="5773759" y="3698393"/>
            <a:ext cx="1995416" cy="590313"/>
          </a:xfrm>
          <a:prstGeom prst="line">
            <a:avLst/>
          </a:prstGeom>
          <a:ln w="412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9618D9A8-AED9-4ECC-436B-621424A03341}"/>
              </a:ext>
            </a:extLst>
          </p:cNvPr>
          <p:cNvCxnSpPr>
            <a:endCxn id="8" idx="1"/>
          </p:cNvCxnSpPr>
          <p:nvPr/>
        </p:nvCxnSpPr>
        <p:spPr>
          <a:xfrm flipV="1">
            <a:off x="6619011" y="4775122"/>
            <a:ext cx="1150164" cy="108607"/>
          </a:xfrm>
          <a:prstGeom prst="line">
            <a:avLst/>
          </a:prstGeom>
          <a:ln w="412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340AA018-784D-B1DF-16C2-913EFA0E81CD}"/>
              </a:ext>
            </a:extLst>
          </p:cNvPr>
          <p:cNvCxnSpPr>
            <a:stCxn id="19" idx="0"/>
            <a:endCxn id="14" idx="2"/>
          </p:cNvCxnSpPr>
          <p:nvPr/>
        </p:nvCxnSpPr>
        <p:spPr>
          <a:xfrm flipV="1">
            <a:off x="4137159" y="2166098"/>
            <a:ext cx="0" cy="286899"/>
          </a:xfrm>
          <a:prstGeom prst="line">
            <a:avLst/>
          </a:prstGeom>
          <a:ln w="412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0705694A-F102-618C-B1F1-71A2A6699D69}"/>
              </a:ext>
            </a:extLst>
          </p:cNvPr>
          <p:cNvCxnSpPr>
            <a:cxnSpLocks/>
            <a:stCxn id="20" idx="7"/>
            <a:endCxn id="16" idx="2"/>
          </p:cNvCxnSpPr>
          <p:nvPr/>
        </p:nvCxnSpPr>
        <p:spPr>
          <a:xfrm flipV="1">
            <a:off x="4338808" y="2166098"/>
            <a:ext cx="930998" cy="422991"/>
          </a:xfrm>
          <a:prstGeom prst="line">
            <a:avLst/>
          </a:prstGeom>
          <a:ln w="412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32">
            <a:extLst>
              <a:ext uri="{FF2B5EF4-FFF2-40B4-BE49-F238E27FC236}">
                <a16:creationId xmlns:a16="http://schemas.microsoft.com/office/drawing/2014/main" id="{AB62F98E-EC1B-570E-DD0E-84FF83C5904C}"/>
              </a:ext>
            </a:extLst>
          </p:cNvPr>
          <p:cNvCxnSpPr>
            <a:cxnSpLocks/>
            <a:stCxn id="21" idx="2"/>
            <a:endCxn id="10" idx="3"/>
          </p:cNvCxnSpPr>
          <p:nvPr/>
        </p:nvCxnSpPr>
        <p:spPr>
          <a:xfrm flipH="1">
            <a:off x="1374824" y="3112082"/>
            <a:ext cx="2140495" cy="585082"/>
          </a:xfrm>
          <a:prstGeom prst="line">
            <a:avLst/>
          </a:prstGeom>
          <a:ln w="412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34">
            <a:extLst>
              <a:ext uri="{FF2B5EF4-FFF2-40B4-BE49-F238E27FC236}">
                <a16:creationId xmlns:a16="http://schemas.microsoft.com/office/drawing/2014/main" id="{81AEDAA8-54CA-F982-4F64-731BBD2C1D56}"/>
              </a:ext>
            </a:extLst>
          </p:cNvPr>
          <p:cNvCxnSpPr>
            <a:stCxn id="12" idx="3"/>
            <a:endCxn id="22" idx="2"/>
          </p:cNvCxnSpPr>
          <p:nvPr/>
        </p:nvCxnSpPr>
        <p:spPr>
          <a:xfrm flipV="1">
            <a:off x="1374824" y="4082886"/>
            <a:ext cx="2218817" cy="692236"/>
          </a:xfrm>
          <a:prstGeom prst="line">
            <a:avLst/>
          </a:prstGeom>
          <a:ln w="412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Afbeelding 15" descr="Afbeelding met vogel, watervogel, gans, buitenshuis&#10;&#10;Automatisch gegenereerde beschrijving">
            <a:extLst>
              <a:ext uri="{FF2B5EF4-FFF2-40B4-BE49-F238E27FC236}">
                <a16:creationId xmlns:a16="http://schemas.microsoft.com/office/drawing/2014/main" id="{94172282-D897-C068-E94D-8C477C27C4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9806" y="1266098"/>
            <a:ext cx="900000" cy="9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Afbeelding 13" descr="Afbeelding met vogel, watervogel, snavel, buitenshuis&#10;&#10;Automatisch gegenereerde beschrijving">
            <a:extLst>
              <a:ext uri="{FF2B5EF4-FFF2-40B4-BE49-F238E27FC236}">
                <a16:creationId xmlns:a16="http://schemas.microsoft.com/office/drawing/2014/main" id="{E490BB05-13F3-E9D9-C845-97A5DE129A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7159" y="1266098"/>
            <a:ext cx="900000" cy="9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Afbeelding 5" descr="Afbeelding met plant, Zaadplant, Stengel, boom&#10;&#10;Automatisch gegenereerde beschrijving">
            <a:extLst>
              <a:ext uri="{FF2B5EF4-FFF2-40B4-BE49-F238E27FC236}">
                <a16:creationId xmlns:a16="http://schemas.microsoft.com/office/drawing/2014/main" id="{31264979-2254-FD17-07BF-8D224E46F7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9175" y="3248393"/>
            <a:ext cx="900000" cy="9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Afbeelding 7" descr="Afbeelding met zoogdier, buitenshuis, knaagdier, grondeekhoorn&#10;&#10;Automatisch gegenereerde beschrijving">
            <a:extLst>
              <a:ext uri="{FF2B5EF4-FFF2-40B4-BE49-F238E27FC236}">
                <a16:creationId xmlns:a16="http://schemas.microsoft.com/office/drawing/2014/main" id="{4134F1CE-54D3-B88E-E0E8-EC7BD28DA6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9175" y="4325122"/>
            <a:ext cx="900000" cy="9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Afbeelding 9" descr="Afbeelding met bij, insect, Bestuiver, Vliesvleugelig insect&#10;&#10;Automatisch gegenereerde beschrijving">
            <a:extLst>
              <a:ext uri="{FF2B5EF4-FFF2-40B4-BE49-F238E27FC236}">
                <a16:creationId xmlns:a16="http://schemas.microsoft.com/office/drawing/2014/main" id="{2434222B-B123-6C39-EE3C-55278220E2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824" y="3247164"/>
            <a:ext cx="900000" cy="9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Afbeelding 11" descr="Afbeelding met plant, bloem, Aardplant, blad&#10;&#10;Automatisch gegenereerde beschrijving">
            <a:extLst>
              <a:ext uri="{FF2B5EF4-FFF2-40B4-BE49-F238E27FC236}">
                <a16:creationId xmlns:a16="http://schemas.microsoft.com/office/drawing/2014/main" id="{87E672CB-5C79-5C11-E59C-CF77ACE298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824" y="4325122"/>
            <a:ext cx="900000" cy="90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49005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D3B38C5C-08B6-AF64-8939-3E41D44FB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576" y="603600"/>
            <a:ext cx="7951424" cy="747680"/>
          </a:xfrm>
        </p:spPr>
        <p:txBody>
          <a:bodyPr/>
          <a:lstStyle/>
          <a:p>
            <a:r>
              <a:rPr lang="nl-BE" dirty="0"/>
              <a:t>PrIUS : criteria : status van toename</a:t>
            </a:r>
            <a:br>
              <a:rPr lang="nl-BE" dirty="0"/>
            </a:br>
            <a:endParaRPr lang="nl-BE" dirty="0"/>
          </a:p>
        </p:txBody>
      </p:sp>
      <p:pic>
        <p:nvPicPr>
          <p:cNvPr id="3" name="Afbeelding 2" descr="Afbeelding met diagram, lijn, schermopname, Perceel&#10;&#10;Automatisch gegenereerde beschrijving">
            <a:extLst>
              <a:ext uri="{FF2B5EF4-FFF2-40B4-BE49-F238E27FC236}">
                <a16:creationId xmlns:a16="http://schemas.microsoft.com/office/drawing/2014/main" id="{783B1F8C-28FF-108C-0F2C-6E0AB493CA1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45" y="2058320"/>
            <a:ext cx="4178515" cy="238772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E078BB9F-073F-83AF-7113-0C190F9B25FB}"/>
              </a:ext>
            </a:extLst>
          </p:cNvPr>
          <p:cNvSpPr txBox="1"/>
          <p:nvPr/>
        </p:nvSpPr>
        <p:spPr>
          <a:xfrm>
            <a:off x="532565" y="4446043"/>
            <a:ext cx="3986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/>
              <a:t>Zonnebaars</a:t>
            </a:r>
            <a:r>
              <a:rPr lang="nl-BE" dirty="0"/>
              <a:t> (opkomend)</a:t>
            </a:r>
          </a:p>
        </p:txBody>
      </p:sp>
      <p:pic>
        <p:nvPicPr>
          <p:cNvPr id="10" name="Afbeelding 9" descr="Afbeelding met diagram, lijn, Perceel&#10;&#10;Automatisch gegenereerde beschrijving">
            <a:extLst>
              <a:ext uri="{FF2B5EF4-FFF2-40B4-BE49-F238E27FC236}">
                <a16:creationId xmlns:a16="http://schemas.microsoft.com/office/drawing/2014/main" id="{091E2AAD-50DC-7D4D-98C8-3A6AEA151F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0683" y="2058320"/>
            <a:ext cx="4178517" cy="2387724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406D9216-BC22-CF68-29CD-17AB063837B3}"/>
              </a:ext>
            </a:extLst>
          </p:cNvPr>
          <p:cNvSpPr txBox="1"/>
          <p:nvPr/>
        </p:nvSpPr>
        <p:spPr>
          <a:xfrm>
            <a:off x="4782101" y="4446043"/>
            <a:ext cx="3986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/>
              <a:t>Blauwbandgrondel</a:t>
            </a:r>
            <a:r>
              <a:rPr lang="nl-BE" dirty="0"/>
              <a:t> (niet opkomend)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822433E7-CFDD-3E7D-298C-CC1C0985CF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3280" y="1310640"/>
            <a:ext cx="7995920" cy="4409440"/>
          </a:xfrm>
        </p:spPr>
        <p:txBody>
          <a:bodyPr/>
          <a:lstStyle/>
          <a:p>
            <a:r>
              <a:rPr lang="nl-BE" dirty="0" err="1"/>
              <a:t>TrIAS</a:t>
            </a:r>
            <a:r>
              <a:rPr lang="nl-BE" dirty="0"/>
              <a:t>-workflow (statistisch model)</a:t>
            </a:r>
          </a:p>
        </p:txBody>
      </p:sp>
      <p:pic>
        <p:nvPicPr>
          <p:cNvPr id="7" name="Afbeelding 6" descr="Afbeelding met vis, Vin, water, Maritieme biologie&#10;&#10;Automatisch gegenereerde beschrijving">
            <a:extLst>
              <a:ext uri="{FF2B5EF4-FFF2-40B4-BE49-F238E27FC236}">
                <a16:creationId xmlns:a16="http://schemas.microsoft.com/office/drawing/2014/main" id="{EC50CF4B-8E49-D4BC-5E9B-042AD342202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7578" y="4912814"/>
            <a:ext cx="2746209" cy="18240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94822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5553D1-F900-CBB3-2532-32CBD181D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Rapport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364870C-ED81-C585-50CF-5EF6F9171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95" y="1351280"/>
            <a:ext cx="3786389" cy="51945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3A6E1EAA-E129-CC32-16F1-6495A90CE242}"/>
              </a:ext>
            </a:extLst>
          </p:cNvPr>
          <p:cNvSpPr txBox="1"/>
          <p:nvPr/>
        </p:nvSpPr>
        <p:spPr>
          <a:xfrm>
            <a:off x="4572000" y="1351280"/>
            <a:ext cx="37863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URL: </a:t>
            </a:r>
            <a:r>
              <a:rPr lang="nl-BE" dirty="0">
                <a:hlinkClick r:id="rId4"/>
              </a:rPr>
              <a:t>10.21436/inbor.88096226</a:t>
            </a:r>
            <a:endParaRPr lang="nl-BE" dirty="0"/>
          </a:p>
          <a:p>
            <a:endParaRPr lang="nl-BE" dirty="0"/>
          </a:p>
          <a:p>
            <a:r>
              <a:rPr lang="nl-BE" dirty="0"/>
              <a:t>Of via </a:t>
            </a:r>
            <a:r>
              <a:rPr lang="nl-BE" dirty="0">
                <a:hlinkClick r:id="rId5"/>
              </a:rPr>
              <a:t>https://pureportal.inbo.be/</a:t>
            </a:r>
            <a:endParaRPr lang="nl-BE" dirty="0"/>
          </a:p>
          <a:p>
            <a:endParaRPr lang="nl-BE" dirty="0"/>
          </a:p>
          <a:p>
            <a:r>
              <a:rPr lang="nl-BE" dirty="0"/>
              <a:t>Of </a:t>
            </a:r>
            <a:r>
              <a:rPr lang="nl-BE" i="1" dirty="0"/>
              <a:t>google</a:t>
            </a:r>
            <a:r>
              <a:rPr lang="nl-BE" dirty="0"/>
              <a:t> !</a:t>
            </a:r>
            <a:endParaRPr lang="nl-BE" i="1" dirty="0"/>
          </a:p>
        </p:txBody>
      </p:sp>
    </p:spTree>
    <p:extLst>
      <p:ext uri="{BB962C8B-B14F-4D97-AF65-F5344CB8AC3E}">
        <p14:creationId xmlns:p14="http://schemas.microsoft.com/office/powerpoint/2010/main" val="4015591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D3B38C5C-08B6-AF64-8939-3E41D44FB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576" y="603600"/>
            <a:ext cx="7951424" cy="747680"/>
          </a:xfrm>
        </p:spPr>
        <p:txBody>
          <a:bodyPr/>
          <a:lstStyle/>
          <a:p>
            <a:r>
              <a:rPr lang="nl-BE" dirty="0"/>
              <a:t>PrIUS : criteria : status van toename</a:t>
            </a:r>
            <a:br>
              <a:rPr lang="nl-BE" dirty="0"/>
            </a:br>
            <a:endParaRPr lang="nl-BE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F8F7FD9-954F-F432-AE86-069B3B6229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9920" y="1703397"/>
            <a:ext cx="4637840" cy="3813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2E16D575-B830-4544-7707-D35208959F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20464" y="1761886"/>
            <a:ext cx="4023360" cy="3754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05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85D2F7-E058-7B4C-D06C-1959BEACC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200" dirty="0"/>
              <a:t>PrIUS : criteria : </a:t>
            </a:r>
            <a:r>
              <a:rPr lang="nl-BE" sz="3200" dirty="0" err="1"/>
              <a:t>internat</a:t>
            </a:r>
            <a:r>
              <a:rPr lang="nl-BE" sz="3200" dirty="0"/>
              <a:t>. verantwoordelijkheid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AA12C0F-0873-FBFF-D717-9DB356D2B51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/>
              <a:t>Internationaal toneel!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7AC2866-9C1D-1C77-0849-1E9351D435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079" y="1875598"/>
            <a:ext cx="4457699" cy="29761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E3FCEB6-5F75-86F5-F64F-D2B2AC4EF7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5190" y="1875598"/>
            <a:ext cx="4457699" cy="29761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20210F8E-958C-14CC-8B4C-01ECA3696BE7}"/>
              </a:ext>
            </a:extLst>
          </p:cNvPr>
          <p:cNvSpPr txBox="1"/>
          <p:nvPr/>
        </p:nvSpPr>
        <p:spPr>
          <a:xfrm>
            <a:off x="135079" y="4851746"/>
            <a:ext cx="4457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/>
              <a:t>Chinese </a:t>
            </a:r>
            <a:r>
              <a:rPr lang="nl-BE" b="1" dirty="0" err="1"/>
              <a:t>muntjak</a:t>
            </a:r>
            <a:endParaRPr lang="nl-BE" b="1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FD0CE244-E215-E913-5449-641671E6CC19}"/>
              </a:ext>
            </a:extLst>
          </p:cNvPr>
          <p:cNvSpPr txBox="1"/>
          <p:nvPr/>
        </p:nvSpPr>
        <p:spPr>
          <a:xfrm>
            <a:off x="4635190" y="4847008"/>
            <a:ext cx="4457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/>
              <a:t>Amerikaanse stierkikker</a:t>
            </a:r>
          </a:p>
        </p:txBody>
      </p:sp>
      <p:pic>
        <p:nvPicPr>
          <p:cNvPr id="8" name="Afbeelding 7" descr="Afbeelding met zoogdier, gras, buitenshuis, fauna&#10;&#10;Automatisch gegenereerde beschrijving">
            <a:extLst>
              <a:ext uri="{FF2B5EF4-FFF2-40B4-BE49-F238E27FC236}">
                <a16:creationId xmlns:a16="http://schemas.microsoft.com/office/drawing/2014/main" id="{FEE07F28-3ABE-34FB-9ADD-37EC90CDE85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0170" y="5296076"/>
            <a:ext cx="2087733" cy="13921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Afbeelding 12" descr="Afbeelding met kikker, amfibisch, Echte kikker, pad&#10;&#10;Automatisch gegenereerde beschrijving">
            <a:extLst>
              <a:ext uri="{FF2B5EF4-FFF2-40B4-BE49-F238E27FC236}">
                <a16:creationId xmlns:a16="http://schemas.microsoft.com/office/drawing/2014/main" id="{DA07DC59-24BC-D046-C00E-2A298DC615B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7695" y="5296076"/>
            <a:ext cx="2092688" cy="13921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1834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D3B38C5C-08B6-AF64-8939-3E41D44FB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576" y="603600"/>
            <a:ext cx="7951424" cy="747680"/>
          </a:xfrm>
        </p:spPr>
        <p:txBody>
          <a:bodyPr/>
          <a:lstStyle/>
          <a:p>
            <a:r>
              <a:rPr lang="nl-BE" dirty="0"/>
              <a:t>PrIUS : criteria : beheerbaarheid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58946039-B854-4C7D-9958-A6756A2B8A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3280" y="1310640"/>
            <a:ext cx="8087360" cy="5295900"/>
          </a:xfrm>
        </p:spPr>
        <p:txBody>
          <a:bodyPr/>
          <a:lstStyle/>
          <a:p>
            <a:r>
              <a:rPr lang="nl-BE" b="1" dirty="0"/>
              <a:t>Handelingsperspectief</a:t>
            </a:r>
            <a:r>
              <a:rPr lang="nl-BE" dirty="0"/>
              <a:t>: de mate waarin de besteding van middelen tot duurzame resultaten leidt maar ook redelijk is</a:t>
            </a:r>
          </a:p>
          <a:p>
            <a:endParaRPr lang="nl-BE" dirty="0"/>
          </a:p>
          <a:p>
            <a:r>
              <a:rPr lang="nl-BE" b="1" dirty="0"/>
              <a:t>Moeilijkste</a:t>
            </a:r>
            <a:r>
              <a:rPr lang="nl-BE" dirty="0"/>
              <a:t> criterium</a:t>
            </a:r>
          </a:p>
          <a:p>
            <a:pPr lvl="1"/>
            <a:r>
              <a:rPr lang="nl-BE" dirty="0"/>
              <a:t>Sensitief: een klein verschil in beheerbaarheid betekent een groot verschil in aanpak</a:t>
            </a:r>
          </a:p>
          <a:p>
            <a:pPr lvl="1"/>
            <a:r>
              <a:rPr lang="nl-BE" dirty="0"/>
              <a:t>Data-intensief: kwantificeerbaar, maar vraagt veel en goede data</a:t>
            </a:r>
          </a:p>
          <a:p>
            <a:pPr lvl="1"/>
            <a:r>
              <a:rPr lang="nl-BE" dirty="0"/>
              <a:t>Praktijk: inschatting, ervaring…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9C329BC-9669-8CBC-1DB9-9F461E709C4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448" y="3997443"/>
            <a:ext cx="3060089" cy="269858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AA92D1E-E22F-8D45-AA3D-9B0E6503F5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9461" y="3997442"/>
            <a:ext cx="5207675" cy="2609097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07216A18-65E9-6E61-463E-86B75D82DA79}"/>
              </a:ext>
            </a:extLst>
          </p:cNvPr>
          <p:cNvSpPr txBox="1"/>
          <p:nvPr/>
        </p:nvSpPr>
        <p:spPr>
          <a:xfrm>
            <a:off x="648070" y="6606539"/>
            <a:ext cx="31249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100" b="1" dirty="0"/>
              <a:t>Chinese wolhandkrab </a:t>
            </a:r>
            <a:r>
              <a:rPr lang="nl-BE" sz="1100" dirty="0"/>
              <a:t>- Zhang (2019) J </a:t>
            </a:r>
            <a:r>
              <a:rPr lang="nl-BE" sz="1100" dirty="0" err="1"/>
              <a:t>Crust</a:t>
            </a:r>
            <a:r>
              <a:rPr lang="nl-BE" sz="1100" dirty="0"/>
              <a:t> </a:t>
            </a:r>
            <a:r>
              <a:rPr lang="nl-BE" sz="1100" dirty="0" err="1"/>
              <a:t>Biol</a:t>
            </a:r>
            <a:endParaRPr lang="nl-BE" sz="1100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34D3D5F8-9F3C-8951-5F3F-7D86E1C5A9DF}"/>
              </a:ext>
            </a:extLst>
          </p:cNvPr>
          <p:cNvSpPr txBox="1"/>
          <p:nvPr/>
        </p:nvSpPr>
        <p:spPr>
          <a:xfrm>
            <a:off x="3903368" y="6606539"/>
            <a:ext cx="48086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100" b="1" dirty="0"/>
              <a:t>Wasbeerhond</a:t>
            </a:r>
            <a:r>
              <a:rPr lang="nl-BE" sz="1100" dirty="0"/>
              <a:t> (DK)</a:t>
            </a:r>
            <a:r>
              <a:rPr lang="nl-BE" sz="1100" b="1" dirty="0"/>
              <a:t> </a:t>
            </a:r>
            <a:r>
              <a:rPr lang="nl-BE" sz="1100" dirty="0"/>
              <a:t>– Romer (2015) </a:t>
            </a:r>
            <a:r>
              <a:rPr lang="nl-BE" sz="1100" dirty="0" err="1"/>
              <a:t>Arch</a:t>
            </a:r>
            <a:r>
              <a:rPr lang="nl-BE" sz="1100" dirty="0"/>
              <a:t> </a:t>
            </a:r>
            <a:r>
              <a:rPr lang="nl-BE" sz="1100" dirty="0" err="1"/>
              <a:t>Biol</a:t>
            </a:r>
            <a:r>
              <a:rPr lang="nl-BE" sz="1100" dirty="0"/>
              <a:t> </a:t>
            </a:r>
            <a:r>
              <a:rPr lang="nl-BE" sz="1100" dirty="0" err="1"/>
              <a:t>Sci</a:t>
            </a:r>
            <a:endParaRPr lang="nl-BE" sz="1100" dirty="0"/>
          </a:p>
        </p:txBody>
      </p:sp>
    </p:spTree>
    <p:extLst>
      <p:ext uri="{BB962C8B-B14F-4D97-AF65-F5344CB8AC3E}">
        <p14:creationId xmlns:p14="http://schemas.microsoft.com/office/powerpoint/2010/main" val="16437223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D3B38C5C-08B6-AF64-8939-3E41D44FB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576" y="603600"/>
            <a:ext cx="7951424" cy="747680"/>
          </a:xfrm>
        </p:spPr>
        <p:txBody>
          <a:bodyPr/>
          <a:lstStyle/>
          <a:p>
            <a:r>
              <a:rPr lang="nl-BE" dirty="0"/>
              <a:t>PrIUS : criteria : beheerbaarheid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58946039-B854-4C7D-9958-A6756A2B8A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3280" y="1310640"/>
            <a:ext cx="8087360" cy="5295900"/>
          </a:xfrm>
        </p:spPr>
        <p:txBody>
          <a:bodyPr/>
          <a:lstStyle/>
          <a:p>
            <a:pPr>
              <a:buNone/>
            </a:pPr>
            <a:endParaRPr lang="nl-BE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9654CB6-509C-ABB8-20FC-C2D61AC379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06463" y="1168169"/>
            <a:ext cx="6177445" cy="5621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22957F98-0BC2-18A2-F326-85A91B8CAA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415" y="2058320"/>
            <a:ext cx="2414726" cy="342514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46927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PrIUS : integratie : kader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002" y="1340889"/>
            <a:ext cx="7218572" cy="541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0143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PrIUS : integratie : groepen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496" y="1300480"/>
            <a:ext cx="8291984" cy="5323840"/>
          </a:xfrm>
        </p:spPr>
        <p:txBody>
          <a:bodyPr/>
          <a:lstStyle/>
          <a:p>
            <a:pPr>
              <a:buNone/>
            </a:pPr>
            <a:r>
              <a:rPr lang="nl-BE" dirty="0"/>
              <a:t>Samenvatting </a:t>
            </a:r>
            <a:r>
              <a:rPr lang="nl-BE" b="1" dirty="0"/>
              <a:t>soorten</a:t>
            </a:r>
            <a:r>
              <a:rPr lang="nl-BE" dirty="0"/>
              <a:t>:</a:t>
            </a:r>
          </a:p>
          <a:p>
            <a:endParaRPr lang="nl-BE" dirty="0"/>
          </a:p>
          <a:p>
            <a:r>
              <a:rPr lang="nl-BE" dirty="0"/>
              <a:t>Voor het natuurbehoud irrelevante soorten (</a:t>
            </a:r>
            <a:r>
              <a:rPr lang="nl-BE" b="1" dirty="0"/>
              <a:t>IRR</a:t>
            </a:r>
            <a:r>
              <a:rPr lang="nl-BE" dirty="0"/>
              <a:t>) – 6 </a:t>
            </a:r>
            <a:r>
              <a:rPr lang="nl-BE" dirty="0" err="1"/>
              <a:t>spp</a:t>
            </a:r>
            <a:r>
              <a:rPr lang="nl-BE" dirty="0"/>
              <a:t>.</a:t>
            </a:r>
          </a:p>
          <a:p>
            <a:r>
              <a:rPr lang="nl-BE" dirty="0"/>
              <a:t>Relevant, maar afwezig (</a:t>
            </a:r>
            <a:r>
              <a:rPr lang="nl-BE" b="1" dirty="0"/>
              <a:t>REL-AFW</a:t>
            </a:r>
            <a:r>
              <a:rPr lang="nl-BE" dirty="0"/>
              <a:t>) – 39 </a:t>
            </a:r>
            <a:r>
              <a:rPr lang="nl-BE" dirty="0" err="1"/>
              <a:t>spp</a:t>
            </a:r>
            <a:r>
              <a:rPr lang="nl-BE" dirty="0"/>
              <a:t>.</a:t>
            </a:r>
          </a:p>
          <a:p>
            <a:r>
              <a:rPr lang="nl-BE" dirty="0"/>
              <a:t>Aanwezig, maar sporadisch (</a:t>
            </a:r>
            <a:r>
              <a:rPr lang="nl-BE" b="1" dirty="0"/>
              <a:t>REL-AAN-SPO</a:t>
            </a:r>
            <a:r>
              <a:rPr lang="nl-BE" dirty="0"/>
              <a:t>) – 18 </a:t>
            </a:r>
            <a:r>
              <a:rPr lang="nl-BE" dirty="0" err="1"/>
              <a:t>spp</a:t>
            </a:r>
            <a:r>
              <a:rPr lang="nl-BE" dirty="0"/>
              <a:t>.</a:t>
            </a:r>
          </a:p>
          <a:p>
            <a:r>
              <a:rPr lang="nl-BE" dirty="0"/>
              <a:t>Gevestigd, maar beperkt (</a:t>
            </a:r>
            <a:r>
              <a:rPr lang="nl-BE" b="1" dirty="0"/>
              <a:t>REL-AAN-GEV-BEP</a:t>
            </a:r>
            <a:r>
              <a:rPr lang="nl-BE" dirty="0"/>
              <a:t>) – 13 </a:t>
            </a:r>
            <a:r>
              <a:rPr lang="nl-BE" dirty="0" err="1"/>
              <a:t>spp</a:t>
            </a:r>
            <a:r>
              <a:rPr lang="nl-BE" dirty="0"/>
              <a:t>.</a:t>
            </a:r>
          </a:p>
          <a:p>
            <a:r>
              <a:rPr lang="nl-BE" dirty="0"/>
              <a:t>Wijdverspreid, vooral buiten natuur (</a:t>
            </a:r>
            <a:r>
              <a:rPr lang="nl-BE" b="1" dirty="0"/>
              <a:t>REL-AAN-GEV-VER-BUI</a:t>
            </a:r>
            <a:r>
              <a:rPr lang="nl-BE" dirty="0"/>
              <a:t>) – 13 </a:t>
            </a:r>
            <a:r>
              <a:rPr lang="nl-BE" dirty="0" err="1"/>
              <a:t>spp</a:t>
            </a:r>
            <a:r>
              <a:rPr lang="nl-BE" dirty="0"/>
              <a:t>.</a:t>
            </a:r>
          </a:p>
          <a:p>
            <a:r>
              <a:rPr lang="nl-BE" dirty="0"/>
              <a:t>Wijdverspreid, vooral binnen natuur (</a:t>
            </a:r>
            <a:r>
              <a:rPr lang="nl-BE" b="1" dirty="0"/>
              <a:t>REL-AAN-GEV-VER-NAT</a:t>
            </a:r>
            <a:r>
              <a:rPr lang="nl-BE" dirty="0"/>
              <a:t>) – 6 </a:t>
            </a:r>
            <a:r>
              <a:rPr lang="nl-BE" dirty="0" err="1"/>
              <a:t>spp</a:t>
            </a:r>
            <a:r>
              <a:rPr lang="nl-BE" dirty="0"/>
              <a:t>.</a:t>
            </a:r>
          </a:p>
          <a:p>
            <a:endParaRPr lang="nl-BE" dirty="0"/>
          </a:p>
          <a:p>
            <a:endParaRPr lang="nl-BE" dirty="0"/>
          </a:p>
        </p:txBody>
      </p:sp>
      <p:pic>
        <p:nvPicPr>
          <p:cNvPr id="6" name="Afbeelding 5" descr="Afbeelding met zoogdier, eekhoorn, buitenshuis, boom&#10;&#10;Automatisch gegenereerde beschrijving">
            <a:extLst>
              <a:ext uri="{FF2B5EF4-FFF2-40B4-BE49-F238E27FC236}">
                <a16:creationId xmlns:a16="http://schemas.microsoft.com/office/drawing/2014/main" id="{AD72B493-56C2-8ED1-DD4A-7BE93964DE5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9860" y="4382451"/>
            <a:ext cx="3524280" cy="23501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973331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PrIUS : integratie : groepen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/>
              <a:t>Voor het natuurbehoud irrelevante soorten </a:t>
            </a:r>
          </a:p>
          <a:p>
            <a:r>
              <a:rPr lang="nl-BE" dirty="0"/>
              <a:t>Groep = </a:t>
            </a:r>
            <a:r>
              <a:rPr lang="nl-BE" b="1" dirty="0"/>
              <a:t>IRR</a:t>
            </a:r>
          </a:p>
          <a:p>
            <a:pPr lvl="1"/>
            <a:r>
              <a:rPr lang="nl-BE" dirty="0"/>
              <a:t>Exclusie van mariene soorten</a:t>
            </a:r>
          </a:p>
          <a:p>
            <a:pPr lvl="1"/>
            <a:r>
              <a:rPr lang="nl-BE" dirty="0"/>
              <a:t>Exclusie van soorten zonder bewezen impact op natuur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698" y="3545840"/>
            <a:ext cx="7744176" cy="219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77648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PrIUS : integratie : groepen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/>
              <a:t>Relevant, maar afwezig</a:t>
            </a:r>
          </a:p>
          <a:p>
            <a:r>
              <a:rPr lang="nl-BE" dirty="0"/>
              <a:t>Groep = </a:t>
            </a:r>
            <a:r>
              <a:rPr lang="nl-BE" b="1" dirty="0"/>
              <a:t>REL-AFW</a:t>
            </a:r>
          </a:p>
          <a:p>
            <a:pPr lvl="1"/>
            <a:r>
              <a:rPr lang="nl-BE" dirty="0"/>
              <a:t>Snelle respons (in strikte zin)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130" y="3098799"/>
            <a:ext cx="3760469" cy="323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3098799"/>
            <a:ext cx="4692968" cy="2394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34705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PrIUS : integratie : groepen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760575" y="1381760"/>
            <a:ext cx="8258733" cy="4724400"/>
          </a:xfrm>
        </p:spPr>
        <p:txBody>
          <a:bodyPr/>
          <a:lstStyle/>
          <a:p>
            <a:r>
              <a:rPr lang="nl-BE" dirty="0"/>
              <a:t>Relevant, aanwezig, maar sporadisch</a:t>
            </a:r>
          </a:p>
          <a:p>
            <a:r>
              <a:rPr lang="nl-BE" dirty="0"/>
              <a:t>Groep = </a:t>
            </a:r>
            <a:r>
              <a:rPr lang="nl-BE" b="1" dirty="0"/>
              <a:t>REL-AAN-SPO</a:t>
            </a:r>
          </a:p>
          <a:p>
            <a:pPr lvl="1"/>
            <a:r>
              <a:rPr lang="nl-BE" dirty="0"/>
              <a:t>Snelle respons (in brede zin)</a:t>
            </a:r>
          </a:p>
          <a:p>
            <a:pPr lvl="1"/>
            <a:r>
              <a:rPr lang="nl-BE" dirty="0"/>
              <a:t>Geen goede kandidaten voor </a:t>
            </a:r>
            <a:r>
              <a:rPr lang="nl-BE" i="1" dirty="0"/>
              <a:t>totaal-beheerregeling </a:t>
            </a:r>
            <a:r>
              <a:rPr lang="nl-BE" dirty="0"/>
              <a:t>(teveel onbekenden)</a:t>
            </a:r>
          </a:p>
          <a:p>
            <a:pPr lvl="1"/>
            <a:r>
              <a:rPr lang="nl-BE" dirty="0"/>
              <a:t>Wel voor </a:t>
            </a:r>
            <a:r>
              <a:rPr lang="nl-BE" i="1" dirty="0"/>
              <a:t>partiële beheerregeling</a:t>
            </a:r>
            <a:r>
              <a:rPr lang="nl-BE" dirty="0"/>
              <a:t> (wegwerken barrières)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3505" y="3187874"/>
            <a:ext cx="5316990" cy="3532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71017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PrIUS : integratie : groepen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/>
              <a:t>Relevant, aanwezig, gevestigd, maar beperkt (&lt; 120 hokken)</a:t>
            </a:r>
          </a:p>
          <a:p>
            <a:r>
              <a:rPr lang="nl-BE" dirty="0"/>
              <a:t>Groep = </a:t>
            </a:r>
            <a:r>
              <a:rPr lang="nl-BE" b="1" dirty="0"/>
              <a:t>REL-AAN-GEV-BEP</a:t>
            </a:r>
          </a:p>
          <a:p>
            <a:pPr lvl="1"/>
            <a:r>
              <a:rPr lang="nl-BE" dirty="0"/>
              <a:t>Beste kandidaten voor </a:t>
            </a:r>
            <a:r>
              <a:rPr lang="nl-BE" i="1" dirty="0"/>
              <a:t>totaal-beheerregelingen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9554" y="3002136"/>
            <a:ext cx="6993467" cy="346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2162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3CE36F-5998-3204-9CD9-2C9BFCBA2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576" y="603835"/>
            <a:ext cx="7951424" cy="747680"/>
          </a:xfrm>
        </p:spPr>
        <p:txBody>
          <a:bodyPr/>
          <a:lstStyle/>
          <a:p>
            <a:r>
              <a:rPr lang="nl-BE" dirty="0"/>
              <a:t>Startpunt : soorten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3F262A-DA26-0BB7-FE20-17F8BB612C9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b="1" dirty="0"/>
              <a:t>Soorten</a:t>
            </a:r>
          </a:p>
          <a:p>
            <a:pPr lvl="1"/>
            <a:r>
              <a:rPr lang="nl-BE" dirty="0"/>
              <a:t>88 soorten van de </a:t>
            </a:r>
            <a:r>
              <a:rPr lang="nl-BE" b="1" dirty="0"/>
              <a:t>Unielijst</a:t>
            </a:r>
          </a:p>
          <a:p>
            <a:pPr lvl="2"/>
            <a:r>
              <a:rPr lang="nl-BE" dirty="0"/>
              <a:t>41 planten</a:t>
            </a:r>
          </a:p>
          <a:p>
            <a:pPr lvl="3"/>
            <a:r>
              <a:rPr lang="nl-BE" dirty="0"/>
              <a:t>15 aquatisch</a:t>
            </a:r>
          </a:p>
          <a:p>
            <a:pPr lvl="3"/>
            <a:r>
              <a:rPr lang="nl-BE" dirty="0"/>
              <a:t>26 terrestrisch</a:t>
            </a:r>
          </a:p>
          <a:p>
            <a:pPr lvl="2"/>
            <a:r>
              <a:rPr lang="nl-BE" dirty="0"/>
              <a:t>47 dieren</a:t>
            </a:r>
          </a:p>
          <a:p>
            <a:pPr lvl="3"/>
            <a:r>
              <a:rPr lang="nl-BE" dirty="0"/>
              <a:t>23 aquatisch</a:t>
            </a:r>
          </a:p>
          <a:p>
            <a:pPr lvl="3"/>
            <a:r>
              <a:rPr lang="nl-BE" dirty="0"/>
              <a:t>24 terrestrisch</a:t>
            </a:r>
          </a:p>
          <a:p>
            <a:pPr marL="864000" lvl="3" indent="0">
              <a:buNone/>
            </a:pPr>
            <a:endParaRPr lang="nl-BE" dirty="0"/>
          </a:p>
          <a:p>
            <a:pPr lvl="1"/>
            <a:r>
              <a:rPr lang="nl-BE" dirty="0"/>
              <a:t>+ 7 </a:t>
            </a:r>
            <a:r>
              <a:rPr lang="nl-BE" b="1" dirty="0"/>
              <a:t>niet-Unielijst</a:t>
            </a:r>
            <a:r>
              <a:rPr lang="nl-BE" dirty="0"/>
              <a:t>soorten</a:t>
            </a:r>
          </a:p>
          <a:p>
            <a:pPr lvl="2"/>
            <a:r>
              <a:rPr lang="nl-BE" dirty="0" err="1"/>
              <a:t>Alsemabrosia</a:t>
            </a:r>
            <a:r>
              <a:rPr lang="nl-BE" dirty="0"/>
              <a:t>, </a:t>
            </a:r>
            <a:r>
              <a:rPr lang="nl-BE" dirty="0" err="1"/>
              <a:t>watercrassula</a:t>
            </a:r>
            <a:r>
              <a:rPr lang="nl-BE" dirty="0"/>
              <a:t>, invasieve duizendknopen, </a:t>
            </a:r>
            <a:r>
              <a:rPr lang="nl-BE" dirty="0" err="1"/>
              <a:t>tijgermug</a:t>
            </a:r>
            <a:r>
              <a:rPr lang="nl-BE" dirty="0"/>
              <a:t>, Canadese gans, Noord-Aziatische modderkruiper, Amerikaanse nerts</a:t>
            </a:r>
          </a:p>
          <a:p>
            <a:pPr lvl="2"/>
            <a:r>
              <a:rPr lang="nl-BE" dirty="0"/>
              <a:t>Als </a:t>
            </a:r>
            <a:r>
              <a:rPr lang="nl-BE" i="1" dirty="0" err="1"/>
              <a:t>proof</a:t>
            </a:r>
            <a:r>
              <a:rPr lang="nl-BE" i="1" dirty="0"/>
              <a:t>-of-</a:t>
            </a:r>
            <a:r>
              <a:rPr lang="nl-BE" i="1" dirty="0" err="1"/>
              <a:t>principle</a:t>
            </a:r>
            <a:r>
              <a:rPr lang="nl-BE" dirty="0"/>
              <a:t> voor werking kader</a:t>
            </a:r>
          </a:p>
          <a:p>
            <a:pPr lvl="2"/>
            <a:r>
              <a:rPr lang="nl-BE" dirty="0"/>
              <a:t>Geen reflectie van prioriteiten</a:t>
            </a:r>
          </a:p>
          <a:p>
            <a:pPr lvl="1"/>
            <a:endParaRPr lang="nl-BE" dirty="0"/>
          </a:p>
          <a:p>
            <a:pPr lvl="1"/>
            <a:r>
              <a:rPr lang="nl-BE" dirty="0"/>
              <a:t>= 95 soorten</a:t>
            </a:r>
          </a:p>
          <a:p>
            <a:endParaRPr lang="nl-BE" dirty="0"/>
          </a:p>
          <a:p>
            <a:pPr lvl="2"/>
            <a:endParaRPr lang="nl-BE" i="1" dirty="0"/>
          </a:p>
        </p:txBody>
      </p:sp>
    </p:spTree>
    <p:extLst>
      <p:ext uri="{BB962C8B-B14F-4D97-AF65-F5344CB8AC3E}">
        <p14:creationId xmlns:p14="http://schemas.microsoft.com/office/powerpoint/2010/main" val="28703483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PrIUS : integratie : groepen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760575" y="1381760"/>
            <a:ext cx="8165215" cy="4724400"/>
          </a:xfrm>
        </p:spPr>
        <p:txBody>
          <a:bodyPr/>
          <a:lstStyle/>
          <a:p>
            <a:r>
              <a:rPr lang="nl-BE" dirty="0"/>
              <a:t>Relevant, aanwezig, gevestigd, wijdverspreid, maar minder in N2000</a:t>
            </a:r>
          </a:p>
          <a:p>
            <a:r>
              <a:rPr lang="nl-BE" dirty="0"/>
              <a:t>Groep = </a:t>
            </a:r>
            <a:r>
              <a:rPr lang="nl-BE" b="1" dirty="0"/>
              <a:t>REL-AAN-GEV-VER-BUI</a:t>
            </a:r>
          </a:p>
          <a:p>
            <a:pPr lvl="1"/>
            <a:r>
              <a:rPr lang="nl-BE" dirty="0"/>
              <a:t>Regulier beheer, gedeeld over vele actoren</a:t>
            </a:r>
          </a:p>
          <a:p>
            <a:pPr lvl="1"/>
            <a:r>
              <a:rPr lang="nl-BE" dirty="0"/>
              <a:t>Multi-sectorale impact, ook buiten natuursector</a:t>
            </a:r>
          </a:p>
          <a:p>
            <a:pPr lvl="1"/>
            <a:r>
              <a:rPr lang="nl-BE" i="1" dirty="0"/>
              <a:t>Partiële </a:t>
            </a:r>
            <a:r>
              <a:rPr lang="nl-BE" dirty="0"/>
              <a:t>of </a:t>
            </a:r>
            <a:r>
              <a:rPr lang="nl-BE" i="1" dirty="0"/>
              <a:t>totaal-beheerregelingen </a:t>
            </a:r>
            <a:r>
              <a:rPr lang="nl-BE" dirty="0"/>
              <a:t>kunnen nuttig zijn</a:t>
            </a:r>
          </a:p>
          <a:p>
            <a:pPr lvl="1"/>
            <a:r>
              <a:rPr lang="nl-BE" dirty="0"/>
              <a:t>Maar leiden af van natuurbeleidskern</a:t>
            </a:r>
            <a:endParaRPr lang="nl-BE" i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0106" y="3429000"/>
            <a:ext cx="6743787" cy="3331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27931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PrIUS : integratie : groepen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/>
              <a:t>Relevant, aanwezig, gevestigd, wijdverspreid, binnen N2000</a:t>
            </a:r>
          </a:p>
          <a:p>
            <a:r>
              <a:rPr lang="nl-BE" dirty="0"/>
              <a:t>Groep = </a:t>
            </a:r>
            <a:r>
              <a:rPr lang="nl-BE" b="1" dirty="0"/>
              <a:t>REL-AAN-GEV-VER-NAT</a:t>
            </a:r>
          </a:p>
          <a:p>
            <a:pPr lvl="1"/>
            <a:r>
              <a:rPr lang="nl-BE" dirty="0"/>
              <a:t>Moeilijk, maar de extra inspanning waard, gezien belang voor natuurbeleid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126" y="3155776"/>
            <a:ext cx="7915748" cy="2073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39858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PrIUS : soortenfiches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576" y="1194490"/>
            <a:ext cx="3860919" cy="54124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5654" y="1194489"/>
            <a:ext cx="3860919" cy="54124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57432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9E80C7-B366-B7C6-3D21-AB541590D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Voortzetting / verbetering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9F295C-C2D0-F569-1040-9B84D13C82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nl-BE" b="1" dirty="0"/>
              <a:t>Verbetering</a:t>
            </a:r>
          </a:p>
          <a:p>
            <a:pPr>
              <a:buNone/>
            </a:pPr>
            <a:endParaRPr lang="nl-BE" b="1" dirty="0"/>
          </a:p>
          <a:p>
            <a:r>
              <a:rPr lang="nl-BE" dirty="0"/>
              <a:t>Verdere prioritering </a:t>
            </a:r>
            <a:r>
              <a:rPr lang="nl-BE" i="1" dirty="0"/>
              <a:t>binnen </a:t>
            </a:r>
            <a:r>
              <a:rPr lang="nl-BE" dirty="0"/>
              <a:t>groepen</a:t>
            </a:r>
          </a:p>
          <a:p>
            <a:r>
              <a:rPr lang="nl-BE" dirty="0" err="1"/>
              <a:t>Her-toetsing</a:t>
            </a:r>
            <a:r>
              <a:rPr lang="nl-BE" dirty="0"/>
              <a:t> naargelang</a:t>
            </a:r>
          </a:p>
          <a:p>
            <a:pPr lvl="1"/>
            <a:r>
              <a:rPr lang="nl-BE" dirty="0"/>
              <a:t>Voortschrijdende uitbreiding</a:t>
            </a:r>
          </a:p>
          <a:p>
            <a:pPr lvl="1"/>
            <a:r>
              <a:rPr lang="nl-BE" dirty="0"/>
              <a:t>Voortschrijdend inzicht</a:t>
            </a:r>
          </a:p>
          <a:p>
            <a:pPr lvl="1"/>
            <a:r>
              <a:rPr lang="nl-BE" dirty="0"/>
              <a:t>Betere data</a:t>
            </a:r>
          </a:p>
          <a:p>
            <a:pPr lvl="1"/>
            <a:r>
              <a:rPr lang="nl-BE" dirty="0"/>
              <a:t>Betere methoden</a:t>
            </a:r>
          </a:p>
          <a:p>
            <a:endParaRPr lang="nl-BE" dirty="0"/>
          </a:p>
          <a:p>
            <a:pPr>
              <a:buNone/>
            </a:pPr>
            <a:r>
              <a:rPr lang="nl-BE" b="1" dirty="0"/>
              <a:t>Voortzetting</a:t>
            </a:r>
          </a:p>
          <a:p>
            <a:endParaRPr lang="nl-BE" dirty="0"/>
          </a:p>
          <a:p>
            <a:r>
              <a:rPr lang="nl-BE" dirty="0" err="1"/>
              <a:t>RadIUS</a:t>
            </a:r>
            <a:r>
              <a:rPr lang="nl-BE" dirty="0"/>
              <a:t> : prioritering binnen natuurgebieden</a:t>
            </a:r>
          </a:p>
          <a:p>
            <a:r>
              <a:rPr lang="nl-BE" dirty="0"/>
              <a:t>Beheerbaarheid van lijst-4-soorten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AF1E9C1-4F99-E4A9-460C-C6FD347552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9568" y="2105703"/>
            <a:ext cx="3222432" cy="21403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439830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Synthese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09249" y="1392844"/>
            <a:ext cx="8651621" cy="4724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l-BE" sz="2400" b="1" dirty="0"/>
              <a:t>PrIUS</a:t>
            </a:r>
          </a:p>
          <a:p>
            <a:pPr lvl="1">
              <a:lnSpc>
                <a:spcPct val="100000"/>
              </a:lnSpc>
            </a:pPr>
            <a:r>
              <a:rPr lang="nl-BE" sz="2400" dirty="0"/>
              <a:t>baseert zich op bestaande </a:t>
            </a:r>
            <a:r>
              <a:rPr lang="nl-BE" sz="2400" b="1" dirty="0"/>
              <a:t>data </a:t>
            </a:r>
            <a:r>
              <a:rPr lang="nl-BE" sz="2400" dirty="0"/>
              <a:t>en </a:t>
            </a:r>
            <a:r>
              <a:rPr lang="nl-BE" sz="2400" b="1" dirty="0" err="1"/>
              <a:t>workflows</a:t>
            </a:r>
            <a:endParaRPr lang="nl-BE" sz="2400" b="1" dirty="0"/>
          </a:p>
          <a:p>
            <a:pPr lvl="1">
              <a:lnSpc>
                <a:spcPct val="100000"/>
              </a:lnSpc>
            </a:pPr>
            <a:r>
              <a:rPr lang="nl-BE" sz="2400" dirty="0"/>
              <a:t>synthetiseert </a:t>
            </a:r>
            <a:r>
              <a:rPr lang="nl-BE" sz="2400" b="1" dirty="0"/>
              <a:t>kernstatistieken </a:t>
            </a:r>
            <a:r>
              <a:rPr lang="nl-BE" sz="2400" dirty="0"/>
              <a:t>voor het natuurbeleid</a:t>
            </a:r>
          </a:p>
          <a:p>
            <a:pPr lvl="1">
              <a:lnSpc>
                <a:spcPct val="100000"/>
              </a:lnSpc>
            </a:pPr>
            <a:r>
              <a:rPr lang="nl-BE" sz="2400" dirty="0"/>
              <a:t>positioneert soorten op het </a:t>
            </a:r>
            <a:r>
              <a:rPr lang="nl-BE" sz="2400" b="1" dirty="0"/>
              <a:t>spectrum</a:t>
            </a:r>
            <a:r>
              <a:rPr lang="nl-BE" sz="2400" dirty="0"/>
              <a:t> van snelle respons tot beheer</a:t>
            </a:r>
          </a:p>
          <a:p>
            <a:pPr lvl="1">
              <a:lnSpc>
                <a:spcPct val="100000"/>
              </a:lnSpc>
            </a:pPr>
            <a:r>
              <a:rPr lang="nl-BE" sz="2400" dirty="0"/>
              <a:t>benadrukt enkele noties:</a:t>
            </a:r>
          </a:p>
          <a:p>
            <a:pPr lvl="2">
              <a:lnSpc>
                <a:spcPct val="100000"/>
              </a:lnSpc>
            </a:pPr>
            <a:r>
              <a:rPr lang="nl-BE" sz="2000" dirty="0"/>
              <a:t>de erkenning dat </a:t>
            </a:r>
            <a:r>
              <a:rPr lang="nl-BE" sz="2000" b="1" dirty="0"/>
              <a:t>criteria </a:t>
            </a:r>
            <a:r>
              <a:rPr lang="nl-BE" sz="2000" dirty="0"/>
              <a:t>wijzigen naargelang invasies vorderen</a:t>
            </a:r>
          </a:p>
          <a:p>
            <a:pPr lvl="2">
              <a:lnSpc>
                <a:spcPct val="100000"/>
              </a:lnSpc>
            </a:pPr>
            <a:r>
              <a:rPr lang="nl-BE" sz="2000" dirty="0"/>
              <a:t>gedeelde </a:t>
            </a:r>
            <a:r>
              <a:rPr lang="nl-BE" sz="2000" b="1" dirty="0"/>
              <a:t>verantwoordelijkheden</a:t>
            </a:r>
            <a:r>
              <a:rPr lang="nl-BE" sz="2000" dirty="0"/>
              <a:t>, maar ook motieven om dat niet te doen</a:t>
            </a:r>
          </a:p>
          <a:p>
            <a:pPr lvl="2">
              <a:lnSpc>
                <a:spcPct val="100000"/>
              </a:lnSpc>
            </a:pPr>
            <a:r>
              <a:rPr lang="nl-BE" sz="2000" dirty="0"/>
              <a:t>het verschil tussen </a:t>
            </a:r>
            <a:r>
              <a:rPr lang="nl-BE" sz="2000" b="1" dirty="0"/>
              <a:t>partiële en totaal-beheerregelingen</a:t>
            </a:r>
          </a:p>
          <a:p>
            <a:pPr lvl="1">
              <a:lnSpc>
                <a:spcPct val="100000"/>
              </a:lnSpc>
            </a:pPr>
            <a:r>
              <a:rPr lang="nl-BE" sz="2400" dirty="0"/>
              <a:t>kan worden toegepast op </a:t>
            </a:r>
            <a:r>
              <a:rPr lang="nl-BE" sz="2400" b="1" dirty="0"/>
              <a:t>nieuwe</a:t>
            </a:r>
            <a:r>
              <a:rPr lang="nl-BE" sz="2400" dirty="0"/>
              <a:t> soorten of nieuwe data</a:t>
            </a:r>
          </a:p>
        </p:txBody>
      </p:sp>
    </p:spTree>
    <p:extLst>
      <p:ext uri="{BB962C8B-B14F-4D97-AF65-F5344CB8AC3E}">
        <p14:creationId xmlns:p14="http://schemas.microsoft.com/office/powerpoint/2010/main" val="8133870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buitenshuis, plant, Waterplant, water&#10;&#10;Automatisch gegenereerde beschrijving">
            <a:extLst>
              <a:ext uri="{FF2B5EF4-FFF2-40B4-BE49-F238E27FC236}">
                <a16:creationId xmlns:a16="http://schemas.microsoft.com/office/drawing/2014/main" id="{34C18635-5C4A-23DB-0E9A-1FB73504F5C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5972" y="0"/>
            <a:ext cx="10284294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475" y="1171771"/>
            <a:ext cx="7951424" cy="747680"/>
          </a:xfrm>
        </p:spPr>
        <p:txBody>
          <a:bodyPr/>
          <a:lstStyle/>
          <a:p>
            <a:r>
              <a:rPr lang="nl-BE" sz="9600" dirty="0">
                <a:solidFill>
                  <a:schemeClr val="bg1"/>
                </a:solidFill>
              </a:rPr>
              <a:t>Eind</a:t>
            </a:r>
          </a:p>
        </p:txBody>
      </p:sp>
    </p:spTree>
    <p:extLst>
      <p:ext uri="{BB962C8B-B14F-4D97-AF65-F5344CB8AC3E}">
        <p14:creationId xmlns:p14="http://schemas.microsoft.com/office/powerpoint/2010/main" val="2039349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23F82C-4444-BEA6-858E-12450442C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Startpunt : kader : invasies</a:t>
            </a:r>
          </a:p>
        </p:txBody>
      </p:sp>
      <p:pic>
        <p:nvPicPr>
          <p:cNvPr id="5" name="Afbeelding 4" descr="Afbeelding met tekst, schermopname, Lettertype, diagram&#10;&#10;Automatisch gegenereerde beschrijving">
            <a:extLst>
              <a:ext uri="{FF2B5EF4-FFF2-40B4-BE49-F238E27FC236}">
                <a16:creationId xmlns:a16="http://schemas.microsoft.com/office/drawing/2014/main" id="{0552759C-5346-F478-4359-11287A7303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537" y="1205345"/>
            <a:ext cx="7231501" cy="542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617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538CEE-F9B5-E3A8-6C87-71920A641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Startpunt : kader : aanpak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11176B-204B-BA44-93A1-29B4F793D83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b="1" dirty="0"/>
              <a:t>Preventie</a:t>
            </a:r>
          </a:p>
          <a:p>
            <a:r>
              <a:rPr lang="nl-BE" b="1" dirty="0"/>
              <a:t>Snelle respons</a:t>
            </a:r>
          </a:p>
          <a:p>
            <a:pPr lvl="1"/>
            <a:r>
              <a:rPr lang="nl-BE" dirty="0"/>
              <a:t>In strikte zin (soort voorheen niet aanwezig in Vlaanderen)</a:t>
            </a:r>
          </a:p>
          <a:p>
            <a:pPr lvl="1"/>
            <a:r>
              <a:rPr lang="nl-BE" dirty="0"/>
              <a:t>In brede zin (al eerder waargenomen, maar heel beperkt aanwezig)</a:t>
            </a:r>
          </a:p>
          <a:p>
            <a:r>
              <a:rPr lang="nl-BE" b="1" dirty="0"/>
              <a:t>Beheer</a:t>
            </a:r>
          </a:p>
          <a:p>
            <a:pPr lvl="1"/>
            <a:r>
              <a:rPr lang="nl-BE" dirty="0" err="1"/>
              <a:t>I.f.v</a:t>
            </a:r>
            <a:r>
              <a:rPr lang="nl-BE" dirty="0"/>
              <a:t>. uitroeiing</a:t>
            </a:r>
          </a:p>
          <a:p>
            <a:pPr lvl="1"/>
            <a:r>
              <a:rPr lang="nl-BE" dirty="0" err="1"/>
              <a:t>I.f.v</a:t>
            </a:r>
            <a:r>
              <a:rPr lang="nl-BE" dirty="0"/>
              <a:t>. beheersing</a:t>
            </a:r>
          </a:p>
          <a:p>
            <a:pPr lvl="1"/>
            <a:r>
              <a:rPr lang="nl-BE" dirty="0" err="1"/>
              <a:t>I.f.v</a:t>
            </a:r>
            <a:r>
              <a:rPr lang="nl-BE" dirty="0"/>
              <a:t>. indamming</a:t>
            </a:r>
          </a:p>
          <a:p>
            <a:r>
              <a:rPr lang="nl-BE" b="1" dirty="0"/>
              <a:t>Overlastbeheersing</a:t>
            </a:r>
          </a:p>
          <a:p>
            <a:r>
              <a:rPr lang="nl-BE" b="1" dirty="0" err="1"/>
              <a:t>Nulbeheer</a:t>
            </a:r>
            <a:endParaRPr lang="nl-BE" b="1" dirty="0"/>
          </a:p>
        </p:txBody>
      </p:sp>
    </p:spTree>
    <p:extLst>
      <p:ext uri="{BB962C8B-B14F-4D97-AF65-F5344CB8AC3E}">
        <p14:creationId xmlns:p14="http://schemas.microsoft.com/office/powerpoint/2010/main" val="2880760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98C8FB-E3E8-05B0-4A3E-E877B1C90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Startpunt : kader : beleid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89FAF86-0554-A9C1-F545-D37191FF08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0576" y="1381759"/>
            <a:ext cx="7951424" cy="5258031"/>
          </a:xfrm>
        </p:spPr>
        <p:txBody>
          <a:bodyPr/>
          <a:lstStyle/>
          <a:p>
            <a:r>
              <a:rPr lang="nl-BE" sz="2000" dirty="0"/>
              <a:t>Europa : de </a:t>
            </a:r>
            <a:r>
              <a:rPr lang="nl-BE" sz="2000" b="1" dirty="0"/>
              <a:t>verordening</a:t>
            </a:r>
          </a:p>
          <a:p>
            <a:r>
              <a:rPr lang="nl-BE" sz="2000" dirty="0"/>
              <a:t>België : het </a:t>
            </a:r>
            <a:r>
              <a:rPr lang="nl-BE" sz="2000" b="1" dirty="0"/>
              <a:t>samenwerkingsakkoord</a:t>
            </a:r>
          </a:p>
          <a:p>
            <a:r>
              <a:rPr lang="nl-BE" sz="2000" dirty="0"/>
              <a:t>Vlaanderen : het </a:t>
            </a:r>
            <a:r>
              <a:rPr lang="nl-BE" sz="2000" b="1" dirty="0"/>
              <a:t>soortenbesluit</a:t>
            </a:r>
          </a:p>
          <a:p>
            <a:endParaRPr lang="nl-BE" sz="2000" dirty="0"/>
          </a:p>
          <a:p>
            <a:r>
              <a:rPr lang="nl-BE" sz="2000" dirty="0"/>
              <a:t>Verantwoordelijkheden (</a:t>
            </a:r>
            <a:r>
              <a:rPr lang="nl-BE" sz="2000" b="1" dirty="0"/>
              <a:t>uitvoering</a:t>
            </a:r>
            <a:r>
              <a:rPr lang="nl-BE" sz="2000" dirty="0"/>
              <a:t>):</a:t>
            </a:r>
          </a:p>
          <a:p>
            <a:pPr lvl="1"/>
            <a:r>
              <a:rPr lang="nl-BE" sz="1800" dirty="0"/>
              <a:t>De vervuiler</a:t>
            </a:r>
          </a:p>
          <a:p>
            <a:pPr lvl="1"/>
            <a:r>
              <a:rPr lang="nl-BE" sz="1800" dirty="0"/>
              <a:t>Elke terreinverantwoordelijke</a:t>
            </a:r>
          </a:p>
          <a:p>
            <a:pPr lvl="1"/>
            <a:endParaRPr lang="nl-BE" sz="1800" dirty="0"/>
          </a:p>
          <a:p>
            <a:r>
              <a:rPr lang="nl-BE" sz="2000" dirty="0"/>
              <a:t>Niet altijd voldoende, redelijk, of gewenst</a:t>
            </a:r>
          </a:p>
          <a:p>
            <a:r>
              <a:rPr lang="nl-BE" sz="2000" dirty="0"/>
              <a:t>Motieven voor uitvoering bij </a:t>
            </a:r>
            <a:r>
              <a:rPr lang="nl-BE" sz="2000" b="1" dirty="0"/>
              <a:t>externe instantie (bv. overheid)</a:t>
            </a:r>
          </a:p>
          <a:p>
            <a:pPr lvl="1"/>
            <a:r>
              <a:rPr lang="nl-BE" sz="1800" dirty="0"/>
              <a:t>Een snelle respons is (hoogst)noodzakelijk</a:t>
            </a:r>
          </a:p>
          <a:p>
            <a:pPr lvl="1"/>
            <a:r>
              <a:rPr lang="nl-BE" sz="1800" dirty="0"/>
              <a:t>Een doelstelling is vastgelegd, en kan niet door terreinverantwoordelijken alleen worden behaald</a:t>
            </a:r>
          </a:p>
          <a:p>
            <a:pPr lvl="1"/>
            <a:r>
              <a:rPr lang="nl-BE" sz="1800" dirty="0"/>
              <a:t>Bestrijding is technisch niet uitvoerbaar door terreinverantwoordelijken</a:t>
            </a:r>
          </a:p>
          <a:p>
            <a:endParaRPr lang="nl-BE" sz="2000" dirty="0"/>
          </a:p>
          <a:p>
            <a:r>
              <a:rPr lang="nl-BE" sz="2000" dirty="0"/>
              <a:t>Verantwoordelijkheden (</a:t>
            </a:r>
            <a:r>
              <a:rPr lang="nl-BE" sz="2000" b="1" dirty="0"/>
              <a:t>coördinatie</a:t>
            </a:r>
            <a:r>
              <a:rPr lang="nl-BE" sz="2000" dirty="0"/>
              <a:t>):</a:t>
            </a:r>
          </a:p>
          <a:p>
            <a:pPr lvl="1"/>
            <a:r>
              <a:rPr lang="nl-BE" sz="1800" dirty="0"/>
              <a:t>Sectorale overheden</a:t>
            </a:r>
          </a:p>
          <a:p>
            <a:pPr lvl="1"/>
            <a:endParaRPr lang="nl-BE" sz="1800" dirty="0"/>
          </a:p>
          <a:p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226178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Vraagstelling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half" idx="1"/>
          </p:nvPr>
        </p:nvSpPr>
        <p:spPr>
          <a:xfrm>
            <a:off x="760576" y="1381760"/>
            <a:ext cx="8227560" cy="4724400"/>
          </a:xfrm>
        </p:spPr>
        <p:txBody>
          <a:bodyPr/>
          <a:lstStyle/>
          <a:p>
            <a:r>
              <a:rPr lang="nl-BE" dirty="0"/>
              <a:t>Welke soorten zijn </a:t>
            </a:r>
            <a:r>
              <a:rPr lang="nl-BE" b="1" dirty="0"/>
              <a:t>relevant</a:t>
            </a:r>
            <a:r>
              <a:rPr lang="nl-BE" dirty="0"/>
              <a:t> voor Vlaanderen, en welke niet?</a:t>
            </a:r>
          </a:p>
          <a:p>
            <a:r>
              <a:rPr lang="nl-BE" dirty="0"/>
              <a:t>Welke komen actueel </a:t>
            </a:r>
            <a:r>
              <a:rPr lang="nl-BE" b="1" dirty="0"/>
              <a:t>niet of beperkt </a:t>
            </a:r>
            <a:r>
              <a:rPr lang="nl-BE" dirty="0"/>
              <a:t>voor?</a:t>
            </a:r>
          </a:p>
          <a:p>
            <a:r>
              <a:rPr lang="nl-BE" dirty="0"/>
              <a:t>Welke zouden gebaat zijn bij een </a:t>
            </a:r>
            <a:r>
              <a:rPr lang="nl-BE" b="1" dirty="0"/>
              <a:t>snelle-respons</a:t>
            </a:r>
            <a:r>
              <a:rPr lang="nl-BE" dirty="0"/>
              <a:t>aanpak?</a:t>
            </a:r>
          </a:p>
          <a:p>
            <a:r>
              <a:rPr lang="nl-BE" dirty="0"/>
              <a:t>Welke zijn reeds </a:t>
            </a:r>
            <a:r>
              <a:rPr lang="nl-BE" b="1" dirty="0"/>
              <a:t>gevestigd</a:t>
            </a:r>
            <a:r>
              <a:rPr lang="nl-BE" dirty="0"/>
              <a:t>, en welke verdienen prioriteit?</a:t>
            </a:r>
          </a:p>
          <a:p>
            <a:r>
              <a:rPr lang="nl-BE" dirty="0"/>
              <a:t>Voor welke is het huidige bestrijdingsinstrumentarium </a:t>
            </a:r>
            <a:r>
              <a:rPr lang="nl-BE" b="1" dirty="0"/>
              <a:t>ontoereikend</a:t>
            </a:r>
            <a:r>
              <a:rPr lang="nl-BE" dirty="0"/>
              <a:t>?</a:t>
            </a:r>
          </a:p>
          <a:p>
            <a:r>
              <a:rPr lang="nl-BE" dirty="0"/>
              <a:t>Voor welke is de opmaak van een </a:t>
            </a:r>
            <a:r>
              <a:rPr lang="nl-BE" b="1" dirty="0"/>
              <a:t>beheerregeling</a:t>
            </a:r>
            <a:r>
              <a:rPr lang="nl-BE" dirty="0"/>
              <a:t> aangewezen?</a:t>
            </a:r>
          </a:p>
          <a:p>
            <a:endParaRPr lang="nl-BE" dirty="0"/>
          </a:p>
          <a:p>
            <a:endParaRPr lang="nl-BE" dirty="0"/>
          </a:p>
          <a:p>
            <a:r>
              <a:rPr lang="nl-BE" dirty="0"/>
              <a:t>Op niveau </a:t>
            </a:r>
            <a:r>
              <a:rPr lang="nl-BE" b="1" dirty="0"/>
              <a:t>Vlaams Gewest </a:t>
            </a:r>
            <a:r>
              <a:rPr lang="nl-BE" dirty="0"/>
              <a:t>(!)</a:t>
            </a:r>
          </a:p>
          <a:p>
            <a:r>
              <a:rPr lang="nl-BE" dirty="0"/>
              <a:t>Voor het </a:t>
            </a:r>
            <a:r>
              <a:rPr lang="nl-BE" b="1" dirty="0"/>
              <a:t>natuurbeleid</a:t>
            </a:r>
            <a:r>
              <a:rPr lang="nl-BE" dirty="0"/>
              <a:t> (!)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1651FF-F67A-FCE1-DC82-38F4C6017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PrIUS : aanpak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5E97445-D45C-C0EA-A39C-D2FE0D19611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b="1" dirty="0"/>
              <a:t>Bronnen</a:t>
            </a:r>
          </a:p>
          <a:p>
            <a:pPr lvl="1"/>
            <a:r>
              <a:rPr lang="nl-BE" b="1" dirty="0"/>
              <a:t>Wetenschappelijke</a:t>
            </a:r>
            <a:r>
              <a:rPr lang="nl-BE" dirty="0"/>
              <a:t> kennis</a:t>
            </a:r>
          </a:p>
          <a:p>
            <a:pPr lvl="2"/>
            <a:r>
              <a:rPr lang="nl-BE" dirty="0"/>
              <a:t>Reviews &gt; gevalsstudies &gt; expertoordeel</a:t>
            </a:r>
          </a:p>
          <a:p>
            <a:pPr lvl="1"/>
            <a:r>
              <a:rPr lang="nl-BE" dirty="0"/>
              <a:t>Eerdere </a:t>
            </a:r>
            <a:r>
              <a:rPr lang="nl-BE" b="1" dirty="0"/>
              <a:t>projecten</a:t>
            </a:r>
          </a:p>
          <a:p>
            <a:pPr lvl="2"/>
            <a:r>
              <a:rPr lang="nl-BE" dirty="0"/>
              <a:t>Vlaanderen &gt; België &gt; Europa</a:t>
            </a:r>
          </a:p>
          <a:p>
            <a:pPr lvl="2"/>
            <a:r>
              <a:rPr lang="nl-BE" dirty="0"/>
              <a:t>Bv. </a:t>
            </a:r>
            <a:r>
              <a:rPr lang="nl-BE" dirty="0" err="1"/>
              <a:t>TrIAS</a:t>
            </a:r>
            <a:r>
              <a:rPr lang="nl-BE" dirty="0"/>
              <a:t>-project (Tracking </a:t>
            </a:r>
            <a:r>
              <a:rPr lang="nl-BE" dirty="0" err="1"/>
              <a:t>Invasive</a:t>
            </a:r>
            <a:r>
              <a:rPr lang="nl-BE" dirty="0"/>
              <a:t> Alien Species)</a:t>
            </a:r>
          </a:p>
          <a:p>
            <a:pPr lvl="1"/>
            <a:r>
              <a:rPr lang="nl-BE" dirty="0"/>
              <a:t>Publiek beschikbare </a:t>
            </a:r>
            <a:r>
              <a:rPr lang="nl-BE" b="1" dirty="0"/>
              <a:t>data</a:t>
            </a:r>
          </a:p>
          <a:p>
            <a:pPr lvl="2"/>
            <a:r>
              <a:rPr lang="nl-BE" dirty="0"/>
              <a:t>Bv. GBIF (Global </a:t>
            </a:r>
            <a:r>
              <a:rPr lang="nl-BE" dirty="0" err="1"/>
              <a:t>Biodiversity</a:t>
            </a:r>
            <a:r>
              <a:rPr lang="nl-BE" dirty="0"/>
              <a:t> Information Facility)</a:t>
            </a:r>
          </a:p>
          <a:p>
            <a:pPr lvl="2"/>
            <a:endParaRPr lang="nl-BE" dirty="0"/>
          </a:p>
          <a:p>
            <a:pPr lvl="2"/>
            <a:endParaRPr lang="nl-BE" dirty="0"/>
          </a:p>
          <a:p>
            <a:r>
              <a:rPr lang="nl-BE" dirty="0"/>
              <a:t>Stappen</a:t>
            </a:r>
          </a:p>
          <a:p>
            <a:pPr marL="745200" lvl="1" indent="-457200">
              <a:buFont typeface="+mj-lt"/>
              <a:buAutoNum type="arabicPeriod"/>
            </a:pPr>
            <a:r>
              <a:rPr lang="nl-BE" dirty="0"/>
              <a:t>We toetsen de soorten aan </a:t>
            </a:r>
            <a:r>
              <a:rPr lang="nl-BE" b="1" dirty="0"/>
              <a:t>criteria</a:t>
            </a:r>
            <a:r>
              <a:rPr lang="nl-BE" dirty="0"/>
              <a:t> (“filters”) die beleidsrelevant zijn</a:t>
            </a:r>
          </a:p>
          <a:p>
            <a:pPr marL="745200" lvl="1" indent="-457200">
              <a:buFont typeface="+mj-lt"/>
              <a:buAutoNum type="arabicPeriod"/>
            </a:pPr>
            <a:r>
              <a:rPr lang="nl-BE" dirty="0"/>
              <a:t>We integreren die criteria in een beleids</a:t>
            </a:r>
            <a:r>
              <a:rPr lang="nl-BE" b="1" dirty="0"/>
              <a:t>prioritering</a:t>
            </a:r>
          </a:p>
        </p:txBody>
      </p:sp>
    </p:spTree>
    <p:extLst>
      <p:ext uri="{BB962C8B-B14F-4D97-AF65-F5344CB8AC3E}">
        <p14:creationId xmlns:p14="http://schemas.microsoft.com/office/powerpoint/2010/main" val="1057190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74E76D-FEC2-0C71-A5F2-EB1B1C85C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PrIUS : criteria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CFE616-ED2D-DC6A-D688-AF3189BB4F7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sz="2400" dirty="0"/>
              <a:t>Leidende criteria</a:t>
            </a:r>
          </a:p>
          <a:p>
            <a:pPr lvl="1"/>
            <a:r>
              <a:rPr lang="nl-BE" sz="2400" dirty="0"/>
              <a:t>Marien vs. </a:t>
            </a:r>
            <a:r>
              <a:rPr lang="nl-BE" sz="2400" b="1" dirty="0"/>
              <a:t>niet-marien</a:t>
            </a:r>
          </a:p>
          <a:p>
            <a:pPr lvl="1"/>
            <a:r>
              <a:rPr lang="nl-BE" sz="2400" dirty="0"/>
              <a:t>Risico op </a:t>
            </a:r>
            <a:r>
              <a:rPr lang="nl-BE" sz="2400" b="1" dirty="0"/>
              <a:t>vestiging</a:t>
            </a:r>
          </a:p>
          <a:p>
            <a:pPr lvl="1"/>
            <a:r>
              <a:rPr lang="nl-BE" sz="2400" dirty="0"/>
              <a:t>Type </a:t>
            </a:r>
            <a:r>
              <a:rPr lang="nl-BE" sz="2400" b="1" dirty="0"/>
              <a:t>impact</a:t>
            </a:r>
          </a:p>
          <a:p>
            <a:pPr lvl="1"/>
            <a:r>
              <a:rPr lang="nl-BE" sz="2400" b="1" dirty="0"/>
              <a:t>Aanwezigheid</a:t>
            </a:r>
            <a:r>
              <a:rPr lang="nl-BE" sz="2400" dirty="0"/>
              <a:t> in Vlaanderen</a:t>
            </a:r>
          </a:p>
          <a:p>
            <a:pPr lvl="1"/>
            <a:r>
              <a:rPr lang="nl-BE" sz="2400" dirty="0"/>
              <a:t>Aanwezigheid in </a:t>
            </a:r>
            <a:r>
              <a:rPr lang="nl-BE" sz="2400" b="1" dirty="0"/>
              <a:t>natuurgebieden</a:t>
            </a:r>
          </a:p>
          <a:p>
            <a:pPr lvl="1"/>
            <a:r>
              <a:rPr lang="nl-BE" sz="2400" dirty="0"/>
              <a:t>Status van </a:t>
            </a:r>
            <a:r>
              <a:rPr lang="nl-BE" sz="2400" b="1" dirty="0"/>
              <a:t>toename</a:t>
            </a:r>
          </a:p>
          <a:p>
            <a:pPr lvl="1"/>
            <a:r>
              <a:rPr lang="nl-BE" sz="2400" b="1" dirty="0"/>
              <a:t>Internationale </a:t>
            </a:r>
            <a:r>
              <a:rPr lang="nl-BE" sz="2400" dirty="0"/>
              <a:t>verantwoordelijkheid</a:t>
            </a:r>
          </a:p>
          <a:p>
            <a:pPr lvl="1"/>
            <a:r>
              <a:rPr lang="nl-BE" sz="2400" b="1" dirty="0"/>
              <a:t>Beheerbaarheid</a:t>
            </a:r>
          </a:p>
        </p:txBody>
      </p:sp>
      <p:pic>
        <p:nvPicPr>
          <p:cNvPr id="7" name="Afbeelding 6" descr="Afbeelding met zoogdier, buitenshuis, gras, knaagdier&#10;&#10;Automatisch gegenereerde beschrijving">
            <a:extLst>
              <a:ext uri="{FF2B5EF4-FFF2-40B4-BE49-F238E27FC236}">
                <a16:creationId xmlns:a16="http://schemas.microsoft.com/office/drawing/2014/main" id="{84CDE321-566C-F107-1FE7-AE2A8F3CDFD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5096" y="287379"/>
            <a:ext cx="3338024" cy="231377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146948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heme/theme1.xml><?xml version="1.0" encoding="utf-8"?>
<a:theme xmlns:a="http://schemas.openxmlformats.org/drawingml/2006/main" name="2021_presentatie_Nederlands">
  <a:themeElements>
    <a:clrScheme name="INBO">
      <a:dk1>
        <a:srgbClr val="373636"/>
      </a:dk1>
      <a:lt1>
        <a:sysClr val="window" lastClr="FFFFFF"/>
      </a:lt1>
      <a:dk2>
        <a:srgbClr val="C04384"/>
      </a:dk2>
      <a:lt2>
        <a:srgbClr val="F6F5F3"/>
      </a:lt2>
      <a:accent1>
        <a:srgbClr val="C04384"/>
      </a:accent1>
      <a:accent2>
        <a:srgbClr val="356196"/>
      </a:accent2>
      <a:accent3>
        <a:srgbClr val="843860"/>
      </a:accent3>
      <a:accent4>
        <a:srgbClr val="C2C444"/>
      </a:accent4>
      <a:accent5>
        <a:srgbClr val="373636"/>
      </a:accent5>
      <a:accent6>
        <a:srgbClr val="FFF200"/>
      </a:accent6>
      <a:hlink>
        <a:srgbClr val="3C96BE"/>
      </a:hlink>
      <a:folHlink>
        <a:srgbClr val="AA78AA"/>
      </a:folHlink>
    </a:clrScheme>
    <a:fontScheme name="Aangepast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38100">
          <a:solidFill>
            <a:srgbClr val="FF0000"/>
          </a:solidFill>
          <a:tailEnd type="triangle" w="lg" len="lg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41275">
          <a:solidFill>
            <a:schemeClr val="bg1">
              <a:lumMod val="9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21_presentatie_Nederlands" id="{7D77C5E8-E770-1D41-B14B-5AA7619E15D4}" vid="{DB126C3A-F5EC-8B4F-98D0-0DDFF9AE3BC4}"/>
    </a:ext>
  </a:extLst>
</a:theme>
</file>

<file path=ppt/theme/theme2.xml><?xml version="1.0" encoding="utf-8"?>
<a:theme xmlns:a="http://schemas.openxmlformats.org/drawingml/2006/main" name="Aangepast ontwerp">
  <a:themeElements>
    <a:clrScheme name="INBO">
      <a:dk1>
        <a:srgbClr val="373636"/>
      </a:dk1>
      <a:lt1>
        <a:sysClr val="window" lastClr="FFFFFF"/>
      </a:lt1>
      <a:dk2>
        <a:srgbClr val="C04384"/>
      </a:dk2>
      <a:lt2>
        <a:srgbClr val="F6F5F3"/>
      </a:lt2>
      <a:accent1>
        <a:srgbClr val="C04384"/>
      </a:accent1>
      <a:accent2>
        <a:srgbClr val="356196"/>
      </a:accent2>
      <a:accent3>
        <a:srgbClr val="843860"/>
      </a:accent3>
      <a:accent4>
        <a:srgbClr val="C2C444"/>
      </a:accent4>
      <a:accent5>
        <a:srgbClr val="373636"/>
      </a:accent5>
      <a:accent6>
        <a:srgbClr val="FFF200"/>
      </a:accent6>
      <a:hlink>
        <a:srgbClr val="3C96BE"/>
      </a:hlink>
      <a:folHlink>
        <a:srgbClr val="AA78AA"/>
      </a:folHlink>
    </a:clrScheme>
    <a:fontScheme name="Vlaamse overheid presentatie">
      <a:majorFont>
        <a:latin typeface="FlandersArtSans-Medium"/>
        <a:ea typeface=""/>
        <a:cs typeface=""/>
      </a:majorFont>
      <a:minorFont>
        <a:latin typeface="FlandersArtSerif-Regular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1_presentatie_Nederlands" id="{7D77C5E8-E770-1D41-B14B-5AA7619E15D4}" vid="{B964E4EB-8297-0842-B385-CB8BE28B854B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2021_presentatie_Nederlands</Template>
  <TotalTime>1026</TotalTime>
  <Words>1084</Words>
  <Application>Microsoft Office PowerPoint</Application>
  <PresentationFormat>Diavoorstelling (4:3)</PresentationFormat>
  <Paragraphs>231</Paragraphs>
  <Slides>35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35</vt:i4>
      </vt:variant>
    </vt:vector>
  </HeadingPairs>
  <TitlesOfParts>
    <vt:vector size="40" baseType="lpstr">
      <vt:lpstr>Arial</vt:lpstr>
      <vt:lpstr>Calibri</vt:lpstr>
      <vt:lpstr>Wingdings</vt:lpstr>
      <vt:lpstr>2021_presentatie_Nederlands</vt:lpstr>
      <vt:lpstr>Aangepast ontwerp</vt:lpstr>
      <vt:lpstr>Een kader voor de aanpak van invasieve uitheemse soorten in Vlaanderen</vt:lpstr>
      <vt:lpstr>Rapport</vt:lpstr>
      <vt:lpstr>Startpunt : soorten</vt:lpstr>
      <vt:lpstr>Startpunt : kader : invasies</vt:lpstr>
      <vt:lpstr>Startpunt : kader : aanpak</vt:lpstr>
      <vt:lpstr>Startpunt : kader : beleid</vt:lpstr>
      <vt:lpstr>Vraagstelling</vt:lpstr>
      <vt:lpstr>PrIUS : aanpak</vt:lpstr>
      <vt:lpstr>PrIUS : criteria</vt:lpstr>
      <vt:lpstr>PrIUS : criteria : marien vs. niet-marien </vt:lpstr>
      <vt:lpstr>PrIUS : criteria : risico op vestiging</vt:lpstr>
      <vt:lpstr>PrIUS : criteria : risico op vestiging</vt:lpstr>
      <vt:lpstr>PrIUS : criteria : type impact</vt:lpstr>
      <vt:lpstr>PrIUS : criteria : type impact</vt:lpstr>
      <vt:lpstr>PrIUS : criteria : aanwezigheid Vlaanderen</vt:lpstr>
      <vt:lpstr>PrIUS : criteria : aanwezigheid Vlaanderen</vt:lpstr>
      <vt:lpstr>PrIUS : criteria : aanwezigheid natuurgeb.</vt:lpstr>
      <vt:lpstr>PrIUS : criteria : aanwezigheid natuurgeb.</vt:lpstr>
      <vt:lpstr>PrIUS : criteria : status van toename </vt:lpstr>
      <vt:lpstr>PrIUS : criteria : status van toename </vt:lpstr>
      <vt:lpstr>PrIUS : criteria : internat. verantwoordelijkheid</vt:lpstr>
      <vt:lpstr>PrIUS : criteria : beheerbaarheid</vt:lpstr>
      <vt:lpstr>PrIUS : criteria : beheerbaarheid</vt:lpstr>
      <vt:lpstr>PrIUS : integratie : kader</vt:lpstr>
      <vt:lpstr>PrIUS : integratie : groepen</vt:lpstr>
      <vt:lpstr>PrIUS : integratie : groepen</vt:lpstr>
      <vt:lpstr>PrIUS : integratie : groepen</vt:lpstr>
      <vt:lpstr>PrIUS : integratie : groepen</vt:lpstr>
      <vt:lpstr>PrIUS : integratie : groepen</vt:lpstr>
      <vt:lpstr>PrIUS : integratie : groepen</vt:lpstr>
      <vt:lpstr>PrIUS : integratie : groepen</vt:lpstr>
      <vt:lpstr>PrIUS : soortenfiches</vt:lpstr>
      <vt:lpstr>Voortzetting / verbetering</vt:lpstr>
      <vt:lpstr>Synthese</vt:lpstr>
      <vt:lpstr>Eind</vt:lpstr>
    </vt:vector>
  </TitlesOfParts>
  <Company>INBO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Antwoorden voor het beheer: wolhandkrab en muntjak in Vlaanderen</dc:title>
  <dc:creator>Bram D'hondt</dc:creator>
  <cp:lastModifiedBy>DHONDT, Bram</cp:lastModifiedBy>
  <cp:revision>50</cp:revision>
  <dcterms:created xsi:type="dcterms:W3CDTF">2022-10-26T07:50:32Z</dcterms:created>
  <dcterms:modified xsi:type="dcterms:W3CDTF">2023-10-17T08:29:49Z</dcterms:modified>
</cp:coreProperties>
</file>