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313" r:id="rId2"/>
    <p:sldId id="321" r:id="rId3"/>
    <p:sldId id="283" r:id="rId4"/>
    <p:sldId id="317" r:id="rId5"/>
    <p:sldId id="273" r:id="rId6"/>
    <p:sldId id="280" r:id="rId7"/>
    <p:sldId id="324" r:id="rId8"/>
    <p:sldId id="300" r:id="rId9"/>
    <p:sldId id="292" r:id="rId10"/>
    <p:sldId id="307" r:id="rId11"/>
    <p:sldId id="318" r:id="rId12"/>
    <p:sldId id="319" r:id="rId13"/>
    <p:sldId id="320" r:id="rId14"/>
    <p:sldId id="323" r:id="rId15"/>
    <p:sldId id="322" r:id="rId16"/>
  </p:sldIdLst>
  <p:sldSz cx="10691813" cy="7559675"/>
  <p:notesSz cx="9872663" cy="143017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28" userDrawn="1">
          <p15:clr>
            <a:srgbClr val="A4A3A4"/>
          </p15:clr>
        </p15:guide>
        <p15:guide id="2" pos="153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A136"/>
    <a:srgbClr val="4472C4"/>
    <a:srgbClr val="548235"/>
    <a:srgbClr val="FFFFFF"/>
    <a:srgbClr val="D9D9D9"/>
    <a:srgbClr val="848686"/>
    <a:srgbClr val="C86B02"/>
    <a:srgbClr val="0000FF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85" autoAdjust="0"/>
    <p:restoredTop sz="94660" autoAdjust="0"/>
  </p:normalViewPr>
  <p:slideViewPr>
    <p:cSldViewPr snapToGrid="0">
      <p:cViewPr varScale="1">
        <p:scale>
          <a:sx n="101" d="100"/>
          <a:sy n="101" d="100"/>
        </p:scale>
        <p:origin x="516" y="120"/>
      </p:cViewPr>
      <p:guideLst>
        <p:guide orient="horz" pos="1428"/>
        <p:guide pos="153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4" d="100"/>
          <a:sy n="64" d="100"/>
        </p:scale>
        <p:origin x="3115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154" cy="717573"/>
          </a:xfrm>
          <a:prstGeom prst="rect">
            <a:avLst/>
          </a:prstGeom>
        </p:spPr>
        <p:txBody>
          <a:bodyPr vert="horz" lIns="138138" tIns="69069" rIns="138138" bIns="69069" rtlCol="0"/>
          <a:lstStyle>
            <a:lvl1pPr algn="l">
              <a:defRPr sz="18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592224" y="0"/>
            <a:ext cx="4278154" cy="717573"/>
          </a:xfrm>
          <a:prstGeom prst="rect">
            <a:avLst/>
          </a:prstGeom>
        </p:spPr>
        <p:txBody>
          <a:bodyPr vert="horz" lIns="138138" tIns="69069" rIns="138138" bIns="69069" rtlCol="0"/>
          <a:lstStyle>
            <a:lvl1pPr algn="r">
              <a:defRPr sz="1800"/>
            </a:lvl1pPr>
          </a:lstStyle>
          <a:p>
            <a:fld id="{868D7DA3-5A6F-4108-BC95-E397429CB17A}" type="datetimeFigureOut">
              <a:rPr lang="nl-BE" smtClean="0"/>
              <a:t>17/10/2023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524000" y="1787525"/>
            <a:ext cx="6824663" cy="48275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8138" tIns="69069" rIns="138138" bIns="69069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87267" y="6882735"/>
            <a:ext cx="7898130" cy="5631329"/>
          </a:xfrm>
          <a:prstGeom prst="rect">
            <a:avLst/>
          </a:prstGeom>
        </p:spPr>
        <p:txBody>
          <a:bodyPr vert="horz" lIns="138138" tIns="69069" rIns="138138" bIns="69069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13584217"/>
            <a:ext cx="4278154" cy="717572"/>
          </a:xfrm>
          <a:prstGeom prst="rect">
            <a:avLst/>
          </a:prstGeom>
        </p:spPr>
        <p:txBody>
          <a:bodyPr vert="horz" lIns="138138" tIns="69069" rIns="138138" bIns="69069" rtlCol="0" anchor="b"/>
          <a:lstStyle>
            <a:lvl1pPr algn="l">
              <a:defRPr sz="18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592224" y="13584217"/>
            <a:ext cx="4278154" cy="717572"/>
          </a:xfrm>
          <a:prstGeom prst="rect">
            <a:avLst/>
          </a:prstGeom>
        </p:spPr>
        <p:txBody>
          <a:bodyPr vert="horz" lIns="138138" tIns="69069" rIns="138138" bIns="69069" rtlCol="0" anchor="b"/>
          <a:lstStyle>
            <a:lvl1pPr algn="r">
              <a:defRPr sz="1800"/>
            </a:lvl1pPr>
          </a:lstStyle>
          <a:p>
            <a:fld id="{1A9F2D6E-4A3F-4328-A9AC-F1DC4FD516A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39821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619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12377E40-94FA-464F-BD59-BD1342AE1666}" type="datetimeFigureOut">
              <a:rPr lang="nl-BE" smtClean="0"/>
              <a:t>17/10/2023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E60D96C4-35DE-4857-9FF6-CF4970FAB50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04663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  <a:prstGeom prst="rect">
            <a:avLst/>
          </a:prstGeo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12377E40-94FA-464F-BD59-BD1342AE1666}" type="datetimeFigureOut">
              <a:rPr lang="nl-BE" smtClean="0"/>
              <a:t>17/10/2023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E60D96C4-35DE-4857-9FF6-CF4970FAB50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527944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8447D7E-2EE7-13DA-B5DA-56456844A2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7099532-6BC1-4D38-D12A-7986190D58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5E2710B-73F4-3B7D-5E74-0F51BD12A9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B84D26-9911-4D23-8680-9A0456883869}" type="slidenum">
              <a:rPr lang="en-GB" altLang="nl-BE"/>
              <a:pPr/>
              <a:t>‹nr.›</a:t>
            </a:fld>
            <a:endParaRPr lang="en-GB" altLang="nl-BE"/>
          </a:p>
        </p:txBody>
      </p:sp>
    </p:spTree>
    <p:extLst>
      <p:ext uri="{BB962C8B-B14F-4D97-AF65-F5344CB8AC3E}">
        <p14:creationId xmlns:p14="http://schemas.microsoft.com/office/powerpoint/2010/main" val="217212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9185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  <a:prstGeom prst="rect">
            <a:avLst/>
          </a:prstGeom>
        </p:spPr>
        <p:txBody>
          <a:bodyPr anchor="b"/>
          <a:lstStyle>
            <a:lvl1pPr>
              <a:defRPr sz="6614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12377E40-94FA-464F-BD59-BD1342AE1666}" type="datetimeFigureOut">
              <a:rPr lang="nl-BE" smtClean="0"/>
              <a:t>17/10/2023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E60D96C4-35DE-4857-9FF6-CF4970FAB50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52816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12377E40-94FA-464F-BD59-BD1342AE1666}" type="datetimeFigureOut">
              <a:rPr lang="nl-BE" smtClean="0"/>
              <a:t>17/10/2023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E60D96C4-35DE-4857-9FF6-CF4970FAB50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97711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12377E40-94FA-464F-BD59-BD1342AE1666}" type="datetimeFigureOut">
              <a:rPr lang="nl-BE" smtClean="0"/>
              <a:t>17/10/2023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E60D96C4-35DE-4857-9FF6-CF4970FAB50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04836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12377E40-94FA-464F-BD59-BD1342AE1666}" type="datetimeFigureOut">
              <a:rPr lang="nl-BE" smtClean="0"/>
              <a:t>17/10/2023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E60D96C4-35DE-4857-9FF6-CF4970FAB50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90592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12377E40-94FA-464F-BD59-BD1342AE1666}" type="datetimeFigureOut">
              <a:rPr lang="nl-BE" smtClean="0"/>
              <a:t>17/10/2023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E60D96C4-35DE-4857-9FF6-CF4970FAB50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0363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  <a:prstGeom prst="rect">
            <a:avLst/>
          </a:prstGeom>
        </p:spPr>
        <p:txBody>
          <a:bodyPr anchor="b"/>
          <a:lstStyle>
            <a:lvl1pPr>
              <a:defRPr sz="3527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  <a:prstGeom prst="rect">
            <a:avLst/>
          </a:prstGeo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12377E40-94FA-464F-BD59-BD1342AE1666}" type="datetimeFigureOut">
              <a:rPr lang="nl-BE" smtClean="0"/>
              <a:t>17/10/2023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E60D96C4-35DE-4857-9FF6-CF4970FAB50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57139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  <a:prstGeom prst="rect">
            <a:avLst/>
          </a:prstGeom>
        </p:spPr>
        <p:txBody>
          <a:bodyPr anchor="b"/>
          <a:lstStyle>
            <a:lvl1pPr>
              <a:defRPr sz="3527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12377E40-94FA-464F-BD59-BD1342AE1666}" type="datetimeFigureOut">
              <a:rPr lang="nl-BE" smtClean="0"/>
              <a:t>17/10/2023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E60D96C4-35DE-4857-9FF6-CF4970FAB50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1960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102BE333-24B6-0F4F-AC81-C0412B1C6EE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896" y="5846611"/>
            <a:ext cx="368917" cy="111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668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opedia.be/pagina/exoten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57D3691D-BAEF-4351-A55F-752F3AE6FFC0}"/>
              </a:ext>
            </a:extLst>
          </p:cNvPr>
          <p:cNvSpPr txBox="1"/>
          <p:nvPr/>
        </p:nvSpPr>
        <p:spPr>
          <a:xfrm>
            <a:off x="3286125" y="0"/>
            <a:ext cx="4809872" cy="1077218"/>
          </a:xfrm>
          <a:prstGeom prst="rect">
            <a:avLst/>
          </a:prstGeom>
          <a:solidFill>
            <a:srgbClr val="848686"/>
          </a:solidFill>
          <a:ln w="38100">
            <a:solidFill>
              <a:srgbClr val="C86B0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solidFill>
                  <a:schemeClr val="bg1"/>
                </a:solidFill>
              </a:rPr>
              <a:t>Hoe organiseer ik in mijn werkgebied  exotenbeheer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23C7A840-CADD-4F1E-9261-7111DE22B671}"/>
              </a:ext>
            </a:extLst>
          </p:cNvPr>
          <p:cNvSpPr txBox="1"/>
          <p:nvPr/>
        </p:nvSpPr>
        <p:spPr>
          <a:xfrm>
            <a:off x="3608546" y="6142347"/>
            <a:ext cx="3474719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endParaRPr lang="nl-BE" dirty="0"/>
          </a:p>
          <a:p>
            <a:endParaRPr lang="nl-BE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8A7448F-74BF-EB49-E11A-AB312BE1F6B0}"/>
              </a:ext>
            </a:extLst>
          </p:cNvPr>
          <p:cNvSpPr txBox="1"/>
          <p:nvPr/>
        </p:nvSpPr>
        <p:spPr>
          <a:xfrm>
            <a:off x="12133" y="6147685"/>
            <a:ext cx="3176739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endParaRPr lang="nl-BE" dirty="0"/>
          </a:p>
          <a:p>
            <a:endParaRPr lang="nl-BE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385F0896-8816-8517-A2EA-5157280DF83D}"/>
              </a:ext>
            </a:extLst>
          </p:cNvPr>
          <p:cNvSpPr txBox="1"/>
          <p:nvPr/>
        </p:nvSpPr>
        <p:spPr>
          <a:xfrm>
            <a:off x="7493609" y="6143196"/>
            <a:ext cx="3176738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endParaRPr lang="nl-BE" dirty="0"/>
          </a:p>
          <a:p>
            <a:endParaRPr lang="nl-BE" dirty="0"/>
          </a:p>
        </p:txBody>
      </p:sp>
      <p:pic>
        <p:nvPicPr>
          <p:cNvPr id="13" name="Afbeelding 12" descr="Afbeelding met Rechthoek, schermopname, Graphics, plein&#10;&#10;Automatisch gegenereerde beschrijving">
            <a:extLst>
              <a:ext uri="{FF2B5EF4-FFF2-40B4-BE49-F238E27FC236}">
                <a16:creationId xmlns:a16="http://schemas.microsoft.com/office/drawing/2014/main" id="{FD81EEAD-82EF-A2A9-FF88-B4AA90939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56" y="6349957"/>
            <a:ext cx="999634" cy="559795"/>
          </a:xfrm>
          <a:prstGeom prst="rect">
            <a:avLst/>
          </a:prstGeom>
          <a:ln w="38100">
            <a:noFill/>
          </a:ln>
        </p:spPr>
      </p:pic>
      <p:pic>
        <p:nvPicPr>
          <p:cNvPr id="15" name="Afbeelding 14" descr="Afbeelding met Lettertype, symbool, ontwerp&#10;&#10;Automatisch gegenereerde beschrijving">
            <a:extLst>
              <a:ext uri="{FF2B5EF4-FFF2-40B4-BE49-F238E27FC236}">
                <a16:creationId xmlns:a16="http://schemas.microsoft.com/office/drawing/2014/main" id="{EC5FDE77-D133-6F4A-639E-9E7DC5D63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198" y="6287054"/>
            <a:ext cx="1041559" cy="604899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B4C5B588-E034-55C3-76E9-2C9F10AFB063}"/>
              </a:ext>
            </a:extLst>
          </p:cNvPr>
          <p:cNvSpPr txBox="1"/>
          <p:nvPr/>
        </p:nvSpPr>
        <p:spPr>
          <a:xfrm>
            <a:off x="11941" y="2902790"/>
            <a:ext cx="10679871" cy="2616101"/>
          </a:xfrm>
          <a:prstGeom prst="rect">
            <a:avLst/>
          </a:prstGeom>
          <a:solidFill>
            <a:schemeClr val="bg1"/>
          </a:solidFill>
          <a:ln w="15875">
            <a:solidFill>
              <a:srgbClr val="C86B02"/>
            </a:solidFill>
          </a:ln>
        </p:spPr>
        <p:txBody>
          <a:bodyPr wrap="square" rtlCol="0">
            <a:spAutoFit/>
          </a:bodyPr>
          <a:lstStyle/>
          <a:p>
            <a:endParaRPr lang="nl-BE" sz="800" dirty="0"/>
          </a:p>
          <a:p>
            <a:r>
              <a:rPr lang="nl-BE" sz="2000" dirty="0"/>
              <a:t>Na Eu-verordening en soortenbesluit (2014 -2016) …</a:t>
            </a:r>
          </a:p>
          <a:p>
            <a:r>
              <a:rPr lang="nl-BE" sz="2000" dirty="0"/>
              <a:t> </a:t>
            </a:r>
          </a:p>
          <a:p>
            <a:r>
              <a:rPr lang="nl-BE" sz="2000" dirty="0"/>
              <a:t>Besturen beslissen zelf vanuit:</a:t>
            </a:r>
          </a:p>
          <a:p>
            <a:endParaRPr lang="nl-BE" sz="8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nl-BE" sz="2000" dirty="0"/>
              <a:t>Noodzaak of eigenbelang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nl-BE" sz="2000" dirty="0"/>
              <a:t>Kennis van de lokale ecologie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nl-BE" sz="2000" dirty="0"/>
              <a:t>Klachten en persaandacht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nl-BE" sz="2000" dirty="0"/>
              <a:t>Overheidsstimulans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nl-BE" sz="800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A3B827B7-49D4-1DE1-FC7D-9138F77A3897}"/>
              </a:ext>
            </a:extLst>
          </p:cNvPr>
          <p:cNvSpPr txBox="1"/>
          <p:nvPr/>
        </p:nvSpPr>
        <p:spPr>
          <a:xfrm>
            <a:off x="0" y="5455745"/>
            <a:ext cx="1067968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C86B02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chemeClr val="accent2"/>
                </a:solidFill>
              </a:defRPr>
            </a:lvl1pPr>
            <a:lvl2pPr marL="800100" lvl="1" indent="-342900">
              <a:buFont typeface="Arial" panose="020B0604020202020204" pitchFamily="34" charset="0"/>
              <a:buChar char="•"/>
              <a:defRPr sz="2400"/>
            </a:lvl2pPr>
          </a:lstStyle>
          <a:p>
            <a:r>
              <a:rPr lang="nl-BE" dirty="0">
                <a:solidFill>
                  <a:schemeClr val="tx1"/>
                </a:solidFill>
              </a:rPr>
              <a:t>Besturen schetsen hun weg!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D89084CC-5C38-C3B7-B48F-EA65E1FB4F50}"/>
              </a:ext>
            </a:extLst>
          </p:cNvPr>
          <p:cNvSpPr txBox="1"/>
          <p:nvPr/>
        </p:nvSpPr>
        <p:spPr>
          <a:xfrm>
            <a:off x="503" y="7033269"/>
            <a:ext cx="3176739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r>
              <a:rPr lang="nl-BE" sz="1600" dirty="0"/>
              <a:t>Bjorn Pollyn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DC962D89-1634-907F-ECE4-BDD6F82438CE}"/>
              </a:ext>
            </a:extLst>
          </p:cNvPr>
          <p:cNvSpPr txBox="1"/>
          <p:nvPr/>
        </p:nvSpPr>
        <p:spPr>
          <a:xfrm>
            <a:off x="3757536" y="7028235"/>
            <a:ext cx="3176739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r>
              <a:rPr lang="nl-BE" sz="1600" dirty="0"/>
              <a:t>Koen Van Roeyen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5A40FF98-659C-EED5-6223-2AA7B273FEB9}"/>
              </a:ext>
            </a:extLst>
          </p:cNvPr>
          <p:cNvSpPr txBox="1"/>
          <p:nvPr/>
        </p:nvSpPr>
        <p:spPr>
          <a:xfrm>
            <a:off x="7825764" y="7023185"/>
            <a:ext cx="2844783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r>
              <a:rPr lang="nl-BE" sz="1600" dirty="0"/>
              <a:t>Gwij Stegen – Geert Heyneman</a:t>
            </a:r>
          </a:p>
          <a:p>
            <a:endParaRPr lang="nl-BE" sz="16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35B2EB5-FBF9-49AC-A6EA-DC9B21FFBC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40998" y="5666333"/>
            <a:ext cx="606275" cy="1840173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1DE2E67D-B8B2-0389-F343-D5FA5A898C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2574" y="0"/>
            <a:ext cx="2535771" cy="106769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1034D5E-37EA-91BB-16AE-795977B806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821" t="12272"/>
          <a:stretch/>
        </p:blipFill>
        <p:spPr>
          <a:xfrm>
            <a:off x="12133" y="-1"/>
            <a:ext cx="3184092" cy="1067693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EC250FAD-2932-D2F1-D748-BB80212B75D2}"/>
              </a:ext>
            </a:extLst>
          </p:cNvPr>
          <p:cNvSpPr txBox="1"/>
          <p:nvPr/>
        </p:nvSpPr>
        <p:spPr>
          <a:xfrm>
            <a:off x="11941" y="1465803"/>
            <a:ext cx="10679871" cy="1323439"/>
          </a:xfrm>
          <a:prstGeom prst="rect">
            <a:avLst/>
          </a:prstGeom>
          <a:solidFill>
            <a:schemeClr val="bg1"/>
          </a:solidFill>
          <a:ln w="15875">
            <a:solidFill>
              <a:srgbClr val="C86B02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/>
            </a:lvl1pPr>
            <a:lvl2pPr marL="800100" lvl="1" indent="-342900">
              <a:buFont typeface="Arial" panose="020B0604020202020204" pitchFamily="34" charset="0"/>
              <a:buChar char="•"/>
              <a:defRPr sz="800"/>
            </a:lvl2pPr>
            <a:lvl3pPr marL="1257300" lvl="2" indent="-342900">
              <a:buFont typeface="Arial" panose="020B0604020202020204" pitchFamily="34" charset="0"/>
              <a:buChar char="•"/>
              <a:defRPr sz="2000"/>
            </a:lvl3pPr>
          </a:lstStyle>
          <a:p>
            <a:r>
              <a:rPr lang="nl-BE" dirty="0"/>
              <a:t>Hoe organiseer ik </a:t>
            </a:r>
            <a:r>
              <a:rPr lang="nl-BE" b="1" dirty="0"/>
              <a:t>snelle respons, </a:t>
            </a:r>
            <a:r>
              <a:rPr lang="nl-BE" dirty="0"/>
              <a:t>… voor welke soorten. </a:t>
            </a:r>
          </a:p>
          <a:p>
            <a:r>
              <a:rPr lang="nl-BE" dirty="0"/>
              <a:t>Hoe ben ik snel op de hoogte </a:t>
            </a:r>
            <a:r>
              <a:rPr lang="nl-BE" sz="1600" dirty="0"/>
              <a:t>(Early </a:t>
            </a:r>
            <a:r>
              <a:rPr lang="nl-BE" sz="1600" dirty="0" err="1"/>
              <a:t>warning</a:t>
            </a:r>
            <a:r>
              <a:rPr lang="nl-BE" sz="1600" dirty="0"/>
              <a:t>)</a:t>
            </a:r>
            <a:r>
              <a:rPr lang="nl-BE" dirty="0"/>
              <a:t>, hoe reageer ik en hoe organiseer ik dat?</a:t>
            </a:r>
          </a:p>
          <a:p>
            <a:r>
              <a:rPr lang="nl-BE" dirty="0"/>
              <a:t>Is er ondersteuning en kennis over beheertechnieken en -aanpak? </a:t>
            </a:r>
          </a:p>
          <a:p>
            <a:r>
              <a:rPr lang="nl-BE" dirty="0"/>
              <a:t>Prioriteren? … Plan van aanpak? … Wie beslist? … Wie voert uit?</a:t>
            </a:r>
          </a:p>
        </p:txBody>
      </p:sp>
      <p:pic>
        <p:nvPicPr>
          <p:cNvPr id="32" name="Afbeelding 31">
            <a:extLst>
              <a:ext uri="{FF2B5EF4-FFF2-40B4-BE49-F238E27FC236}">
                <a16:creationId xmlns:a16="http://schemas.microsoft.com/office/drawing/2014/main" id="{84F6BE51-D0D0-D45B-BC87-DBAEF62F77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6866" y="2954160"/>
            <a:ext cx="1566399" cy="464119"/>
          </a:xfrm>
          <a:prstGeom prst="rect">
            <a:avLst/>
          </a:prstGeom>
        </p:spPr>
      </p:pic>
      <p:pic>
        <p:nvPicPr>
          <p:cNvPr id="34" name="Afbeelding 33">
            <a:extLst>
              <a:ext uri="{FF2B5EF4-FFF2-40B4-BE49-F238E27FC236}">
                <a16:creationId xmlns:a16="http://schemas.microsoft.com/office/drawing/2014/main" id="{D7972C39-CFB0-2399-86E9-E048331A64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33051" y="3043451"/>
            <a:ext cx="3326042" cy="37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68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9FB00A38-5103-2D45-9852-011CD512EC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896" y="5846611"/>
            <a:ext cx="368917" cy="1119740"/>
          </a:xfrm>
          <a:prstGeom prst="rect">
            <a:avLst/>
          </a:prstGeom>
        </p:spPr>
      </p:pic>
      <p:sp>
        <p:nvSpPr>
          <p:cNvPr id="7" name="Pijl: omlaag 6">
            <a:extLst>
              <a:ext uri="{FF2B5EF4-FFF2-40B4-BE49-F238E27FC236}">
                <a16:creationId xmlns:a16="http://schemas.microsoft.com/office/drawing/2014/main" id="{87CC683D-21E4-4250-B13E-5AF1CCC78958}"/>
              </a:ext>
            </a:extLst>
          </p:cNvPr>
          <p:cNvSpPr/>
          <p:nvPr/>
        </p:nvSpPr>
        <p:spPr>
          <a:xfrm>
            <a:off x="84890" y="2797528"/>
            <a:ext cx="2601378" cy="4764506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  <a:p>
            <a:pPr algn="ctr"/>
            <a:endParaRPr lang="nl-BE" dirty="0"/>
          </a:p>
          <a:p>
            <a:pPr algn="ctr"/>
            <a:endParaRPr lang="nl-BE" dirty="0"/>
          </a:p>
          <a:p>
            <a:pPr algn="ctr"/>
            <a:endParaRPr lang="nl-BE" dirty="0"/>
          </a:p>
          <a:p>
            <a:pPr algn="ctr"/>
            <a:r>
              <a:rPr lang="nl-BE" dirty="0"/>
              <a:t>Uitroeien </a:t>
            </a:r>
          </a:p>
          <a:p>
            <a:pPr algn="ctr"/>
            <a:r>
              <a:rPr lang="nl-BE" dirty="0"/>
              <a:t>…</a:t>
            </a:r>
          </a:p>
          <a:p>
            <a:pPr algn="ctr"/>
            <a:r>
              <a:rPr lang="nl-BE" dirty="0"/>
              <a:t>…</a:t>
            </a:r>
          </a:p>
          <a:p>
            <a:pPr algn="ctr"/>
            <a:r>
              <a:rPr lang="nl-BE" dirty="0"/>
              <a:t>…</a:t>
            </a:r>
          </a:p>
          <a:p>
            <a:pPr algn="ctr"/>
            <a:r>
              <a:rPr lang="nl-BE" dirty="0"/>
              <a:t>…</a:t>
            </a:r>
          </a:p>
          <a:p>
            <a:pPr algn="ctr"/>
            <a:r>
              <a:rPr lang="nl-BE" dirty="0"/>
              <a:t>…</a:t>
            </a:r>
          </a:p>
          <a:p>
            <a:pPr algn="ctr"/>
            <a:r>
              <a:rPr lang="nl-BE" dirty="0"/>
              <a:t>…</a:t>
            </a:r>
          </a:p>
          <a:p>
            <a:pPr algn="ctr"/>
            <a:r>
              <a:rPr lang="nl-BE" dirty="0"/>
              <a:t>…</a:t>
            </a:r>
          </a:p>
          <a:p>
            <a:pPr algn="ctr"/>
            <a:r>
              <a:rPr lang="nl-BE" dirty="0"/>
              <a:t>Occasioneel verwijderen</a:t>
            </a:r>
          </a:p>
        </p:txBody>
      </p:sp>
      <p:sp>
        <p:nvSpPr>
          <p:cNvPr id="4" name="Pijl: rechts 3">
            <a:extLst>
              <a:ext uri="{FF2B5EF4-FFF2-40B4-BE49-F238E27FC236}">
                <a16:creationId xmlns:a16="http://schemas.microsoft.com/office/drawing/2014/main" id="{9D7CEEC5-2425-43B9-94A0-721DCAC3CF2C}"/>
              </a:ext>
            </a:extLst>
          </p:cNvPr>
          <p:cNvSpPr/>
          <p:nvPr/>
        </p:nvSpPr>
        <p:spPr>
          <a:xfrm>
            <a:off x="271426" y="2751377"/>
            <a:ext cx="10213324" cy="15430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dirty="0"/>
              <a:t>Grondgebied: hele provincie             --------------------------------------------------------       proef-project-gebied </a:t>
            </a:r>
          </a:p>
        </p:txBody>
      </p:sp>
      <p:pic>
        <p:nvPicPr>
          <p:cNvPr id="13" name="Afbeelding 12" descr="L:\M02\Natuur &amp; Landschap\Exoten\6-3DOE 3 Diensten - Exotendag\GoodBAdlogo\Good_P.png">
            <a:extLst>
              <a:ext uri="{FF2B5EF4-FFF2-40B4-BE49-F238E27FC236}">
                <a16:creationId xmlns:a16="http://schemas.microsoft.com/office/drawing/2014/main" id="{C84DAACF-566A-4CBF-BD6A-232BF688BA9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314" y="4058434"/>
            <a:ext cx="3050899" cy="308406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hthoek 2">
            <a:extLst>
              <a:ext uri="{FF2B5EF4-FFF2-40B4-BE49-F238E27FC236}">
                <a16:creationId xmlns:a16="http://schemas.microsoft.com/office/drawing/2014/main" id="{A811147D-C422-4981-A9E1-BAFE7284EB2F}"/>
              </a:ext>
            </a:extLst>
          </p:cNvPr>
          <p:cNvSpPr/>
          <p:nvPr/>
        </p:nvSpPr>
        <p:spPr>
          <a:xfrm>
            <a:off x="882312" y="575762"/>
            <a:ext cx="8647688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nl-NL" sz="6600" b="1" dirty="0">
                <a:ln/>
                <a:solidFill>
                  <a:schemeClr val="accent2"/>
                </a:solidFill>
              </a:rPr>
              <a:t>Stroomschema</a:t>
            </a:r>
            <a:br>
              <a:rPr lang="nl-NL" sz="6600" b="1" dirty="0">
                <a:ln/>
                <a:solidFill>
                  <a:schemeClr val="accent2"/>
                </a:solidFill>
              </a:rPr>
            </a:br>
            <a:r>
              <a:rPr lang="nl-NL" sz="6600" b="1" dirty="0">
                <a:ln/>
                <a:solidFill>
                  <a:schemeClr val="accent2"/>
                </a:solidFill>
              </a:rPr>
              <a:t> ‘Ambitie Exotenbeheer’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DDF6724B-BBA2-4E65-9F1C-BE91F6A357D1}"/>
              </a:ext>
            </a:extLst>
          </p:cNvPr>
          <p:cNvSpPr txBox="1"/>
          <p:nvPr/>
        </p:nvSpPr>
        <p:spPr>
          <a:xfrm>
            <a:off x="7128387" y="2405147"/>
            <a:ext cx="3563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i="1" dirty="0">
                <a:solidFill>
                  <a:schemeClr val="accent2">
                    <a:lumMod val="75000"/>
                  </a:schemeClr>
                </a:solidFill>
              </a:rPr>
              <a:t>Provincieraad 4 september 2019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C088B50-A981-C457-D6C6-56BCFE138488}"/>
              </a:ext>
            </a:extLst>
          </p:cNvPr>
          <p:cNvSpPr txBox="1"/>
          <p:nvPr/>
        </p:nvSpPr>
        <p:spPr>
          <a:xfrm>
            <a:off x="285750" y="157493"/>
            <a:ext cx="1280319" cy="369332"/>
          </a:xfrm>
          <a:prstGeom prst="rect">
            <a:avLst/>
          </a:prstGeom>
          <a:gradFill>
            <a:gsLst>
              <a:gs pos="0">
                <a:schemeClr val="accent2"/>
              </a:gs>
              <a:gs pos="74000">
                <a:schemeClr val="accent2">
                  <a:lumMod val="40000"/>
                  <a:lumOff val="60000"/>
                </a:schemeClr>
              </a:gs>
              <a:gs pos="8300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1"/>
          </a:gradFill>
          <a:ln w="25400">
            <a:solidFill>
              <a:srgbClr val="FFFF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BE" dirty="0"/>
              <a:t>PP uit 2019</a:t>
            </a:r>
          </a:p>
        </p:txBody>
      </p:sp>
    </p:spTree>
    <p:extLst>
      <p:ext uri="{BB962C8B-B14F-4D97-AF65-F5344CB8AC3E}">
        <p14:creationId xmlns:p14="http://schemas.microsoft.com/office/powerpoint/2010/main" val="101970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2">
            <a:extLst>
              <a:ext uri="{FF2B5EF4-FFF2-40B4-BE49-F238E27FC236}">
                <a16:creationId xmlns:a16="http://schemas.microsoft.com/office/drawing/2014/main" id="{A23A6687-F863-41BA-9A3A-5972D3AC23BC}"/>
              </a:ext>
            </a:extLst>
          </p:cNvPr>
          <p:cNvSpPr/>
          <p:nvPr/>
        </p:nvSpPr>
        <p:spPr>
          <a:xfrm>
            <a:off x="368917" y="422545"/>
            <a:ext cx="809880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nl-NL" sz="4400" b="1" dirty="0">
                <a:ln/>
                <a:solidFill>
                  <a:schemeClr val="accent2"/>
                </a:solidFill>
              </a:rPr>
              <a:t>Ambitie </a:t>
            </a:r>
            <a:r>
              <a:rPr lang="nl-NL" sz="4400" b="1" dirty="0">
                <a:ln/>
                <a:solidFill>
                  <a:schemeClr val="accent5">
                    <a:lumMod val="75000"/>
                  </a:schemeClr>
                </a:solidFill>
              </a:rPr>
              <a:t>Exotenbeheer</a:t>
            </a:r>
            <a:r>
              <a:rPr lang="nl-NL" sz="4400" b="1" dirty="0">
                <a:ln/>
                <a:solidFill>
                  <a:schemeClr val="accent2"/>
                </a:solidFill>
              </a:rPr>
              <a:t> </a:t>
            </a:r>
            <a:r>
              <a:rPr lang="nl-NL" sz="4400" b="1" dirty="0">
                <a:ln/>
                <a:solidFill>
                  <a:schemeClr val="accent6">
                    <a:lumMod val="75000"/>
                  </a:schemeClr>
                </a:solidFill>
              </a:rPr>
              <a:t>per soort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6710" y="1322965"/>
            <a:ext cx="3871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! Haalbaarheidstoets !</a:t>
            </a:r>
            <a:endParaRPr lang="nl-BE" sz="24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6FD218E-96D1-489E-A571-2086ED023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39" y="2106351"/>
            <a:ext cx="10076153" cy="5287256"/>
          </a:xfrm>
          <a:prstGeom prst="rect">
            <a:avLst/>
          </a:prstGeom>
        </p:spPr>
      </p:pic>
      <p:sp>
        <p:nvSpPr>
          <p:cNvPr id="8" name="Pijl: rechts 7">
            <a:extLst>
              <a:ext uri="{FF2B5EF4-FFF2-40B4-BE49-F238E27FC236}">
                <a16:creationId xmlns:a16="http://schemas.microsoft.com/office/drawing/2014/main" id="{013018AB-4F92-419A-B511-2B53050081D5}"/>
              </a:ext>
            </a:extLst>
          </p:cNvPr>
          <p:cNvSpPr/>
          <p:nvPr/>
        </p:nvSpPr>
        <p:spPr>
          <a:xfrm>
            <a:off x="0" y="1815101"/>
            <a:ext cx="10606572" cy="3146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BE" dirty="0"/>
          </a:p>
        </p:txBody>
      </p:sp>
      <p:sp>
        <p:nvSpPr>
          <p:cNvPr id="10" name="Pijl: omlaag 9">
            <a:extLst>
              <a:ext uri="{FF2B5EF4-FFF2-40B4-BE49-F238E27FC236}">
                <a16:creationId xmlns:a16="http://schemas.microsoft.com/office/drawing/2014/main" id="{59AF23A5-308E-43CD-8555-C06A5C72E742}"/>
              </a:ext>
            </a:extLst>
          </p:cNvPr>
          <p:cNvSpPr/>
          <p:nvPr/>
        </p:nvSpPr>
        <p:spPr>
          <a:xfrm>
            <a:off x="0" y="1811172"/>
            <a:ext cx="276239" cy="5544575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  <a:p>
            <a:pPr algn="ctr"/>
            <a:endParaRPr lang="nl-BE" dirty="0"/>
          </a:p>
          <a:p>
            <a:pPr algn="ctr"/>
            <a:endParaRPr lang="nl-BE" dirty="0"/>
          </a:p>
          <a:p>
            <a:pPr algn="ctr"/>
            <a:endParaRPr lang="nl-BE" dirty="0"/>
          </a:p>
          <a:p>
            <a:pPr algn="ctr"/>
            <a:endParaRPr lang="nl-BE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8AA223DA-5CAF-4658-8D1E-76C75072BC6B}"/>
              </a:ext>
            </a:extLst>
          </p:cNvPr>
          <p:cNvSpPr txBox="1"/>
          <p:nvPr/>
        </p:nvSpPr>
        <p:spPr>
          <a:xfrm>
            <a:off x="5604388" y="0"/>
            <a:ext cx="5087424" cy="523220"/>
          </a:xfrm>
          <a:prstGeom prst="rect">
            <a:avLst/>
          </a:prstGeom>
          <a:solidFill>
            <a:schemeClr val="bg1">
              <a:alpha val="60000"/>
            </a:schemeClr>
          </a:solidFill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800" i="1">
                <a:solidFill>
                  <a:srgbClr val="800000"/>
                </a:solidFill>
              </a:defRPr>
            </a:lvl1pPr>
          </a:lstStyle>
          <a:p>
            <a:r>
              <a:rPr lang="nl-NL" dirty="0"/>
              <a:t> Tool voor gerichte aanpak</a:t>
            </a:r>
            <a:endParaRPr lang="nl-BE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6891AB8E-7E2F-4B45-9406-ACED5E2EA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0190" y="49181"/>
            <a:ext cx="938882" cy="424857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A15E3641-368A-42B8-BAFA-A9593ED931D8}"/>
              </a:ext>
            </a:extLst>
          </p:cNvPr>
          <p:cNvSpPr txBox="1"/>
          <p:nvPr/>
        </p:nvSpPr>
        <p:spPr>
          <a:xfrm>
            <a:off x="7333811" y="1345875"/>
            <a:ext cx="29890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i="1" dirty="0">
                <a:solidFill>
                  <a:schemeClr val="accent2">
                    <a:lumMod val="75000"/>
                  </a:schemeClr>
                </a:solidFill>
              </a:rPr>
              <a:t>Provincieraad 4 september 2019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015BBEA-9C6D-41A7-E928-80AF059A8472}"/>
              </a:ext>
            </a:extLst>
          </p:cNvPr>
          <p:cNvSpPr txBox="1"/>
          <p:nvPr/>
        </p:nvSpPr>
        <p:spPr>
          <a:xfrm>
            <a:off x="285750" y="157493"/>
            <a:ext cx="1280319" cy="369332"/>
          </a:xfrm>
          <a:prstGeom prst="rect">
            <a:avLst/>
          </a:prstGeom>
          <a:gradFill>
            <a:gsLst>
              <a:gs pos="0">
                <a:schemeClr val="accent2"/>
              </a:gs>
              <a:gs pos="74000">
                <a:schemeClr val="accent2">
                  <a:lumMod val="40000"/>
                  <a:lumOff val="60000"/>
                </a:schemeClr>
              </a:gs>
              <a:gs pos="8300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1"/>
          </a:gradFill>
          <a:ln w="25400">
            <a:solidFill>
              <a:srgbClr val="FFFF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BE" dirty="0"/>
              <a:t>PP uit 2019</a:t>
            </a:r>
          </a:p>
        </p:txBody>
      </p:sp>
    </p:spTree>
    <p:extLst>
      <p:ext uri="{BB962C8B-B14F-4D97-AF65-F5344CB8AC3E}">
        <p14:creationId xmlns:p14="http://schemas.microsoft.com/office/powerpoint/2010/main" val="2551767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AA3B0C3-FB1F-3B10-34D5-B45C616B4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2574" y="0"/>
            <a:ext cx="2535771" cy="106769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A7157B9-E38F-4A15-4895-3AA2DD03D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63" y="1187904"/>
            <a:ext cx="10322896" cy="6362245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158BFC99-A682-37FF-24FD-388067AC5496}"/>
              </a:ext>
            </a:extLst>
          </p:cNvPr>
          <p:cNvSpPr txBox="1"/>
          <p:nvPr/>
        </p:nvSpPr>
        <p:spPr>
          <a:xfrm>
            <a:off x="2381" y="0"/>
            <a:ext cx="8093869" cy="10464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C86B0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3200" dirty="0"/>
              <a:t>6</a:t>
            </a:r>
            <a:r>
              <a:rPr lang="nl-NL" sz="3200" baseline="30000" dirty="0"/>
              <a:t>e</a:t>
            </a:r>
            <a:r>
              <a:rPr lang="nl-NL" sz="3200" dirty="0"/>
              <a:t> overeenkomst Rato vzw 2023 -2025</a:t>
            </a:r>
          </a:p>
          <a:p>
            <a:pPr algn="ctr"/>
            <a:r>
              <a:rPr lang="nl-NL" sz="2000" dirty="0">
                <a:solidFill>
                  <a:schemeClr val="accent2">
                    <a:lumMod val="75000"/>
                  </a:schemeClr>
                </a:solidFill>
              </a:rPr>
              <a:t>Ambitietabel</a:t>
            </a:r>
            <a:r>
              <a:rPr lang="nl-NL" sz="2000" dirty="0"/>
              <a:t>   </a:t>
            </a:r>
            <a:r>
              <a:rPr lang="nl-NL" sz="2000" dirty="0">
                <a:solidFill>
                  <a:schemeClr val="accent6">
                    <a:lumMod val="75000"/>
                  </a:schemeClr>
                </a:solidFill>
              </a:rPr>
              <a:t>per soort</a:t>
            </a:r>
            <a:r>
              <a:rPr lang="nl-NL" sz="2000" dirty="0"/>
              <a:t> / </a:t>
            </a:r>
            <a:r>
              <a:rPr lang="nl-NL" sz="2000" dirty="0">
                <a:solidFill>
                  <a:schemeClr val="accent5">
                    <a:lumMod val="75000"/>
                  </a:schemeClr>
                </a:solidFill>
              </a:rPr>
              <a:t>uitvoering </a:t>
            </a:r>
            <a:r>
              <a:rPr lang="nl-NL" sz="2000" dirty="0"/>
              <a:t>- ± 90.000 € /jaar</a:t>
            </a:r>
          </a:p>
          <a:p>
            <a:pPr algn="ctr"/>
            <a:endParaRPr lang="nl-NL" sz="1000" dirty="0">
              <a:solidFill>
                <a:schemeClr val="accent2"/>
              </a:solidFill>
            </a:endParaRPr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FEC44CEA-1D3D-98BA-BDFD-643A3EAC8A99}"/>
              </a:ext>
            </a:extLst>
          </p:cNvPr>
          <p:cNvSpPr/>
          <p:nvPr/>
        </p:nvSpPr>
        <p:spPr>
          <a:xfrm>
            <a:off x="-171450" y="4562475"/>
            <a:ext cx="2181224" cy="523875"/>
          </a:xfrm>
          <a:prstGeom prst="ellipse">
            <a:avLst/>
          </a:prstGeom>
          <a:noFill/>
          <a:ln w="857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5EBC9F4B-BE18-DD50-0BBF-A3D6AEEA3BA4}"/>
              </a:ext>
            </a:extLst>
          </p:cNvPr>
          <p:cNvSpPr/>
          <p:nvPr/>
        </p:nvSpPr>
        <p:spPr>
          <a:xfrm>
            <a:off x="6838950" y="2771775"/>
            <a:ext cx="2095500" cy="2000250"/>
          </a:xfrm>
          <a:prstGeom prst="ellipse">
            <a:avLst/>
          </a:prstGeom>
          <a:noFill/>
          <a:ln w="857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6350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AA3B0C3-FB1F-3B10-34D5-B45C616B4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2574" y="0"/>
            <a:ext cx="2535771" cy="1067693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C4E19B0C-A2C4-397A-50B1-E98ADC33B50E}"/>
              </a:ext>
            </a:extLst>
          </p:cNvPr>
          <p:cNvSpPr txBox="1"/>
          <p:nvPr/>
        </p:nvSpPr>
        <p:spPr>
          <a:xfrm>
            <a:off x="35840" y="1780210"/>
            <a:ext cx="9919817" cy="7745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BE" sz="1800" b="1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Randvoorwaarden   beheer effectief </a:t>
            </a:r>
            <a:r>
              <a:rPr lang="nl-BE" sz="1800" b="1" u="sng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opstarten</a:t>
            </a:r>
            <a:r>
              <a:rPr lang="nl-BE" sz="1800" b="1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nl-BE" sz="1800" b="1" u="sng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niet </a:t>
            </a:r>
            <a:r>
              <a:rPr lang="nl-B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 basis van: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gebieden /ervaring / </a:t>
            </a:r>
            <a:r>
              <a:rPr lang="nl-B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IHD’s</a:t>
            </a:r>
            <a:r>
              <a:rPr lang="nl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 haalbaarheid /  middelen / samenwerking / engagement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5D2D14E1-DB57-3163-1267-95DBB19E330B}"/>
              </a:ext>
            </a:extLst>
          </p:cNvPr>
          <p:cNvSpPr txBox="1"/>
          <p:nvPr/>
        </p:nvSpPr>
        <p:spPr>
          <a:xfrm>
            <a:off x="35840" y="3000486"/>
            <a:ext cx="9919817" cy="1631216"/>
          </a:xfrm>
          <a:prstGeom prst="rect">
            <a:avLst/>
          </a:prstGeom>
          <a:solidFill>
            <a:schemeClr val="bg1"/>
          </a:solidFill>
          <a:ln w="15875">
            <a:solidFill>
              <a:srgbClr val="C86B02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/>
            </a:lvl1pPr>
          </a:lstStyle>
          <a:p>
            <a:r>
              <a:rPr lang="nl-BE" u="sng" dirty="0">
                <a:solidFill>
                  <a:schemeClr val="accent6">
                    <a:lumMod val="75000"/>
                  </a:schemeClr>
                </a:solidFill>
              </a:rPr>
              <a:t>Reuzenbalsemien</a:t>
            </a:r>
            <a:r>
              <a:rPr lang="nl-BE" u="sng" dirty="0"/>
              <a:t> </a:t>
            </a:r>
            <a:r>
              <a:rPr lang="nl-BE" u="sng" dirty="0" err="1"/>
              <a:t>Rba</a:t>
            </a:r>
            <a:r>
              <a:rPr lang="nl-BE" u="sng" dirty="0"/>
              <a:t> en R</a:t>
            </a:r>
            <a:r>
              <a:rPr lang="nl-BE" u="sng" dirty="0">
                <a:solidFill>
                  <a:schemeClr val="accent6">
                    <a:lumMod val="75000"/>
                  </a:schemeClr>
                </a:solidFill>
              </a:rPr>
              <a:t>euzenberenklauw</a:t>
            </a:r>
            <a:r>
              <a:rPr lang="nl-BE" u="sng" dirty="0"/>
              <a:t> (</a:t>
            </a:r>
            <a:r>
              <a:rPr lang="nl-BE" u="sng" dirty="0" err="1"/>
              <a:t>Rbk</a:t>
            </a:r>
            <a:r>
              <a:rPr lang="nl-BE" u="sng" dirty="0"/>
              <a:t>) beheer</a:t>
            </a:r>
            <a:r>
              <a:rPr lang="nl-BE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Natura 2000-gebied of Habitatrichtlijngebied (enkel voor </a:t>
            </a:r>
            <a:r>
              <a:rPr lang="nl-BE" dirty="0" err="1"/>
              <a:t>Rba</a:t>
            </a:r>
            <a:r>
              <a:rPr lang="nl-BE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Besmettingen in kaart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>
                <a:solidFill>
                  <a:srgbClr val="DAA136"/>
                </a:solidFill>
              </a:rPr>
              <a:t>Alle beheerders </a:t>
            </a:r>
            <a:r>
              <a:rPr lang="nl-BE" dirty="0"/>
              <a:t>bestrijden 6 jaar én een </a:t>
            </a:r>
            <a:r>
              <a:rPr lang="nl-BE" dirty="0">
                <a:solidFill>
                  <a:srgbClr val="DAA136"/>
                </a:solidFill>
              </a:rPr>
              <a:t>lokale beheerder </a:t>
            </a:r>
            <a:r>
              <a:rPr lang="nl-BE" dirty="0"/>
              <a:t>coördineert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Indien provincie zelf grootste ‘beheerder’ is coördineren we zelf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CBF0BC1A-B1E0-77A7-D90D-E77B5D11E56E}"/>
              </a:ext>
            </a:extLst>
          </p:cNvPr>
          <p:cNvSpPr txBox="1"/>
          <p:nvPr/>
        </p:nvSpPr>
        <p:spPr>
          <a:xfrm>
            <a:off x="35840" y="5149939"/>
            <a:ext cx="9919818" cy="1323439"/>
          </a:xfrm>
          <a:prstGeom prst="rect">
            <a:avLst/>
          </a:prstGeom>
          <a:solidFill>
            <a:schemeClr val="bg1"/>
          </a:solidFill>
          <a:ln w="15875">
            <a:solidFill>
              <a:srgbClr val="C86B02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/>
            </a:lvl1pPr>
          </a:lstStyle>
          <a:p>
            <a:r>
              <a:rPr lang="nl-BE" u="sng" dirty="0">
                <a:solidFill>
                  <a:schemeClr val="accent6">
                    <a:lumMod val="75000"/>
                  </a:schemeClr>
                </a:solidFill>
              </a:rPr>
              <a:t>Duizendknoop </a:t>
            </a:r>
            <a:r>
              <a:rPr lang="nl-BE" u="sng" dirty="0"/>
              <a:t>beheer</a:t>
            </a:r>
            <a:r>
              <a:rPr lang="nl-BE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Aanwezige duizendknoop is op zich </a:t>
            </a:r>
            <a:r>
              <a:rPr lang="nl-BE" u="sng" dirty="0"/>
              <a:t>geen</a:t>
            </a:r>
            <a:r>
              <a:rPr lang="nl-BE" dirty="0"/>
              <a:t> aanleiding tot bestrijden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In het maaibeheer wordt rekening gehouden met duizendknoop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Bij grondwerken mét duizendknoop-locaties geen uitbreiding langs waterloop 2e cat. 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E239ED51-86D6-26CB-48E8-E8D8475273DE}"/>
              </a:ext>
            </a:extLst>
          </p:cNvPr>
          <p:cNvSpPr txBox="1"/>
          <p:nvPr/>
        </p:nvSpPr>
        <p:spPr>
          <a:xfrm>
            <a:off x="2381" y="0"/>
            <a:ext cx="8093869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C86B0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3200" dirty="0"/>
              <a:t>6</a:t>
            </a:r>
            <a:r>
              <a:rPr lang="nl-NL" sz="3200" baseline="30000" dirty="0"/>
              <a:t>e</a:t>
            </a:r>
            <a:r>
              <a:rPr lang="nl-NL" sz="3200" dirty="0"/>
              <a:t> overeenkomst Rato vzw 2023 -2025</a:t>
            </a:r>
          </a:p>
          <a:p>
            <a:pPr algn="ctr"/>
            <a:r>
              <a:rPr lang="nl-NL" sz="3200" dirty="0">
                <a:solidFill>
                  <a:schemeClr val="accent2">
                    <a:lumMod val="75000"/>
                  </a:schemeClr>
                </a:solidFill>
              </a:rPr>
              <a:t>Randvoorwaarden</a:t>
            </a:r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40E8D35C-A2D2-7A24-8D5B-333EABC6AE91}"/>
              </a:ext>
            </a:extLst>
          </p:cNvPr>
          <p:cNvSpPr/>
          <p:nvPr/>
        </p:nvSpPr>
        <p:spPr>
          <a:xfrm>
            <a:off x="-92467" y="1746695"/>
            <a:ext cx="2089184" cy="461480"/>
          </a:xfrm>
          <a:prstGeom prst="ellipse">
            <a:avLst/>
          </a:prstGeom>
          <a:noFill/>
          <a:ln w="857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52351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67AFA09A-483F-E903-E871-8B729A41A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5737"/>
            <a:ext cx="7029450" cy="634688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AA3B0C3-FB1F-3B10-34D5-B45C616B4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574" y="0"/>
            <a:ext cx="2535771" cy="106769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B4EA0550-168F-B77E-CD18-A79A27D31F33}"/>
              </a:ext>
            </a:extLst>
          </p:cNvPr>
          <p:cNvSpPr txBox="1"/>
          <p:nvPr/>
        </p:nvSpPr>
        <p:spPr>
          <a:xfrm>
            <a:off x="8172574" y="1640652"/>
            <a:ext cx="2034069" cy="5816977"/>
          </a:xfrm>
          <a:prstGeom prst="rect">
            <a:avLst/>
          </a:prstGeom>
          <a:solidFill>
            <a:schemeClr val="bg1"/>
          </a:solidFill>
          <a:ln w="698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hangingPunct="0"/>
            <a:endParaRPr lang="nl-BE" sz="12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hangingPunct="0"/>
            <a:r>
              <a:rPr lang="nl-BE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nl-BE" sz="1600" b="1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</a:t>
            </a:r>
            <a:r>
              <a:rPr lang="nl-BE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cat. in provincie-beheer</a:t>
            </a:r>
          </a:p>
          <a:p>
            <a:pPr hangingPunct="0"/>
            <a:endParaRPr lang="nl-BE" sz="16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hangingPunct="0"/>
            <a:endParaRPr lang="nl-BE" sz="12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hangingPunct="0"/>
            <a:r>
              <a:rPr lang="nl-BE" sz="1600" b="1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Early </a:t>
            </a:r>
            <a:r>
              <a:rPr lang="nl-BE" sz="1600" b="1" dirty="0" err="1">
                <a:solidFill>
                  <a:schemeClr val="bg1"/>
                </a:solidFill>
                <a:effectLst/>
                <a:highlight>
                  <a:srgbClr val="FF00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warning</a:t>
            </a:r>
            <a:r>
              <a:rPr lang="nl-BE" sz="1600" b="1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</a:p>
          <a:p>
            <a:pPr hangingPunct="0"/>
            <a:endParaRPr lang="nl-BE" sz="12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71450" indent="-171450" hangingPunct="0">
              <a:buFont typeface="Arial" panose="020B0604020202020204" pitchFamily="34" charset="0"/>
              <a:buChar char="•"/>
            </a:pPr>
            <a:r>
              <a:rPr lang="nl-BE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jaarlijkse screening </a:t>
            </a:r>
          </a:p>
          <a:p>
            <a:pPr marL="171450" indent="-171450" hangingPunct="0">
              <a:buFont typeface="Arial" panose="020B0604020202020204" pitchFamily="34" charset="0"/>
              <a:buChar char="•"/>
            </a:pPr>
            <a:r>
              <a:rPr lang="nl-BE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Rato vzw meldt</a:t>
            </a:r>
            <a:endParaRPr lang="nl-BE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hangingPunct="0"/>
            <a:endParaRPr lang="nl-BE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hangingPunct="0"/>
            <a:endParaRPr lang="nl-BE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hangingPunct="0"/>
            <a:endParaRPr lang="nl-BE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hangingPunct="0"/>
            <a:endParaRPr lang="nl-BE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hangingPunct="0"/>
            <a:endParaRPr lang="nl-BE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hangingPunct="0"/>
            <a:endParaRPr lang="nl-BE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hangingPunct="0"/>
            <a:r>
              <a:rPr lang="nl-BE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nl-BE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hangingPunct="0"/>
            <a:r>
              <a:rPr lang="nl-BE" sz="1600" b="1" dirty="0">
                <a:solidFill>
                  <a:schemeClr val="accent5">
                    <a:lumMod val="75000"/>
                  </a:schemeClr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Rapid response =</a:t>
            </a:r>
          </a:p>
          <a:p>
            <a:pPr hangingPunct="0"/>
            <a:endParaRPr lang="nl-BE" sz="1600" b="1" dirty="0">
              <a:solidFill>
                <a:schemeClr val="bg1"/>
              </a:solidFill>
              <a:effectLst/>
              <a:highlight>
                <a:srgbClr val="008000"/>
              </a:highligh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hangingPunct="0"/>
            <a:endParaRPr lang="nl-BE" sz="1200" b="1" dirty="0">
              <a:solidFill>
                <a:schemeClr val="bg1"/>
              </a:solidFill>
              <a:effectLst/>
              <a:highlight>
                <a:srgbClr val="008000"/>
              </a:highligh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71450" indent="-171450" hangingPunct="0">
              <a:buFont typeface="Arial" panose="020B0604020202020204" pitchFamily="34" charset="0"/>
              <a:buChar char="•"/>
            </a:pPr>
            <a:r>
              <a:rPr lang="nl-BE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dienst en Rato vzw ter plaatse</a:t>
            </a:r>
          </a:p>
          <a:p>
            <a:pPr marL="171450" indent="-171450" hangingPunct="0">
              <a:buFont typeface="Arial" panose="020B0604020202020204" pitchFamily="34" charset="0"/>
              <a:buChar char="•"/>
            </a:pPr>
            <a:endParaRPr lang="nl-BE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71450" indent="-171450" hangingPunct="0">
              <a:buFont typeface="Arial" panose="020B0604020202020204" pitchFamily="34" charset="0"/>
              <a:buChar char="•"/>
            </a:pPr>
            <a:r>
              <a:rPr lang="nl-BE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Rato vzw voert eliminatie uit en volgt op</a:t>
            </a:r>
          </a:p>
          <a:p>
            <a:pPr marL="171450" indent="-171450" hangingPunct="0">
              <a:buFont typeface="Arial" panose="020B0604020202020204" pitchFamily="34" charset="0"/>
              <a:buChar char="•"/>
            </a:pPr>
            <a:endParaRPr lang="nl-BE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71450" indent="-171450" hangingPunct="0">
              <a:buFont typeface="Arial" panose="020B0604020202020204" pitchFamily="34" charset="0"/>
              <a:buChar char="•"/>
            </a:pPr>
            <a:r>
              <a:rPr lang="nl-BE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Bij grote besmettingen ook machinaal beheer na overleg</a:t>
            </a:r>
          </a:p>
          <a:p>
            <a:pPr marL="171450" indent="-171450" hangingPunct="0">
              <a:buFont typeface="Arial" panose="020B0604020202020204" pitchFamily="34" charset="0"/>
              <a:buChar char="•"/>
            </a:pPr>
            <a:endParaRPr lang="nl-BE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C50E2A7E-73CA-A629-67D0-45FB8D2C41EA}"/>
              </a:ext>
            </a:extLst>
          </p:cNvPr>
          <p:cNvSpPr txBox="1"/>
          <p:nvPr/>
        </p:nvSpPr>
        <p:spPr>
          <a:xfrm>
            <a:off x="2381" y="0"/>
            <a:ext cx="8093869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C86B0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3200" dirty="0"/>
              <a:t>6</a:t>
            </a:r>
            <a:r>
              <a:rPr lang="nl-NL" sz="3200" baseline="30000" dirty="0"/>
              <a:t>e</a:t>
            </a:r>
            <a:r>
              <a:rPr lang="nl-NL" sz="3200" dirty="0"/>
              <a:t> overeenkomst Rato vzw 2023 -2025</a:t>
            </a:r>
          </a:p>
          <a:p>
            <a:pPr algn="ctr"/>
            <a:r>
              <a:rPr lang="nl-NL" sz="3200" dirty="0">
                <a:solidFill>
                  <a:schemeClr val="accent6">
                    <a:lumMod val="75000"/>
                  </a:schemeClr>
                </a:solidFill>
              </a:rPr>
              <a:t>Soorten voor </a:t>
            </a:r>
            <a:r>
              <a:rPr lang="nl-NL" sz="3200" dirty="0">
                <a:solidFill>
                  <a:schemeClr val="accent5">
                    <a:lumMod val="75000"/>
                  </a:schemeClr>
                </a:solidFill>
              </a:rPr>
              <a:t>Early </a:t>
            </a:r>
            <a:r>
              <a:rPr lang="nl-NL" sz="3200" dirty="0" err="1">
                <a:solidFill>
                  <a:schemeClr val="accent5">
                    <a:lumMod val="75000"/>
                  </a:schemeClr>
                </a:solidFill>
              </a:rPr>
              <a:t>warning</a:t>
            </a:r>
            <a:r>
              <a:rPr lang="nl-NL" sz="3200" dirty="0">
                <a:solidFill>
                  <a:schemeClr val="accent5">
                    <a:lumMod val="75000"/>
                  </a:schemeClr>
                </a:solidFill>
              </a:rPr>
              <a:t> – Rapid respons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66DC4788-D21A-335E-FC9F-83D60B1EA834}"/>
              </a:ext>
            </a:extLst>
          </p:cNvPr>
          <p:cNvSpPr/>
          <p:nvPr/>
        </p:nvSpPr>
        <p:spPr>
          <a:xfrm>
            <a:off x="2919730" y="986662"/>
            <a:ext cx="3607276" cy="786580"/>
          </a:xfrm>
          <a:prstGeom prst="ellipse">
            <a:avLst/>
          </a:prstGeom>
          <a:noFill/>
          <a:ln w="857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Pijl: omlaag 4">
            <a:extLst>
              <a:ext uri="{FF2B5EF4-FFF2-40B4-BE49-F238E27FC236}">
                <a16:creationId xmlns:a16="http://schemas.microsoft.com/office/drawing/2014/main" id="{177486C5-395B-835F-D04F-DF5B1D061BD3}"/>
              </a:ext>
            </a:extLst>
          </p:cNvPr>
          <p:cNvSpPr/>
          <p:nvPr/>
        </p:nvSpPr>
        <p:spPr>
          <a:xfrm>
            <a:off x="8844557" y="3873359"/>
            <a:ext cx="595902" cy="760287"/>
          </a:xfrm>
          <a:prstGeom prst="downArrow">
            <a:avLst/>
          </a:prstGeom>
          <a:solidFill>
            <a:srgbClr val="FF0000"/>
          </a:solidFill>
          <a:ln w="1238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2390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AA3B0C3-FB1F-3B10-34D5-B45C616B4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2574" y="0"/>
            <a:ext cx="2535771" cy="1067693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E94019AC-8A60-2F3E-89D0-D77F064D9A69}"/>
              </a:ext>
            </a:extLst>
          </p:cNvPr>
          <p:cNvSpPr txBox="1"/>
          <p:nvPr/>
        </p:nvSpPr>
        <p:spPr>
          <a:xfrm>
            <a:off x="0" y="0"/>
            <a:ext cx="8072284" cy="10464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C86B02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nl-NL" dirty="0">
                <a:solidFill>
                  <a:schemeClr val="tx1"/>
                </a:solidFill>
              </a:rPr>
              <a:t>Exotenbeheer bestendigen</a:t>
            </a:r>
          </a:p>
          <a:p>
            <a:r>
              <a:rPr lang="nl-NL" sz="1400" dirty="0">
                <a:solidFill>
                  <a:schemeClr val="tx1"/>
                </a:solidFill>
              </a:rPr>
              <a:t>persoonlijk advies Koen Van Roeyen</a:t>
            </a:r>
          </a:p>
          <a:p>
            <a:endParaRPr lang="nl-NL" sz="1600" dirty="0"/>
          </a:p>
        </p:txBody>
      </p:sp>
      <p:pic>
        <p:nvPicPr>
          <p:cNvPr id="8" name="Afbeelding 7" descr="L:\M02\Natuur &amp; Landschap\Exoten\6-3DOE 3 Diensten - Exotendag\GoodBAdlogo\Good_P.png">
            <a:extLst>
              <a:ext uri="{FF2B5EF4-FFF2-40B4-BE49-F238E27FC236}">
                <a16:creationId xmlns:a16="http://schemas.microsoft.com/office/drawing/2014/main" id="{2DF224BB-3AB2-743D-103D-D9E2EA2FC67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8" y="1327753"/>
            <a:ext cx="1434406" cy="1399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93AF40D-A4E9-BAF3-445E-54401910A6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68570" y="-295723"/>
            <a:ext cx="1559332" cy="4732903"/>
          </a:xfrm>
          <a:prstGeom prst="rect">
            <a:avLst/>
          </a:prstGeom>
        </p:spPr>
      </p:pic>
      <p:pic>
        <p:nvPicPr>
          <p:cNvPr id="13" name="Afbeelding 12" descr="L:\M02\Natuur &amp; Landschap\Exoten\6-3DOE 3 Diensten - Exotendag\GoodBAdlogo\Bad_P.png">
            <a:extLst>
              <a:ext uri="{FF2B5EF4-FFF2-40B4-BE49-F238E27FC236}">
                <a16:creationId xmlns:a16="http://schemas.microsoft.com/office/drawing/2014/main" id="{A53307D7-3E0A-7A80-D24C-0CAE75FDB1C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305989"/>
            <a:ext cx="1501084" cy="1399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Afbeelding 13" descr="L:\M02\Natuur &amp; Landschap\Exoten\6-3DOE 3 Diensten - Exotendag\GoodBAdlogo\Bad_P.png">
            <a:extLst>
              <a:ext uri="{FF2B5EF4-FFF2-40B4-BE49-F238E27FC236}">
                <a16:creationId xmlns:a16="http://schemas.microsoft.com/office/drawing/2014/main" id="{F8764F7D-A4F8-3EEE-059D-5145E024FDB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108" y="1214282"/>
            <a:ext cx="1643967" cy="1744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Afbeelding 14" descr="L:\M02\Natuur &amp; Landschap\Exoten\6-3DOE 3 Diensten - Exotendag\GoodBAdlogo\Good_P.png">
            <a:extLst>
              <a:ext uri="{FF2B5EF4-FFF2-40B4-BE49-F238E27FC236}">
                <a16:creationId xmlns:a16="http://schemas.microsoft.com/office/drawing/2014/main" id="{BEB00AFE-961A-BDF8-5CBF-DC493B116FE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369" y="1204008"/>
            <a:ext cx="1686706" cy="174483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DDAA12F3-0054-16CC-79A3-B07C52DC0363}"/>
              </a:ext>
            </a:extLst>
          </p:cNvPr>
          <p:cNvSpPr txBox="1"/>
          <p:nvPr/>
        </p:nvSpPr>
        <p:spPr>
          <a:xfrm>
            <a:off x="2514562" y="6896405"/>
            <a:ext cx="486735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r>
              <a:rPr lang="nl-BE" sz="1600" dirty="0"/>
              <a:t>18 oktober 2023 - Gent</a:t>
            </a:r>
          </a:p>
          <a:p>
            <a:r>
              <a:rPr lang="nl-BE" sz="1600" dirty="0"/>
              <a:t>dienst Integraal Waterbeleid - Koen Van Roeyen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03CBEAAD-86BC-44DA-424D-DB05A28B784D}"/>
              </a:ext>
            </a:extLst>
          </p:cNvPr>
          <p:cNvSpPr txBox="1"/>
          <p:nvPr/>
        </p:nvSpPr>
        <p:spPr>
          <a:xfrm>
            <a:off x="0" y="3349906"/>
            <a:ext cx="10068674" cy="3416320"/>
          </a:xfrm>
          <a:prstGeom prst="rect">
            <a:avLst/>
          </a:prstGeom>
          <a:solidFill>
            <a:schemeClr val="bg1"/>
          </a:solidFill>
          <a:ln w="15875">
            <a:solidFill>
              <a:srgbClr val="C86B02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/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accent2">
                    <a:lumMod val="75000"/>
                  </a:schemeClr>
                </a:solidFill>
              </a:rPr>
              <a:t>Verwacht visie (ambitietabel) van alle beleidsniveaus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accent2">
                    <a:lumMod val="75000"/>
                  </a:schemeClr>
                </a:solidFill>
              </a:rPr>
              <a:t>Respecteer haalbaarheidsprincipe en randvoorwaarden, mits voortschrijdend inzicht bij evaluatie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accent6">
                    <a:lumMod val="75000"/>
                  </a:schemeClr>
                </a:solidFill>
              </a:rPr>
              <a:t>Soorten en werkgebieden onderbouwd prioriteren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accent5">
                    <a:lumMod val="75000"/>
                  </a:schemeClr>
                </a:solidFill>
              </a:rPr>
              <a:t>Uitvoering duurzaam en efficiënt organiseren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accent5">
                    <a:lumMod val="75000"/>
                  </a:schemeClr>
                </a:solidFill>
              </a:rPr>
              <a:t>Sta open voor nieuwe ideeën of technieken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DAA136"/>
                </a:solidFill>
              </a:rPr>
              <a:t>Stem af met relevante interne diensten en ondersteun lokale besturen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DAA136"/>
                </a:solidFill>
              </a:rPr>
              <a:t>Creëer passie door samenwerken in je regio met interne en externe ‘buren-besturen’</a:t>
            </a:r>
          </a:p>
        </p:txBody>
      </p:sp>
    </p:spTree>
    <p:extLst>
      <p:ext uri="{BB962C8B-B14F-4D97-AF65-F5344CB8AC3E}">
        <p14:creationId xmlns:p14="http://schemas.microsoft.com/office/powerpoint/2010/main" val="2195588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5700E5BF-0728-34D6-DF48-4C6826D7FD9C}"/>
              </a:ext>
            </a:extLst>
          </p:cNvPr>
          <p:cNvSpPr txBox="1"/>
          <p:nvPr/>
        </p:nvSpPr>
        <p:spPr>
          <a:xfrm>
            <a:off x="2514562" y="6734480"/>
            <a:ext cx="486735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r>
              <a:rPr lang="nl-BE" sz="1600" dirty="0"/>
              <a:t>Gent - 18 oktober 2023</a:t>
            </a:r>
          </a:p>
          <a:p>
            <a:r>
              <a:rPr lang="nl-BE" sz="1600" dirty="0"/>
              <a:t>dienst Integraal Waterbeleid - Koen Van Roeyen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D5112A3-29E1-079C-C2E6-8228A1D8F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64900" y="-962864"/>
            <a:ext cx="1861945" cy="5651397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F9447613-DD31-652D-DF20-B1F70B2916DC}"/>
              </a:ext>
            </a:extLst>
          </p:cNvPr>
          <p:cNvSpPr txBox="1"/>
          <p:nvPr/>
        </p:nvSpPr>
        <p:spPr>
          <a:xfrm>
            <a:off x="20196" y="3550064"/>
            <a:ext cx="10651419" cy="1569660"/>
          </a:xfrm>
          <a:prstGeom prst="rect">
            <a:avLst/>
          </a:prstGeom>
          <a:solidFill>
            <a:srgbClr val="D9D9D9"/>
          </a:solidFill>
          <a:ln w="15875">
            <a:solidFill>
              <a:srgbClr val="C86B02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/>
            </a:lvl1pPr>
            <a:lvl2pPr marL="800100" lvl="1" indent="-342900">
              <a:buFont typeface="Arial" panose="020B0604020202020204" pitchFamily="34" charset="0"/>
              <a:buChar char="•"/>
              <a:defRPr sz="1600"/>
            </a:lvl2pPr>
          </a:lstStyle>
          <a:p>
            <a:pPr marL="1371600" indent="-342900">
              <a:buFont typeface="Arial" panose="020B0604020202020204" pitchFamily="34" charset="0"/>
              <a:buChar char="•"/>
            </a:pPr>
            <a:r>
              <a:rPr lang="nl-BE" sz="2400" dirty="0"/>
              <a:t>Hoe en wat heeft mijn bestuur </a:t>
            </a:r>
            <a:r>
              <a:rPr lang="nl-BE" sz="2400" b="1" u="sng" dirty="0">
                <a:solidFill>
                  <a:schemeClr val="accent2">
                    <a:lumMod val="75000"/>
                  </a:schemeClr>
                </a:solidFill>
              </a:rPr>
              <a:t>beslist</a:t>
            </a:r>
            <a:r>
              <a:rPr lang="nl-BE" sz="2400" dirty="0"/>
              <a:t> over exotenbeheer?</a:t>
            </a:r>
          </a:p>
          <a:p>
            <a:pPr marL="1371600" indent="-342900">
              <a:buFont typeface="Arial" panose="020B0604020202020204" pitchFamily="34" charset="0"/>
              <a:buChar char="•"/>
            </a:pPr>
            <a:r>
              <a:rPr lang="nl-BE" sz="2400" dirty="0"/>
              <a:t>Welke </a:t>
            </a:r>
            <a:r>
              <a:rPr lang="nl-BE" sz="2400" b="1" u="sng" dirty="0">
                <a:solidFill>
                  <a:schemeClr val="accent6">
                    <a:lumMod val="75000"/>
                  </a:schemeClr>
                </a:solidFill>
              </a:rPr>
              <a:t>soorten</a:t>
            </a:r>
            <a:r>
              <a:rPr lang="nl-BE" sz="2400" dirty="0"/>
              <a:t> worden waar beheerd + afwegingskader ?</a:t>
            </a:r>
          </a:p>
          <a:p>
            <a:pPr marL="1371600" indent="-342900">
              <a:buFont typeface="Arial" panose="020B0604020202020204" pitchFamily="34" charset="0"/>
              <a:buChar char="•"/>
            </a:pPr>
            <a:r>
              <a:rPr lang="nl-BE" sz="2400" dirty="0"/>
              <a:t>Wie zijn mijn </a:t>
            </a:r>
            <a:r>
              <a:rPr lang="nl-BE" sz="2400" b="1" u="sng" dirty="0">
                <a:solidFill>
                  <a:srgbClr val="DAA136"/>
                </a:solidFill>
              </a:rPr>
              <a:t>partners</a:t>
            </a:r>
          </a:p>
          <a:p>
            <a:pPr marL="1371600" indent="-342900">
              <a:buFont typeface="Arial" panose="020B0604020202020204" pitchFamily="34" charset="0"/>
              <a:buChar char="•"/>
            </a:pPr>
            <a:r>
              <a:rPr lang="nl-BE" sz="2400" b="1" dirty="0">
                <a:solidFill>
                  <a:schemeClr val="accent5">
                    <a:lumMod val="75000"/>
                  </a:schemeClr>
                </a:solidFill>
              </a:rPr>
              <a:t>Uitvoering</a:t>
            </a:r>
            <a:r>
              <a:rPr lang="nl-BE" sz="2400" dirty="0"/>
              <a:t> – Early Warning?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CB5434B-4E30-FAF4-0F1C-92859DBDE5CC}"/>
              </a:ext>
            </a:extLst>
          </p:cNvPr>
          <p:cNvSpPr txBox="1"/>
          <p:nvPr/>
        </p:nvSpPr>
        <p:spPr>
          <a:xfrm>
            <a:off x="3504009" y="2776900"/>
            <a:ext cx="2888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800" dirty="0"/>
              <a:t>Dienst Integraal Waterbeleid </a:t>
            </a:r>
          </a:p>
        </p:txBody>
      </p:sp>
    </p:spTree>
    <p:extLst>
      <p:ext uri="{BB962C8B-B14F-4D97-AF65-F5344CB8AC3E}">
        <p14:creationId xmlns:p14="http://schemas.microsoft.com/office/powerpoint/2010/main" val="1449401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A23A6687-F863-41BA-9A3A-5972D3AC23BC}"/>
              </a:ext>
            </a:extLst>
          </p:cNvPr>
          <p:cNvSpPr/>
          <p:nvPr/>
        </p:nvSpPr>
        <p:spPr>
          <a:xfrm>
            <a:off x="20712" y="1123270"/>
            <a:ext cx="8075538" cy="400110"/>
          </a:xfrm>
          <a:prstGeom prst="rect">
            <a:avLst/>
          </a:prstGeom>
          <a:solidFill>
            <a:schemeClr val="bg1"/>
          </a:solidFill>
          <a:ln w="15875">
            <a:solidFill>
              <a:srgbClr val="C86B02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b="1" dirty="0"/>
              <a:t>2008  zware problematiek (vooral) door grote waternavel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AA3B0C3-FB1F-3B10-34D5-B45C616B4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2574" y="0"/>
            <a:ext cx="2535771" cy="1067693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8ECE7F82-BC76-C4C3-3A24-4443E1C6E546}"/>
              </a:ext>
            </a:extLst>
          </p:cNvPr>
          <p:cNvSpPr/>
          <p:nvPr/>
        </p:nvSpPr>
        <p:spPr>
          <a:xfrm>
            <a:off x="20548" y="4982597"/>
            <a:ext cx="9904288" cy="400110"/>
          </a:xfrm>
          <a:prstGeom prst="rect">
            <a:avLst/>
          </a:prstGeom>
          <a:solidFill>
            <a:schemeClr val="bg1"/>
          </a:solidFill>
          <a:ln w="15875">
            <a:solidFill>
              <a:srgbClr val="C86B02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dirty="0"/>
              <a:t>Machinale ruiming + verplichte </a:t>
            </a:r>
            <a:r>
              <a:rPr lang="nl-NL" sz="2000" u="sng" dirty="0"/>
              <a:t>nazorg</a:t>
            </a:r>
            <a:r>
              <a:rPr lang="nl-NL" sz="2000" dirty="0"/>
              <a:t> voor </a:t>
            </a:r>
            <a:r>
              <a:rPr lang="nl-NL" sz="2000" dirty="0">
                <a:solidFill>
                  <a:schemeClr val="accent6">
                    <a:lumMod val="75000"/>
                  </a:schemeClr>
                </a:solidFill>
              </a:rPr>
              <a:t>3 aquatische invasieve planten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D75B30BA-D084-1ACC-DCDB-F2A5227EF7EC}"/>
              </a:ext>
            </a:extLst>
          </p:cNvPr>
          <p:cNvSpPr/>
          <p:nvPr/>
        </p:nvSpPr>
        <p:spPr>
          <a:xfrm>
            <a:off x="20761" y="5486334"/>
            <a:ext cx="9904075" cy="707886"/>
          </a:xfrm>
          <a:prstGeom prst="rect">
            <a:avLst/>
          </a:prstGeom>
          <a:solidFill>
            <a:schemeClr val="bg1"/>
          </a:solidFill>
          <a:ln w="15875">
            <a:solidFill>
              <a:srgbClr val="C86B02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u="sng" dirty="0"/>
              <a:t>Deputatie</a:t>
            </a:r>
            <a:r>
              <a:rPr lang="nl-NL" sz="2000" dirty="0"/>
              <a:t> </a:t>
            </a:r>
            <a:r>
              <a:rPr lang="nl-NL" sz="1600" dirty="0"/>
              <a:t>(dienst Integraal waterbeleid – beheer 2</a:t>
            </a:r>
            <a:r>
              <a:rPr lang="nl-NL" sz="1600" baseline="30000" dirty="0"/>
              <a:t>e</a:t>
            </a:r>
            <a:r>
              <a:rPr lang="nl-NL" sz="1600" dirty="0"/>
              <a:t> cat.) </a:t>
            </a:r>
            <a:r>
              <a:rPr lang="nl-NL" sz="2000" dirty="0">
                <a:solidFill>
                  <a:schemeClr val="accent2">
                    <a:lumMod val="75000"/>
                  </a:schemeClr>
                </a:solidFill>
              </a:rPr>
              <a:t>beslist</a:t>
            </a:r>
            <a:r>
              <a:rPr lang="nl-NL" sz="2000" dirty="0"/>
              <a:t> om </a:t>
            </a:r>
            <a:r>
              <a:rPr lang="nl-NL" sz="2000" dirty="0">
                <a:solidFill>
                  <a:schemeClr val="accent5">
                    <a:lumMod val="75000"/>
                  </a:schemeClr>
                </a:solidFill>
              </a:rPr>
              <a:t>bestrijding </a:t>
            </a:r>
            <a:r>
              <a:rPr lang="nl-NL" sz="2000" dirty="0"/>
              <a:t>ook voor lokale besturen te organiseren met overeenkomst over een gedeelde financiering (20/80)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82BC8FB-0710-A89C-3340-44B3B3CB18C5}"/>
              </a:ext>
            </a:extLst>
          </p:cNvPr>
          <p:cNvSpPr/>
          <p:nvPr/>
        </p:nvSpPr>
        <p:spPr>
          <a:xfrm>
            <a:off x="20548" y="6666324"/>
            <a:ext cx="9904075" cy="400110"/>
          </a:xfrm>
          <a:prstGeom prst="rect">
            <a:avLst/>
          </a:prstGeom>
          <a:solidFill>
            <a:schemeClr val="bg1"/>
          </a:solidFill>
          <a:ln w="15875">
            <a:solidFill>
              <a:srgbClr val="C86B02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dirty="0"/>
              <a:t>Nazorg door Rato vzw met gedetailleerde </a:t>
            </a:r>
            <a:r>
              <a:rPr lang="nl-NL" sz="2000" dirty="0">
                <a:solidFill>
                  <a:schemeClr val="accent5">
                    <a:lumMod val="75000"/>
                  </a:schemeClr>
                </a:solidFill>
              </a:rPr>
              <a:t>beschrijving van werkwijze en kosten </a:t>
            </a:r>
            <a:endParaRPr lang="nl-NL" sz="2000" u="sng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483C26F-8358-80E0-C5DE-89DAD8AE97A6}"/>
              </a:ext>
            </a:extLst>
          </p:cNvPr>
          <p:cNvSpPr txBox="1"/>
          <p:nvPr/>
        </p:nvSpPr>
        <p:spPr>
          <a:xfrm>
            <a:off x="2381" y="0"/>
            <a:ext cx="8093869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C86B0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3200" dirty="0"/>
              <a:t>Exotenbeheer Provincie Oost-Vlaanderen</a:t>
            </a:r>
          </a:p>
          <a:p>
            <a:pPr algn="ctr"/>
            <a:r>
              <a:rPr lang="nl-NL" sz="3200" dirty="0"/>
              <a:t>dienst Integraal Waterbeleid</a:t>
            </a:r>
            <a:r>
              <a:rPr lang="nl-NL" sz="3200" dirty="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A89B20E-4CAB-4FBA-47AE-8E8267B1A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6618" y="1549529"/>
            <a:ext cx="4503449" cy="3377586"/>
          </a:xfrm>
          <a:prstGeom prst="rect">
            <a:avLst/>
          </a:prstGeom>
          <a:gradFill>
            <a:gsLst>
              <a:gs pos="0">
                <a:schemeClr val="accent2"/>
              </a:gs>
              <a:gs pos="74000">
                <a:schemeClr val="accent2">
                  <a:lumMod val="40000"/>
                  <a:lumOff val="60000"/>
                </a:schemeClr>
              </a:gs>
              <a:gs pos="8300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1"/>
          </a:gradFill>
          <a:ln w="25400">
            <a:solidFill>
              <a:srgbClr val="FFFF00"/>
            </a:solidFill>
          </a:ln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5716B385-8BEF-B18D-30CF-C41D117200BC}"/>
              </a:ext>
            </a:extLst>
          </p:cNvPr>
          <p:cNvSpPr txBox="1"/>
          <p:nvPr/>
        </p:nvSpPr>
        <p:spPr>
          <a:xfrm>
            <a:off x="20712" y="1565509"/>
            <a:ext cx="1280319" cy="369332"/>
          </a:xfrm>
          <a:prstGeom prst="rect">
            <a:avLst/>
          </a:prstGeom>
          <a:gradFill>
            <a:gsLst>
              <a:gs pos="0">
                <a:schemeClr val="accent2"/>
              </a:gs>
              <a:gs pos="74000">
                <a:schemeClr val="accent2">
                  <a:lumMod val="40000"/>
                  <a:lumOff val="60000"/>
                </a:schemeClr>
              </a:gs>
              <a:gs pos="8300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1"/>
          </a:gradFill>
          <a:ln w="254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</a:rPr>
              <a:t>PP uit 2010</a:t>
            </a:r>
          </a:p>
        </p:txBody>
      </p:sp>
    </p:spTree>
    <p:extLst>
      <p:ext uri="{BB962C8B-B14F-4D97-AF65-F5344CB8AC3E}">
        <p14:creationId xmlns:p14="http://schemas.microsoft.com/office/powerpoint/2010/main" val="3225851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4086B67-5921-4249-9F8E-73D7538C038E}"/>
              </a:ext>
            </a:extLst>
          </p:cNvPr>
          <p:cNvSpPr txBox="1"/>
          <p:nvPr/>
        </p:nvSpPr>
        <p:spPr>
          <a:xfrm>
            <a:off x="20548" y="2634741"/>
            <a:ext cx="9924836" cy="3016210"/>
          </a:xfrm>
          <a:prstGeom prst="rect">
            <a:avLst/>
          </a:prstGeom>
          <a:solidFill>
            <a:schemeClr val="bg1"/>
          </a:solidFill>
          <a:ln w="15875">
            <a:solidFill>
              <a:srgbClr val="C86B02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/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Langs </a:t>
            </a:r>
            <a:r>
              <a:rPr lang="nl-NL" dirty="0">
                <a:solidFill>
                  <a:srgbClr val="DAA136"/>
                </a:solidFill>
              </a:rPr>
              <a:t>waterlopen 2</a:t>
            </a:r>
            <a:r>
              <a:rPr lang="nl-NL" baseline="30000" dirty="0">
                <a:solidFill>
                  <a:srgbClr val="DAA136"/>
                </a:solidFill>
              </a:rPr>
              <a:t>e</a:t>
            </a:r>
            <a:r>
              <a:rPr lang="nl-NL" dirty="0">
                <a:solidFill>
                  <a:srgbClr val="DAA136"/>
                </a:solidFill>
              </a:rPr>
              <a:t> categorie én in lokaal beheer</a:t>
            </a:r>
            <a:r>
              <a:rPr lang="nl-NL" dirty="0"/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dirty="0"/>
              <a:t>Ondersteuning beheer 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aquatische exoten</a:t>
            </a:r>
            <a:r>
              <a:rPr lang="nl-NL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nl-NL" dirty="0"/>
              <a:t>verderzetten …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dirty="0"/>
              <a:t>‘</a:t>
            </a:r>
            <a:r>
              <a:rPr lang="nl-NL" dirty="0">
                <a:solidFill>
                  <a:schemeClr val="accent5">
                    <a:lumMod val="75000"/>
                  </a:schemeClr>
                </a:solidFill>
              </a:rPr>
              <a:t>Uitdoving-traject’ = </a:t>
            </a:r>
            <a:r>
              <a:rPr lang="nl-NL" u="sng" dirty="0">
                <a:solidFill>
                  <a:schemeClr val="accent5">
                    <a:lumMod val="75000"/>
                  </a:schemeClr>
                </a:solidFill>
              </a:rPr>
              <a:t>volhouden</a:t>
            </a:r>
            <a:r>
              <a:rPr lang="nl-NL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nl-NL" dirty="0"/>
              <a:t>tot het einde, dus 1 seizoen geen waarneming meer!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nl-NL" sz="2000" dirty="0"/>
              <a:t>Langs waterlopen 2e cat. bestrijding </a:t>
            </a:r>
            <a:r>
              <a:rPr lang="nl-NL" sz="2000" dirty="0">
                <a:solidFill>
                  <a:schemeClr val="accent6">
                    <a:lumMod val="75000"/>
                  </a:schemeClr>
                </a:solidFill>
              </a:rPr>
              <a:t>reuzenberenklauw en reuzenbalsemien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br>
              <a:rPr lang="nl-NL" dirty="0"/>
            </a:br>
            <a:r>
              <a:rPr lang="nl-NL" dirty="0"/>
              <a:t>… </a:t>
            </a:r>
            <a:r>
              <a:rPr lang="nl-NL" u="sng" dirty="0"/>
              <a:t>onder voorwaarden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AA3B0C3-FB1F-3B10-34D5-B45C616B4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2574" y="0"/>
            <a:ext cx="2535771" cy="1067693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6EBFE43C-8AC4-5C98-FED6-61F6CBB505A1}"/>
              </a:ext>
            </a:extLst>
          </p:cNvPr>
          <p:cNvSpPr txBox="1"/>
          <p:nvPr/>
        </p:nvSpPr>
        <p:spPr>
          <a:xfrm>
            <a:off x="0" y="-9525"/>
            <a:ext cx="8093869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C86B0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3200" u="sng" dirty="0"/>
              <a:t>2015 Uitbreiding naar </a:t>
            </a:r>
            <a:r>
              <a:rPr lang="nl-NL" sz="3200" u="sng" dirty="0">
                <a:solidFill>
                  <a:schemeClr val="accent6">
                    <a:lumMod val="75000"/>
                  </a:schemeClr>
                </a:solidFill>
              </a:rPr>
              <a:t>andere exoten </a:t>
            </a:r>
            <a:r>
              <a:rPr lang="nl-NL" sz="2400" u="sng" dirty="0"/>
              <a:t>n.a.v.</a:t>
            </a:r>
            <a:r>
              <a:rPr lang="nl-NL" sz="3200" u="sng" dirty="0"/>
              <a:t> </a:t>
            </a:r>
          </a:p>
          <a:p>
            <a:pPr algn="ctr"/>
            <a:r>
              <a:rPr lang="nl-NL" sz="3200" u="sng" dirty="0"/>
              <a:t>EU-verordening</a:t>
            </a:r>
          </a:p>
        </p:txBody>
      </p:sp>
    </p:spTree>
    <p:extLst>
      <p:ext uri="{BB962C8B-B14F-4D97-AF65-F5344CB8AC3E}">
        <p14:creationId xmlns:p14="http://schemas.microsoft.com/office/powerpoint/2010/main" val="1325357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Y:\M02\EXOTEN\Wachtebeke\Langelede\090701 Ruiming Langelede\IMAG0079.jpg">
            <a:extLst>
              <a:ext uri="{FF2B5EF4-FFF2-40B4-BE49-F238E27FC236}">
                <a16:creationId xmlns:a16="http://schemas.microsoft.com/office/drawing/2014/main" id="{21FBFAA9-F58B-764A-F15D-BD8BCA721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09" y="1181199"/>
            <a:ext cx="8681377" cy="5905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kstvak 15">
            <a:extLst>
              <a:ext uri="{FF2B5EF4-FFF2-40B4-BE49-F238E27FC236}">
                <a16:creationId xmlns:a16="http://schemas.microsoft.com/office/drawing/2014/main" id="{42ED220D-336D-4579-4E31-E6C120E11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2309" y="3307358"/>
            <a:ext cx="4803543" cy="397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BE" altLang="nl-BE" sz="1984"/>
              <a:t>Soms wordt  talud eerst gemaaid</a:t>
            </a:r>
          </a:p>
        </p:txBody>
      </p:sp>
      <p:pic>
        <p:nvPicPr>
          <p:cNvPr id="13314" name="Afbeelding 3" descr="Y:\Water\exoten\Ruiming Langelede - juli 2009\IMAG0081.jpg">
            <a:extLst>
              <a:ext uri="{FF2B5EF4-FFF2-40B4-BE49-F238E27FC236}">
                <a16:creationId xmlns:a16="http://schemas.microsoft.com/office/drawing/2014/main" id="{3B7DD110-9419-3F73-925A-DFDC8C8E9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02" y="1259946"/>
            <a:ext cx="8583382" cy="5905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9" descr="Y:\M02\EXOTEN\1-Plaatsbezoek 30 okt 2008 Wvl\IMG_1059.JPG">
            <a:extLst>
              <a:ext uri="{FF2B5EF4-FFF2-40B4-BE49-F238E27FC236}">
                <a16:creationId xmlns:a16="http://schemas.microsoft.com/office/drawing/2014/main" id="{99C4C992-5CA2-AF80-80E0-244DD5E32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95" y="1417439"/>
            <a:ext cx="8583382" cy="5846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10" descr="Y:\M02\EXOTEN\Gent\Bourgoyen 2007\IMG_1791.jpg">
            <a:extLst>
              <a:ext uri="{FF2B5EF4-FFF2-40B4-BE49-F238E27FC236}">
                <a16:creationId xmlns:a16="http://schemas.microsoft.com/office/drawing/2014/main" id="{53BFB952-8F73-D94D-2A2B-21D89A2A7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589" y="1574932"/>
            <a:ext cx="8504634" cy="578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11" descr="Y:\M02\EXOTEN\Gent\Bourgoyen 2007\IMG_1795.jpg">
            <a:extLst>
              <a:ext uri="{FF2B5EF4-FFF2-40B4-BE49-F238E27FC236}">
                <a16:creationId xmlns:a16="http://schemas.microsoft.com/office/drawing/2014/main" id="{7235C862-FD14-F41D-6024-8432A30D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083" y="1732426"/>
            <a:ext cx="8425888" cy="5591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12" descr="Y:\M02\EXOTEN\Gent\Desteldonk\110107 17 januari 2011\110117 -1-bezoek met Leen Heemeers start werken Carperntier.jpg">
            <a:extLst>
              <a:ext uri="{FF2B5EF4-FFF2-40B4-BE49-F238E27FC236}">
                <a16:creationId xmlns:a16="http://schemas.microsoft.com/office/drawing/2014/main" id="{44F6BFC7-D0E7-63CC-AED7-BD6A531C0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576" y="1889919"/>
            <a:ext cx="8347141" cy="5787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13" descr="Y:\M02\EXOTEN\Gent\Maurice Syssestraat\121218\IMAGE_693.jpg">
            <a:extLst>
              <a:ext uri="{FF2B5EF4-FFF2-40B4-BE49-F238E27FC236}">
                <a16:creationId xmlns:a16="http://schemas.microsoft.com/office/drawing/2014/main" id="{EB857DFD-7815-1091-B8E4-67D628EAF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069" y="2047412"/>
            <a:ext cx="8268395" cy="5846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082">
            <a:extLst>
              <a:ext uri="{FF2B5EF4-FFF2-40B4-BE49-F238E27FC236}">
                <a16:creationId xmlns:a16="http://schemas.microsoft.com/office/drawing/2014/main" id="{1590C29B-7D6A-99B1-2220-BBC163D648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4734" y="106746"/>
            <a:ext cx="4052826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C86B0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solidFill>
                  <a:schemeClr val="accent5">
                    <a:lumMod val="75000"/>
                  </a:schemeClr>
                </a:solidFill>
              </a:rPr>
              <a:t>praktijk</a:t>
            </a:r>
          </a:p>
          <a:p>
            <a:pPr algn="ctr"/>
            <a:r>
              <a:rPr lang="nl-BE" sz="3200" dirty="0">
                <a:solidFill>
                  <a:schemeClr val="accent5">
                    <a:lumMod val="75000"/>
                  </a:schemeClr>
                </a:solidFill>
              </a:rPr>
              <a:t>machinaal</a:t>
            </a:r>
            <a:r>
              <a:rPr lang="fr-BE" sz="3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nl-BE" sz="3200" dirty="0">
                <a:solidFill>
                  <a:schemeClr val="accent5">
                    <a:lumMod val="75000"/>
                  </a:schemeClr>
                </a:solidFill>
              </a:rPr>
              <a:t>ruimen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CCAC6BE8-72BF-8FEF-0F2D-9DE6C763693E}"/>
              </a:ext>
            </a:extLst>
          </p:cNvPr>
          <p:cNvSpPr txBox="1"/>
          <p:nvPr/>
        </p:nvSpPr>
        <p:spPr>
          <a:xfrm>
            <a:off x="285750" y="157493"/>
            <a:ext cx="1280319" cy="369332"/>
          </a:xfrm>
          <a:prstGeom prst="rect">
            <a:avLst/>
          </a:prstGeom>
          <a:gradFill>
            <a:gsLst>
              <a:gs pos="0">
                <a:schemeClr val="accent2"/>
              </a:gs>
              <a:gs pos="74000">
                <a:schemeClr val="accent2">
                  <a:lumMod val="40000"/>
                  <a:lumOff val="60000"/>
                </a:schemeClr>
              </a:gs>
              <a:gs pos="8300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1"/>
          </a:gradFill>
          <a:ln w="25400">
            <a:solidFill>
              <a:srgbClr val="FFFF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BE" dirty="0"/>
              <a:t>PP uit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9" descr="Y:\M02\EXOTEN\1-Nazorg exoten Wachtebeke en Kalkense Meersen\IMG_5395.JPG">
            <a:extLst>
              <a:ext uri="{FF2B5EF4-FFF2-40B4-BE49-F238E27FC236}">
                <a16:creationId xmlns:a16="http://schemas.microsoft.com/office/drawing/2014/main" id="{3B834408-79C8-9805-A9F4-F1F97F197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65" y="1210604"/>
            <a:ext cx="9710332" cy="6378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10" descr="Y:\M02\EXOTEN\Kalkense Meersen\100728 nazorg Rato juli 2010\IMG_5391.JPG">
            <a:extLst>
              <a:ext uri="{FF2B5EF4-FFF2-40B4-BE49-F238E27FC236}">
                <a16:creationId xmlns:a16="http://schemas.microsoft.com/office/drawing/2014/main" id="{B52B7A23-09D5-238E-DF28-AD438F0DB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447" y="4892790"/>
            <a:ext cx="1881170" cy="250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082">
            <a:extLst>
              <a:ext uri="{FF2B5EF4-FFF2-40B4-BE49-F238E27FC236}">
                <a16:creationId xmlns:a16="http://schemas.microsoft.com/office/drawing/2014/main" id="{97D8A8B4-ABD3-D018-928B-BB2671D6E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4734" y="106746"/>
            <a:ext cx="4052826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C86B0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3200" dirty="0" err="1">
                <a:solidFill>
                  <a:schemeClr val="accent5">
                    <a:lumMod val="75000"/>
                  </a:schemeClr>
                </a:solidFill>
              </a:rPr>
              <a:t>praktijk</a:t>
            </a:r>
            <a:endParaRPr lang="fr-BE" sz="320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fr-BE" sz="3200" dirty="0" err="1">
                <a:solidFill>
                  <a:schemeClr val="accent5">
                    <a:lumMod val="75000"/>
                  </a:schemeClr>
                </a:solidFill>
              </a:rPr>
              <a:t>nazorg</a:t>
            </a:r>
            <a:endParaRPr lang="nl-NL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7890" name="Picture 2" descr="Y:\M02\EXOTEN\1-Nazorg exoten Wachtebeke en Kalkense Meersen\DSCN0394.jpg">
            <a:extLst>
              <a:ext uri="{FF2B5EF4-FFF2-40B4-BE49-F238E27FC236}">
                <a16:creationId xmlns:a16="http://schemas.microsoft.com/office/drawing/2014/main" id="{1958E67E-40BC-CEBC-7F15-A37C258BE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57" y="1300103"/>
            <a:ext cx="7925409" cy="594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 descr="Y:\M02\EXOTEN\1-Nazorg exoten Wachtebeke en Kalkense Meersen\DSCN0400.jpg">
            <a:extLst>
              <a:ext uri="{FF2B5EF4-FFF2-40B4-BE49-F238E27FC236}">
                <a16:creationId xmlns:a16="http://schemas.microsoft.com/office/drawing/2014/main" id="{1157115A-6556-F6AA-37A5-B96A0D6A7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96" y="1387852"/>
            <a:ext cx="7874661" cy="5905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 descr="Y:\M02\EXOTEN\1-Nazorg exoten Wachtebeke en Kalkense Meersen\DSCN0476.jpg">
            <a:extLst>
              <a:ext uri="{FF2B5EF4-FFF2-40B4-BE49-F238E27FC236}">
                <a16:creationId xmlns:a16="http://schemas.microsoft.com/office/drawing/2014/main" id="{320DA2C0-4477-68D0-DF41-4D1990F74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336" y="1515850"/>
            <a:ext cx="7874661" cy="5825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 descr="Y:\M02\EXOTEN\1-Nazorg exoten Wachtebeke en Kalkense Meersen\DSCN0472.jpg">
            <a:extLst>
              <a:ext uri="{FF2B5EF4-FFF2-40B4-BE49-F238E27FC236}">
                <a16:creationId xmlns:a16="http://schemas.microsoft.com/office/drawing/2014/main" id="{924E36AE-F023-D7A8-7D1B-4BEAA7FEE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829" y="1722503"/>
            <a:ext cx="7874661" cy="5669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 descr="Y:\M02\EXOTEN\1-Nazorg exoten Wachtebeke en Kalkense Meersen\IMG_5387.JPG">
            <a:extLst>
              <a:ext uri="{FF2B5EF4-FFF2-40B4-BE49-F238E27FC236}">
                <a16:creationId xmlns:a16="http://schemas.microsoft.com/office/drawing/2014/main" id="{F1572FCC-E94F-92CA-635D-580E0B656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323" y="1890496"/>
            <a:ext cx="7874661" cy="5580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8" descr="Y:\M02\EXOTEN\1-Nazorg exoten Wachtebeke en Kalkense Meersen\IMG_5405.JPG">
            <a:extLst>
              <a:ext uri="{FF2B5EF4-FFF2-40B4-BE49-F238E27FC236}">
                <a16:creationId xmlns:a16="http://schemas.microsoft.com/office/drawing/2014/main" id="{DFF55EDE-3B3E-A371-0627-919120B84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816" y="1988330"/>
            <a:ext cx="7794165" cy="553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189D798E-8921-7DD6-D5C4-0A0436C60863}"/>
              </a:ext>
            </a:extLst>
          </p:cNvPr>
          <p:cNvSpPr txBox="1"/>
          <p:nvPr/>
        </p:nvSpPr>
        <p:spPr>
          <a:xfrm>
            <a:off x="285750" y="157493"/>
            <a:ext cx="1280319" cy="369332"/>
          </a:xfrm>
          <a:prstGeom prst="rect">
            <a:avLst/>
          </a:prstGeom>
          <a:gradFill>
            <a:gsLst>
              <a:gs pos="0">
                <a:schemeClr val="accent2"/>
              </a:gs>
              <a:gs pos="74000">
                <a:schemeClr val="accent2">
                  <a:lumMod val="40000"/>
                  <a:lumOff val="60000"/>
                </a:schemeClr>
              </a:gs>
              <a:gs pos="8300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1"/>
          </a:gradFill>
          <a:ln w="25400">
            <a:solidFill>
              <a:srgbClr val="FFFF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BE" dirty="0"/>
              <a:t>PP uit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AA3B0C3-FB1F-3B10-34D5-B45C616B4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2574" y="0"/>
            <a:ext cx="2535771" cy="1067693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98AF0CB9-0F99-5DAE-2FF1-FB7C063B51D7}"/>
              </a:ext>
            </a:extLst>
          </p:cNvPr>
          <p:cNvSpPr txBox="1"/>
          <p:nvPr/>
        </p:nvSpPr>
        <p:spPr>
          <a:xfrm>
            <a:off x="0" y="-17337"/>
            <a:ext cx="8093869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C86B0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3200" dirty="0"/>
              <a:t>2019 Exoten-ambitietabel gebruiken </a:t>
            </a:r>
          </a:p>
          <a:p>
            <a:pPr algn="ctr"/>
            <a:r>
              <a:rPr lang="nl-NL" sz="3200" dirty="0"/>
              <a:t>als </a:t>
            </a:r>
            <a:r>
              <a:rPr lang="nl-NL" sz="3200" dirty="0">
                <a:solidFill>
                  <a:schemeClr val="accent2">
                    <a:lumMod val="75000"/>
                  </a:schemeClr>
                </a:solidFill>
              </a:rPr>
              <a:t>beslissing</a:t>
            </a:r>
            <a:r>
              <a:rPr lang="nl-NL" sz="3200" dirty="0"/>
              <a:t>skader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AE7DC72-9E62-F06E-FD2E-7B44369CC741}"/>
              </a:ext>
            </a:extLst>
          </p:cNvPr>
          <p:cNvSpPr txBox="1"/>
          <p:nvPr/>
        </p:nvSpPr>
        <p:spPr>
          <a:xfrm>
            <a:off x="20548" y="1636256"/>
            <a:ext cx="8093869" cy="3508653"/>
          </a:xfrm>
          <a:prstGeom prst="rect">
            <a:avLst/>
          </a:prstGeom>
          <a:solidFill>
            <a:schemeClr val="bg1"/>
          </a:solidFill>
          <a:ln w="15875">
            <a:solidFill>
              <a:srgbClr val="C86B02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/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nl-B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accent2">
                    <a:lumMod val="75000"/>
                  </a:schemeClr>
                </a:solidFill>
              </a:rPr>
              <a:t>Wetgeving</a:t>
            </a:r>
            <a:r>
              <a:rPr lang="nl-BE" dirty="0"/>
              <a:t> en actuele info: </a:t>
            </a:r>
            <a:r>
              <a:rPr lang="nl-BE" dirty="0">
                <a:hlinkClick r:id="rId3"/>
              </a:rPr>
              <a:t>https://www.ecopedia.be/pagina/exoten</a:t>
            </a:r>
            <a:endParaRPr lang="nl-B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Welke </a:t>
            </a:r>
            <a:r>
              <a:rPr lang="nl-BE" dirty="0">
                <a:solidFill>
                  <a:srgbClr val="DAA136"/>
                </a:solidFill>
              </a:rPr>
              <a:t>ander (provinciale) diensten </a:t>
            </a:r>
            <a:r>
              <a:rPr lang="nl-BE" dirty="0"/>
              <a:t>hebben met exoten te maken?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sz="1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sz="1600" b="1" u="sng" dirty="0"/>
              <a:t>Samenwerken</a:t>
            </a:r>
            <a:r>
              <a:rPr lang="nl-BE" sz="1600" dirty="0"/>
              <a:t> en afstemmen m.b.t. prioriteiten en middelen per dienst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BE" sz="1600" dirty="0">
                <a:solidFill>
                  <a:srgbClr val="DAA136"/>
                </a:solidFill>
              </a:rPr>
              <a:t>Milieu / Provinciale Domeinen / PCM en Rato </a:t>
            </a:r>
            <a:r>
              <a:rPr lang="nl-BE" sz="1600" dirty="0"/>
              <a:t>vzw </a:t>
            </a:r>
            <a:r>
              <a:rPr lang="nl-BE" sz="1600" b="1" u="sng" dirty="0"/>
              <a:t>vergelijken hun doelen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accent6">
                    <a:lumMod val="75000"/>
                  </a:schemeClr>
                </a:solidFill>
              </a:rPr>
              <a:t>Soorten?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Kennislacunes?</a:t>
            </a:r>
          </a:p>
          <a:p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B16DD451-B937-1369-D040-F59C00C549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573" y="1636256"/>
            <a:ext cx="2519239" cy="194514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EA89933-D970-AA0B-D3A3-0D717AB009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2087" y="3794124"/>
            <a:ext cx="2598774" cy="133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837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4086B67-5921-4249-9F8E-73D7538C038E}"/>
              </a:ext>
            </a:extLst>
          </p:cNvPr>
          <p:cNvSpPr txBox="1"/>
          <p:nvPr/>
        </p:nvSpPr>
        <p:spPr>
          <a:xfrm>
            <a:off x="0" y="4046537"/>
            <a:ext cx="1032510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/>
              <a:t>     UNIE-lijst (2016 / 2018 / 2019 /……)      &amp;     Vlaams </a:t>
            </a:r>
            <a:r>
              <a:rPr lang="nl-BE" sz="2400" dirty="0">
                <a:solidFill>
                  <a:schemeClr val="accent6">
                    <a:lumMod val="75000"/>
                  </a:schemeClr>
                </a:solidFill>
              </a:rPr>
              <a:t>soortenbesluit</a:t>
            </a:r>
            <a:r>
              <a:rPr lang="nl-BE" sz="2400" dirty="0"/>
              <a:t> (2019)</a:t>
            </a:r>
          </a:p>
          <a:p>
            <a:pPr lvl="1"/>
            <a:r>
              <a:rPr lang="nl-BE" sz="2400" dirty="0"/>
              <a:t>                              </a:t>
            </a:r>
          </a:p>
          <a:p>
            <a:pPr lvl="1"/>
            <a:r>
              <a:rPr lang="nl-BE" sz="2400" dirty="0"/>
              <a:t>                              </a:t>
            </a:r>
            <a:r>
              <a:rPr lang="nl-BE" sz="4000" dirty="0">
                <a:solidFill>
                  <a:srgbClr val="FF0000"/>
                </a:solidFill>
              </a:rPr>
              <a:t>Handelsverbod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l-BE" sz="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l-BE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l-BE" sz="400" dirty="0"/>
          </a:p>
          <a:p>
            <a:pPr lvl="1"/>
            <a:r>
              <a:rPr lang="nl-BE" sz="2400" dirty="0"/>
              <a:t>                              </a:t>
            </a:r>
            <a:r>
              <a:rPr lang="nl-BE" sz="4000" dirty="0"/>
              <a:t>Drie-traps-aanpak</a:t>
            </a:r>
          </a:p>
          <a:p>
            <a:pPr marL="3086100" lvl="6" indent="-342900">
              <a:buFont typeface="+mj-lt"/>
              <a:buAutoNum type="arabicPeriod"/>
            </a:pPr>
            <a:r>
              <a:rPr lang="nl-BE" sz="3200" b="1" dirty="0"/>
              <a:t>in een vroeg stadium opsporen</a:t>
            </a:r>
          </a:p>
          <a:p>
            <a:pPr marL="3714750" lvl="7" indent="-514350">
              <a:buFont typeface="+mj-lt"/>
              <a:buAutoNum type="arabicPeriod" startAt="2"/>
            </a:pPr>
            <a:r>
              <a:rPr lang="nl-BE" sz="2800" dirty="0"/>
              <a:t>snel reageren</a:t>
            </a:r>
          </a:p>
          <a:p>
            <a:pPr marL="4114800" lvl="8" indent="-457200">
              <a:buFont typeface="+mj-lt"/>
              <a:buAutoNum type="arabicPeriod" startAt="3"/>
            </a:pPr>
            <a:r>
              <a:rPr lang="nl-BE" sz="2400" dirty="0"/>
              <a:t>duurzaam beheren</a:t>
            </a:r>
          </a:p>
        </p:txBody>
      </p:sp>
      <p:pic>
        <p:nvPicPr>
          <p:cNvPr id="1032" name="Picture 8" descr="Afbeeldingsresultaat voor handel verbodsteken animatie">
            <a:extLst>
              <a:ext uri="{FF2B5EF4-FFF2-40B4-BE49-F238E27FC236}">
                <a16:creationId xmlns:a16="http://schemas.microsoft.com/office/drawing/2014/main" id="{E46AB880-72DB-4EEB-B193-F09E66CEF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4557142"/>
            <a:ext cx="1975287" cy="111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FEC39A5A-5B44-4EAE-BE9D-8F40371E8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0" y="713390"/>
            <a:ext cx="10406062" cy="341887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6034969-B98B-44EF-B201-ADDCB25AB9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713" y="5832812"/>
            <a:ext cx="1975287" cy="1718926"/>
          </a:xfrm>
          <a:prstGeom prst="rect">
            <a:avLst/>
          </a:prstGeom>
        </p:spPr>
      </p:pic>
      <p:pic>
        <p:nvPicPr>
          <p:cNvPr id="10" name="Afbeelding 9" descr="L:\M02\Natuur &amp; Landschap\Exoten\6-3DOE 3 Diensten - Exotendag\GoodBAdlogo\Bad_P.png">
            <a:extLst>
              <a:ext uri="{FF2B5EF4-FFF2-40B4-BE49-F238E27FC236}">
                <a16:creationId xmlns:a16="http://schemas.microsoft.com/office/drawing/2014/main" id="{4AAA5F11-C400-425A-B15A-A0E60D0B533C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266" y="4557142"/>
            <a:ext cx="1233360" cy="119997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0B9E4619-8421-F8EE-D41C-326DDE16A828}"/>
              </a:ext>
            </a:extLst>
          </p:cNvPr>
          <p:cNvSpPr txBox="1"/>
          <p:nvPr/>
        </p:nvSpPr>
        <p:spPr>
          <a:xfrm>
            <a:off x="285750" y="157493"/>
            <a:ext cx="1280319" cy="369332"/>
          </a:xfrm>
          <a:prstGeom prst="rect">
            <a:avLst/>
          </a:prstGeom>
          <a:gradFill>
            <a:gsLst>
              <a:gs pos="0">
                <a:schemeClr val="accent2"/>
              </a:gs>
              <a:gs pos="74000">
                <a:schemeClr val="accent2">
                  <a:lumMod val="40000"/>
                  <a:lumOff val="60000"/>
                </a:schemeClr>
              </a:gs>
              <a:gs pos="8300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1"/>
          </a:gradFill>
          <a:ln w="25400">
            <a:solidFill>
              <a:srgbClr val="FFFF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BE" dirty="0"/>
              <a:t>PP uit 2019</a:t>
            </a:r>
          </a:p>
        </p:txBody>
      </p:sp>
    </p:spTree>
    <p:extLst>
      <p:ext uri="{BB962C8B-B14F-4D97-AF65-F5344CB8AC3E}">
        <p14:creationId xmlns:p14="http://schemas.microsoft.com/office/powerpoint/2010/main" val="36507805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L:\M02\Natuur &amp; Landschap\Exoten\6-3DOE 3 Diensten - Exotendag\GoodBAdlogo\Good_P.png">
            <a:extLst>
              <a:ext uri="{FF2B5EF4-FFF2-40B4-BE49-F238E27FC236}">
                <a16:creationId xmlns:a16="http://schemas.microsoft.com/office/drawing/2014/main" id="{CA36B672-6A51-482E-A883-03406F18A56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457" y="452718"/>
            <a:ext cx="1936954" cy="1820983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FF"/>
            </a:outerShdw>
          </a:effec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0D228579-80DF-4667-8002-520840EF8565}"/>
              </a:ext>
            </a:extLst>
          </p:cNvPr>
          <p:cNvSpPr txBox="1"/>
          <p:nvPr/>
        </p:nvSpPr>
        <p:spPr>
          <a:xfrm>
            <a:off x="5782615" y="2359898"/>
            <a:ext cx="1617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/>
              <a:t>Waterbeleid</a:t>
            </a:r>
          </a:p>
        </p:txBody>
      </p:sp>
      <p:pic>
        <p:nvPicPr>
          <p:cNvPr id="13" name="Afbeelding 12" descr="L:\M02\Natuur &amp; Landschap\Exoten\6-3DOE 3 Diensten - Exotendag\GoodBAdlogo\Good_P.png">
            <a:extLst>
              <a:ext uri="{FF2B5EF4-FFF2-40B4-BE49-F238E27FC236}">
                <a16:creationId xmlns:a16="http://schemas.microsoft.com/office/drawing/2014/main" id="{48F2488D-DFC1-4353-A706-4205E74C26D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92" y="452718"/>
            <a:ext cx="1936954" cy="1820983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FFFF00"/>
            </a:outerShdw>
          </a:effectLst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AD2167A4-2B0F-4F33-B330-AA0172A4CAA4}"/>
              </a:ext>
            </a:extLst>
          </p:cNvPr>
          <p:cNvSpPr txBox="1"/>
          <p:nvPr/>
        </p:nvSpPr>
        <p:spPr>
          <a:xfrm>
            <a:off x="770709" y="2359898"/>
            <a:ext cx="1617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/>
              <a:t>Milieubeleid</a:t>
            </a:r>
          </a:p>
        </p:txBody>
      </p:sp>
      <p:pic>
        <p:nvPicPr>
          <p:cNvPr id="16" name="Afbeelding 15" descr="L:\M02\Natuur &amp; Landschap\Exoten\6-3DOE 3 Diensten - Exotendag\GoodBAdlogo\Good_P.png">
            <a:extLst>
              <a:ext uri="{FF2B5EF4-FFF2-40B4-BE49-F238E27FC236}">
                <a16:creationId xmlns:a16="http://schemas.microsoft.com/office/drawing/2014/main" id="{87A63A96-4FFB-48A2-809A-7AD525B94A5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289" y="452718"/>
            <a:ext cx="1936954" cy="1820983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FF0000"/>
            </a:outerShdw>
          </a:effectLst>
        </p:spPr>
      </p:pic>
      <p:pic>
        <p:nvPicPr>
          <p:cNvPr id="17" name="Afbeelding 16" descr="L:\M02\Natuur &amp; Landschap\Exoten\6-3DOE 3 Diensten - Exotendag\GoodBAdlogo\Good_P.png">
            <a:extLst>
              <a:ext uri="{FF2B5EF4-FFF2-40B4-BE49-F238E27FC236}">
                <a16:creationId xmlns:a16="http://schemas.microsoft.com/office/drawing/2014/main" id="{CAD2E54A-F2CE-4455-99A6-BAC3F8955BE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27719"/>
            <a:ext cx="2413581" cy="246419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EA6216"/>
            </a:outerShdw>
          </a:effectLst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82390560-E7BF-4E46-8CC4-029827D30D38}"/>
              </a:ext>
            </a:extLst>
          </p:cNvPr>
          <p:cNvSpPr txBox="1"/>
          <p:nvPr/>
        </p:nvSpPr>
        <p:spPr>
          <a:xfrm>
            <a:off x="2482727" y="2365386"/>
            <a:ext cx="1617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/>
              <a:t>PCM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EB356631-274F-4FF5-B717-C3A2F2865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411" y="196334"/>
            <a:ext cx="2800350" cy="269557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537FA3A-095A-4742-9CB1-D710B2322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761" y="3004975"/>
            <a:ext cx="5953258" cy="4288363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5658F0A-D55D-4CCB-8F99-C83394A787FE}"/>
              </a:ext>
            </a:extLst>
          </p:cNvPr>
          <p:cNvSpPr txBox="1"/>
          <p:nvPr/>
        </p:nvSpPr>
        <p:spPr>
          <a:xfrm rot="19893077">
            <a:off x="1828727" y="4144792"/>
            <a:ext cx="387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rgbClr val="FF0000"/>
                </a:solidFill>
              </a:rPr>
              <a:t>2019 -2022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0F590647-3ACB-4255-90CA-899F47B34045}"/>
              </a:ext>
            </a:extLst>
          </p:cNvPr>
          <p:cNvSpPr txBox="1"/>
          <p:nvPr/>
        </p:nvSpPr>
        <p:spPr>
          <a:xfrm rot="19945999">
            <a:off x="2892855" y="3981540"/>
            <a:ext cx="1617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/>
              <a:t>Rato vzw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5D6AC00-AF6F-75A8-2C41-3D828037B908}"/>
              </a:ext>
            </a:extLst>
          </p:cNvPr>
          <p:cNvSpPr txBox="1"/>
          <p:nvPr/>
        </p:nvSpPr>
        <p:spPr>
          <a:xfrm>
            <a:off x="285750" y="157493"/>
            <a:ext cx="1280319" cy="369332"/>
          </a:xfrm>
          <a:prstGeom prst="rect">
            <a:avLst/>
          </a:prstGeom>
          <a:gradFill>
            <a:gsLst>
              <a:gs pos="0">
                <a:schemeClr val="accent2"/>
              </a:gs>
              <a:gs pos="74000">
                <a:schemeClr val="accent2">
                  <a:lumMod val="40000"/>
                  <a:lumOff val="60000"/>
                </a:schemeClr>
              </a:gs>
              <a:gs pos="8300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1"/>
          </a:gradFill>
          <a:ln w="25400">
            <a:solidFill>
              <a:srgbClr val="FFFF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BE" dirty="0"/>
              <a:t>PP uit 2019</a:t>
            </a:r>
          </a:p>
        </p:txBody>
      </p:sp>
    </p:spTree>
    <p:extLst>
      <p:ext uri="{BB962C8B-B14F-4D97-AF65-F5344CB8AC3E}">
        <p14:creationId xmlns:p14="http://schemas.microsoft.com/office/powerpoint/2010/main" val="211205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Oost-Vlaanderen_Huisstijl 2019_C" id="{0F3892A8-38AF-0C4A-B0BE-239B5F8AC487}" vid="{67D1393A-EB20-7A46-97D1-FD33EF9E73E7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antoorthe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2889</TotalTime>
  <Words>697</Words>
  <Application>Microsoft Office PowerPoint</Application>
  <PresentationFormat>Aangepast</PresentationFormat>
  <Paragraphs>154</Paragraphs>
  <Slides>15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De Poorter Marie-Paule</dc:creator>
  <cp:lastModifiedBy>Van Roeyen Koen</cp:lastModifiedBy>
  <cp:revision>174</cp:revision>
  <cp:lastPrinted>2019-10-08T10:05:24Z</cp:lastPrinted>
  <dcterms:created xsi:type="dcterms:W3CDTF">2019-08-20T11:49:02Z</dcterms:created>
  <dcterms:modified xsi:type="dcterms:W3CDTF">2023-10-17T07:54:22Z</dcterms:modified>
</cp:coreProperties>
</file>