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0" r:id="rId3"/>
    <p:sldId id="268" r:id="rId4"/>
    <p:sldId id="270" r:id="rId5"/>
    <p:sldId id="269" r:id="rId6"/>
    <p:sldId id="267" r:id="rId7"/>
    <p:sldId id="262" r:id="rId8"/>
    <p:sldId id="271" r:id="rId9"/>
    <p:sldId id="261" r:id="rId10"/>
    <p:sldId id="263" r:id="rId11"/>
    <p:sldId id="266" r:id="rId12"/>
    <p:sldId id="265" r:id="rId13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Map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[Map1]Blad5!Draaitabel23</c:name>
    <c:fmtId val="11"/>
  </c:pivotSource>
  <c:chart>
    <c:autoTitleDeleted val="1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  <c:showLegendKey val="0"/>
          <c:showVal val="0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9734057155898991"/>
          <c:y val="0.16716655263355928"/>
          <c:w val="0.68399771767659479"/>
          <c:h val="0.7801090652427953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Blad5!$B$1:$B$2</c:f>
              <c:strCache>
                <c:ptCount val="1"/>
                <c:pt idx="0">
                  <c:v>Ik neem deel aan de receptie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Blad5!$A$3:$A$8</c:f>
              <c:strCache>
                <c:ptCount val="6"/>
                <c:pt idx="0">
                  <c:v>Andere</c:v>
                </c:pt>
                <c:pt idx="1">
                  <c:v>Brussel</c:v>
                </c:pt>
                <c:pt idx="2">
                  <c:v>Nationaal/federaal</c:v>
                </c:pt>
                <c:pt idx="3">
                  <c:v>Provinciaal</c:v>
                </c:pt>
                <c:pt idx="4">
                  <c:v>Steden en gemeenten</c:v>
                </c:pt>
                <c:pt idx="5">
                  <c:v>Vlaams</c:v>
                </c:pt>
              </c:strCache>
            </c:strRef>
          </c:cat>
          <c:val>
            <c:numRef>
              <c:f>Blad5!$B$3:$B$8</c:f>
              <c:numCache>
                <c:formatCode>General</c:formatCode>
                <c:ptCount val="6"/>
                <c:pt idx="0">
                  <c:v>18</c:v>
                </c:pt>
                <c:pt idx="1">
                  <c:v>2</c:v>
                </c:pt>
                <c:pt idx="2">
                  <c:v>11</c:v>
                </c:pt>
                <c:pt idx="3">
                  <c:v>30</c:v>
                </c:pt>
                <c:pt idx="4">
                  <c:v>28</c:v>
                </c:pt>
                <c:pt idx="5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40-463E-A41B-B317A7845AAA}"/>
            </c:ext>
          </c:extLst>
        </c:ser>
        <c:ser>
          <c:idx val="1"/>
          <c:order val="1"/>
          <c:tx>
            <c:strRef>
              <c:f>Blad5!$C$1:$C$2</c:f>
              <c:strCache>
                <c:ptCount val="1"/>
                <c:pt idx="0">
                  <c:v>Ik neem NIET deel aan de receptie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Blad5!$A$3:$A$8</c:f>
              <c:strCache>
                <c:ptCount val="6"/>
                <c:pt idx="0">
                  <c:v>Andere</c:v>
                </c:pt>
                <c:pt idx="1">
                  <c:v>Brussel</c:v>
                </c:pt>
                <c:pt idx="2">
                  <c:v>Nationaal/federaal</c:v>
                </c:pt>
                <c:pt idx="3">
                  <c:v>Provinciaal</c:v>
                </c:pt>
                <c:pt idx="4">
                  <c:v>Steden en gemeenten</c:v>
                </c:pt>
                <c:pt idx="5">
                  <c:v>Vlaams</c:v>
                </c:pt>
              </c:strCache>
            </c:strRef>
          </c:cat>
          <c:val>
            <c:numRef>
              <c:f>Blad5!$C$3:$C$8</c:f>
              <c:numCache>
                <c:formatCode>General</c:formatCode>
                <c:ptCount val="6"/>
                <c:pt idx="0">
                  <c:v>3</c:v>
                </c:pt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40-463E-A41B-B317A7845A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overlap val="100"/>
        <c:axId val="1237302656"/>
        <c:axId val="1215847184"/>
      </c:barChart>
      <c:catAx>
        <c:axId val="1237302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215847184"/>
        <c:crosses val="autoZero"/>
        <c:auto val="1"/>
        <c:lblAlgn val="ctr"/>
        <c:lblOffset val="100"/>
        <c:noMultiLvlLbl val="0"/>
      </c:catAx>
      <c:valAx>
        <c:axId val="121584718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1237302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880839895013119"/>
          <c:y val="0.66247728348053836"/>
          <c:w val="0.30825164245773629"/>
          <c:h val="0.218814684234973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  <c:extLst>
    <c:ext xmlns:c14="http://schemas.microsoft.com/office/drawing/2007/8/2/chart" uri="{781A3756-C4B2-4CAC-9D66-4F8BD8637D16}">
      <c14:pivotOptions>
        <c14:dropZoneFilter val="1"/>
        <c14:dropZonesVisible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0C5E1-978D-48AD-8E0C-674FC3EC4123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4D5CCB-6913-4BB8-883E-F40A67EE59D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3704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7C56C-7B7A-43CC-8CDF-6803EE809A0C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743531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7C56C-7B7A-43CC-8CDF-6803EE809A0C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149366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7C56C-7B7A-43CC-8CDF-6803EE809A0C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99200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7C56C-7B7A-43CC-8CDF-6803EE809A0C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4883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7C56C-7B7A-43CC-8CDF-6803EE809A0C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41817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7C56C-7B7A-43CC-8CDF-6803EE809A0C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4263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7C56C-7B7A-43CC-8CDF-6803EE809A0C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51710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7C56C-7B7A-43CC-8CDF-6803EE809A0C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847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7C56C-7B7A-43CC-8CDF-6803EE809A0C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54763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7C56C-7B7A-43CC-8CDF-6803EE809A0C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793089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527C56C-7B7A-43CC-8CDF-6803EE809A0C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0334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4DA36A-42CA-FBA0-B04A-DA1ADC91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4590786-041F-976B-2399-61946C6452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083F7CD-023B-099E-4378-9BC35B469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ABD37BC-39B3-B459-8020-83F3F9BAD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B95F3D8-550F-7958-86FA-D9E8D27E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372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4DAA1-A75F-3FCB-B765-46D5EF6E6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1C8536E-938D-86D4-9F26-08B2F56A5E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9DA165A-2AEF-C972-29CE-C3A119028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FF40B02-C926-6477-0036-133DC1C4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B21469-3D5B-CC6C-168A-14559ADB4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589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2AAE68E-7E73-FE35-CAB7-B765737B81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648FE386-FD41-92B8-A57B-D487358419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6320BDE-58EC-2613-10BC-2F588FCF6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3D17997-D1D3-0B87-84DF-C49C65F09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8FC56F1-FB03-841D-EB97-C8413ABC9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2799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EE129A-B8E0-EE48-B8D4-D50E775BC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09AEE0-E333-DB48-A503-97DD89A08B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98199B-3F3A-2DE5-C488-4FC1E711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39E212-D157-57BC-6493-6F4B4326A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74BBB1-4E13-0B0A-E4D4-0C1D93B1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320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518C1E-874C-9CCB-0A3F-7AED727F5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B4585B2-2574-EB6D-47CA-DF06E60611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470707-58DC-29B7-24D5-9DF2CEFE7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C45683-3371-47F4-D64D-E7A81457A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8AA2481-7794-2E3F-BEFD-B78A605DE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5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89215-EF4A-D9BF-699C-6785D634B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2EF17D5-A0AE-C010-F37C-36D2794443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9825AC3-CCB6-6DC5-EEC9-2A8ADB5E06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41D58BB-0013-83CA-B6EE-C9DF15A0A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D3E051-9C3C-E9CC-DD86-63124161D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77ED8D0-EDA6-30A3-EBDE-E8FE01B5F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79449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1F3297-DC80-A56E-95BB-A81878532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7D3AA0F-FA37-F2A5-7C8E-427DF3565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5B53075E-38EB-6CCD-609C-BEFB34C0A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CD31E0B-3812-89EB-1F0C-6F41B1C49F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3F4147E-203D-2499-1A2E-BDA6A62A27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3AB2D492-3319-AB80-2350-98562DF51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C5F7F40-9D03-603A-8F18-DD1A0DD38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03D4BFC1-A0DD-B7AA-A9A1-CD31FF0FF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2469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61CB13-9DE3-75BA-B65E-8EDCE0D1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0EE87F-BE6F-1331-C97B-147A32FD8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7E2F830-B4F2-499C-F2D3-BBAE30EC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BB4FF6C-58DE-13A4-CE84-0A42E4FB5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05859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AEE69BC5-59DC-7023-18C4-8371FC62C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08F50BE-F968-FE24-6708-191FCA3F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B282D54-0B09-9158-9B08-EF07755A3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84744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F9541-BA94-AEC9-82DD-2C67F3D57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0E16A73-8AF8-C8CD-F2BA-C35CFA57C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1F591F2-E680-BE1E-0CFE-D06D6683A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14FD789-1B54-1319-5F36-643BA4AA0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1DB77AB-3F7D-0B06-3BDC-81DC2A0E7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46EB90C-3521-F0AB-FFCF-3FBA45928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04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B1C963-BB34-428C-8F10-A2F7FFE86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12B7956-5B2D-C971-FDFC-7854F9E43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B4127C0-CB2B-8DD3-2FDB-A174F87E35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70EE1E2-56A4-E18A-322C-AEC9D715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671AC87-C1BB-0F99-5C3C-82516FE26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E1500D9-0900-9615-79DE-F3C0E1D8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1327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3038321-713C-6C6A-2560-E5E8270F3D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1DFB93B-0039-F54E-AF9C-C7F32DD53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F806D27-5C3F-5306-C96E-6E4C122F59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36673-5DAF-4BB5-B621-AC91E52A22C6}" type="datetimeFigureOut">
              <a:rPr lang="nl-BE" smtClean="0"/>
              <a:t>19/10/2023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190939-3B3E-86EB-BD7D-2DC1105A13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79FFA98-0AE5-7249-3897-609D90E56F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B1957-8ED3-4F9A-B0D5-8D88C281FD8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3417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laanderen.be/inbo/home/" TargetMode="External"/><Relationship Id="rId3" Type="http://schemas.openxmlformats.org/officeDocument/2006/relationships/hyperlink" Target="mailto:exoten@oost-vlaanderen.be" TargetMode="External"/><Relationship Id="rId7" Type="http://schemas.openxmlformats.org/officeDocument/2006/relationships/hyperlink" Target="https://www.natuurenbos.be/" TargetMode="External"/><Relationship Id="rId12" Type="http://schemas.openxmlformats.org/officeDocument/2006/relationships/image" Target="../media/image2.png"/><Relationship Id="rId2" Type="http://schemas.openxmlformats.org/officeDocument/2006/relationships/hyperlink" Target="https://exotennet.b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copedia.be/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oost-vlaanderen.be/" TargetMode="External"/><Relationship Id="rId10" Type="http://schemas.openxmlformats.org/officeDocument/2006/relationships/hyperlink" Target="https://oost-vlaanderen.be/wonen-en-leven/natuur-en-milieu/provinciaal-centrumvoormilieuonderzoek.html" TargetMode="External"/><Relationship Id="rId4" Type="http://schemas.openxmlformats.org/officeDocument/2006/relationships/hyperlink" Target="https://oost-vlaanderen.be/wonen-en-leven/natuur-en-milieu/overlastsoorten/rattenbestrijding-.html" TargetMode="External"/><Relationship Id="rId9" Type="http://schemas.openxmlformats.org/officeDocument/2006/relationships/hyperlink" Target="https://www.vmm.be/water/beheer-waterlopen/uitheemse-soorten-bestrijden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www.ecopedia.be/pagina/nieuwsflash-exotennet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2.png"/><Relationship Id="rId10" Type="http://schemas.openxmlformats.org/officeDocument/2006/relationships/image" Target="../media/image9.png"/><Relationship Id="rId4" Type="http://schemas.openxmlformats.org/officeDocument/2006/relationships/image" Target="../media/image1.png"/><Relationship Id="rId9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894193-0560-3625-67EF-6649CB972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9025" y="541456"/>
            <a:ext cx="12361025" cy="2387600"/>
          </a:xfrm>
        </p:spPr>
        <p:txBody>
          <a:bodyPr>
            <a:normAutofit fontScale="90000"/>
          </a:bodyPr>
          <a:lstStyle/>
          <a:p>
            <a:br>
              <a:rPr lang="nl-BE" sz="4800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</a:rPr>
              <a:t>Praktijkdag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</a:rPr>
              <a:t>Exotenbeheer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</a:rPr>
              <a:t>voor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</a:rPr>
              <a:t>lokale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</a:rPr>
              <a:t>besturen</a:t>
            </a:r>
            <a:b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b="1" i="1" dirty="0">
                <a:solidFill>
                  <a:schemeClr val="accent6">
                    <a:lumMod val="75000"/>
                  </a:schemeClr>
                </a:solidFill>
              </a:rPr>
              <a:t>van planning tot </a:t>
            </a:r>
            <a:r>
              <a:rPr lang="en-US" sz="4800" b="1" i="1" dirty="0" err="1">
                <a:solidFill>
                  <a:schemeClr val="accent6">
                    <a:lumMod val="75000"/>
                  </a:schemeClr>
                </a:solidFill>
              </a:rPr>
              <a:t>actie</a:t>
            </a:r>
            <a:endParaRPr lang="nl-BE" sz="4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7092A4-BFE8-CB24-43EF-371FA16B3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880" y="3531300"/>
            <a:ext cx="9144000" cy="1655762"/>
          </a:xfrm>
        </p:spPr>
        <p:txBody>
          <a:bodyPr/>
          <a:lstStyle/>
          <a:p>
            <a:pPr marL="0" marR="0" lvl="0" indent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Calibri"/>
              <a:buNone/>
            </a:pPr>
            <a:r>
              <a:rPr lang="en-US" dirty="0">
                <a:solidFill>
                  <a:schemeClr val="dk1"/>
                </a:solidFill>
              </a:rPr>
              <a:t>8 </a:t>
            </a:r>
            <a:r>
              <a:rPr lang="en-US" dirty="0" err="1">
                <a:solidFill>
                  <a:schemeClr val="dk1"/>
                </a:solidFill>
              </a:rPr>
              <a:t>Oktober</a:t>
            </a:r>
            <a:r>
              <a:rPr lang="en-US" dirty="0">
                <a:solidFill>
                  <a:schemeClr val="dk1"/>
                </a:solidFill>
              </a:rPr>
              <a:t> 2023</a:t>
            </a:r>
            <a:r>
              <a:rPr lang="en-US" sz="2400" b="0" dirty="0">
                <a:solidFill>
                  <a:schemeClr val="dk1"/>
                </a:solidFill>
              </a:rPr>
              <a:t>, </a:t>
            </a:r>
            <a:r>
              <a:rPr lang="en-US" sz="2400" b="0" dirty="0" err="1">
                <a:solidFill>
                  <a:schemeClr val="dk1"/>
                </a:solidFill>
              </a:rPr>
              <a:t>Provinciehuis</a:t>
            </a:r>
            <a:r>
              <a:rPr lang="en-US" sz="2400" b="0" dirty="0">
                <a:solidFill>
                  <a:schemeClr val="dk1"/>
                </a:solidFill>
              </a:rPr>
              <a:t>, Gent</a:t>
            </a:r>
            <a:r>
              <a:rPr lang="nl-BE" dirty="0"/>
              <a:t>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14AEA9-9250-3420-6E2B-6703A4F62E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951"/>
          <a:stretch/>
        </p:blipFill>
        <p:spPr>
          <a:xfrm>
            <a:off x="-71120" y="5880336"/>
            <a:ext cx="12192000" cy="97766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E5BC0E5E-AC59-F47E-90D6-5489F3AD0FB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821" t="12272"/>
          <a:stretch/>
        </p:blipFill>
        <p:spPr>
          <a:xfrm>
            <a:off x="160256" y="52624"/>
            <a:ext cx="2915606" cy="97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857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714B233-08CF-CCB6-9EBA-720A02398B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951"/>
          <a:stretch/>
        </p:blipFill>
        <p:spPr>
          <a:xfrm>
            <a:off x="-71120" y="5880336"/>
            <a:ext cx="12192000" cy="97766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AD0C625-2A92-2152-5121-1D32F00A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003" y="16625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sz="4900" b="1" dirty="0">
                <a:solidFill>
                  <a:schemeClr val="accent6">
                    <a:lumMod val="75000"/>
                  </a:schemeClr>
                </a:solidFill>
              </a:rPr>
              <a:t>Praktische afspraken</a:t>
            </a:r>
            <a:br>
              <a:rPr lang="nl-BE" dirty="0"/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B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12FBE8-0363-74DA-D604-79CE4818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812" y="1491818"/>
            <a:ext cx="11612331" cy="4388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b="1" dirty="0">
                <a:latin typeface="Calibri" panose="020F0502020204030204" pitchFamily="34" charset="0"/>
              </a:rPr>
              <a:t>Workshops</a:t>
            </a:r>
          </a:p>
          <a:p>
            <a:r>
              <a:rPr lang="nl-B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Volg de volgorde van de workshops op je naamkaartje</a:t>
            </a:r>
          </a:p>
          <a:p>
            <a:r>
              <a:rPr lang="nl-BE" sz="2400" dirty="0">
                <a:latin typeface="Calibri" panose="020F0502020204030204" pitchFamily="34" charset="0"/>
              </a:rPr>
              <a:t>Presentaties worden achteraf op de website geplaatst </a:t>
            </a:r>
          </a:p>
          <a:p>
            <a:r>
              <a:rPr lang="nl-BE" sz="2400" dirty="0">
                <a:latin typeface="Calibri" panose="020F0502020204030204" pitchFamily="34" charset="0"/>
              </a:rPr>
              <a:t>Workshops op 1</a:t>
            </a:r>
            <a:r>
              <a:rPr lang="nl-BE" sz="2400" baseline="30000" dirty="0">
                <a:latin typeface="Calibri" panose="020F0502020204030204" pitchFamily="34" charset="0"/>
              </a:rPr>
              <a:t>ste</a:t>
            </a:r>
            <a:r>
              <a:rPr lang="nl-BE" sz="2400" dirty="0">
                <a:latin typeface="Calibri" panose="020F0502020204030204" pitchFamily="34" charset="0"/>
              </a:rPr>
              <a:t> verdieping, behoudens workshop Communicatie = gelijkvloers</a:t>
            </a:r>
          </a:p>
          <a:p>
            <a:endParaRPr lang="nl-BE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l-BE" sz="2400" b="1" dirty="0" err="1">
                <a:latin typeface="Calibri" panose="020F0502020204030204" pitchFamily="34" charset="0"/>
              </a:rPr>
              <a:t>ExotenMarkt</a:t>
            </a:r>
            <a:endParaRPr lang="nl-BE" sz="2400" b="1" dirty="0">
              <a:latin typeface="Calibri" panose="020F0502020204030204" pitchFamily="34" charset="0"/>
            </a:endParaRPr>
          </a:p>
          <a:p>
            <a:r>
              <a:rPr lang="nl-BE" sz="2400" dirty="0">
                <a:latin typeface="Calibri" panose="020F0502020204030204" pitchFamily="34" charset="0"/>
              </a:rPr>
              <a:t>Vindt plaats in de </a:t>
            </a:r>
            <a:r>
              <a:rPr lang="nl-BE" sz="2400" b="1" dirty="0">
                <a:latin typeface="Calibri" panose="020F0502020204030204" pitchFamily="34" charset="0"/>
              </a:rPr>
              <a:t>hoekzaal</a:t>
            </a:r>
            <a:r>
              <a:rPr lang="nl-BE" sz="2400" dirty="0">
                <a:latin typeface="Calibri" panose="020F0502020204030204" pitchFamily="34" charset="0"/>
              </a:rPr>
              <a:t> de </a:t>
            </a:r>
            <a:r>
              <a:rPr lang="nl-BE" sz="2400" b="1" dirty="0">
                <a:latin typeface="Calibri" panose="020F0502020204030204" pitchFamily="34" charset="0"/>
              </a:rPr>
              <a:t>banketzaal</a:t>
            </a:r>
            <a:r>
              <a:rPr lang="nl-BE" sz="2400" dirty="0">
                <a:latin typeface="Calibri" panose="020F0502020204030204" pitchFamily="34" charset="0"/>
              </a:rPr>
              <a:t> en op het </a:t>
            </a:r>
            <a:r>
              <a:rPr lang="nl-BE" sz="2400" b="1" dirty="0">
                <a:latin typeface="Calibri" panose="020F0502020204030204" pitchFamily="34" charset="0"/>
              </a:rPr>
              <a:t>binnenplein</a:t>
            </a:r>
          </a:p>
          <a:p>
            <a:r>
              <a:rPr lang="nl-BE" sz="2400" dirty="0">
                <a:latin typeface="Calibri" panose="020F0502020204030204" pitchFamily="34" charset="0"/>
              </a:rPr>
              <a:t>Receptie met een drankje en een hapje op de Markt</a:t>
            </a:r>
          </a:p>
          <a:p>
            <a:r>
              <a:rPr lang="nl-BE" sz="2400" dirty="0">
                <a:latin typeface="Calibri" panose="020F0502020204030204" pitchFamily="34" charset="0"/>
              </a:rPr>
              <a:t>Maak het gezellig en netwerk erop los</a:t>
            </a:r>
          </a:p>
          <a:p>
            <a:pPr marL="0" indent="0">
              <a:buNone/>
            </a:pPr>
            <a:endParaRPr lang="nl-BE" sz="2400" dirty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nl-BE" sz="24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83FD724-CAE9-AF16-915A-188482278A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521" t="31813" r="4639"/>
          <a:stretch/>
        </p:blipFill>
        <p:spPr>
          <a:xfrm>
            <a:off x="266812" y="166255"/>
            <a:ext cx="2763520" cy="75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8870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1D5C33-BE57-A98C-83FC-D4A0FAF00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0006"/>
          </a:xfrm>
        </p:spPr>
        <p:txBody>
          <a:bodyPr>
            <a:normAutofit fontScale="90000"/>
          </a:bodyPr>
          <a:lstStyle/>
          <a:p>
            <a:pPr algn="ctr"/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b="1" dirty="0">
                <a:solidFill>
                  <a:schemeClr val="accent6">
                    <a:lumMod val="75000"/>
                  </a:schemeClr>
                </a:solidFill>
              </a:rPr>
              <a:t>Contact </a:t>
            </a:r>
            <a:r>
              <a:rPr lang="nl-BE" b="1" dirty="0" err="1">
                <a:solidFill>
                  <a:schemeClr val="accent6">
                    <a:lumMod val="75000"/>
                  </a:schemeClr>
                </a:solidFill>
              </a:rPr>
              <a:t>ExotenNet</a:t>
            </a: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BE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E39AA7C-3A0E-647A-B116-E7FDA9803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9622" y="1725599"/>
            <a:ext cx="10991652" cy="4351338"/>
          </a:xfrm>
        </p:spPr>
        <p:txBody>
          <a:bodyPr/>
          <a:lstStyle/>
          <a:p>
            <a:r>
              <a:rPr lang="nl-BE" sz="2600" dirty="0">
                <a:hlinkClick r:id="rId2"/>
              </a:rPr>
              <a:t>https://exotennet.be/</a:t>
            </a:r>
            <a:r>
              <a:rPr lang="nl-BE" sz="2600" dirty="0"/>
              <a:t> </a:t>
            </a:r>
          </a:p>
          <a:p>
            <a:r>
              <a:rPr lang="nl-BE" sz="2600" dirty="0"/>
              <a:t>Stuur ons jouw projecten, best-</a:t>
            </a:r>
            <a:r>
              <a:rPr lang="nl-BE" sz="2600" dirty="0" err="1"/>
              <a:t>practices</a:t>
            </a:r>
            <a:r>
              <a:rPr lang="nl-BE" sz="2600" dirty="0"/>
              <a:t> via </a:t>
            </a:r>
            <a:r>
              <a:rPr lang="nl-BE" sz="2600" u="sng" dirty="0">
                <a:hlinkClick r:id="rId3"/>
              </a:rPr>
              <a:t>e</a:t>
            </a:r>
            <a:r>
              <a:rPr lang="nl-BE" sz="2600" dirty="0">
                <a:hlinkClick r:id="rId3"/>
              </a:rPr>
              <a:t>xoten@oost-vlaanderen.be</a:t>
            </a:r>
            <a:endParaRPr lang="nl-BE" sz="2600" dirty="0"/>
          </a:p>
          <a:p>
            <a:pPr algn="l"/>
            <a:r>
              <a:rPr lang="nl-BE" sz="2600" dirty="0"/>
              <a:t>Partners: </a:t>
            </a:r>
            <a:r>
              <a:rPr lang="nl-BE" sz="2600" b="0" i="0" dirty="0">
                <a:effectLst/>
                <a:hlinkClick r:id="rId4"/>
              </a:rPr>
              <a:t>RATO vzw</a:t>
            </a:r>
            <a:r>
              <a:rPr lang="nl-BE" sz="2600" b="0" i="0" dirty="0">
                <a:effectLst/>
              </a:rPr>
              <a:t> , </a:t>
            </a:r>
            <a:r>
              <a:rPr lang="nl-BE" sz="2600" b="0" i="0" dirty="0">
                <a:effectLst/>
                <a:hlinkClick r:id="rId5"/>
              </a:rPr>
              <a:t>Provincie Oost-Vlaanderen</a:t>
            </a:r>
            <a:r>
              <a:rPr lang="nl-BE" sz="2600" b="0" i="0" dirty="0">
                <a:effectLst/>
              </a:rPr>
              <a:t> dienst integraal waterbeleid, </a:t>
            </a:r>
            <a:r>
              <a:rPr lang="nl-BE" sz="2600" b="0" i="0" dirty="0">
                <a:effectLst/>
                <a:hlinkClick r:id="rId6"/>
              </a:rPr>
              <a:t>Ecopedia</a:t>
            </a:r>
            <a:r>
              <a:rPr lang="nl-BE" sz="2600" b="0" i="0" dirty="0">
                <a:effectLst/>
              </a:rPr>
              <a:t> , Agentschap Natuur en bos (</a:t>
            </a:r>
            <a:r>
              <a:rPr lang="nl-BE" sz="2600" b="0" i="0" dirty="0">
                <a:effectLst/>
                <a:hlinkClick r:id="rId7"/>
              </a:rPr>
              <a:t>ANB</a:t>
            </a:r>
            <a:r>
              <a:rPr lang="nl-BE" sz="2600" b="0" i="0" dirty="0">
                <a:effectLst/>
              </a:rPr>
              <a:t> ), Instituut voor Natuur- en Bosonderzoek (</a:t>
            </a:r>
            <a:r>
              <a:rPr lang="nl-BE" sz="2600" b="0" i="0" dirty="0">
                <a:effectLst/>
                <a:hlinkClick r:id="rId8"/>
              </a:rPr>
              <a:t>INBO</a:t>
            </a:r>
            <a:r>
              <a:rPr lang="nl-BE" sz="2600" b="0" i="0" dirty="0">
                <a:effectLst/>
              </a:rPr>
              <a:t> ), Vlaamse Milieumaatschappij (</a:t>
            </a:r>
            <a:r>
              <a:rPr lang="nl-BE" sz="2600" b="0" i="0" dirty="0">
                <a:effectLst/>
                <a:hlinkClick r:id="rId9"/>
              </a:rPr>
              <a:t>VMM</a:t>
            </a:r>
            <a:r>
              <a:rPr lang="nl-BE" sz="2600" b="0" i="0" dirty="0">
                <a:effectLst/>
              </a:rPr>
              <a:t> ), Provinciaal centrum voor Milieuonderzoek (</a:t>
            </a:r>
            <a:r>
              <a:rPr lang="nl-BE" sz="2600" b="0" i="0" dirty="0">
                <a:effectLst/>
                <a:hlinkClick r:id="rId10"/>
              </a:rPr>
              <a:t>PCM</a:t>
            </a:r>
            <a:r>
              <a:rPr lang="nl-BE" sz="2600" b="0" i="0" dirty="0">
                <a:effectLst/>
              </a:rPr>
              <a:t>)</a:t>
            </a:r>
          </a:p>
          <a:p>
            <a:pPr marL="0" indent="0">
              <a:buNone/>
            </a:pPr>
            <a:endParaRPr lang="nl-BE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37111BC-7E24-5F72-016E-DE788F6959DE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b="14951"/>
          <a:stretch/>
        </p:blipFill>
        <p:spPr>
          <a:xfrm>
            <a:off x="-71120" y="5880336"/>
            <a:ext cx="12192000" cy="97766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08684CB-1541-08C5-CB02-4A997F8D9638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16521" t="31813" r="4639"/>
          <a:stretch/>
        </p:blipFill>
        <p:spPr>
          <a:xfrm>
            <a:off x="0" y="0"/>
            <a:ext cx="2763520" cy="75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5530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894193-0560-3625-67EF-6649CB972D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69025" y="541456"/>
            <a:ext cx="12361025" cy="2387600"/>
          </a:xfrm>
        </p:spPr>
        <p:txBody>
          <a:bodyPr>
            <a:normAutofit/>
          </a:bodyPr>
          <a:lstStyle/>
          <a:p>
            <a:br>
              <a:rPr lang="nl-BE" sz="4800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Het </a:t>
            </a: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</a:rPr>
              <a:t>ExotenNet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-team </a:t>
            </a: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</a:rPr>
              <a:t>wenst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 julie </a:t>
            </a: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</a:rPr>
              <a:t>een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</a:rPr>
              <a:t>leerrijke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err="1">
                <a:solidFill>
                  <a:schemeClr val="accent6">
                    <a:lumMod val="75000"/>
                  </a:schemeClr>
                </a:solidFill>
              </a:rPr>
              <a:t>dag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!</a:t>
            </a:r>
            <a:endParaRPr lang="nl-BE" sz="4800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7092A4-BFE8-CB24-43EF-371FA16B34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880" y="2894805"/>
            <a:ext cx="9144000" cy="1655762"/>
          </a:xfrm>
        </p:spPr>
        <p:txBody>
          <a:bodyPr/>
          <a:lstStyle/>
          <a:p>
            <a:pPr marL="0" marR="0" lvl="0" indent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Calibri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marR="0" lvl="0" indent="0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40"/>
              <a:buFont typeface="Calibri"/>
              <a:buNone/>
            </a:pPr>
            <a:r>
              <a:rPr lang="en-US" dirty="0">
                <a:solidFill>
                  <a:schemeClr val="dk1"/>
                </a:solidFill>
              </a:rPr>
              <a:t>8 </a:t>
            </a:r>
            <a:r>
              <a:rPr lang="en-US" dirty="0" err="1">
                <a:solidFill>
                  <a:schemeClr val="dk1"/>
                </a:solidFill>
              </a:rPr>
              <a:t>Oktober</a:t>
            </a:r>
            <a:r>
              <a:rPr lang="en-US" dirty="0">
                <a:solidFill>
                  <a:schemeClr val="dk1"/>
                </a:solidFill>
              </a:rPr>
              <a:t> 2023</a:t>
            </a:r>
            <a:r>
              <a:rPr lang="en-US" sz="2400" b="0" dirty="0">
                <a:solidFill>
                  <a:schemeClr val="dk1"/>
                </a:solidFill>
              </a:rPr>
              <a:t>, </a:t>
            </a:r>
            <a:r>
              <a:rPr lang="en-US" sz="2400" b="0" dirty="0" err="1">
                <a:solidFill>
                  <a:schemeClr val="dk1"/>
                </a:solidFill>
              </a:rPr>
              <a:t>Provinciehuis</a:t>
            </a:r>
            <a:r>
              <a:rPr lang="en-US" sz="2400" b="0" dirty="0">
                <a:solidFill>
                  <a:schemeClr val="dk1"/>
                </a:solidFill>
              </a:rPr>
              <a:t>, Gent</a:t>
            </a:r>
            <a:r>
              <a:rPr lang="nl-BE" dirty="0"/>
              <a:t>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314AEA9-9250-3420-6E2B-6703A4F62E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951"/>
          <a:stretch/>
        </p:blipFill>
        <p:spPr>
          <a:xfrm>
            <a:off x="-71120" y="5880336"/>
            <a:ext cx="12192000" cy="977664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E5BC0E5E-AC59-F47E-90D6-5489F3AD0FB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821" t="12272"/>
          <a:stretch/>
        </p:blipFill>
        <p:spPr>
          <a:xfrm>
            <a:off x="160256" y="52624"/>
            <a:ext cx="2915606" cy="977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73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714B233-08CF-CCB6-9EBA-720A02398B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951"/>
          <a:stretch/>
        </p:blipFill>
        <p:spPr>
          <a:xfrm>
            <a:off x="-71120" y="5880336"/>
            <a:ext cx="12192000" cy="97766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AD0C625-2A92-2152-5121-1D32F00A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1550" y="184185"/>
            <a:ext cx="262666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sz="4900" b="1" dirty="0">
                <a:solidFill>
                  <a:schemeClr val="accent6">
                    <a:lumMod val="75000"/>
                  </a:schemeClr>
                </a:solidFill>
              </a:rPr>
              <a:t>wie/wat?</a:t>
            </a: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B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12FBE8-0363-74DA-D604-79CE4818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696" y="1323359"/>
            <a:ext cx="11690607" cy="485281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nl-BE" sz="2400" b="0" i="0" dirty="0">
              <a:effectLst/>
            </a:endParaRPr>
          </a:p>
          <a:p>
            <a:r>
              <a:rPr lang="nl-BE" sz="2400" i="0" dirty="0" err="1">
                <a:effectLst/>
              </a:rPr>
              <a:t>ExotenNet</a:t>
            </a:r>
            <a:r>
              <a:rPr lang="nl-BE" sz="2400" i="0" dirty="0">
                <a:effectLst/>
              </a:rPr>
              <a:t> </a:t>
            </a:r>
            <a:r>
              <a:rPr lang="nl-BE" sz="2400" b="0" i="0" dirty="0">
                <a:effectLst/>
              </a:rPr>
              <a:t> is een </a:t>
            </a:r>
            <a:r>
              <a:rPr lang="nl-BE" sz="2400" b="1" i="0" dirty="0">
                <a:effectLst/>
              </a:rPr>
              <a:t>netwerk van professionals </a:t>
            </a:r>
            <a:r>
              <a:rPr lang="nl-BE" sz="2400" i="0" dirty="0" err="1">
                <a:effectLst/>
              </a:rPr>
              <a:t>mbt</a:t>
            </a:r>
            <a:r>
              <a:rPr lang="nl-BE" sz="2400" b="0" i="0" dirty="0">
                <a:effectLst/>
              </a:rPr>
              <a:t> exotenproblematiek en – beheer. </a:t>
            </a:r>
          </a:p>
          <a:p>
            <a:endParaRPr lang="nl-BE" sz="2400" dirty="0"/>
          </a:p>
          <a:p>
            <a:r>
              <a:rPr lang="nl-BE" sz="2400" b="0" i="0" dirty="0">
                <a:effectLst/>
              </a:rPr>
              <a:t>Het zijn; terreinbeheerders, onderzoekers, beleidsmakers en andere betrokkenen binnen het werkveld die kennis en ervaringen delen.</a:t>
            </a:r>
          </a:p>
          <a:p>
            <a:endParaRPr lang="nl-BE" sz="2400" b="0" i="0" dirty="0">
              <a:effectLst/>
            </a:endParaRPr>
          </a:p>
          <a:p>
            <a:r>
              <a:rPr lang="nl-BE" sz="2400" b="0" i="0" dirty="0">
                <a:effectLst/>
              </a:rPr>
              <a:t>Minstens viermaal per jaar brengen we </a:t>
            </a:r>
            <a:r>
              <a:rPr lang="nl-BE" sz="2400" b="0" i="0" u="sng" dirty="0">
                <a:effectLst/>
                <a:hlinkClick r:id="rId4"/>
              </a:rPr>
              <a:t>de nieuwsflash </a:t>
            </a:r>
            <a:r>
              <a:rPr lang="nl-BE" sz="2400" b="0" i="0" u="sng" dirty="0" err="1">
                <a:effectLst/>
                <a:hlinkClick r:id="rId4"/>
              </a:rPr>
              <a:t>ExotenNet</a:t>
            </a:r>
            <a:r>
              <a:rPr lang="nl-BE" sz="2400" b="0" i="0" u="sng" dirty="0">
                <a:effectLst/>
                <a:hlinkClick r:id="rId4"/>
              </a:rPr>
              <a:t> uit via Ecopedia </a:t>
            </a:r>
            <a:r>
              <a:rPr lang="nl-BE" sz="2400" b="0" i="0" dirty="0">
                <a:effectLst/>
              </a:rPr>
              <a:t>.</a:t>
            </a:r>
          </a:p>
          <a:p>
            <a:endParaRPr lang="nl-BE" sz="2400" b="0" i="0" dirty="0">
              <a:effectLst/>
            </a:endParaRPr>
          </a:p>
          <a:p>
            <a:r>
              <a:rPr lang="nl-BE" sz="2400" dirty="0"/>
              <a:t>Trekkende partners: </a:t>
            </a:r>
            <a:r>
              <a:rPr lang="nl-BE" sz="2400" b="0" i="0" dirty="0">
                <a:effectLst/>
              </a:rPr>
              <a:t>RATO vzw, VMM, Provincie Oost-Vlaanderen,</a:t>
            </a:r>
            <a:r>
              <a:rPr lang="nl-BE" sz="2400" dirty="0"/>
              <a:t> Inverde </a:t>
            </a:r>
            <a:r>
              <a:rPr lang="nl-BE" sz="1800" dirty="0"/>
              <a:t>(Ecopedia), </a:t>
            </a:r>
            <a:r>
              <a:rPr lang="nl-BE" sz="2400" dirty="0"/>
              <a:t>Agentschap Natuur en Bos, Instituut voor Natuur- en Bosonderzoek</a:t>
            </a:r>
            <a:endParaRPr lang="nl-BE" sz="2400" b="0" i="0" dirty="0">
              <a:effectLst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83FD724-CAE9-AF16-915A-188482278A0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521" t="31813" r="4639"/>
          <a:stretch/>
        </p:blipFill>
        <p:spPr>
          <a:xfrm>
            <a:off x="266812" y="166255"/>
            <a:ext cx="2763520" cy="75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6462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714B233-08CF-CCB6-9EBA-720A02398B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951"/>
          <a:stretch/>
        </p:blipFill>
        <p:spPr>
          <a:xfrm>
            <a:off x="-71120" y="5880336"/>
            <a:ext cx="12192000" cy="97766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83FD724-CAE9-AF16-915A-188482278A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521" t="31813" r="4639"/>
          <a:stretch/>
        </p:blipFill>
        <p:spPr>
          <a:xfrm>
            <a:off x="266812" y="166255"/>
            <a:ext cx="2763520" cy="759888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E9B697D-0999-57FF-73CC-ECDDFB6F5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58687"/>
            <a:ext cx="65" cy="5173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380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nl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40F25E6-3EE7-581E-62B8-951BE01F5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7927" y="0"/>
            <a:ext cx="8017164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sz="4900" b="1" dirty="0">
                <a:solidFill>
                  <a:schemeClr val="accent6">
                    <a:lumMod val="75000"/>
                  </a:schemeClr>
                </a:solidFill>
              </a:rPr>
              <a:t>wie zijn hier vandaag (N = 136)?</a:t>
            </a: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B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606ED0E9-7767-AE2F-8623-60D7630B05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13985" y="1325563"/>
            <a:ext cx="7645047" cy="4401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14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714B233-08CF-CCB6-9EBA-720A02398B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951"/>
          <a:stretch/>
        </p:blipFill>
        <p:spPr>
          <a:xfrm>
            <a:off x="-71120" y="5880336"/>
            <a:ext cx="12192000" cy="977664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183FD724-CAE9-AF16-915A-188482278A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521" t="31813" r="4639"/>
          <a:stretch/>
        </p:blipFill>
        <p:spPr>
          <a:xfrm>
            <a:off x="266812" y="166255"/>
            <a:ext cx="2763520" cy="759888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E9B697D-0999-57FF-73CC-ECDDFB6F5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58687"/>
            <a:ext cx="65" cy="5173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380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nl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40F25E6-3EE7-581E-62B8-951BE01F5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7079" y="0"/>
            <a:ext cx="739863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sz="4900" b="1" dirty="0">
                <a:solidFill>
                  <a:schemeClr val="accent6">
                    <a:lumMod val="75000"/>
                  </a:schemeClr>
                </a:solidFill>
              </a:rPr>
              <a:t>Bestuurlijke niveaus (N = 136)?</a:t>
            </a: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B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8" name="Grafiek 7">
            <a:extLst>
              <a:ext uri="{FF2B5EF4-FFF2-40B4-BE49-F238E27FC236}">
                <a16:creationId xmlns:a16="http://schemas.microsoft.com/office/drawing/2014/main" id="{4C2F2B3F-0995-E771-907D-E6B7F9BE97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9532710"/>
              </p:ext>
            </p:extLst>
          </p:nvPr>
        </p:nvGraphicFramePr>
        <p:xfrm>
          <a:off x="2262187" y="1116806"/>
          <a:ext cx="7667625" cy="46243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171285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714B233-08CF-CCB6-9EBA-720A02398B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951"/>
          <a:stretch/>
        </p:blipFill>
        <p:spPr>
          <a:xfrm>
            <a:off x="-71120" y="5880336"/>
            <a:ext cx="12192000" cy="977664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12FBE8-0363-74DA-D604-79CE4818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1027523"/>
            <a:ext cx="11690607" cy="485281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nl-BE" sz="2400" b="0" i="0" dirty="0">
              <a:effectLst/>
            </a:endParaRPr>
          </a:p>
          <a:p>
            <a:pPr algn="l"/>
            <a:r>
              <a:rPr lang="nl-BE" sz="2400" b="1" i="0" dirty="0">
                <a:effectLst/>
              </a:rPr>
              <a:t>Netwerking en kennisuitwisseling</a:t>
            </a:r>
            <a:r>
              <a:rPr lang="nl-BE" sz="2400" b="0" i="0" dirty="0">
                <a:effectLst/>
              </a:rPr>
              <a:t>: via praktijkdagen, symposia, werkgroepen, stuurgroepen en regionale comités ratten- en exotenbestrijding </a:t>
            </a:r>
            <a:r>
              <a:rPr lang="nl-BE" sz="1800" b="0" i="0" dirty="0">
                <a:effectLst/>
              </a:rPr>
              <a:t>(Oost-Vlaanderen)</a:t>
            </a:r>
          </a:p>
          <a:p>
            <a:pPr algn="l"/>
            <a:r>
              <a:rPr lang="nl-BE" sz="2400" b="1" i="0" dirty="0">
                <a:effectLst/>
              </a:rPr>
              <a:t>Afstemmen van takenpakketten</a:t>
            </a:r>
            <a:r>
              <a:rPr lang="nl-BE" sz="2400" b="0" i="0" dirty="0">
                <a:effectLst/>
              </a:rPr>
              <a:t> en samenbrengen van actoren in het veld en een analyse van het netwerk. </a:t>
            </a:r>
          </a:p>
          <a:p>
            <a:pPr algn="l"/>
            <a:r>
              <a:rPr lang="nl-BE" sz="2400" b="1" i="0" dirty="0">
                <a:effectLst/>
              </a:rPr>
              <a:t>Inventarisatie en digitalisering: </a:t>
            </a:r>
            <a:r>
              <a:rPr lang="nl-BE" sz="2400" i="0" dirty="0">
                <a:effectLst/>
              </a:rPr>
              <a:t>stimuleren om</a:t>
            </a:r>
            <a:r>
              <a:rPr lang="nl-BE" sz="2400" b="0" i="0" dirty="0">
                <a:effectLst/>
              </a:rPr>
              <a:t> data </a:t>
            </a:r>
            <a:r>
              <a:rPr lang="nl-BE" sz="2400" dirty="0"/>
              <a:t>over exotenwaarnemingen en –beheer digitaal raadpleegbaar en uitwisselbaar te maken.</a:t>
            </a:r>
          </a:p>
          <a:p>
            <a:pPr algn="l"/>
            <a:r>
              <a:rPr lang="nl-BE" sz="2400" b="0" i="0" dirty="0">
                <a:effectLst/>
              </a:rPr>
              <a:t>Actoren stimuleren om een </a:t>
            </a:r>
            <a:r>
              <a:rPr lang="nl-BE" sz="2400" b="1" i="0" dirty="0">
                <a:effectLst/>
              </a:rPr>
              <a:t>globaal plan van exotenaanpak </a:t>
            </a:r>
            <a:r>
              <a:rPr lang="nl-BE" sz="2400" b="0" i="0" dirty="0">
                <a:effectLst/>
              </a:rPr>
              <a:t>uit te werken.</a:t>
            </a:r>
          </a:p>
          <a:p>
            <a:pPr algn="l"/>
            <a:endParaRPr lang="nl-BE" sz="2400" b="0" i="0" dirty="0">
              <a:effectLst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83FD724-CAE9-AF16-915A-188482278A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521" t="31813" r="4639"/>
          <a:stretch/>
        </p:blipFill>
        <p:spPr>
          <a:xfrm>
            <a:off x="266812" y="166255"/>
            <a:ext cx="2763520" cy="759888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DE9B697D-0999-57FF-73CC-ECDDFB6F5F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58687"/>
            <a:ext cx="65" cy="51737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23805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BE" altLang="nl-B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240F25E6-3EE7-581E-62B8-951BE01F5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1550" y="148325"/>
            <a:ext cx="262666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sz="4900" b="1" dirty="0">
                <a:solidFill>
                  <a:schemeClr val="accent6">
                    <a:lumMod val="75000"/>
                  </a:schemeClr>
                </a:solidFill>
              </a:rPr>
              <a:t>wie/wat?</a:t>
            </a: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BE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10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714B233-08CF-CCB6-9EBA-720A02398B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951"/>
          <a:stretch/>
        </p:blipFill>
        <p:spPr>
          <a:xfrm>
            <a:off x="-71120" y="5880336"/>
            <a:ext cx="12192000" cy="97766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AD0C625-2A92-2152-5121-1D32F00A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003" y="16625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sz="4900" b="1" dirty="0">
                <a:solidFill>
                  <a:schemeClr val="accent6">
                    <a:lumMod val="75000"/>
                  </a:schemeClr>
                </a:solidFill>
              </a:rPr>
              <a:t>Programma </a:t>
            </a:r>
            <a:br>
              <a:rPr lang="nl-BE" dirty="0"/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B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12FBE8-0363-74DA-D604-79CE4818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1027523"/>
            <a:ext cx="11690607" cy="485281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BE" sz="2400" b="1" i="0" dirty="0">
                <a:effectLst/>
              </a:rPr>
              <a:t>Voormiddag</a:t>
            </a:r>
          </a:p>
          <a:p>
            <a:pPr marL="0" indent="0" algn="l">
              <a:buNone/>
            </a:pPr>
            <a:endParaRPr lang="nl-BE" sz="2400" b="0" i="0" dirty="0">
              <a:effectLst/>
            </a:endParaRPr>
          </a:p>
          <a:p>
            <a:pPr algn="l"/>
            <a:r>
              <a:rPr lang="nl-BE" sz="2400" b="0" i="0" dirty="0">
                <a:effectLst/>
              </a:rPr>
              <a:t>9.00 – 9.30      Ontvangst</a:t>
            </a:r>
          </a:p>
          <a:p>
            <a:pPr algn="l"/>
            <a:r>
              <a:rPr lang="nl-BE" sz="2400" b="0" i="0" dirty="0">
                <a:effectLst/>
              </a:rPr>
              <a:t>9.30 – 9.40      Welkomstwoord door gedeputeerde Riet Gillis</a:t>
            </a:r>
          </a:p>
          <a:p>
            <a:pPr algn="l"/>
            <a:r>
              <a:rPr lang="nl-BE" sz="2400" b="0" i="0" dirty="0">
                <a:effectLst/>
              </a:rPr>
              <a:t>9.40 – 11.00    Plenair gedeelte:  PRIUS-rapport …</a:t>
            </a:r>
            <a:r>
              <a:rPr lang="nl-BE" sz="1600" b="0" i="0" dirty="0">
                <a:effectLst/>
              </a:rPr>
              <a:t>een kader voor de aanpak van invasieve uitheemse soorten in Vlaanderen …een prioritering voor exoten- en natuurbeleid. Door Nicolas Pardon (ANB) en Bram D’hondt (INBO)</a:t>
            </a:r>
          </a:p>
          <a:p>
            <a:pPr algn="l"/>
            <a:r>
              <a:rPr lang="nl-BE" sz="2400" b="0" i="0" dirty="0">
                <a:effectLst/>
              </a:rPr>
              <a:t>11.00 – 11.20  Pauze</a:t>
            </a:r>
          </a:p>
          <a:p>
            <a:pPr algn="l"/>
            <a:r>
              <a:rPr lang="nl-BE" sz="2400" b="0" i="0" dirty="0">
                <a:effectLst/>
              </a:rPr>
              <a:t>11.20 – 12.05  Workshop 1 </a:t>
            </a:r>
            <a:r>
              <a:rPr lang="nl-BE" sz="1600" b="0" i="0" dirty="0">
                <a:effectLst/>
              </a:rPr>
              <a:t>(workshop-keuze respecteren)</a:t>
            </a:r>
          </a:p>
          <a:p>
            <a:pPr algn="l"/>
            <a:r>
              <a:rPr lang="nl-BE" sz="2400" b="0" i="0" dirty="0">
                <a:effectLst/>
              </a:rPr>
              <a:t>12.05 -13.00    Lunch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83FD724-CAE9-AF16-915A-188482278A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521" t="31813" r="4639"/>
          <a:stretch/>
        </p:blipFill>
        <p:spPr>
          <a:xfrm>
            <a:off x="266812" y="166255"/>
            <a:ext cx="2763520" cy="75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409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714B233-08CF-CCB6-9EBA-720A02398B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951"/>
          <a:stretch/>
        </p:blipFill>
        <p:spPr>
          <a:xfrm>
            <a:off x="-71120" y="5880336"/>
            <a:ext cx="12192000" cy="97766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AD0C625-2A92-2152-5121-1D32F00A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003" y="16625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sz="4900" b="1" dirty="0">
                <a:solidFill>
                  <a:schemeClr val="accent6">
                    <a:lumMod val="75000"/>
                  </a:schemeClr>
                </a:solidFill>
              </a:rPr>
              <a:t>Programma </a:t>
            </a:r>
            <a:br>
              <a:rPr lang="nl-BE" dirty="0"/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B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12FBE8-0363-74DA-D604-79CE4818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1027523"/>
            <a:ext cx="11690607" cy="4852814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nl-BE" sz="2400" b="1" i="0" dirty="0">
                <a:effectLst/>
              </a:rPr>
              <a:t>Namiddag</a:t>
            </a:r>
          </a:p>
          <a:p>
            <a:pPr marL="0" indent="0" algn="l">
              <a:buNone/>
            </a:pPr>
            <a:endParaRPr lang="nl-BE" sz="2400" b="0" i="0" dirty="0">
              <a:effectLst/>
            </a:endParaRPr>
          </a:p>
          <a:p>
            <a:r>
              <a:rPr lang="nl-BE" sz="2400" b="0" i="0" dirty="0">
                <a:effectLst/>
              </a:rPr>
              <a:t>13.00 -13.45     Workshop 2 </a:t>
            </a:r>
            <a:r>
              <a:rPr lang="nl-BE" sz="1600" b="0" i="0" dirty="0">
                <a:effectLst/>
              </a:rPr>
              <a:t>(workshop-keuze respecteren)</a:t>
            </a:r>
          </a:p>
          <a:p>
            <a:pPr algn="l"/>
            <a:r>
              <a:rPr lang="nl-BE" sz="2400" b="0" i="0" dirty="0">
                <a:effectLst/>
              </a:rPr>
              <a:t>13.45 – 14.00   Pauze</a:t>
            </a:r>
          </a:p>
          <a:p>
            <a:r>
              <a:rPr lang="nl-BE" sz="2400" b="0" i="0" dirty="0">
                <a:effectLst/>
              </a:rPr>
              <a:t>14.00 -14.45     Workshop 3 </a:t>
            </a:r>
            <a:r>
              <a:rPr lang="nl-BE" sz="1600" b="0" i="0" dirty="0">
                <a:effectLst/>
              </a:rPr>
              <a:t>(workshop-keuze respecteren)</a:t>
            </a:r>
          </a:p>
          <a:p>
            <a:pPr algn="l"/>
            <a:r>
              <a:rPr lang="nl-BE" sz="2400" b="0" i="0" dirty="0">
                <a:effectLst/>
              </a:rPr>
              <a:t>14.45 – 15.00   Samenvatting en slotwoord door gedeputeerde Leentje </a:t>
            </a:r>
            <a:r>
              <a:rPr lang="nl-BE" sz="2400" b="0" i="0" dirty="0" err="1">
                <a:effectLst/>
              </a:rPr>
              <a:t>Grillaert</a:t>
            </a:r>
            <a:endParaRPr lang="nl-BE" sz="2400" b="0" i="0" dirty="0">
              <a:effectLst/>
            </a:endParaRPr>
          </a:p>
          <a:p>
            <a:pPr algn="l"/>
            <a:r>
              <a:rPr lang="nl-BE" sz="2400" b="0" i="0" dirty="0">
                <a:effectLst/>
              </a:rPr>
              <a:t>15.00 -16.00     </a:t>
            </a:r>
            <a:r>
              <a:rPr lang="nl-BE" sz="2400" b="0" i="0" dirty="0" err="1">
                <a:effectLst/>
              </a:rPr>
              <a:t>ExotenMarkt</a:t>
            </a:r>
            <a:r>
              <a:rPr lang="nl-BE" sz="2400" b="0" i="0" dirty="0">
                <a:effectLst/>
              </a:rPr>
              <a:t> en receptie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83FD724-CAE9-AF16-915A-188482278A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521" t="31813" r="4639"/>
          <a:stretch/>
        </p:blipFill>
        <p:spPr>
          <a:xfrm>
            <a:off x="266812" y="166255"/>
            <a:ext cx="2763520" cy="75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24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Provincie West-Vlaanderen | Doccle">
            <a:extLst>
              <a:ext uri="{FF2B5EF4-FFF2-40B4-BE49-F238E27FC236}">
                <a16:creationId xmlns:a16="http://schemas.microsoft.com/office/drawing/2014/main" id="{D135D5A0-58EF-3AF1-DC64-E854966A1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312" y="429353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2714B233-08CF-CCB6-9EBA-720A02398B1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14951"/>
          <a:stretch/>
        </p:blipFill>
        <p:spPr>
          <a:xfrm>
            <a:off x="-71120" y="6163292"/>
            <a:ext cx="8663368" cy="69470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AD0C625-2A92-2152-5121-1D32F00A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003" y="16625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sz="4900" b="1" dirty="0">
                <a:solidFill>
                  <a:schemeClr val="accent6">
                    <a:lumMod val="75000"/>
                  </a:schemeClr>
                </a:solidFill>
              </a:rPr>
              <a:t>Workshops </a:t>
            </a:r>
            <a:br>
              <a:rPr lang="nl-BE" dirty="0"/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B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12FBE8-0363-74DA-D604-79CE4818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536" y="1027523"/>
            <a:ext cx="11690607" cy="515108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endParaRPr lang="nl-BE" sz="2400" b="1" i="0" dirty="0">
              <a:effectLst/>
            </a:endParaRPr>
          </a:p>
          <a:p>
            <a:r>
              <a:rPr lang="nl-BE" sz="2400" b="1" i="1" dirty="0">
                <a:effectLst/>
              </a:rPr>
              <a:t>Digitalisering en integratie van databanken</a:t>
            </a:r>
          </a:p>
          <a:p>
            <a:pPr marL="457200" lvl="1" indent="0">
              <a:buNone/>
            </a:pPr>
            <a:r>
              <a:rPr lang="nl-BE" sz="2000" i="1" dirty="0"/>
              <a:t>Tim Adriaens &amp; </a:t>
            </a:r>
            <a:r>
              <a:rPr lang="nl-BE" sz="2000" i="1" dirty="0" err="1"/>
              <a:t>Damiano</a:t>
            </a:r>
            <a:r>
              <a:rPr lang="nl-BE" sz="2000" i="1" dirty="0"/>
              <a:t> </a:t>
            </a:r>
            <a:r>
              <a:rPr lang="nl-BE" sz="2000" i="1" dirty="0" err="1"/>
              <a:t>Oldoni</a:t>
            </a:r>
            <a:r>
              <a:rPr lang="nl-BE" sz="2000" i="1" dirty="0"/>
              <a:t> (i.s.m. LIFE RIPARIAS)</a:t>
            </a:r>
            <a:endParaRPr lang="nl-BE" sz="2000" i="0" dirty="0">
              <a:effectLst/>
            </a:endParaRPr>
          </a:p>
          <a:p>
            <a:pPr algn="l"/>
            <a:r>
              <a:rPr lang="en-US" sz="2400" b="1" i="1" dirty="0" err="1">
                <a:effectLst/>
              </a:rPr>
              <a:t>Snelle</a:t>
            </a:r>
            <a:r>
              <a:rPr lang="en-US" sz="2400" b="1" i="1" dirty="0">
                <a:effectLst/>
              </a:rPr>
              <a:t> </a:t>
            </a:r>
            <a:r>
              <a:rPr lang="en-US" sz="2400" b="1" i="1" dirty="0" err="1">
                <a:effectLst/>
              </a:rPr>
              <a:t>respons</a:t>
            </a:r>
            <a:r>
              <a:rPr lang="en-US" sz="2400" b="1" i="1" dirty="0">
                <a:effectLst/>
              </a:rPr>
              <a:t> </a:t>
            </a:r>
            <a:r>
              <a:rPr lang="en-US" sz="2400" b="1" i="1" dirty="0" err="1">
                <a:effectLst/>
              </a:rPr>
              <a:t>en</a:t>
            </a:r>
            <a:r>
              <a:rPr lang="en-US" sz="2400" b="1" i="1" dirty="0">
                <a:effectLst/>
              </a:rPr>
              <a:t> early warnings</a:t>
            </a:r>
          </a:p>
          <a:p>
            <a:pPr marL="457200" lvl="1" indent="0">
              <a:buNone/>
            </a:pPr>
            <a:r>
              <a:rPr lang="en-US" sz="2000" i="1" dirty="0"/>
              <a:t>Koen van </a:t>
            </a:r>
            <a:r>
              <a:rPr lang="en-US" sz="2000" i="1" dirty="0" err="1"/>
              <a:t>Roeyen</a:t>
            </a:r>
            <a:r>
              <a:rPr lang="en-US" sz="2000" i="1" dirty="0"/>
              <a:t>, </a:t>
            </a:r>
            <a:r>
              <a:rPr lang="en-US" sz="2000" i="1" dirty="0" err="1"/>
              <a:t>Gwij</a:t>
            </a:r>
            <a:r>
              <a:rPr lang="en-US" sz="2000" i="1" dirty="0"/>
              <a:t> Stegen, Geert </a:t>
            </a:r>
            <a:r>
              <a:rPr lang="en-US" sz="2000" i="1" dirty="0" err="1"/>
              <a:t>Heyneman</a:t>
            </a:r>
            <a:r>
              <a:rPr lang="en-US" sz="2000" i="1" dirty="0"/>
              <a:t> &amp; Björn </a:t>
            </a:r>
            <a:r>
              <a:rPr lang="en-US" sz="2000" i="1" dirty="0" err="1"/>
              <a:t>Pollyn</a:t>
            </a:r>
            <a:endParaRPr lang="en-US" sz="2000" i="1" dirty="0">
              <a:effectLst/>
            </a:endParaRPr>
          </a:p>
          <a:p>
            <a:pPr algn="l"/>
            <a:r>
              <a:rPr lang="nl-BE" sz="2400" b="1" i="1" dirty="0">
                <a:effectLst/>
              </a:rPr>
              <a:t>Gebruik van de </a:t>
            </a:r>
            <a:r>
              <a:rPr lang="nl-BE" sz="2400" b="1" i="1" dirty="0" err="1">
                <a:effectLst/>
              </a:rPr>
              <a:t>bioveiligheidskit</a:t>
            </a:r>
            <a:endParaRPr lang="nl-BE" sz="2400" b="1" i="1" dirty="0">
              <a:effectLst/>
            </a:endParaRPr>
          </a:p>
          <a:p>
            <a:pPr marL="457200" lvl="1" indent="0">
              <a:buNone/>
            </a:pPr>
            <a:r>
              <a:rPr lang="en-US" sz="2000" i="1" dirty="0"/>
              <a:t>Jane Reniers &amp; Gijs van </a:t>
            </a:r>
            <a:r>
              <a:rPr lang="en-US" sz="2000" i="1" dirty="0" err="1"/>
              <a:t>Weverberg</a:t>
            </a:r>
            <a:r>
              <a:rPr lang="en-US" sz="2000" i="1" dirty="0"/>
              <a:t> (</a:t>
            </a:r>
            <a:r>
              <a:rPr lang="en-US" sz="2000" i="1" dirty="0" err="1"/>
              <a:t>i.s.m</a:t>
            </a:r>
            <a:r>
              <a:rPr lang="en-US" sz="2000" i="1" dirty="0"/>
              <a:t>. NSSIUS)</a:t>
            </a:r>
          </a:p>
          <a:p>
            <a:pPr algn="l"/>
            <a:r>
              <a:rPr lang="nl-BE" sz="2400" b="1" i="1" dirty="0">
                <a:effectLst/>
              </a:rPr>
              <a:t>Communicatie aan burgers rond exotenbeheer</a:t>
            </a:r>
          </a:p>
          <a:p>
            <a:pPr marL="457200" lvl="1" indent="0">
              <a:buNone/>
            </a:pPr>
            <a:r>
              <a:rPr lang="nl-BE" sz="2000" i="1" dirty="0"/>
              <a:t>Petra </a:t>
            </a:r>
            <a:r>
              <a:rPr lang="nl-BE" sz="2000" i="1" dirty="0" err="1"/>
              <a:t>Vijncke</a:t>
            </a:r>
            <a:r>
              <a:rPr lang="nl-BE" sz="2000" i="1" dirty="0"/>
              <a:t> &amp; Debby Deconinck (i.s.m. LIFE DUNIAS)</a:t>
            </a:r>
            <a:endParaRPr lang="en-US" sz="2000" i="1" dirty="0">
              <a:effectLst/>
            </a:endParaRPr>
          </a:p>
          <a:p>
            <a:pPr algn="l"/>
            <a:r>
              <a:rPr lang="nl-BE" sz="2400" b="1" i="1" dirty="0">
                <a:effectLst/>
              </a:rPr>
              <a:t>Reuzenberenklauw beheren op het terrein</a:t>
            </a:r>
          </a:p>
          <a:p>
            <a:pPr marL="0" indent="0" algn="l">
              <a:buNone/>
            </a:pPr>
            <a:r>
              <a:rPr lang="nl-BE" sz="2000" i="1" dirty="0"/>
              <a:t>         Olivier </a:t>
            </a:r>
            <a:r>
              <a:rPr lang="nl-BE" sz="2000" i="1" dirty="0" err="1"/>
              <a:t>Dochy</a:t>
            </a:r>
            <a:r>
              <a:rPr lang="nl-BE" sz="2000" i="1" dirty="0"/>
              <a:t>, Jan </a:t>
            </a:r>
            <a:r>
              <a:rPr lang="nl-BE" sz="2000" i="1" dirty="0" err="1"/>
              <a:t>Vandecaveye</a:t>
            </a:r>
            <a:r>
              <a:rPr lang="nl-BE" sz="2000" i="1" dirty="0"/>
              <a:t>, Youri </a:t>
            </a:r>
            <a:r>
              <a:rPr lang="nl-BE" sz="2000" i="1"/>
              <a:t>Logghe </a:t>
            </a:r>
            <a:r>
              <a:rPr lang="nl-BE" sz="2000" i="1" dirty="0"/>
              <a:t>&amp; Dave </a:t>
            </a:r>
            <a:r>
              <a:rPr lang="nl-BE" sz="2000" i="1" dirty="0" err="1"/>
              <a:t>Vanhee</a:t>
            </a:r>
            <a:endParaRPr lang="nl-BE" sz="2000" i="1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83FD724-CAE9-AF16-915A-188482278A0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6521" t="31813" r="4639"/>
          <a:stretch/>
        </p:blipFill>
        <p:spPr>
          <a:xfrm>
            <a:off x="266812" y="166255"/>
            <a:ext cx="2763520" cy="759888"/>
          </a:xfrm>
          <a:prstGeom prst="rect">
            <a:avLst/>
          </a:prstGeom>
        </p:spPr>
      </p:pic>
      <p:pic>
        <p:nvPicPr>
          <p:cNvPr id="1028" name="Picture 4" descr="LIFE RIPARIAS-project | Burgers - Leefmilieu Brussel">
            <a:extLst>
              <a:ext uri="{FF2B5EF4-FFF2-40B4-BE49-F238E27FC236}">
                <a16:creationId xmlns:a16="http://schemas.microsoft.com/office/drawing/2014/main" id="{84037587-DF2D-711D-AF03-4555488EA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2570" y="1162878"/>
            <a:ext cx="39433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logo Provincie Oost-Vlaanderen">
            <a:extLst>
              <a:ext uri="{FF2B5EF4-FFF2-40B4-BE49-F238E27FC236}">
                <a16:creationId xmlns:a16="http://schemas.microsoft.com/office/drawing/2014/main" id="{37DEF28A-E525-0417-24D0-9396D1462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4093" y="2582981"/>
            <a:ext cx="1737687" cy="33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Belgian National Scientific Secretariat on Invasive Alien Species :  Cooperation agreement">
            <a:extLst>
              <a:ext uri="{FF2B5EF4-FFF2-40B4-BE49-F238E27FC236}">
                <a16:creationId xmlns:a16="http://schemas.microsoft.com/office/drawing/2014/main" id="{F3DED49F-A0B3-2680-D4D3-073DDAC7A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589" y="3131559"/>
            <a:ext cx="3241972" cy="751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Gemeente Zwalm | Munkzwalm">
            <a:extLst>
              <a:ext uri="{FF2B5EF4-FFF2-40B4-BE49-F238E27FC236}">
                <a16:creationId xmlns:a16="http://schemas.microsoft.com/office/drawing/2014/main" id="{19780BD1-F0DC-8307-4907-AFEDC120A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7757" y="2064449"/>
            <a:ext cx="1301950" cy="130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Huisstijl van de Stad Gent | Stad Gent">
            <a:extLst>
              <a:ext uri="{FF2B5EF4-FFF2-40B4-BE49-F238E27FC236}">
                <a16:creationId xmlns:a16="http://schemas.microsoft.com/office/drawing/2014/main" id="{0C4C066F-EE2F-C13F-1DB4-2AB24C418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128" y="2274169"/>
            <a:ext cx="1352550" cy="84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7B45ECA-06ED-42EE-B414-AFEE04CD13B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297357" y="3117132"/>
            <a:ext cx="1686264" cy="808578"/>
          </a:xfrm>
          <a:prstGeom prst="rect">
            <a:avLst/>
          </a:prstGeom>
        </p:spPr>
      </p:pic>
      <p:pic>
        <p:nvPicPr>
          <p:cNvPr id="1030" name="Picture 6" descr="Wat is LIFE DUNIAS? | Agentschap voor Natuur en Bos">
            <a:extLst>
              <a:ext uri="{FF2B5EF4-FFF2-40B4-BE49-F238E27FC236}">
                <a16:creationId xmlns:a16="http://schemas.microsoft.com/office/drawing/2014/main" id="{FE667FB7-D73C-82E4-5EFD-85FB8BEA3E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5457" y="3796806"/>
            <a:ext cx="1650058" cy="993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63619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>
            <a:extLst>
              <a:ext uri="{FF2B5EF4-FFF2-40B4-BE49-F238E27FC236}">
                <a16:creationId xmlns:a16="http://schemas.microsoft.com/office/drawing/2014/main" id="{2714B233-08CF-CCB6-9EBA-720A02398B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4951"/>
          <a:stretch/>
        </p:blipFill>
        <p:spPr>
          <a:xfrm>
            <a:off x="-71120" y="5880336"/>
            <a:ext cx="12192000" cy="977664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AD0C625-2A92-2152-5121-1D32F00A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003" y="16625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nl-BE" sz="4900" b="1" dirty="0">
                <a:solidFill>
                  <a:schemeClr val="accent6">
                    <a:lumMod val="75000"/>
                  </a:schemeClr>
                </a:solidFill>
              </a:rPr>
              <a:t>Praktisch</a:t>
            </a:r>
            <a:br>
              <a:rPr lang="nl-BE" dirty="0"/>
            </a:br>
            <a:br>
              <a:rPr lang="nl-BE" b="1" dirty="0">
                <a:solidFill>
                  <a:schemeClr val="accent6">
                    <a:lumMod val="75000"/>
                  </a:schemeClr>
                </a:solidFill>
              </a:rPr>
            </a:br>
            <a:endParaRPr lang="nl-B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612FBE8-0363-74DA-D604-79CE4818A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812" y="1491818"/>
            <a:ext cx="11612331" cy="438851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BE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Algemeen</a:t>
            </a:r>
          </a:p>
          <a:p>
            <a:r>
              <a:rPr lang="nl-B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GSM stil</a:t>
            </a:r>
          </a:p>
          <a:p>
            <a:r>
              <a:rPr lang="nl-BE" sz="2400" dirty="0">
                <a:latin typeface="Calibri" panose="020F0502020204030204" pitchFamily="34" charset="0"/>
              </a:rPr>
              <a:t>Aanspreekpunten: medewerkers met ‘organisator’ op naamkaartje</a:t>
            </a:r>
          </a:p>
          <a:p>
            <a:pPr marL="0" indent="0">
              <a:buNone/>
            </a:pPr>
            <a:endParaRPr lang="nl-BE" sz="24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nl-BE" sz="2400" b="1" dirty="0">
                <a:latin typeface="Calibri" panose="020F0502020204030204" pitchFamily="34" charset="0"/>
              </a:rPr>
              <a:t>Plenair gedeelte </a:t>
            </a:r>
          </a:p>
          <a:p>
            <a:r>
              <a:rPr lang="nl-BE" sz="2400" dirty="0">
                <a:latin typeface="Calibri" panose="020F0502020204030204" pitchFamily="34" charset="0"/>
              </a:rPr>
              <a:t>Wordt opgenomen en </a:t>
            </a:r>
          </a:p>
          <a:p>
            <a:r>
              <a:rPr lang="nl-BE" sz="2400" dirty="0">
                <a:latin typeface="Calibri" panose="020F0502020204030204" pitchFamily="34" charset="0"/>
              </a:rPr>
              <a:t>op de website geplaatst </a:t>
            </a:r>
          </a:p>
          <a:p>
            <a:r>
              <a:rPr lang="nl-BE" sz="2400" dirty="0">
                <a:latin typeface="Calibri" panose="020F0502020204030204" pitchFamily="34" charset="0"/>
              </a:rPr>
              <a:t>Vragen kunnen gesteld worden </a:t>
            </a:r>
            <a:r>
              <a:rPr lang="nl-BE" sz="2400" u="sng" dirty="0">
                <a:latin typeface="Calibri" panose="020F0502020204030204" pitchFamily="34" charset="0"/>
              </a:rPr>
              <a:t>na</a:t>
            </a:r>
            <a:r>
              <a:rPr lang="nl-BE" sz="2400" dirty="0">
                <a:latin typeface="Calibri" panose="020F0502020204030204" pitchFamily="34" charset="0"/>
              </a:rPr>
              <a:t> de uiteenzetting van Nicolas en Bram</a:t>
            </a:r>
          </a:p>
          <a:p>
            <a:pPr marL="0" indent="0">
              <a:buNone/>
            </a:pPr>
            <a:endParaRPr lang="nl-BE" sz="24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83FD724-CAE9-AF16-915A-188482278A0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6521" t="31813" r="4639"/>
          <a:stretch/>
        </p:blipFill>
        <p:spPr>
          <a:xfrm>
            <a:off x="266812" y="166255"/>
            <a:ext cx="2763520" cy="75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86351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598</Words>
  <Application>Microsoft Office PowerPoint</Application>
  <PresentationFormat>Breedbeeld</PresentationFormat>
  <Paragraphs>85</Paragraphs>
  <Slides>12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Kantoorthema</vt:lpstr>
      <vt:lpstr> Praktijkdag Exotenbeheer  voor lokale besturen van planning tot actie</vt:lpstr>
      <vt:lpstr>  wie/wat? </vt:lpstr>
      <vt:lpstr>  wie zijn hier vandaag (N = 136)? </vt:lpstr>
      <vt:lpstr>  Bestuurlijke niveaus (N = 136)? </vt:lpstr>
      <vt:lpstr>  wie/wat? </vt:lpstr>
      <vt:lpstr>  Programma   </vt:lpstr>
      <vt:lpstr>  Programma   </vt:lpstr>
      <vt:lpstr>  Workshops   </vt:lpstr>
      <vt:lpstr>  Praktisch  </vt:lpstr>
      <vt:lpstr>  Praktische afspraken  </vt:lpstr>
      <vt:lpstr> Contact ExotenNet </vt:lpstr>
      <vt:lpstr> Het ExotenNet-team wenst julie een leerrijke dag!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Praktijkdag Exotenbeheer  voor lokale besturen, van planning tot actie</dc:title>
  <dc:creator>Stefens Anke</dc:creator>
  <cp:lastModifiedBy>Stefens Anke</cp:lastModifiedBy>
  <cp:revision>18</cp:revision>
  <dcterms:created xsi:type="dcterms:W3CDTF">2023-10-09T13:56:05Z</dcterms:created>
  <dcterms:modified xsi:type="dcterms:W3CDTF">2023-10-19T10:25:01Z</dcterms:modified>
</cp:coreProperties>
</file>