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92" r:id="rId5"/>
    <p:sldId id="299" r:id="rId6"/>
    <p:sldId id="307" r:id="rId7"/>
    <p:sldId id="306" r:id="rId8"/>
    <p:sldId id="308" r:id="rId9"/>
    <p:sldId id="309" r:id="rId10"/>
    <p:sldId id="305" r:id="rId11"/>
    <p:sldId id="301" r:id="rId12"/>
    <p:sldId id="300" r:id="rId13"/>
    <p:sldId id="302" r:id="rId14"/>
    <p:sldId id="296" r:id="rId15"/>
    <p:sldId id="288" r:id="rId16"/>
    <p:sldId id="297" r:id="rId17"/>
    <p:sldId id="294" r:id="rId18"/>
    <p:sldId id="295" r:id="rId19"/>
    <p:sldId id="256" r:id="rId20"/>
    <p:sldId id="257" r:id="rId21"/>
    <p:sldId id="261" r:id="rId22"/>
    <p:sldId id="259" r:id="rId23"/>
    <p:sldId id="260" r:id="rId24"/>
    <p:sldId id="258" r:id="rId25"/>
    <p:sldId id="262" r:id="rId26"/>
    <p:sldId id="293" r:id="rId27"/>
    <p:sldId id="277" r:id="rId28"/>
    <p:sldId id="285" r:id="rId29"/>
    <p:sldId id="281" r:id="rId30"/>
    <p:sldId id="310" r:id="rId31"/>
    <p:sldId id="311" r:id="rId32"/>
    <p:sldId id="312" r:id="rId33"/>
    <p:sldId id="313" r:id="rId34"/>
    <p:sldId id="291" r:id="rId35"/>
    <p:sldId id="289" r:id="rId36"/>
    <p:sldId id="286" r:id="rId37"/>
  </p:sldIdLst>
  <p:sldSz cx="9144000" cy="6858000" type="screen4x3"/>
  <p:notesSz cx="6858000" cy="9144000"/>
  <p:defaultTextStyle>
    <a:defPPr>
      <a:defRPr lang="nl-BE"/>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5A245"/>
    <a:srgbClr val="F72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1" autoAdjust="0"/>
    <p:restoredTop sz="86809" autoAdjust="0"/>
  </p:normalViewPr>
  <p:slideViewPr>
    <p:cSldViewPr>
      <p:cViewPr varScale="1">
        <p:scale>
          <a:sx n="71" d="100"/>
          <a:sy n="71" d="100"/>
        </p:scale>
        <p:origin x="1579"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618AB8-BBA7-45F5-8A00-BFEE7B2BF7C4}" type="datetimeFigureOut">
              <a:rPr lang="nl-BE" smtClean="0"/>
              <a:t>10/10/2023</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EDEB6E-1CFA-4F2F-B5D7-EFB3A2D7E571}" type="slidenum">
              <a:rPr lang="nl-BE" smtClean="0"/>
              <a:t>‹nr.›</a:t>
            </a:fld>
            <a:endParaRPr lang="nl-BE"/>
          </a:p>
        </p:txBody>
      </p:sp>
    </p:spTree>
    <p:extLst>
      <p:ext uri="{BB962C8B-B14F-4D97-AF65-F5344CB8AC3E}">
        <p14:creationId xmlns:p14="http://schemas.microsoft.com/office/powerpoint/2010/main" val="1094825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Twee grote problemen: overwoekert inheemse soorten + gevaar volksgezondheid</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2</a:t>
            </a:fld>
            <a:endParaRPr lang="nl-BE"/>
          </a:p>
        </p:txBody>
      </p:sp>
    </p:spTree>
    <p:extLst>
      <p:ext uri="{BB962C8B-B14F-4D97-AF65-F5344CB8AC3E}">
        <p14:creationId xmlns:p14="http://schemas.microsoft.com/office/powerpoint/2010/main" val="230849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 waarnemingen.be: welke biotopen worden opgegeven door de waarnemers (meestal niet gedaan): beetje </a:t>
            </a:r>
            <a:r>
              <a:rPr lang="nl-BE" dirty="0" err="1"/>
              <a:t>vanalles</a:t>
            </a:r>
            <a:r>
              <a:rPr lang="nl-BE" dirty="0"/>
              <a:t>, dus kan overal opduiken. Er is dan ook veel vochtige voedselrijke bodem in West-Vlaanderen…</a:t>
            </a:r>
          </a:p>
          <a:p>
            <a:endParaRPr lang="nl-BE" dirty="0"/>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15</a:t>
            </a:fld>
            <a:endParaRPr lang="nl-BE"/>
          </a:p>
        </p:txBody>
      </p:sp>
    </p:spTree>
    <p:extLst>
      <p:ext uri="{BB962C8B-B14F-4D97-AF65-F5344CB8AC3E}">
        <p14:creationId xmlns:p14="http://schemas.microsoft.com/office/powerpoint/2010/main" val="333501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Opletten bij bestrijding: er zijn veel soorten schermbloemigen en look-a-</a:t>
            </a:r>
            <a:r>
              <a:rPr lang="nl-BE" dirty="0" err="1"/>
              <a:t>likes</a:t>
            </a:r>
            <a:r>
              <a:rPr lang="nl-BE" dirty="0"/>
              <a:t>, maar een volbloed Reuzenberenklauw in bloei ga je toch niet snel verkeerd beoordelen.</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16</a:t>
            </a:fld>
            <a:endParaRPr lang="nl-BE"/>
          </a:p>
        </p:txBody>
      </p:sp>
    </p:spTree>
    <p:extLst>
      <p:ext uri="{BB962C8B-B14F-4D97-AF65-F5344CB8AC3E}">
        <p14:creationId xmlns:p14="http://schemas.microsoft.com/office/powerpoint/2010/main" val="153515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Kenmerken: groot formaat, details blad, stengel</a:t>
            </a:r>
          </a:p>
          <a:p>
            <a:r>
              <a:rPr lang="nl-BE" dirty="0"/>
              <a:t>In volle ornaat niet direct met iets anders te verwarren. Bladeren apart zijn moeilijker, maar wel handig om te kennen omdat het uitspitten van een jonge en nog niet bloeiende plant veel makkelijker gaat dan van een volgroeid exemplaar.</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17</a:t>
            </a:fld>
            <a:endParaRPr lang="nl-BE"/>
          </a:p>
        </p:txBody>
      </p:sp>
    </p:spTree>
    <p:extLst>
      <p:ext uri="{BB962C8B-B14F-4D97-AF65-F5344CB8AC3E}">
        <p14:creationId xmlns:p14="http://schemas.microsoft.com/office/powerpoint/2010/main" val="2198550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Gewone berenklauw tot 2 m hoog, meestal ca 1 m, meestal dofgroene bladeren, niet lichtgroen en licht glanzend. </a:t>
            </a:r>
          </a:p>
          <a:p>
            <a:r>
              <a:rPr lang="nl-BE" dirty="0"/>
              <a:t>Bladeren ingesneden tot aan hoofdnerf, niet zo bij Reuzenberenklauw.</a:t>
            </a:r>
          </a:p>
          <a:p>
            <a:r>
              <a:rPr lang="nl-BE" dirty="0"/>
              <a:t>Ook </a:t>
            </a:r>
            <a:r>
              <a:rPr lang="nl-BE" dirty="0" err="1"/>
              <a:t>fototoxisch</a:t>
            </a:r>
            <a:r>
              <a:rPr lang="nl-BE" dirty="0"/>
              <a:t> sap, maar veel minder erg dan </a:t>
            </a:r>
            <a:r>
              <a:rPr lang="nl-BE" dirty="0" err="1"/>
              <a:t>RBKl</a:t>
            </a:r>
            <a:endParaRPr lang="nl-BE" dirty="0"/>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18</a:t>
            </a:fld>
            <a:endParaRPr lang="nl-BE"/>
          </a:p>
        </p:txBody>
      </p:sp>
    </p:spTree>
    <p:extLst>
      <p:ext uri="{BB962C8B-B14F-4D97-AF65-F5344CB8AC3E}">
        <p14:creationId xmlns:p14="http://schemas.microsoft.com/office/powerpoint/2010/main" val="303172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“Frêle” plant in vergelijking met </a:t>
            </a:r>
            <a:r>
              <a:rPr lang="nl-BE" dirty="0" err="1"/>
              <a:t>RBKl</a:t>
            </a:r>
            <a:r>
              <a:rPr lang="nl-BE" dirty="0"/>
              <a:t>. Fijn geveerde bladeren. Verwarring is onwaarschijnlijk.</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19</a:t>
            </a:fld>
            <a:endParaRPr lang="nl-BE"/>
          </a:p>
        </p:txBody>
      </p:sp>
    </p:spTree>
    <p:extLst>
      <p:ext uri="{BB962C8B-B14F-4D97-AF65-F5344CB8AC3E}">
        <p14:creationId xmlns:p14="http://schemas.microsoft.com/office/powerpoint/2010/main" val="150855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frêle als Wilde peen, maar zachter en typische soort van bermen en ruigtes in april-mei, lang voor de bloei van de </a:t>
            </a:r>
            <a:r>
              <a:rPr lang="nl-BE" dirty="0" err="1"/>
              <a:t>RBKl</a:t>
            </a:r>
            <a:r>
              <a:rPr lang="nl-BE" dirty="0"/>
              <a:t>. Kan massaal voorkomen en vegetatie domineren.</a:t>
            </a:r>
          </a:p>
          <a:p>
            <a:r>
              <a:rPr lang="nl-BE" dirty="0"/>
              <a:t>Bladeren fijn geveerd, lijkend op Kervel.</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20</a:t>
            </a:fld>
            <a:endParaRPr lang="nl-BE"/>
          </a:p>
        </p:txBody>
      </p:sp>
    </p:spTree>
    <p:extLst>
      <p:ext uri="{BB962C8B-B14F-4D97-AF65-F5344CB8AC3E}">
        <p14:creationId xmlns:p14="http://schemas.microsoft.com/office/powerpoint/2010/main" val="2447974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Forse soort, ook makkelijk 3 m of hoger. Groeit bij ons vooral langs rivieren en kanaalbermen. Bloei groen tot groenwit, met opvallend opbollende deelschermpjes (= verschil met </a:t>
            </a:r>
            <a:r>
              <a:rPr lang="nl-BE" dirty="0" err="1"/>
              <a:t>RBkl</a:t>
            </a:r>
            <a:r>
              <a:rPr lang="nl-BE" dirty="0"/>
              <a:t>: deelschermpjes niet apart opbollend).</a:t>
            </a:r>
          </a:p>
          <a:p>
            <a:r>
              <a:rPr lang="nl-BE" dirty="0"/>
              <a:t>Bladeren gelijken op zeer grote Vlier-bladeren, en veel dieper ingesneden tot op de hoofdnerf dan de berenklauwsoorten.</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21</a:t>
            </a:fld>
            <a:endParaRPr lang="nl-BE"/>
          </a:p>
        </p:txBody>
      </p:sp>
    </p:spTree>
    <p:extLst>
      <p:ext uri="{BB962C8B-B14F-4D97-AF65-F5344CB8AC3E}">
        <p14:creationId xmlns:p14="http://schemas.microsoft.com/office/powerpoint/2010/main" val="4184741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Soort van natte ruigtes., zo groot als Gewone berenklauw. Bladeren duidelijk anders, ‘netjes’ en diep geveerd.</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22</a:t>
            </a:fld>
            <a:endParaRPr lang="nl-BE"/>
          </a:p>
        </p:txBody>
      </p:sp>
    </p:spTree>
    <p:extLst>
      <p:ext uri="{BB962C8B-B14F-4D97-AF65-F5344CB8AC3E}">
        <p14:creationId xmlns:p14="http://schemas.microsoft.com/office/powerpoint/2010/main" val="1495182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duidelijkste verschillen staan </a:t>
            </a:r>
            <a:r>
              <a:rPr lang="nl-BE" dirty="0" err="1"/>
              <a:t>opgelijst</a:t>
            </a:r>
            <a:r>
              <a:rPr lang="nl-BE" dirty="0"/>
              <a:t> in onze folder.</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23</a:t>
            </a:fld>
            <a:endParaRPr lang="nl-BE"/>
          </a:p>
        </p:txBody>
      </p:sp>
    </p:spTree>
    <p:extLst>
      <p:ext uri="{BB962C8B-B14F-4D97-AF65-F5344CB8AC3E}">
        <p14:creationId xmlns:p14="http://schemas.microsoft.com/office/powerpoint/2010/main" val="152471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Levenscyclus: </a:t>
            </a:r>
          </a:p>
          <a:p>
            <a:r>
              <a:rPr lang="nl-BE" dirty="0"/>
              <a:t>Jaar 1: kiemplant, eerste bladeren (herkenbaar), bladrozet </a:t>
            </a:r>
          </a:p>
          <a:p>
            <a:r>
              <a:rPr lang="nl-BE" dirty="0"/>
              <a:t>Jaar 2: ontwikkeling stengel en bloei, bloei, zaadvorming, afsterven.</a:t>
            </a:r>
          </a:p>
          <a:p>
            <a:r>
              <a:rPr lang="nl-BE" dirty="0"/>
              <a:t>Straks meer over de herkenning.</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7</a:t>
            </a:fld>
            <a:endParaRPr lang="nl-BE"/>
          </a:p>
        </p:txBody>
      </p:sp>
    </p:spTree>
    <p:extLst>
      <p:ext uri="{BB962C8B-B14F-4D97-AF65-F5344CB8AC3E}">
        <p14:creationId xmlns:p14="http://schemas.microsoft.com/office/powerpoint/2010/main" val="381813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Drie gelijkaardige soorten in Europa (allen op unielijst), bij ons voorlopig alleen de Reuzenberenklauw</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8</a:t>
            </a:fld>
            <a:endParaRPr lang="nl-BE"/>
          </a:p>
        </p:txBody>
      </p:sp>
    </p:spTree>
    <p:extLst>
      <p:ext uri="{BB962C8B-B14F-4D97-AF65-F5344CB8AC3E}">
        <p14:creationId xmlns:p14="http://schemas.microsoft.com/office/powerpoint/2010/main" val="216161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Beneden aan rivier: oorspronkelijke groeiplaats in de Kaukasus in Georgië: gelijkaardige plekken als bij ons, maar in die bergen is er elke 10 m een ander substraat. </a:t>
            </a:r>
          </a:p>
          <a:p>
            <a:r>
              <a:rPr lang="nl-BE" dirty="0"/>
              <a:t>Kon daar niet ontsnappen door vijandig klimaat buiten de bergen, maar werd bij ons ingevoerd als tuinplant in 19</a:t>
            </a:r>
            <a:r>
              <a:rPr lang="nl-BE" baseline="30000" dirty="0"/>
              <a:t>e</a:t>
            </a:r>
            <a:r>
              <a:rPr lang="nl-BE" dirty="0"/>
              <a:t> en 20</a:t>
            </a:r>
            <a:r>
              <a:rPr lang="nl-BE" baseline="30000" dirty="0"/>
              <a:t>e</a:t>
            </a:r>
            <a:r>
              <a:rPr lang="nl-BE" dirty="0"/>
              <a:t> eeuw.</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9</a:t>
            </a:fld>
            <a:endParaRPr lang="nl-BE"/>
          </a:p>
        </p:txBody>
      </p:sp>
    </p:spTree>
    <p:extLst>
      <p:ext uri="{BB962C8B-B14F-4D97-AF65-F5344CB8AC3E}">
        <p14:creationId xmlns:p14="http://schemas.microsoft.com/office/powerpoint/2010/main" val="405653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soort staat op de “zwarte lijst” en moet wettelijk gezien overal bestreden worden.</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10</a:t>
            </a:fld>
            <a:endParaRPr lang="nl-BE"/>
          </a:p>
        </p:txBody>
      </p:sp>
    </p:spTree>
    <p:extLst>
      <p:ext uri="{BB962C8B-B14F-4D97-AF65-F5344CB8AC3E}">
        <p14:creationId xmlns:p14="http://schemas.microsoft.com/office/powerpoint/2010/main" val="20809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Momenteel: wijd verspreid in heel Vlaanderen. Lijkt veel zeldzamer in Wallonië maar ligt ook aan lagere waarnemersdichtheid. Grootste concentraties rond de grotere steden en riviervalleien. Ook aan de kust.</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11</a:t>
            </a:fld>
            <a:endParaRPr lang="nl-BE"/>
          </a:p>
        </p:txBody>
      </p:sp>
    </p:spTree>
    <p:extLst>
      <p:ext uri="{BB962C8B-B14F-4D97-AF65-F5344CB8AC3E}">
        <p14:creationId xmlns:p14="http://schemas.microsoft.com/office/powerpoint/2010/main" val="40247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Buurlanden: wijd verspreid in NL. Wordt weinig of niets aan gedaan en trend is daarom nog toenemend, zowel in oppervlakte (aantal gemeenten) als in aantal gemelde planten. Zeeland heeft zeer grote populaties die onze provincie kunnen (her)besmetten.</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12</a:t>
            </a:fld>
            <a:endParaRPr lang="nl-BE"/>
          </a:p>
        </p:txBody>
      </p:sp>
    </p:spTree>
    <p:extLst>
      <p:ext uri="{BB962C8B-B14F-4D97-AF65-F5344CB8AC3E}">
        <p14:creationId xmlns:p14="http://schemas.microsoft.com/office/powerpoint/2010/main" val="381165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Noord-Frankrijk: Wijd verspreid, sterk toegenomen sinds 2000. Ook vooral nabij agglomeraties maar lang niet uitsluitend daar.</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13</a:t>
            </a:fld>
            <a:endParaRPr lang="nl-BE"/>
          </a:p>
        </p:txBody>
      </p:sp>
    </p:spTree>
    <p:extLst>
      <p:ext uri="{BB962C8B-B14F-4D97-AF65-F5344CB8AC3E}">
        <p14:creationId xmlns:p14="http://schemas.microsoft.com/office/powerpoint/2010/main" val="66579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Meeste meldingen tussen april en juni, wanneer de planten bovengronds het makkelijkst te herkennen zijn.</a:t>
            </a:r>
          </a:p>
          <a:p>
            <a:r>
              <a:rPr lang="nl-BE" dirty="0"/>
              <a:t>Trend: actie gestart in 2015 en 2016 met veel meldingen; gerichte acties hebben daarna de grootste haarden verkleind en vele geïsoleerde gevallen vernietigd. Meeste meldingen gaan over maar een paar planten. Zeer grote haarden zijn nog uitzonderlijk, maar bv. wel nog in stadsrandbos Oostende waar men er eerst jaren niet naar omgekeken heeft… -&gt; Rapid response zeer belangrijk om niet uit de hand te laten lopen.</a:t>
            </a:r>
          </a:p>
        </p:txBody>
      </p:sp>
      <p:sp>
        <p:nvSpPr>
          <p:cNvPr id="4" name="Tijdelijke aanduiding voor dianummer 3"/>
          <p:cNvSpPr>
            <a:spLocks noGrp="1"/>
          </p:cNvSpPr>
          <p:nvPr>
            <p:ph type="sldNum" sz="quarter" idx="5"/>
          </p:nvPr>
        </p:nvSpPr>
        <p:spPr/>
        <p:txBody>
          <a:bodyPr/>
          <a:lstStyle/>
          <a:p>
            <a:fld id="{56EDEB6E-1CFA-4F2F-B5D7-EFB3A2D7E571}" type="slidenum">
              <a:rPr lang="nl-BE" smtClean="0"/>
              <a:t>14</a:t>
            </a:fld>
            <a:endParaRPr lang="nl-BE"/>
          </a:p>
        </p:txBody>
      </p:sp>
    </p:spTree>
    <p:extLst>
      <p:ext uri="{BB962C8B-B14F-4D97-AF65-F5344CB8AC3E}">
        <p14:creationId xmlns:p14="http://schemas.microsoft.com/office/powerpoint/2010/main" val="21735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354" y="2130848"/>
            <a:ext cx="7773293" cy="1470049"/>
          </a:xfrm>
        </p:spPr>
        <p:txBody>
          <a:bodyPr/>
          <a:lstStyle/>
          <a:p>
            <a:r>
              <a:rPr lang="nl-NL"/>
              <a:t>Klik om de stijl te bewerken</a:t>
            </a:r>
            <a:endParaRPr lang="nl-BE"/>
          </a:p>
        </p:txBody>
      </p:sp>
      <p:sp>
        <p:nvSpPr>
          <p:cNvPr id="3" name="Ondertitel 2"/>
          <p:cNvSpPr>
            <a:spLocks noGrp="1"/>
          </p:cNvSpPr>
          <p:nvPr>
            <p:ph type="subTitle" idx="1"/>
          </p:nvPr>
        </p:nvSpPr>
        <p:spPr>
          <a:xfrm>
            <a:off x="1371824" y="3886661"/>
            <a:ext cx="6400354" cy="1752451"/>
          </a:xfrm>
        </p:spPr>
        <p:txBody>
          <a:bodyPr/>
          <a:lstStyle>
            <a:lvl1pPr marL="0" indent="0" algn="ctr">
              <a:buNone/>
              <a:defRPr/>
            </a:lvl1pPr>
            <a:lvl2pPr marL="321225" indent="0" algn="ctr">
              <a:buNone/>
              <a:defRPr/>
            </a:lvl2pPr>
            <a:lvl3pPr marL="642453" indent="0" algn="ctr">
              <a:buNone/>
              <a:defRPr/>
            </a:lvl3pPr>
            <a:lvl4pPr marL="963678" indent="0" algn="ctr">
              <a:buNone/>
              <a:defRPr/>
            </a:lvl4pPr>
            <a:lvl5pPr marL="1284908" indent="0" algn="ctr">
              <a:buNone/>
              <a:defRPr/>
            </a:lvl5pPr>
            <a:lvl6pPr marL="1606134" indent="0" algn="ctr">
              <a:buNone/>
              <a:defRPr/>
            </a:lvl6pPr>
            <a:lvl7pPr marL="1927362" indent="0" algn="ctr">
              <a:buNone/>
              <a:defRPr/>
            </a:lvl7pPr>
            <a:lvl8pPr marL="2248591" indent="0" algn="ctr">
              <a:buNone/>
              <a:defRPr/>
            </a:lvl8pPr>
            <a:lvl9pPr marL="2569817" indent="0" algn="ctr">
              <a:buNone/>
              <a:defRPr/>
            </a:lvl9pPr>
          </a:lstStyle>
          <a:p>
            <a:r>
              <a:rPr lang="nl-NL"/>
              <a:t>Klik om de ondertitelstijl van het model te bewerken</a:t>
            </a:r>
            <a:endParaRPr lang="nl-BE"/>
          </a:p>
        </p:txBody>
      </p:sp>
      <p:sp>
        <p:nvSpPr>
          <p:cNvPr id="4" name="Tijdelijke aanduiding voor dianummer 3"/>
          <p:cNvSpPr>
            <a:spLocks noGrp="1"/>
          </p:cNvSpPr>
          <p:nvPr>
            <p:ph type="sldNum" sz="quarter" idx="10"/>
          </p:nvPr>
        </p:nvSpPr>
        <p:spPr/>
        <p:txBody>
          <a:bodyPr/>
          <a:lstStyle>
            <a:lvl1pPr>
              <a:defRPr/>
            </a:lvl1pPr>
          </a:lstStyle>
          <a:p>
            <a:fld id="{34C789EF-2B9C-4A16-B216-A8A3D11C4B6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66144529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lvl1pPr>
              <a:defRPr/>
            </a:lvl1pPr>
          </a:lstStyle>
          <a:p>
            <a:fld id="{2198607A-2696-42B5-AFE5-5794388EE1C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43785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11515" y="1151930"/>
            <a:ext cx="1839516" cy="3178969"/>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92983" y="1151930"/>
            <a:ext cx="5411391" cy="3178969"/>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lvl1pPr>
              <a:defRPr/>
            </a:lvl1pPr>
          </a:lstStyle>
          <a:p>
            <a:fld id="{CA1265CD-9C86-4082-8AF5-F96271BED1F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8169117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lvl1pPr>
              <a:defRPr/>
            </a:lvl1pPr>
          </a:lstStyle>
          <a:p>
            <a:fld id="{52A89738-B33F-4917-9433-4C6117D80E9C}"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953011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189" y="4406802"/>
            <a:ext cx="7772176" cy="1361777"/>
          </a:xfrm>
        </p:spPr>
        <p:txBody>
          <a:bodyPr anchor="t"/>
          <a:lstStyle>
            <a:lvl1pPr algn="l">
              <a:defRPr sz="2800" b="1" cap="all"/>
            </a:lvl1pPr>
          </a:lstStyle>
          <a:p>
            <a:r>
              <a:rPr lang="nl-NL"/>
              <a:t>Klik om de stijl te bewerken</a:t>
            </a:r>
            <a:endParaRPr lang="nl-BE"/>
          </a:p>
        </p:txBody>
      </p:sp>
      <p:sp>
        <p:nvSpPr>
          <p:cNvPr id="3" name="Tijdelijke aanduiding voor tekst 2"/>
          <p:cNvSpPr>
            <a:spLocks noGrp="1"/>
          </p:cNvSpPr>
          <p:nvPr>
            <p:ph type="body" idx="1"/>
          </p:nvPr>
        </p:nvSpPr>
        <p:spPr>
          <a:xfrm>
            <a:off x="722189" y="2906613"/>
            <a:ext cx="7772176" cy="1500188"/>
          </a:xfrm>
        </p:spPr>
        <p:txBody>
          <a:bodyPr anchor="b"/>
          <a:lstStyle>
            <a:lvl1pPr marL="0" indent="0">
              <a:buNone/>
              <a:defRPr sz="1400"/>
            </a:lvl1pPr>
            <a:lvl2pPr marL="321225" indent="0">
              <a:buNone/>
              <a:defRPr sz="1300"/>
            </a:lvl2pPr>
            <a:lvl3pPr marL="642453" indent="0">
              <a:buNone/>
              <a:defRPr sz="1100"/>
            </a:lvl3pPr>
            <a:lvl4pPr marL="963678" indent="0">
              <a:buNone/>
              <a:defRPr sz="1000"/>
            </a:lvl4pPr>
            <a:lvl5pPr marL="1284908" indent="0">
              <a:buNone/>
              <a:defRPr sz="1000"/>
            </a:lvl5pPr>
            <a:lvl6pPr marL="1606134" indent="0">
              <a:buNone/>
              <a:defRPr sz="1000"/>
            </a:lvl6pPr>
            <a:lvl7pPr marL="1927362" indent="0">
              <a:buNone/>
              <a:defRPr sz="1000"/>
            </a:lvl7pPr>
            <a:lvl8pPr marL="2248591" indent="0">
              <a:buNone/>
              <a:defRPr sz="1000"/>
            </a:lvl8pPr>
            <a:lvl9pPr marL="2569817" indent="0">
              <a:buNone/>
              <a:defRPr sz="10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C389F3E0-7398-4F55-81B1-05AB1761A5F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2243589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ianummer 4"/>
          <p:cNvSpPr>
            <a:spLocks noGrp="1"/>
          </p:cNvSpPr>
          <p:nvPr>
            <p:ph type="sldNum" sz="quarter" idx="10"/>
          </p:nvPr>
        </p:nvSpPr>
        <p:spPr/>
        <p:txBody>
          <a:bodyPr/>
          <a:lstStyle>
            <a:lvl1pPr>
              <a:defRPr/>
            </a:lvl1pPr>
          </a:lstStyle>
          <a:p>
            <a:fld id="{1A35F918-B8EF-44D9-8CCA-AAF99A255BB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953250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647" y="274588"/>
            <a:ext cx="8228707"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647" y="1534791"/>
            <a:ext cx="4039568"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nl-NL"/>
              <a:t>Klik om de modelstijlen te bewerken</a:t>
            </a:r>
          </a:p>
        </p:txBody>
      </p:sp>
      <p:sp>
        <p:nvSpPr>
          <p:cNvPr id="4" name="Tijdelijke aanduiding voor inhoud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4555" y="1534791"/>
            <a:ext cx="4041799"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nl-NL"/>
              <a:t>Klik om de modelstijlen te bewerken</a:t>
            </a:r>
          </a:p>
        </p:txBody>
      </p:sp>
      <p:sp>
        <p:nvSpPr>
          <p:cNvPr id="6" name="Tijdelijke aanduiding voor inhoud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0"/>
          </p:nvPr>
        </p:nvSpPr>
        <p:spPr/>
        <p:txBody>
          <a:bodyPr/>
          <a:lstStyle>
            <a:lvl1pPr>
              <a:defRPr/>
            </a:lvl1pPr>
          </a:lstStyle>
          <a:p>
            <a:fld id="{2559FA3A-464E-4A1F-A911-EE61AE4C5973}"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166304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lvl1pPr>
              <a:defRPr/>
            </a:lvl1pPr>
          </a:lstStyle>
          <a:p>
            <a:fld id="{DE1FFBAE-37A7-462F-8D50-5197AB672FE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686943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E3D3C61E-ACA8-4328-B7FF-0E68E4BC186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6048162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661" y="273487"/>
            <a:ext cx="3008189" cy="1161975"/>
          </a:xfrm>
        </p:spPr>
        <p:txBody>
          <a:bodyPr/>
          <a:lstStyle>
            <a:lvl1pPr algn="l">
              <a:defRPr sz="1400" b="1"/>
            </a:lvl1pPr>
          </a:lstStyle>
          <a:p>
            <a:r>
              <a:rPr lang="nl-NL"/>
              <a:t>Klik om de stijl te bewerken</a:t>
            </a:r>
            <a:endParaRPr lang="nl-BE"/>
          </a:p>
        </p:txBody>
      </p:sp>
      <p:sp>
        <p:nvSpPr>
          <p:cNvPr id="3" name="Tijdelijke aanduiding voor inhoud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661" y="1435448"/>
            <a:ext cx="3008189" cy="469031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EB1DA13D-E094-4E04-A364-187D783655A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4686119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649" y="4800824"/>
            <a:ext cx="5486177" cy="567035"/>
          </a:xfrm>
        </p:spPr>
        <p:txBody>
          <a:bodyPr/>
          <a:lstStyle>
            <a:lvl1pPr algn="l">
              <a:defRPr sz="1400" b="1"/>
            </a:lvl1pPr>
          </a:lstStyle>
          <a:p>
            <a:r>
              <a:rPr lang="nl-NL"/>
              <a:t>Klik om de stijl te bewerken</a:t>
            </a:r>
            <a:endParaRPr lang="nl-BE"/>
          </a:p>
        </p:txBody>
      </p:sp>
      <p:sp>
        <p:nvSpPr>
          <p:cNvPr id="3" name="Tijdelijke aanduiding voor afbeelding 2"/>
          <p:cNvSpPr>
            <a:spLocks noGrp="1"/>
          </p:cNvSpPr>
          <p:nvPr>
            <p:ph type="pic" idx="1"/>
          </p:nvPr>
        </p:nvSpPr>
        <p:spPr>
          <a:xfrm>
            <a:off x="1792649" y="612800"/>
            <a:ext cx="5486177" cy="4114354"/>
          </a:xfrm>
        </p:spPr>
        <p:txBody>
          <a:bodyPr/>
          <a:lstStyle>
            <a:lvl1pPr marL="0" indent="0">
              <a:buNone/>
              <a:defRPr sz="2200"/>
            </a:lvl1pPr>
            <a:lvl2pPr marL="321225" indent="0">
              <a:buNone/>
              <a:defRPr sz="2000"/>
            </a:lvl2pPr>
            <a:lvl3pPr marL="642453" indent="0">
              <a:buNone/>
              <a:defRPr sz="1700"/>
            </a:lvl3pPr>
            <a:lvl4pPr marL="963678" indent="0">
              <a:buNone/>
              <a:defRPr sz="1400"/>
            </a:lvl4pPr>
            <a:lvl5pPr marL="1284908" indent="0">
              <a:buNone/>
              <a:defRPr sz="1400"/>
            </a:lvl5pPr>
            <a:lvl6pPr marL="1606134" indent="0">
              <a:buNone/>
              <a:defRPr sz="1400"/>
            </a:lvl6pPr>
            <a:lvl7pPr marL="1927362" indent="0">
              <a:buNone/>
              <a:defRPr sz="1400"/>
            </a:lvl7pPr>
            <a:lvl8pPr marL="2248591" indent="0">
              <a:buNone/>
              <a:defRPr sz="1400"/>
            </a:lvl8pPr>
            <a:lvl9pPr marL="2569817" indent="0">
              <a:buNone/>
              <a:defRPr sz="1400"/>
            </a:lvl9pPr>
          </a:lstStyle>
          <a:p>
            <a:endParaRPr lang="nl-BE"/>
          </a:p>
        </p:txBody>
      </p:sp>
      <p:sp>
        <p:nvSpPr>
          <p:cNvPr id="4" name="Tijdelijke aanduiding voor tekst 3"/>
          <p:cNvSpPr>
            <a:spLocks noGrp="1"/>
          </p:cNvSpPr>
          <p:nvPr>
            <p:ph type="body" sz="half" idx="2"/>
          </p:nvPr>
        </p:nvSpPr>
        <p:spPr>
          <a:xfrm>
            <a:off x="1792649" y="5367860"/>
            <a:ext cx="5486177" cy="80478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892E30A1-C425-4903-9418-68EC39544C5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91529419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83"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83"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b" anchorCtr="0" compatLnSpc="1">
            <a:prstTxWarp prst="textNoShape">
              <a:avLst/>
            </a:prstTxWarp>
          </a:bodyPr>
          <a:lstStyle/>
          <a:p>
            <a:pPr lvl="0"/>
            <a:r>
              <a:rPr lang="en-US">
                <a:sym typeface="Gill Sans" charset="0"/>
              </a:rPr>
              <a:t>Click to edit Master title style</a:t>
            </a:r>
          </a:p>
        </p:txBody>
      </p:sp>
      <p:sp>
        <p:nvSpPr>
          <p:cNvPr id="1027" name="Text Box 3"/>
          <p:cNvSpPr txBox="1">
            <a:spLocks noGrp="1" noChangeArrowheads="1"/>
          </p:cNvSpPr>
          <p:nvPr>
            <p:ph type="sldNum" sz="quarter" idx="4"/>
          </p:nvPr>
        </p:nvSpPr>
        <p:spPr bwMode="auto">
          <a:xfrm>
            <a:off x="4446984"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245" tIns="32121" rIns="64245" bIns="32121" numCol="1" anchor="t" anchorCtr="0" compatLnSpc="1">
            <a:prstTxWarp prst="textNoShape">
              <a:avLst/>
            </a:prstTxWarp>
          </a:bodyPr>
          <a:lstStyle>
            <a:lvl1pPr algn="ctr">
              <a:defRPr sz="1300">
                <a:solidFill>
                  <a:schemeClr val="tx1"/>
                </a:solidFill>
                <a:latin typeface="+mn-lt"/>
                <a:ea typeface="Gill Sans" charset="0"/>
                <a:cs typeface="Gill Sans" charset="0"/>
              </a:defRPr>
            </a:lvl1pPr>
            <a:lvl2pPr algn="l">
              <a:defRPr sz="800">
                <a:solidFill>
                  <a:schemeClr val="tx1"/>
                </a:solidFill>
                <a:latin typeface="+mn-lt"/>
              </a:defRPr>
            </a:lvl2pPr>
            <a:lvl3pPr algn="l">
              <a:defRPr sz="800">
                <a:solidFill>
                  <a:schemeClr val="tx1"/>
                </a:solidFill>
                <a:latin typeface="+mn-lt"/>
              </a:defRPr>
            </a:lvl3pPr>
            <a:lvl4pPr algn="l">
              <a:defRPr sz="800">
                <a:solidFill>
                  <a:schemeClr val="tx1"/>
                </a:solidFill>
                <a:latin typeface="+mn-lt"/>
              </a:defRPr>
            </a:lvl4pPr>
            <a:lvl5pPr algn="l">
              <a:defRPr sz="800">
                <a:solidFill>
                  <a:schemeClr val="tx1"/>
                </a:solidFill>
                <a:latin typeface="+mn-lt"/>
              </a:defRPr>
            </a:lvl5pPr>
            <a:lvl6pPr fontAlgn="base">
              <a:spcBef>
                <a:spcPct val="0"/>
              </a:spcBef>
              <a:spcAft>
                <a:spcPct val="0"/>
              </a:spcAft>
              <a:defRPr sz="800">
                <a:solidFill>
                  <a:schemeClr val="tx1"/>
                </a:solidFill>
                <a:latin typeface="+mn-lt"/>
              </a:defRPr>
            </a:lvl6pPr>
            <a:lvl7pPr fontAlgn="base">
              <a:spcBef>
                <a:spcPct val="0"/>
              </a:spcBef>
              <a:spcAft>
                <a:spcPct val="0"/>
              </a:spcAft>
              <a:defRPr sz="800">
                <a:solidFill>
                  <a:schemeClr val="tx1"/>
                </a:solidFill>
                <a:latin typeface="+mn-lt"/>
              </a:defRPr>
            </a:lvl7pPr>
            <a:lvl8pPr fontAlgn="base">
              <a:spcBef>
                <a:spcPct val="0"/>
              </a:spcBef>
              <a:spcAft>
                <a:spcPct val="0"/>
              </a:spcAft>
              <a:defRPr sz="800">
                <a:solidFill>
                  <a:schemeClr val="tx1"/>
                </a:solidFill>
                <a:latin typeface="+mn-lt"/>
              </a:defRPr>
            </a:lvl8pPr>
            <a:lvl9pPr fontAlgn="base">
              <a:spcBef>
                <a:spcPct val="0"/>
              </a:spcBef>
              <a:spcAft>
                <a:spcPct val="0"/>
              </a:spcAft>
              <a:defRPr sz="800">
                <a:solidFill>
                  <a:schemeClr val="tx1"/>
                </a:solidFill>
                <a:latin typeface="+mn-lt"/>
              </a:defRPr>
            </a:lvl9pPr>
          </a:lstStyle>
          <a:p>
            <a:pPr fontAlgn="base">
              <a:spcBef>
                <a:spcPct val="0"/>
              </a:spcBef>
              <a:spcAft>
                <a:spcPct val="0"/>
              </a:spcAft>
            </a:pPr>
            <a:fld id="{6DC5361C-2082-41D7-A86E-A623CD3284E4}" type="slidenum">
              <a:rPr lang="en-US">
                <a:solidFill>
                  <a:srgbClr val="000000"/>
                </a:solidFill>
                <a:sym typeface="Gill Sans" charset="0"/>
              </a:rPr>
              <a:pPr fontAlgn="base">
                <a:spcBef>
                  <a:spcPct val="0"/>
                </a:spcBef>
                <a:spcAft>
                  <a:spcPct val="0"/>
                </a:spcAft>
              </a:pPr>
              <a:t>‹nr.›</a:t>
            </a:fld>
            <a:endParaRPr lang="en-US">
              <a:solidFill>
                <a:srgbClr val="000000"/>
              </a:solidFill>
              <a:sym typeface="Gill Sans" charset="0"/>
            </a:endParaRPr>
          </a:p>
        </p:txBody>
      </p:sp>
    </p:spTree>
    <p:extLst>
      <p:ext uri="{BB962C8B-B14F-4D97-AF65-F5344CB8AC3E}">
        <p14:creationId xmlns:p14="http://schemas.microsoft.com/office/powerpoint/2010/main" val="3469721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2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45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67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490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225" algn="ctr" rtl="0" fontAlgn="base">
        <a:spcBef>
          <a:spcPct val="0"/>
        </a:spcBef>
        <a:spcAft>
          <a:spcPct val="0"/>
        </a:spcAft>
        <a:defRPr sz="2500">
          <a:solidFill>
            <a:schemeClr val="tx1"/>
          </a:solidFill>
          <a:latin typeface="+mn-lt"/>
          <a:ea typeface="+mn-ea"/>
          <a:cs typeface="+mn-cs"/>
          <a:sym typeface="Gill Sans" charset="0"/>
        </a:defRPr>
      </a:lvl6pPr>
      <a:lvl7pPr marL="642453" algn="ctr" rtl="0" fontAlgn="base">
        <a:spcBef>
          <a:spcPct val="0"/>
        </a:spcBef>
        <a:spcAft>
          <a:spcPct val="0"/>
        </a:spcAft>
        <a:defRPr sz="2500">
          <a:solidFill>
            <a:schemeClr val="tx1"/>
          </a:solidFill>
          <a:latin typeface="+mn-lt"/>
          <a:ea typeface="+mn-ea"/>
          <a:cs typeface="+mn-cs"/>
          <a:sym typeface="Gill Sans" charset="0"/>
        </a:defRPr>
      </a:lvl7pPr>
      <a:lvl8pPr marL="963678" algn="ctr" rtl="0" fontAlgn="base">
        <a:spcBef>
          <a:spcPct val="0"/>
        </a:spcBef>
        <a:spcAft>
          <a:spcPct val="0"/>
        </a:spcAft>
        <a:defRPr sz="2500">
          <a:solidFill>
            <a:schemeClr val="tx1"/>
          </a:solidFill>
          <a:latin typeface="+mn-lt"/>
          <a:ea typeface="+mn-ea"/>
          <a:cs typeface="+mn-cs"/>
          <a:sym typeface="Gill Sans" charset="0"/>
        </a:defRPr>
      </a:lvl8pPr>
      <a:lvl9pPr marL="128490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nl-BE"/>
      </a:defPPr>
      <a:lvl1pPr marL="0" algn="l" defTabSz="642453" rtl="0" eaLnBrk="1" latinLnBrk="0" hangingPunct="1">
        <a:defRPr sz="1300" kern="1200">
          <a:solidFill>
            <a:schemeClr val="tx1"/>
          </a:solidFill>
          <a:latin typeface="+mn-lt"/>
          <a:ea typeface="+mn-ea"/>
          <a:cs typeface="+mn-cs"/>
        </a:defRPr>
      </a:lvl1pPr>
      <a:lvl2pPr marL="321225" algn="l" defTabSz="642453" rtl="0" eaLnBrk="1" latinLnBrk="0" hangingPunct="1">
        <a:defRPr sz="1300" kern="1200">
          <a:solidFill>
            <a:schemeClr val="tx1"/>
          </a:solidFill>
          <a:latin typeface="+mn-lt"/>
          <a:ea typeface="+mn-ea"/>
          <a:cs typeface="+mn-cs"/>
        </a:defRPr>
      </a:lvl2pPr>
      <a:lvl3pPr marL="642453" algn="l" defTabSz="642453" rtl="0" eaLnBrk="1" latinLnBrk="0" hangingPunct="1">
        <a:defRPr sz="1300" kern="1200">
          <a:solidFill>
            <a:schemeClr val="tx1"/>
          </a:solidFill>
          <a:latin typeface="+mn-lt"/>
          <a:ea typeface="+mn-ea"/>
          <a:cs typeface="+mn-cs"/>
        </a:defRPr>
      </a:lvl3pPr>
      <a:lvl4pPr marL="963678" algn="l" defTabSz="642453" rtl="0" eaLnBrk="1" latinLnBrk="0" hangingPunct="1">
        <a:defRPr sz="1300" kern="1200">
          <a:solidFill>
            <a:schemeClr val="tx1"/>
          </a:solidFill>
          <a:latin typeface="+mn-lt"/>
          <a:ea typeface="+mn-ea"/>
          <a:cs typeface="+mn-cs"/>
        </a:defRPr>
      </a:lvl4pPr>
      <a:lvl5pPr marL="1284908" algn="l" defTabSz="642453" rtl="0" eaLnBrk="1" latinLnBrk="0" hangingPunct="1">
        <a:defRPr sz="1300" kern="1200">
          <a:solidFill>
            <a:schemeClr val="tx1"/>
          </a:solidFill>
          <a:latin typeface="+mn-lt"/>
          <a:ea typeface="+mn-ea"/>
          <a:cs typeface="+mn-cs"/>
        </a:defRPr>
      </a:lvl5pPr>
      <a:lvl6pPr marL="1606134" algn="l" defTabSz="642453" rtl="0" eaLnBrk="1" latinLnBrk="0" hangingPunct="1">
        <a:defRPr sz="1300" kern="1200">
          <a:solidFill>
            <a:schemeClr val="tx1"/>
          </a:solidFill>
          <a:latin typeface="+mn-lt"/>
          <a:ea typeface="+mn-ea"/>
          <a:cs typeface="+mn-cs"/>
        </a:defRPr>
      </a:lvl6pPr>
      <a:lvl7pPr marL="1927362" algn="l" defTabSz="642453" rtl="0" eaLnBrk="1" latinLnBrk="0" hangingPunct="1">
        <a:defRPr sz="1300" kern="1200">
          <a:solidFill>
            <a:schemeClr val="tx1"/>
          </a:solidFill>
          <a:latin typeface="+mn-lt"/>
          <a:ea typeface="+mn-ea"/>
          <a:cs typeface="+mn-cs"/>
        </a:defRPr>
      </a:lvl7pPr>
      <a:lvl8pPr marL="2248591" algn="l" defTabSz="642453" rtl="0" eaLnBrk="1" latinLnBrk="0" hangingPunct="1">
        <a:defRPr sz="1300" kern="1200">
          <a:solidFill>
            <a:schemeClr val="tx1"/>
          </a:solidFill>
          <a:latin typeface="+mn-lt"/>
          <a:ea typeface="+mn-ea"/>
          <a:cs typeface="+mn-cs"/>
        </a:defRPr>
      </a:lvl8pPr>
      <a:lvl9pPr marL="2569817" algn="l" defTabSz="64245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aarneming.nl/species/6854/statistics/"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bnbl.org/system/files/2022-09/CBNBL_GuidePEE_v2020%2007.01-web.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waarnemingen.be/"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google.be/url?sa=i&amp;rct=j&amp;q=reuzenberenklauw&amp;source=images&amp;cd=&amp;cad=rja&amp;docid=6bHWOHdndHU9mM&amp;tbnid=De3q5yWrwBUDtM:&amp;ved=0CAUQjRw&amp;url=http://www.nufoto.nl/fotos/369824/reuzenberenklauwen-in-geuldal-partij.html&amp;ei=Q6T3UbmbL43_PMDDgOAE&amp;bvm=bv.49967636,d.ZWU&amp;psig=AFQjCNHWb8cNEJAsXilvGVSWJiCd91_N7A&amp;ust=1375269875905847" TargetMode="External"/><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hyperlink" Target="http://www.google.be/url?sa=i&amp;rct=j&amp;q=reuzenberenklauw&amp;source=images&amp;cd=&amp;cad=rja&amp;docid=Ktwa9UMtONhK3M&amp;tbnid=Ck4m1nv8CtdcsM:&amp;ved=0CAUQjRw&amp;url=http://straatkaart.nl/1359HW-Veldwierde/media_fotos/almere-reuzenberenklauw-OSV/&amp;ei=NaP3UZb1EsKbPbfjgOAH&amp;bvm=bv.49967636,d.ZWU&amp;psig=AFQjCNHWb8cNEJAsXilvGVSWJiCd91_N7A&amp;ust=1375269875905847" TargetMode="External"/><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google.be/url?sa=i&amp;rct=j&amp;q=gewone+berenklauw&amp;source=images&amp;cd=&amp;cad=rja&amp;docid=EFZgeEA7IcgQ3M&amp;tbnid=36T2d31fKFV92M:&amp;ved=0CAUQjRw&amp;url=http://www.fryslansite.com/d-base/html/Gewone_berenklauw.htm&amp;ei=NKX3UbGkFMibPcTYgZAB&amp;bvm=bv.49967636,d.ZWU&amp;psig=AFQjCNHxwshp4gUWPlmUDvnlF_rx6_9_cQ&amp;ust=1375270577364656" TargetMode="External"/><Relationship Id="rId7" Type="http://schemas.openxmlformats.org/officeDocument/2006/relationships/hyperlink" Target="http://picasaweb.google.nl/lh/photo/UtWviAv1ZlN1OAIlXagxBA?feat=embedwebsit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google.be/url?sa=i&amp;rct=j&amp;q=gewone+berenklauw&amp;source=images&amp;cd=&amp;cad=rja&amp;docid=Pr5QMB9hrdDdPM&amp;tbnid=MyStnanENqoA1M:&amp;ved=0CAUQjRw&amp;url=http://knnvbollen.observatio.be/soort/info/6855&amp;ei=j6X3UfzHA4rnPMjtgaAN&amp;bvm=bv.49967636,d.ZWU&amp;psig=AFQjCNHxwshp4gUWPlmUDvnlF_rx6_9_cQ&amp;ust=1375270577364656" TargetMode="External"/><Relationship Id="rId4" Type="http://schemas.openxmlformats.org/officeDocument/2006/relationships/image" Target="../media/image41.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0.jpeg"/><Relationship Id="rId3" Type="http://schemas.openxmlformats.org/officeDocument/2006/relationships/hyperlink" Target="http://www.google.be/url?sa=i&amp;rct=j&amp;q=Wilde%20peen&amp;source=images&amp;cd=&amp;cad=rja&amp;docid=95ZAGxAeQQbnlM&amp;tbnid=MT8D86JkEHuB0M:&amp;ved=0CAUQjRw&amp;url=http://natuurbelevingessen.wordpress.com/2010/08/&amp;ei=9Kb3UYfpFczXPdzpgaAP&amp;psig=AFQjCNFxsAIOdKnUYNFojBbbPzFAmCJ2Ww&amp;ust=1375270936263706" TargetMode="External"/><Relationship Id="rId7" Type="http://schemas.openxmlformats.org/officeDocument/2006/relationships/hyperlink" Target="http://www.google.be/url?sa=i&amp;rct=j&amp;q=Wilde%20peen&amp;source=images&amp;cd=&amp;cad=rja&amp;docid=Ckx8w0s8dE9I_M&amp;tbnid=G4n2H_QB-WTh8M:&amp;ved=0CAUQjRw&amp;url=http://levendenatuur.kahosl.be/lo/peen-1-bd.htm&amp;ei=1Kf3Uc2UKMibPcTYgZAB&amp;psig=AFQjCNFxsAIOdKnUYNFojBbbPzFAmCJ2Ww&amp;ust=1375270936263706" TargetMode="External"/><Relationship Id="rId12"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hyperlink" Target="http://www.google.be/url?sa=i&amp;rct=j&amp;q=Wilde%20peen&amp;source=images&amp;cd=&amp;cad=rja&amp;docid=zU4K-78FaQEQsM&amp;tbnid=KuT19gW9gX1a0M:&amp;ved=0CAUQjRw&amp;url=http://www.heuvelland.be/website/6734-www.html&amp;ei=W6j3UbPaBMiZO5mGgfAG&amp;psig=AFQjCNFxsAIOdKnUYNFojBbbPzFAmCJ2Ww&amp;ust=1375270936263706" TargetMode="External"/><Relationship Id="rId5" Type="http://schemas.openxmlformats.org/officeDocument/2006/relationships/hyperlink" Target="http://www.google.be/url?sa=i&amp;rct=j&amp;q=Wilde%20peen&amp;source=images&amp;cd=&amp;cad=rja&amp;docid=ocWOrJpK7CFYAM&amp;tbnid=hqIgqWEHf5S5mM:&amp;ved=0CAUQjRw&amp;url=http://www.panoramio.com/photo/57189837&amp;ei=daf3UaHCPIHdOpnDgMgG&amp;psig=AFQjCNFxsAIOdKnUYNFojBbbPzFAmCJ2Ww&amp;ust=1375270936263706" TargetMode="External"/><Relationship Id="rId15" Type="http://schemas.openxmlformats.org/officeDocument/2006/relationships/image" Target="../media/image51.jpeg"/><Relationship Id="rId10" Type="http://schemas.openxmlformats.org/officeDocument/2006/relationships/image" Target="../media/image48.jpeg"/><Relationship Id="rId4" Type="http://schemas.openxmlformats.org/officeDocument/2006/relationships/image" Target="../media/image45.jpeg"/><Relationship Id="rId9" Type="http://schemas.openxmlformats.org/officeDocument/2006/relationships/hyperlink" Target="http://www.google.be/url?sa=i&amp;rct=j&amp;q=Wilde%20peen&amp;source=images&amp;cd=&amp;cad=rja&amp;docid=C5f2bPKGm5eV6M&amp;tbnid=Lmo3m95DpnxgzM:&amp;ved=0CAUQjRw&amp;url=http://agami.nl/gallery/Bloemen_en_Planten/image/850/&amp;ei=gKj3UYvpD8XkPObRgKAB&amp;psig=AFQjCNFxsAIOdKnUYNFojBbbPzFAmCJ2Ww&amp;ust=1375270936263706" TargetMode="External"/><Relationship Id="rId14" Type="http://schemas.openxmlformats.org/officeDocument/2006/relationships/hyperlink" Target="http://www.google.be/url?sa=i&amp;rct=j&amp;q=koninginnepage&amp;source=images&amp;cd=&amp;cad=rja&amp;docid=L283MpEyCQGBbM&amp;tbnid=TZeT8z-IahOK_M:&amp;ved=0CAUQjRw&amp;url=http://natuurmanjak.skynetblogs.be/archive/2006/09/23/koninginnepage-papilio-machaon.html&amp;ei=car3UcDENcX2O5u2gegH&amp;bvm=bv.49967636,d.ZWU&amp;psig=AFQjCNHRnHG91x59qSs_3CCMqszrEckxzg&amp;ust=137527190185858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hyperlink" Target="http://www.google.be/url?sa=i&amp;rct=j&amp;q=fluitenkruid&amp;source=images&amp;cd=&amp;cad=rja&amp;docid=BFBwDNGXa-vPIM&amp;tbnid=UZWnwdY9kRKweM:&amp;ved=0CAUQjRw&amp;url=http://www.cruydthoeck.nl/wilde%2Bbloemen/anthriscus%2Bsylvestris&amp;ei=uKv3UcbHI4nAOKTngOAF&amp;bvm=bv.49967636,d.ZWU&amp;psig=AFQjCNEXKczeUja310rMySpARzXc3NW1ZA&amp;ust=1375272132063395" TargetMode="External"/><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google.be/url?sa=i&amp;rct=j&amp;q=fluitenkruid&amp;source=images&amp;cd=&amp;cad=rja&amp;docid=KLXwqtL2aCFjyM&amp;tbnid=CyxpAh_qypK2VM:&amp;ved=0CAUQjRw&amp;url=http://miekeschool.blogspot.com/2010/05/fluitenkruid.html&amp;ei=dKv3UcmAEMSqO5X9gagI&amp;bvm=bv.49967636,d.ZWU&amp;psig=AFQjCNEXKczeUja310rMySpARzXc3NW1ZA&amp;ust=1375272132063395" TargetMode="External"/><Relationship Id="rId11" Type="http://schemas.openxmlformats.org/officeDocument/2006/relationships/image" Target="../media/image56.jpeg"/><Relationship Id="rId5" Type="http://schemas.openxmlformats.org/officeDocument/2006/relationships/image" Target="../media/image53.jpeg"/><Relationship Id="rId10" Type="http://schemas.openxmlformats.org/officeDocument/2006/relationships/hyperlink" Target="http://www.google.be/url?sa=i&amp;rct=j&amp;q=fluitenkruid&amp;source=images&amp;cd=&amp;cad=rja&amp;docid=shYhOa0_hY26nM&amp;tbnid=7ogPF4XZ-7Ge9M:&amp;ved=0CAUQjRw&amp;url=http://bosennatuur.wordpress.com/fluitenkruid-anthriscus-sylvestris/&amp;ei=1qv3UZHCEIu2PeCVgeAN&amp;bvm=bv.49967636,d.ZWU&amp;psig=AFQjCNEXKczeUja310rMySpARzXc3NW1ZA&amp;ust=1375272132063395" TargetMode="External"/><Relationship Id="rId4" Type="http://schemas.openxmlformats.org/officeDocument/2006/relationships/hyperlink" Target="http://www.google.be/url?sa=i&amp;rct=j&amp;q=fluitenkruid&amp;source=images&amp;cd=&amp;cad=rja&amp;docid=Lj9nIKPVzrwldM&amp;tbnid=2whYJ_cjHvlr9M:&amp;ved=0CAUQjRw&amp;url=http://databank.groenkennisnet.nl/fluitenkruid.htm&amp;ei=R6v3UZ3DH8ftOuDWgLAK&amp;bvm=bv.49967636,d.ZWU&amp;psig=AFQjCNEXKczeUja310rMySpARzXc3NW1ZA&amp;ust=1375272132063395" TargetMode="External"/><Relationship Id="rId9"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www.google.be/url?sa=i&amp;rct=j&amp;q=grote%20engelwortel&amp;source=images&amp;cd=&amp;cad=rja&amp;docid=a6qvFrgV7AKRqM&amp;tbnid=CcTe1EUmNCynGM:&amp;ved=0CAUQjRw&amp;url=http://www.kuleuven-kulak.be/kulakbiocampus/images/lage%20planten/Angelica%20archangelica%20-%20Grote%20engelwortel/&amp;ei=Eqz3UcOpKonAOKTngOAF&amp;bvm=bv.49967636,d.ZWU&amp;psig=AFQjCNH0vUEE_EqzwAmhOqy2Y-4R41CWMw&amp;ust=1375272310821109" TargetMode="External"/><Relationship Id="rId7" Type="http://schemas.openxmlformats.org/officeDocument/2006/relationships/hyperlink" Target="http://www.google.be/url?sa=i&amp;rct=j&amp;q=angelica%20archangelica&amp;source=images&amp;cd=&amp;cad=rja&amp;docid=zpBfIFTjdfGxoM&amp;tbnid=fV1U-CpXKXwrjM:&amp;ved=0CAUQjRw&amp;url=http://www.imagejuicy.com/images/plants/a/anethum/4/&amp;ei=Ra33Ucq4MYK8OdeogIAC&amp;bvm=bv.49967636,d.ZWU&amp;psig=AFQjCNG6wfIgZYL6Oo_ZWZGDORS4c0ZExA&amp;ust=1375272529750225" TargetMode="External"/><Relationship Id="rId12"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hyperlink" Target="http://www.google.be/url?sa=i&amp;rct=j&amp;q=grote%20engelwortel&amp;source=images&amp;cd=&amp;cad=rja&amp;docid=fH9bK2PAkUPU1M&amp;tbnid=h4dXGhZ2I0HkqM:&amp;ved=0CAUQjRw&amp;url=http://www.kuleuven-kulak.be/kulakbiocampus/lage%20planten/Angelica%20archangelica%20-%20Grote%20engelwortel/grote%20engelwortel.htm&amp;ei=-6v3Ub7QKM3GPbDqgbAG&amp;bvm=bv.49967636,d.ZWU&amp;psig=AFQjCNH0vUEE_EqzwAmhOqy2Y-4R41CWMw&amp;ust=1375272310821109" TargetMode="External"/><Relationship Id="rId5" Type="http://schemas.openxmlformats.org/officeDocument/2006/relationships/hyperlink" Target="http://www.google.be/url?sa=i&amp;rct=j&amp;q=angelica%20archangelica&amp;source=images&amp;cd=&amp;cad=rja&amp;docid=z39UmQzddRfjLM&amp;tbnid=tK5R7Ysosp7d9M:&amp;ved=0CAUQjRw&amp;url=http://commons.wikimedia.org/wiki/File:Angelica_archangelica_spring.jpg&amp;ei=3qz3UbSyOYLYPfSWgIAM&amp;bvm=bv.49967636,d.ZWU&amp;psig=AFQjCNG6wfIgZYL6Oo_ZWZGDORS4c0ZExA&amp;ust=1375272529750225"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http://www.google.be/url?sa=i&amp;rct=j&amp;q=grote%20engelwortel&amp;source=images&amp;cd=&amp;cad=rja&amp;docid=LU-_ZnaFF6vyBM&amp;tbnid=8cGxKskpZOHsIM:&amp;ved=0CAUQjRw&amp;url=http://inbeeld.middendelfland.net/md2008/ruigtes.htm&amp;ei=W6z3UZnwLcjuOqaAgaAN&amp;bvm=bv.49967636,d.ZWU&amp;psig=AFQjCNH0vUEE_EqzwAmhOqy2Y-4R41CWMw&amp;ust=137527231082110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reuzenberenklauw@west-vlaanderen.be" TargetMode="External"/><Relationship Id="rId2" Type="http://schemas.openxmlformats.org/officeDocument/2006/relationships/hyperlink" Target="http://www.waarnemingen.be/"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docid=SYyPAiYC2jc7uM&amp;tbnid=tJ_TiDKTxGCQ5M:&amp;ved=0CAUQjRw&amp;url=http://www.plantaardigheden.nl/nieuws/reuzenberenklauw.htm&amp;ei=yFddUsHuFLCQ0QXK0IGIAQ&amp;bvm=bv.53899372,d.d2k&amp;psig=AFQjCNHcjmwwFqULI3PoC17MiDJ5mJaoag&amp;ust=1381935427378343"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CPGpr0atScM&amp;ab_channel=ProvincieWest-Vlaanderen" TargetMode="External"/><Relationship Id="rId2" Type="http://schemas.openxmlformats.org/officeDocument/2006/relationships/hyperlink" Target="http://www.west-vlaanderen.be/reuzenberenklauw"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west-vlaanderen.be/sites/default/files/2017-12/Folder_reuzenberenklauw_provWVl2014.pdf" TargetMode="External"/><Relationship Id="rId4" Type="http://schemas.openxmlformats.org/officeDocument/2006/relationships/hyperlink" Target="https://www.youtube.com/watch?v=JBG86xvhUcs&amp;ab_channel=ProvincieWest-Vlaander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bips.waarnemingen.be/fotonew/6/5024956.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Cutout/>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164" y="5203775"/>
            <a:ext cx="1705570"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636894" y="404664"/>
            <a:ext cx="8072438" cy="619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chorCtr="0">
            <a:spAutoFit/>
          </a:bodyPr>
          <a:lstStyle/>
          <a:p>
            <a:pPr fontAlgn="base">
              <a:spcBef>
                <a:spcPct val="0"/>
              </a:spcBef>
              <a:spcAft>
                <a:spcPct val="0"/>
              </a:spcAft>
            </a:pPr>
            <a:endParaRPr lang="en-US" sz="3200" dirty="0">
              <a:solidFill>
                <a:srgbClr val="7F7F7F"/>
              </a:solidFill>
              <a:latin typeface="Ebrima" pitchFamily="2" charset="0"/>
              <a:ea typeface="Ebrima" pitchFamily="2" charset="0"/>
              <a:cs typeface="Ebrima" pitchFamily="2" charset="0"/>
              <a:sym typeface="DINPro-Bold" charset="0"/>
            </a:endParaRPr>
          </a:p>
          <a:p>
            <a:pPr fontAlgn="base">
              <a:spcBef>
                <a:spcPct val="0"/>
              </a:spcBef>
              <a:spcAft>
                <a:spcPct val="0"/>
              </a:spcAft>
            </a:pPr>
            <a:r>
              <a:rPr lang="en-US" sz="4400" b="1" dirty="0" err="1">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rPr>
              <a:t>Bestrijding</a:t>
            </a:r>
            <a:r>
              <a:rPr lang="en-US" sz="4400" b="1" dirty="0">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rPr>
              <a:t> </a:t>
            </a:r>
            <a:r>
              <a:rPr lang="en-US" sz="4400" b="1" dirty="0" err="1">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rPr>
              <a:t>Reuzenberenklauw</a:t>
            </a:r>
            <a:endParaRPr lang="en-US" sz="4400" b="1" dirty="0">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endParaRPr>
          </a:p>
          <a:p>
            <a:pPr fontAlgn="base">
              <a:spcBef>
                <a:spcPct val="0"/>
              </a:spcBef>
              <a:spcAft>
                <a:spcPct val="0"/>
              </a:spcAft>
            </a:pPr>
            <a:r>
              <a:rPr lang="en-US" sz="4400" b="1" dirty="0">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rPr>
              <a:t>in West-</a:t>
            </a:r>
            <a:r>
              <a:rPr lang="en-US" sz="4400" b="1" dirty="0" err="1">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rPr>
              <a:t>Vlaanderen</a:t>
            </a:r>
            <a:endParaRPr lang="en-US" sz="4400" b="1" dirty="0">
              <a:solidFill>
                <a:srgbClr val="C00000"/>
              </a:solidFill>
              <a:effectLst>
                <a:outerShdw blurRad="38100" dist="38100" dir="2700000" algn="tl">
                  <a:srgbClr val="000000">
                    <a:alpha val="43137"/>
                  </a:srgbClr>
                </a:outerShdw>
              </a:effectLst>
              <a:latin typeface="Ebrima" pitchFamily="2" charset="0"/>
              <a:ea typeface="Ebrima" pitchFamily="2" charset="0"/>
              <a:cs typeface="Ebrima" pitchFamily="2" charset="0"/>
              <a:sym typeface="DINPro-Bold" charset="0"/>
            </a:endParaRPr>
          </a:p>
          <a:p>
            <a:pPr fontAlgn="base">
              <a:spcBef>
                <a:spcPct val="0"/>
              </a:spcBef>
              <a:spcAft>
                <a:spcPct val="0"/>
              </a:spcAft>
            </a:pPr>
            <a:endParaRPr lang="en-US" sz="3200" dirty="0">
              <a:solidFill>
                <a:srgbClr val="000000"/>
              </a:solidFill>
              <a:latin typeface="Ebrima" pitchFamily="2" charset="0"/>
              <a:ea typeface="Ebrima" pitchFamily="2" charset="0"/>
              <a:cs typeface="Ebrima" pitchFamily="2" charset="0"/>
              <a:sym typeface="DINPro-Light" charset="0"/>
            </a:endParaRPr>
          </a:p>
          <a:p>
            <a:pPr fontAlgn="base">
              <a:spcBef>
                <a:spcPct val="0"/>
              </a:spcBef>
              <a:spcAft>
                <a:spcPct val="0"/>
              </a:spcAft>
            </a:pPr>
            <a:endParaRPr lang="en-US" sz="3200" dirty="0">
              <a:solidFill>
                <a:srgbClr val="000000"/>
              </a:solidFill>
              <a:latin typeface="Ebrima" pitchFamily="2" charset="0"/>
              <a:ea typeface="Ebrima" pitchFamily="2" charset="0"/>
              <a:cs typeface="Ebrima" pitchFamily="2" charset="0"/>
              <a:sym typeface="DINPro-Light" charset="0"/>
            </a:endParaRPr>
          </a:p>
          <a:p>
            <a:pPr fontAlgn="base">
              <a:spcBef>
                <a:spcPct val="0"/>
              </a:spcBef>
              <a:spcAft>
                <a:spcPct val="0"/>
              </a:spcAft>
            </a:pPr>
            <a:endParaRPr lang="en-US" sz="3200" dirty="0">
              <a:solidFill>
                <a:srgbClr val="000000"/>
              </a:solidFill>
              <a:latin typeface="Ebrima" pitchFamily="2" charset="0"/>
              <a:ea typeface="Ebrima" pitchFamily="2" charset="0"/>
              <a:cs typeface="Ebrima" pitchFamily="2" charset="0"/>
              <a:sym typeface="DINPro-Light" charset="0"/>
            </a:endParaRPr>
          </a:p>
          <a:p>
            <a:pPr fontAlgn="base">
              <a:spcBef>
                <a:spcPct val="0"/>
              </a:spcBef>
              <a:spcAft>
                <a:spcPct val="0"/>
              </a:spcAft>
            </a:pPr>
            <a:endParaRPr lang="en-US" sz="3200" dirty="0">
              <a:solidFill>
                <a:srgbClr val="000000"/>
              </a:solidFill>
              <a:latin typeface="Ebrima" pitchFamily="2" charset="0"/>
              <a:ea typeface="Ebrima" pitchFamily="2" charset="0"/>
              <a:cs typeface="Ebrima" pitchFamily="2" charset="0"/>
              <a:sym typeface="DINPro-Light" charset="0"/>
            </a:endParaRPr>
          </a:p>
          <a:p>
            <a:pPr fontAlgn="base">
              <a:spcBef>
                <a:spcPct val="0"/>
              </a:spcBef>
              <a:spcAft>
                <a:spcPct val="0"/>
              </a:spcAft>
            </a:pPr>
            <a:endParaRPr lang="en-US" dirty="0">
              <a:solidFill>
                <a:srgbClr val="7F7F7F"/>
              </a:solidFill>
              <a:latin typeface="Ebrima" pitchFamily="2" charset="0"/>
              <a:ea typeface="Ebrima" pitchFamily="2" charset="0"/>
              <a:cs typeface="Ebrima" pitchFamily="2" charset="0"/>
              <a:sym typeface="DINPro-Light" charset="0"/>
            </a:endParaRPr>
          </a:p>
          <a:p>
            <a:pPr fontAlgn="base">
              <a:spcBef>
                <a:spcPct val="0"/>
              </a:spcBef>
              <a:spcAft>
                <a:spcPct val="0"/>
              </a:spcAft>
            </a:pPr>
            <a:endParaRPr lang="en-US" sz="1050" dirty="0">
              <a:solidFill>
                <a:srgbClr val="7F7F7F"/>
              </a:solidFill>
              <a:latin typeface="Ebrima" pitchFamily="2" charset="0"/>
              <a:ea typeface="Ebrima" pitchFamily="2" charset="0"/>
              <a:cs typeface="Ebrima" pitchFamily="2" charset="0"/>
              <a:sym typeface="DINPro-Light" charset="0"/>
            </a:endParaRPr>
          </a:p>
          <a:p>
            <a:pPr fontAlgn="base">
              <a:spcBef>
                <a:spcPct val="0"/>
              </a:spcBef>
              <a:spcAft>
                <a:spcPct val="0"/>
              </a:spcAft>
            </a:pPr>
            <a:r>
              <a:rPr lang="en-US" dirty="0">
                <a:solidFill>
                  <a:schemeClr val="bg2">
                    <a:lumMod val="50000"/>
                  </a:schemeClr>
                </a:solidFill>
                <a:latin typeface="Ebrima" pitchFamily="2" charset="0"/>
                <a:ea typeface="Ebrima" pitchFamily="2" charset="0"/>
                <a:cs typeface="Ebrima" pitchFamily="2" charset="0"/>
                <a:sym typeface="DINPro-Light" charset="0"/>
              </a:rPr>
              <a:t>18 </a:t>
            </a:r>
            <a:r>
              <a:rPr lang="en-US" dirty="0" err="1">
                <a:solidFill>
                  <a:schemeClr val="bg2">
                    <a:lumMod val="50000"/>
                  </a:schemeClr>
                </a:solidFill>
                <a:latin typeface="Ebrima" pitchFamily="2" charset="0"/>
                <a:ea typeface="Ebrima" pitchFamily="2" charset="0"/>
                <a:cs typeface="Ebrima" pitchFamily="2" charset="0"/>
                <a:sym typeface="DINPro-Light" charset="0"/>
              </a:rPr>
              <a:t>oktober</a:t>
            </a:r>
            <a:r>
              <a:rPr lang="en-US" dirty="0">
                <a:solidFill>
                  <a:schemeClr val="bg2">
                    <a:lumMod val="50000"/>
                  </a:schemeClr>
                </a:solidFill>
                <a:latin typeface="Ebrima" pitchFamily="2" charset="0"/>
                <a:ea typeface="Ebrima" pitchFamily="2" charset="0"/>
                <a:cs typeface="Ebrima" pitchFamily="2" charset="0"/>
                <a:sym typeface="DINPro-Light" charset="0"/>
              </a:rPr>
              <a:t> 2023</a:t>
            </a:r>
          </a:p>
          <a:p>
            <a:pPr fontAlgn="base">
              <a:spcBef>
                <a:spcPct val="0"/>
              </a:spcBef>
              <a:spcAft>
                <a:spcPct val="0"/>
              </a:spcAft>
            </a:pPr>
            <a:endParaRPr lang="en-US" dirty="0">
              <a:solidFill>
                <a:schemeClr val="bg2">
                  <a:lumMod val="50000"/>
                </a:schemeClr>
              </a:solidFill>
              <a:latin typeface="Ebrima" pitchFamily="2" charset="0"/>
              <a:ea typeface="Ebrima" pitchFamily="2" charset="0"/>
              <a:cs typeface="Ebrima" pitchFamily="2" charset="0"/>
              <a:sym typeface="DINPro-Light" charset="0"/>
            </a:endParaRPr>
          </a:p>
          <a:p>
            <a:pPr fontAlgn="base">
              <a:spcBef>
                <a:spcPct val="0"/>
              </a:spcBef>
              <a:spcAft>
                <a:spcPct val="0"/>
              </a:spcAft>
            </a:pPr>
            <a:r>
              <a:rPr lang="en-US" dirty="0">
                <a:solidFill>
                  <a:schemeClr val="bg2">
                    <a:lumMod val="50000"/>
                  </a:schemeClr>
                </a:solidFill>
                <a:latin typeface="Ebrima" pitchFamily="2" charset="0"/>
                <a:ea typeface="Ebrima" pitchFamily="2" charset="0"/>
                <a:cs typeface="Ebrima" pitchFamily="2" charset="0"/>
                <a:sym typeface="DINPro-Light" charset="0"/>
              </a:rPr>
              <a:t>Olivier Dochy*, Jan Vandecavey°, Dave Vanhee°, Youri Logghe°</a:t>
            </a:r>
          </a:p>
          <a:p>
            <a:pPr fontAlgn="base">
              <a:spcBef>
                <a:spcPct val="0"/>
              </a:spcBef>
              <a:spcAft>
                <a:spcPct val="0"/>
              </a:spcAft>
            </a:pPr>
            <a:endParaRPr lang="en-US" dirty="0">
              <a:solidFill>
                <a:schemeClr val="bg2">
                  <a:lumMod val="50000"/>
                </a:schemeClr>
              </a:solidFill>
              <a:latin typeface="Ebrima" pitchFamily="2" charset="0"/>
              <a:ea typeface="Ebrima" pitchFamily="2" charset="0"/>
              <a:cs typeface="Ebrima" pitchFamily="2" charset="0"/>
              <a:sym typeface="DINPro-Light" charset="0"/>
            </a:endParaRPr>
          </a:p>
          <a:p>
            <a:pPr fontAlgn="base">
              <a:spcBef>
                <a:spcPct val="0"/>
              </a:spcBef>
              <a:spcAft>
                <a:spcPct val="0"/>
              </a:spcAft>
            </a:pPr>
            <a:r>
              <a:rPr lang="en-US" dirty="0">
                <a:solidFill>
                  <a:schemeClr val="bg2">
                    <a:lumMod val="50000"/>
                  </a:schemeClr>
                </a:solidFill>
                <a:latin typeface="Ebrima" pitchFamily="2" charset="0"/>
                <a:ea typeface="Ebrima" pitchFamily="2" charset="0"/>
                <a:cs typeface="Ebrima" pitchFamily="2" charset="0"/>
                <a:sym typeface="DINPro-Light" charset="0"/>
              </a:rPr>
              <a:t>°</a:t>
            </a:r>
            <a:r>
              <a:rPr lang="en-US" dirty="0" err="1">
                <a:solidFill>
                  <a:schemeClr val="bg2">
                    <a:lumMod val="50000"/>
                  </a:schemeClr>
                </a:solidFill>
                <a:latin typeface="Ebrima" pitchFamily="2" charset="0"/>
                <a:ea typeface="Ebrima" pitchFamily="2" charset="0"/>
                <a:cs typeface="Ebrima" pitchFamily="2" charset="0"/>
                <a:sym typeface="DINPro-Light" charset="0"/>
              </a:rPr>
              <a:t>dienst</a:t>
            </a:r>
            <a:r>
              <a:rPr lang="en-US" dirty="0">
                <a:solidFill>
                  <a:schemeClr val="bg2">
                    <a:lumMod val="50000"/>
                  </a:schemeClr>
                </a:solidFill>
                <a:latin typeface="Ebrima" pitchFamily="2" charset="0"/>
                <a:ea typeface="Ebrima" pitchFamily="2" charset="0"/>
                <a:cs typeface="Ebrima" pitchFamily="2" charset="0"/>
                <a:sym typeface="DINPro-Light" charset="0"/>
              </a:rPr>
              <a:t> </a:t>
            </a:r>
            <a:r>
              <a:rPr lang="en-US" dirty="0" err="1">
                <a:solidFill>
                  <a:schemeClr val="bg2">
                    <a:lumMod val="50000"/>
                  </a:schemeClr>
                </a:solidFill>
                <a:latin typeface="Ebrima" pitchFamily="2" charset="0"/>
                <a:ea typeface="Ebrima" pitchFamily="2" charset="0"/>
                <a:cs typeface="Ebrima" pitchFamily="2" charset="0"/>
                <a:sym typeface="DINPro-Light" charset="0"/>
              </a:rPr>
              <a:t>Waterlopen</a:t>
            </a:r>
            <a:r>
              <a:rPr lang="en-US" dirty="0">
                <a:solidFill>
                  <a:schemeClr val="bg2">
                    <a:lumMod val="50000"/>
                  </a:schemeClr>
                </a:solidFill>
                <a:latin typeface="Ebrima" pitchFamily="2" charset="0"/>
                <a:ea typeface="Ebrima" pitchFamily="2" charset="0"/>
                <a:cs typeface="Ebrima" pitchFamily="2" charset="0"/>
                <a:sym typeface="DINPro-Light" charset="0"/>
              </a:rPr>
              <a:t> </a:t>
            </a:r>
          </a:p>
          <a:p>
            <a:pPr fontAlgn="base">
              <a:spcBef>
                <a:spcPct val="0"/>
              </a:spcBef>
              <a:spcAft>
                <a:spcPct val="0"/>
              </a:spcAft>
            </a:pPr>
            <a:r>
              <a:rPr lang="en-US" dirty="0">
                <a:solidFill>
                  <a:schemeClr val="bg2">
                    <a:lumMod val="50000"/>
                  </a:schemeClr>
                </a:solidFill>
                <a:latin typeface="Ebrima" pitchFamily="2" charset="0"/>
                <a:ea typeface="Ebrima" pitchFamily="2" charset="0"/>
                <a:cs typeface="Ebrima" pitchFamily="2" charset="0"/>
                <a:sym typeface="DINPro-Light" charset="0"/>
              </a:rPr>
              <a:t>*</a:t>
            </a:r>
            <a:r>
              <a:rPr lang="en-US" dirty="0" err="1">
                <a:solidFill>
                  <a:schemeClr val="bg2">
                    <a:lumMod val="50000"/>
                  </a:schemeClr>
                </a:solidFill>
                <a:latin typeface="Ebrima" pitchFamily="2" charset="0"/>
                <a:ea typeface="Ebrima" pitchFamily="2" charset="0"/>
                <a:cs typeface="Ebrima" pitchFamily="2" charset="0"/>
                <a:sym typeface="DINPro-Light" charset="0"/>
              </a:rPr>
              <a:t>dienst</a:t>
            </a:r>
            <a:r>
              <a:rPr lang="en-US" dirty="0">
                <a:solidFill>
                  <a:schemeClr val="bg2">
                    <a:lumMod val="50000"/>
                  </a:schemeClr>
                </a:solidFill>
                <a:latin typeface="Ebrima" pitchFamily="2" charset="0"/>
                <a:ea typeface="Ebrima" pitchFamily="2" charset="0"/>
                <a:cs typeface="Ebrima" pitchFamily="2" charset="0"/>
                <a:sym typeface="DINPro-Light" charset="0"/>
              </a:rPr>
              <a:t> Milieu-, </a:t>
            </a:r>
            <a:r>
              <a:rPr lang="en-US" dirty="0" err="1">
                <a:solidFill>
                  <a:schemeClr val="bg2">
                    <a:lumMod val="50000"/>
                  </a:schemeClr>
                </a:solidFill>
                <a:latin typeface="Ebrima" pitchFamily="2" charset="0"/>
                <a:ea typeface="Ebrima" pitchFamily="2" charset="0"/>
                <a:cs typeface="Ebrima" pitchFamily="2" charset="0"/>
                <a:sym typeface="DINPro-Light" charset="0"/>
              </a:rPr>
              <a:t>Natuur</a:t>
            </a:r>
            <a:r>
              <a:rPr lang="en-US" dirty="0">
                <a:solidFill>
                  <a:schemeClr val="bg2">
                    <a:lumMod val="50000"/>
                  </a:schemeClr>
                </a:solidFill>
                <a:latin typeface="Ebrima" pitchFamily="2" charset="0"/>
                <a:ea typeface="Ebrima" pitchFamily="2" charset="0"/>
                <a:cs typeface="Ebrima" pitchFamily="2" charset="0"/>
                <a:sym typeface="DINPro-Light" charset="0"/>
              </a:rPr>
              <a:t>- en </a:t>
            </a:r>
            <a:r>
              <a:rPr lang="en-US" dirty="0" err="1">
                <a:solidFill>
                  <a:schemeClr val="bg2">
                    <a:lumMod val="50000"/>
                  </a:schemeClr>
                </a:solidFill>
                <a:latin typeface="Ebrima" pitchFamily="2" charset="0"/>
                <a:ea typeface="Ebrima" pitchFamily="2" charset="0"/>
                <a:cs typeface="Ebrima" pitchFamily="2" charset="0"/>
                <a:sym typeface="DINPro-Light" charset="0"/>
              </a:rPr>
              <a:t>Waterbeleid</a:t>
            </a:r>
            <a:r>
              <a:rPr lang="en-US" dirty="0">
                <a:solidFill>
                  <a:schemeClr val="bg2">
                    <a:lumMod val="50000"/>
                  </a:schemeClr>
                </a:solidFill>
                <a:latin typeface="Ebrima" pitchFamily="2" charset="0"/>
                <a:ea typeface="Ebrima" pitchFamily="2" charset="0"/>
                <a:cs typeface="Ebrima" pitchFamily="2" charset="0"/>
                <a:sym typeface="DINPro-Light" charset="0"/>
              </a:rPr>
              <a:t> (MINAWA)</a:t>
            </a:r>
          </a:p>
          <a:p>
            <a:pPr fontAlgn="base">
              <a:spcBef>
                <a:spcPct val="0"/>
              </a:spcBef>
              <a:spcAft>
                <a:spcPct val="0"/>
              </a:spcAft>
            </a:pPr>
            <a:r>
              <a:rPr lang="en-US" b="1" dirty="0" err="1">
                <a:solidFill>
                  <a:schemeClr val="bg2">
                    <a:lumMod val="50000"/>
                  </a:schemeClr>
                </a:solidFill>
                <a:latin typeface="Ebrima" pitchFamily="2" charset="0"/>
                <a:ea typeface="Ebrima" pitchFamily="2" charset="0"/>
                <a:cs typeface="Ebrima" pitchFamily="2" charset="0"/>
                <a:sym typeface="DINPro-Light" charset="0"/>
              </a:rPr>
              <a:t>Provincie</a:t>
            </a:r>
            <a:r>
              <a:rPr lang="en-US" b="1" dirty="0">
                <a:solidFill>
                  <a:schemeClr val="bg2">
                    <a:lumMod val="50000"/>
                  </a:schemeClr>
                </a:solidFill>
                <a:latin typeface="Ebrima" pitchFamily="2" charset="0"/>
                <a:ea typeface="Ebrima" pitchFamily="2" charset="0"/>
                <a:cs typeface="Ebrima" pitchFamily="2" charset="0"/>
                <a:sym typeface="DINPro-Light" charset="0"/>
              </a:rPr>
              <a:t> West-</a:t>
            </a:r>
            <a:r>
              <a:rPr lang="en-US" b="1" dirty="0" err="1">
                <a:solidFill>
                  <a:schemeClr val="bg2">
                    <a:lumMod val="50000"/>
                  </a:schemeClr>
                </a:solidFill>
                <a:latin typeface="Ebrima" pitchFamily="2" charset="0"/>
                <a:ea typeface="Ebrima" pitchFamily="2" charset="0"/>
                <a:cs typeface="Ebrima" pitchFamily="2" charset="0"/>
                <a:sym typeface="DINPro-Light" charset="0"/>
              </a:rPr>
              <a:t>Vlaanderen</a:t>
            </a:r>
            <a:endParaRPr lang="en-US" b="1" dirty="0">
              <a:solidFill>
                <a:schemeClr val="bg2">
                  <a:lumMod val="50000"/>
                </a:schemeClr>
              </a:solidFill>
              <a:latin typeface="Ebrima" pitchFamily="2" charset="0"/>
              <a:ea typeface="Ebrima" pitchFamily="2" charset="0"/>
              <a:cs typeface="Ebrima" pitchFamily="2" charset="0"/>
              <a:sym typeface="DINPro-Light" charset="0"/>
            </a:endParaRPr>
          </a:p>
        </p:txBody>
      </p:sp>
    </p:spTree>
    <p:extLst>
      <p:ext uri="{BB962C8B-B14F-4D97-AF65-F5344CB8AC3E}">
        <p14:creationId xmlns:p14="http://schemas.microsoft.com/office/powerpoint/2010/main" val="10997859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6B718-CC60-3960-01E1-CDAE812FDB17}"/>
              </a:ext>
            </a:extLst>
          </p:cNvPr>
          <p:cNvSpPr>
            <a:spLocks noGrp="1"/>
          </p:cNvSpPr>
          <p:nvPr>
            <p:ph type="title"/>
          </p:nvPr>
        </p:nvSpPr>
        <p:spPr>
          <a:xfrm>
            <a:off x="892967" y="0"/>
            <a:ext cx="7358063" cy="1926108"/>
          </a:xfrm>
        </p:spPr>
        <p:txBody>
          <a:bodyPr/>
          <a:lstStyle/>
          <a:p>
            <a:r>
              <a:rPr lang="nl-BE" sz="3600" dirty="0"/>
              <a:t>Europese lijst met verboden</a:t>
            </a:r>
            <a:br>
              <a:rPr lang="nl-BE" sz="3600" dirty="0"/>
            </a:br>
            <a:r>
              <a:rPr lang="nl-BE" sz="3600" dirty="0"/>
              <a:t>invasieve uitheemse soorten</a:t>
            </a:r>
            <a:br>
              <a:rPr lang="nl-BE" sz="3600" dirty="0"/>
            </a:br>
            <a:r>
              <a:rPr lang="nl-BE" sz="2400" dirty="0"/>
              <a:t>= “de Unie-lijst”</a:t>
            </a:r>
            <a:br>
              <a:rPr lang="nl-BE" sz="2400" dirty="0"/>
            </a:br>
            <a:r>
              <a:rPr lang="nl-BE" sz="2400" dirty="0"/>
              <a:t>= Verordening n° 1143/2014</a:t>
            </a:r>
          </a:p>
        </p:txBody>
      </p:sp>
      <p:sp>
        <p:nvSpPr>
          <p:cNvPr id="10" name="Tijdelijke aanduiding voor inhoud 9">
            <a:extLst>
              <a:ext uri="{FF2B5EF4-FFF2-40B4-BE49-F238E27FC236}">
                <a16:creationId xmlns:a16="http://schemas.microsoft.com/office/drawing/2014/main" id="{50CC956B-217E-BD0F-4DC8-2F38310DE1B1}"/>
              </a:ext>
            </a:extLst>
          </p:cNvPr>
          <p:cNvSpPr>
            <a:spLocks noGrp="1"/>
          </p:cNvSpPr>
          <p:nvPr>
            <p:ph idx="1"/>
          </p:nvPr>
        </p:nvSpPr>
        <p:spPr>
          <a:xfrm>
            <a:off x="575555" y="2132856"/>
            <a:ext cx="7711465" cy="1656184"/>
          </a:xfrm>
        </p:spPr>
        <p:txBody>
          <a:bodyPr/>
          <a:lstStyle/>
          <a:p>
            <a:pPr algn="l"/>
            <a:r>
              <a:rPr lang="nl-BE" sz="1800" dirty="0"/>
              <a:t>Sinds 02.08.2017</a:t>
            </a:r>
          </a:p>
          <a:p>
            <a:pPr algn="l"/>
            <a:r>
              <a:rPr lang="nl-BE" b="1" dirty="0"/>
              <a:t>VERBOD</a:t>
            </a:r>
            <a:r>
              <a:rPr lang="nl-BE" dirty="0"/>
              <a:t> op bezit, handel, kweek, transport, import, uitzetten, ruilen</a:t>
            </a:r>
          </a:p>
          <a:p>
            <a:pPr algn="l"/>
            <a:r>
              <a:rPr lang="nl-BE" u="sng" dirty="0"/>
              <a:t>LIDSTATEN</a:t>
            </a:r>
            <a:r>
              <a:rPr lang="nl-BE" dirty="0"/>
              <a:t> </a:t>
            </a:r>
            <a:r>
              <a:rPr lang="nl-BE" b="1" dirty="0"/>
              <a:t>VERPLICHT</a:t>
            </a:r>
            <a:r>
              <a:rPr lang="nl-BE" dirty="0"/>
              <a:t> tot opsporen, bestrijden/beheren</a:t>
            </a:r>
          </a:p>
          <a:p>
            <a:pPr algn="l"/>
            <a:endParaRPr lang="nl-BE" dirty="0"/>
          </a:p>
          <a:p>
            <a:pPr algn="l"/>
            <a:endParaRPr lang="nl-BE" dirty="0"/>
          </a:p>
        </p:txBody>
      </p:sp>
      <p:sp>
        <p:nvSpPr>
          <p:cNvPr id="11" name="Tekstvak 10">
            <a:extLst>
              <a:ext uri="{FF2B5EF4-FFF2-40B4-BE49-F238E27FC236}">
                <a16:creationId xmlns:a16="http://schemas.microsoft.com/office/drawing/2014/main" id="{B56F047D-2EA4-649C-327E-F1190C2B4E46}"/>
              </a:ext>
            </a:extLst>
          </p:cNvPr>
          <p:cNvSpPr txBox="1"/>
          <p:nvPr/>
        </p:nvSpPr>
        <p:spPr>
          <a:xfrm>
            <a:off x="556803" y="3951968"/>
            <a:ext cx="8503553" cy="2677656"/>
          </a:xfrm>
          <a:prstGeom prst="rect">
            <a:avLst/>
          </a:prstGeom>
          <a:noFill/>
        </p:spPr>
        <p:txBody>
          <a:bodyPr wrap="square" rtlCol="0">
            <a:spAutoFit/>
          </a:bodyPr>
          <a:lstStyle/>
          <a:p>
            <a:r>
              <a:rPr lang="nl-BE" sz="1400" dirty="0"/>
              <a:t>Opgenomen in </a:t>
            </a:r>
            <a:r>
              <a:rPr lang="nl-BE" sz="1400" b="1" dirty="0"/>
              <a:t>Soortenbesluit</a:t>
            </a:r>
            <a:r>
              <a:rPr lang="nl-BE" sz="1400" dirty="0"/>
              <a:t> -&gt; geldt dus ook voor alle burgers:</a:t>
            </a:r>
          </a:p>
          <a:p>
            <a:r>
              <a:rPr lang="nl-BE" sz="1400" b="0" i="0" dirty="0">
                <a:solidFill>
                  <a:srgbClr val="000000"/>
                </a:solidFill>
                <a:effectLst/>
                <a:latin typeface="Arial" panose="020B0604020202020204" pitchFamily="34" charset="0"/>
              </a:rPr>
              <a:t>Verboden:</a:t>
            </a:r>
            <a:br>
              <a:rPr lang="nl-BE" sz="1400" dirty="0"/>
            </a:br>
            <a:r>
              <a:rPr lang="nl-BE" sz="1400" b="0" i="0" dirty="0">
                <a:solidFill>
                  <a:srgbClr val="000000"/>
                </a:solidFill>
                <a:effectLst/>
                <a:latin typeface="Arial" panose="020B0604020202020204" pitchFamily="34" charset="0"/>
              </a:rPr>
              <a:t>1° het onder zich houden, ook in een gesloten omgeving;</a:t>
            </a:r>
            <a:br>
              <a:rPr lang="nl-BE" sz="1400" dirty="0"/>
            </a:br>
            <a:r>
              <a:rPr lang="nl-BE" sz="1400" b="0" i="0" dirty="0">
                <a:solidFill>
                  <a:srgbClr val="000000"/>
                </a:solidFill>
                <a:effectLst/>
                <a:latin typeface="Arial" panose="020B0604020202020204" pitchFamily="34" charset="0"/>
              </a:rPr>
              <a:t>2° het kweken, ook in een gesloten omgeving;</a:t>
            </a:r>
            <a:br>
              <a:rPr lang="nl-BE" sz="1400" dirty="0"/>
            </a:br>
            <a:r>
              <a:rPr lang="nl-BE" sz="1400" b="0" i="0" dirty="0">
                <a:solidFill>
                  <a:srgbClr val="000000"/>
                </a:solidFill>
                <a:effectLst/>
                <a:latin typeface="Arial" panose="020B0604020202020204" pitchFamily="34" charset="0"/>
              </a:rPr>
              <a:t>3° het vervoeren, behalve om in het kader van de uitroeiing van de </a:t>
            </a:r>
            <a:r>
              <a:rPr lang="nl-BE" sz="1400" b="0" i="0" dirty="0" err="1">
                <a:solidFill>
                  <a:srgbClr val="000000"/>
                </a:solidFill>
                <a:effectLst/>
                <a:latin typeface="Arial" panose="020B0604020202020204" pitchFamily="34" charset="0"/>
              </a:rPr>
              <a:t>specimens</a:t>
            </a:r>
            <a:r>
              <a:rPr lang="nl-BE" sz="1400" b="0" i="0" dirty="0">
                <a:solidFill>
                  <a:srgbClr val="000000"/>
                </a:solidFill>
                <a:effectLst/>
                <a:latin typeface="Arial" panose="020B0604020202020204" pitchFamily="34" charset="0"/>
              </a:rPr>
              <a:t> naar voorzieningen te worden vervoerd;</a:t>
            </a:r>
            <a:br>
              <a:rPr lang="nl-BE" sz="1400" dirty="0"/>
            </a:br>
            <a:r>
              <a:rPr lang="nl-BE" sz="1400" b="0" i="0" dirty="0">
                <a:solidFill>
                  <a:srgbClr val="000000"/>
                </a:solidFill>
                <a:effectLst/>
                <a:latin typeface="Arial" panose="020B0604020202020204" pitchFamily="34" charset="0"/>
              </a:rPr>
              <a:t>4° het in de handel brengen;</a:t>
            </a:r>
            <a:br>
              <a:rPr lang="nl-BE" sz="1400" dirty="0"/>
            </a:br>
            <a:r>
              <a:rPr lang="nl-BE" sz="1400" b="0" i="0" dirty="0">
                <a:solidFill>
                  <a:srgbClr val="000000"/>
                </a:solidFill>
                <a:effectLst/>
                <a:latin typeface="Arial" panose="020B0604020202020204" pitchFamily="34" charset="0"/>
              </a:rPr>
              <a:t>5° het gebruiken of uitwisselen;</a:t>
            </a:r>
            <a:br>
              <a:rPr lang="nl-BE" sz="1400" dirty="0"/>
            </a:br>
            <a:r>
              <a:rPr lang="nl-BE" sz="1400" b="0" i="0" dirty="0">
                <a:solidFill>
                  <a:srgbClr val="000000"/>
                </a:solidFill>
                <a:effectLst/>
                <a:latin typeface="Arial" panose="020B0604020202020204" pitchFamily="34" charset="0"/>
              </a:rPr>
              <a:t>6° het toestaan om zich voort te planten, te kweken of te telen, ook in een gesloten omgeving;</a:t>
            </a:r>
            <a:br>
              <a:rPr lang="nl-BE" sz="1400" dirty="0"/>
            </a:br>
            <a:r>
              <a:rPr lang="nl-BE" sz="1400" b="0" i="0" dirty="0">
                <a:solidFill>
                  <a:srgbClr val="000000"/>
                </a:solidFill>
                <a:effectLst/>
                <a:latin typeface="Arial" panose="020B0604020202020204" pitchFamily="34" charset="0"/>
              </a:rPr>
              <a:t>7° het vrijlaten in het milieu.</a:t>
            </a:r>
          </a:p>
          <a:p>
            <a:endParaRPr lang="nl-BE" sz="1400" dirty="0">
              <a:solidFill>
                <a:srgbClr val="000000"/>
              </a:solidFill>
              <a:latin typeface="Arial" panose="020B0604020202020204" pitchFamily="34" charset="0"/>
            </a:endParaRPr>
          </a:p>
          <a:p>
            <a:r>
              <a:rPr lang="nl-BE" sz="1400" b="1" dirty="0">
                <a:solidFill>
                  <a:srgbClr val="000000"/>
                </a:solidFill>
                <a:latin typeface="Arial" panose="020B0604020202020204" pitchFamily="34" charset="0"/>
              </a:rPr>
              <a:t>Bestrijdingsplicht?</a:t>
            </a:r>
            <a:r>
              <a:rPr lang="nl-BE" sz="1400" dirty="0">
                <a:solidFill>
                  <a:srgbClr val="000000"/>
                </a:solidFill>
                <a:latin typeface="Arial" panose="020B0604020202020204" pitchFamily="34" charset="0"/>
              </a:rPr>
              <a:t> Ja en nee...</a:t>
            </a:r>
            <a:endParaRPr lang="nl-BE" sz="1400" dirty="0"/>
          </a:p>
        </p:txBody>
      </p:sp>
    </p:spTree>
    <p:extLst>
      <p:ext uri="{BB962C8B-B14F-4D97-AF65-F5344CB8AC3E}">
        <p14:creationId xmlns:p14="http://schemas.microsoft.com/office/powerpoint/2010/main" val="413655184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BA682ED-8F07-5635-ADD0-21FF4E563377}"/>
              </a:ext>
            </a:extLst>
          </p:cNvPr>
          <p:cNvPicPr>
            <a:picLocks noChangeAspect="1"/>
          </p:cNvPicPr>
          <p:nvPr/>
        </p:nvPicPr>
        <p:blipFill rotWithShape="1">
          <a:blip r:embed="rId3"/>
          <a:srcRect b="3086"/>
          <a:stretch/>
        </p:blipFill>
        <p:spPr>
          <a:xfrm>
            <a:off x="-6896" y="0"/>
            <a:ext cx="9138667" cy="6858000"/>
          </a:xfrm>
          <a:prstGeom prst="rect">
            <a:avLst/>
          </a:prstGeom>
        </p:spPr>
      </p:pic>
      <p:sp>
        <p:nvSpPr>
          <p:cNvPr id="6" name="Tekstvak 5">
            <a:extLst>
              <a:ext uri="{FF2B5EF4-FFF2-40B4-BE49-F238E27FC236}">
                <a16:creationId xmlns:a16="http://schemas.microsoft.com/office/drawing/2014/main" id="{2E579764-8DCA-E17A-A1F7-00C00FD63371}"/>
              </a:ext>
            </a:extLst>
          </p:cNvPr>
          <p:cNvSpPr txBox="1"/>
          <p:nvPr/>
        </p:nvSpPr>
        <p:spPr>
          <a:xfrm>
            <a:off x="467544" y="6309320"/>
            <a:ext cx="5087290" cy="369332"/>
          </a:xfrm>
          <a:prstGeom prst="rect">
            <a:avLst/>
          </a:prstGeom>
          <a:noFill/>
        </p:spPr>
        <p:txBody>
          <a:bodyPr wrap="none" rtlCol="0">
            <a:spAutoFit/>
          </a:bodyPr>
          <a:lstStyle/>
          <a:p>
            <a:r>
              <a:rPr lang="nl-BE" dirty="0"/>
              <a:t>Kaart: alle waarnemingen sinds 2020 tot 09.10.2023</a:t>
            </a:r>
          </a:p>
        </p:txBody>
      </p:sp>
      <p:pic>
        <p:nvPicPr>
          <p:cNvPr id="8" name="Afbeelding 7">
            <a:extLst>
              <a:ext uri="{FF2B5EF4-FFF2-40B4-BE49-F238E27FC236}">
                <a16:creationId xmlns:a16="http://schemas.microsoft.com/office/drawing/2014/main" id="{DD8FE568-64BC-9138-A849-6E912535B361}"/>
              </a:ext>
            </a:extLst>
          </p:cNvPr>
          <p:cNvPicPr>
            <a:picLocks noChangeAspect="1"/>
          </p:cNvPicPr>
          <p:nvPr/>
        </p:nvPicPr>
        <p:blipFill>
          <a:blip r:embed="rId4"/>
          <a:stretch>
            <a:fillRect/>
          </a:stretch>
        </p:blipFill>
        <p:spPr>
          <a:xfrm>
            <a:off x="539552" y="3155694"/>
            <a:ext cx="3456384" cy="3126242"/>
          </a:xfrm>
          <a:prstGeom prst="rect">
            <a:avLst/>
          </a:prstGeom>
        </p:spPr>
      </p:pic>
      <p:sp>
        <p:nvSpPr>
          <p:cNvPr id="9" name="Tekstvak 8">
            <a:extLst>
              <a:ext uri="{FF2B5EF4-FFF2-40B4-BE49-F238E27FC236}">
                <a16:creationId xmlns:a16="http://schemas.microsoft.com/office/drawing/2014/main" id="{29D385BA-48C8-CBBB-AE28-A478E6EF95B5}"/>
              </a:ext>
            </a:extLst>
          </p:cNvPr>
          <p:cNvSpPr txBox="1"/>
          <p:nvPr/>
        </p:nvSpPr>
        <p:spPr>
          <a:xfrm>
            <a:off x="4246149" y="5515925"/>
            <a:ext cx="4391715" cy="369332"/>
          </a:xfrm>
          <a:prstGeom prst="rect">
            <a:avLst/>
          </a:prstGeom>
          <a:solidFill>
            <a:schemeClr val="bg1"/>
          </a:solidFill>
        </p:spPr>
        <p:txBody>
          <a:bodyPr wrap="none" rtlCol="0">
            <a:spAutoFit/>
          </a:bodyPr>
          <a:lstStyle/>
          <a:p>
            <a:r>
              <a:rPr lang="nl-BE" dirty="0"/>
              <a:t>Evolutie B/</a:t>
            </a:r>
            <a:r>
              <a:rPr lang="nl-BE" dirty="0" err="1"/>
              <a:t>Vl</a:t>
            </a:r>
            <a:r>
              <a:rPr lang="nl-BE" dirty="0"/>
              <a:t>: impact droog/nat voorjaar -1 ?</a:t>
            </a:r>
          </a:p>
        </p:txBody>
      </p:sp>
      <p:pic>
        <p:nvPicPr>
          <p:cNvPr id="11" name="Afbeelding 10">
            <a:extLst>
              <a:ext uri="{FF2B5EF4-FFF2-40B4-BE49-F238E27FC236}">
                <a16:creationId xmlns:a16="http://schemas.microsoft.com/office/drawing/2014/main" id="{26E4947D-8C86-A009-F4A1-639935EC6CE4}"/>
              </a:ext>
            </a:extLst>
          </p:cNvPr>
          <p:cNvPicPr>
            <a:picLocks noChangeAspect="1"/>
          </p:cNvPicPr>
          <p:nvPr/>
        </p:nvPicPr>
        <p:blipFill>
          <a:blip r:embed="rId5"/>
          <a:stretch>
            <a:fillRect/>
          </a:stretch>
        </p:blipFill>
        <p:spPr>
          <a:xfrm>
            <a:off x="4285478" y="3325981"/>
            <a:ext cx="4716016" cy="1939895"/>
          </a:xfrm>
          <a:prstGeom prst="rect">
            <a:avLst/>
          </a:prstGeom>
        </p:spPr>
      </p:pic>
      <p:sp>
        <p:nvSpPr>
          <p:cNvPr id="14" name="Tekstvak 13">
            <a:extLst>
              <a:ext uri="{FF2B5EF4-FFF2-40B4-BE49-F238E27FC236}">
                <a16:creationId xmlns:a16="http://schemas.microsoft.com/office/drawing/2014/main" id="{CE950428-9C2B-2FFA-CE8D-D190407460A2}"/>
              </a:ext>
            </a:extLst>
          </p:cNvPr>
          <p:cNvSpPr txBox="1"/>
          <p:nvPr/>
        </p:nvSpPr>
        <p:spPr>
          <a:xfrm>
            <a:off x="539552" y="3857"/>
            <a:ext cx="2856038" cy="523220"/>
          </a:xfrm>
          <a:prstGeom prst="rect">
            <a:avLst/>
          </a:prstGeom>
          <a:noFill/>
        </p:spPr>
        <p:txBody>
          <a:bodyPr wrap="none" rtlCol="0">
            <a:spAutoFit/>
          </a:bodyPr>
          <a:lstStyle/>
          <a:p>
            <a:r>
              <a:rPr lang="nl-BE" sz="2800" b="1" dirty="0"/>
              <a:t>HUIDIGE SITUATIE</a:t>
            </a:r>
          </a:p>
        </p:txBody>
      </p:sp>
    </p:spTree>
    <p:extLst>
      <p:ext uri="{BB962C8B-B14F-4D97-AF65-F5344CB8AC3E}">
        <p14:creationId xmlns:p14="http://schemas.microsoft.com/office/powerpoint/2010/main" val="209712806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18C0662-0556-1BEF-64F2-64206A3775C2}"/>
              </a:ext>
            </a:extLst>
          </p:cNvPr>
          <p:cNvPicPr>
            <a:picLocks noChangeAspect="1"/>
          </p:cNvPicPr>
          <p:nvPr/>
        </p:nvPicPr>
        <p:blipFill>
          <a:blip r:embed="rId3"/>
          <a:stretch>
            <a:fillRect/>
          </a:stretch>
        </p:blipFill>
        <p:spPr>
          <a:xfrm>
            <a:off x="0" y="0"/>
            <a:ext cx="9144000" cy="4270946"/>
          </a:xfrm>
          <a:prstGeom prst="rect">
            <a:avLst/>
          </a:prstGeom>
        </p:spPr>
      </p:pic>
      <p:sp>
        <p:nvSpPr>
          <p:cNvPr id="5" name="Tekstvak 4">
            <a:extLst>
              <a:ext uri="{FF2B5EF4-FFF2-40B4-BE49-F238E27FC236}">
                <a16:creationId xmlns:a16="http://schemas.microsoft.com/office/drawing/2014/main" id="{24039A1E-7D56-5F5B-DEC5-C8CE46925FF4}"/>
              </a:ext>
            </a:extLst>
          </p:cNvPr>
          <p:cNvSpPr txBox="1"/>
          <p:nvPr/>
        </p:nvSpPr>
        <p:spPr>
          <a:xfrm>
            <a:off x="323528" y="2125948"/>
            <a:ext cx="3629840" cy="369332"/>
          </a:xfrm>
          <a:prstGeom prst="rect">
            <a:avLst/>
          </a:prstGeom>
          <a:noFill/>
        </p:spPr>
        <p:txBody>
          <a:bodyPr wrap="none" rtlCol="0">
            <a:spAutoFit/>
          </a:bodyPr>
          <a:lstStyle/>
          <a:p>
            <a:r>
              <a:rPr lang="nl-BE" dirty="0"/>
              <a:t>Alle waarnemingen sinds 01.01.2020</a:t>
            </a:r>
          </a:p>
        </p:txBody>
      </p:sp>
      <p:pic>
        <p:nvPicPr>
          <p:cNvPr id="7" name="Afbeelding 6">
            <a:extLst>
              <a:ext uri="{FF2B5EF4-FFF2-40B4-BE49-F238E27FC236}">
                <a16:creationId xmlns:a16="http://schemas.microsoft.com/office/drawing/2014/main" id="{2F0E6FDB-839D-EED6-1F15-02815279253A}"/>
              </a:ext>
            </a:extLst>
          </p:cNvPr>
          <p:cNvPicPr>
            <a:picLocks noChangeAspect="1"/>
          </p:cNvPicPr>
          <p:nvPr/>
        </p:nvPicPr>
        <p:blipFill>
          <a:blip r:embed="rId4"/>
          <a:stretch>
            <a:fillRect/>
          </a:stretch>
        </p:blipFill>
        <p:spPr>
          <a:xfrm>
            <a:off x="294209" y="2642985"/>
            <a:ext cx="4637831" cy="4134934"/>
          </a:xfrm>
          <a:prstGeom prst="rect">
            <a:avLst/>
          </a:prstGeom>
        </p:spPr>
      </p:pic>
      <p:sp>
        <p:nvSpPr>
          <p:cNvPr id="8" name="Tekstvak 7">
            <a:extLst>
              <a:ext uri="{FF2B5EF4-FFF2-40B4-BE49-F238E27FC236}">
                <a16:creationId xmlns:a16="http://schemas.microsoft.com/office/drawing/2014/main" id="{8EEC12C5-804A-534B-B485-6773EA8216B2}"/>
              </a:ext>
            </a:extLst>
          </p:cNvPr>
          <p:cNvSpPr txBox="1"/>
          <p:nvPr/>
        </p:nvSpPr>
        <p:spPr>
          <a:xfrm>
            <a:off x="5013995" y="4556821"/>
            <a:ext cx="4104456" cy="738664"/>
          </a:xfrm>
          <a:prstGeom prst="rect">
            <a:avLst/>
          </a:prstGeom>
          <a:noFill/>
        </p:spPr>
        <p:txBody>
          <a:bodyPr wrap="square" rtlCol="0">
            <a:spAutoFit/>
          </a:bodyPr>
          <a:lstStyle/>
          <a:p>
            <a:r>
              <a:rPr lang="nl-BE" sz="2400" dirty="0"/>
              <a:t>Evolutie NL: </a:t>
            </a:r>
            <a:r>
              <a:rPr lang="nl-BE" dirty="0"/>
              <a:t>blijft toenemen, zowel in ruimte als het aantal gemelde exemplaren</a:t>
            </a:r>
          </a:p>
        </p:txBody>
      </p:sp>
      <p:sp>
        <p:nvSpPr>
          <p:cNvPr id="11" name="Tekstvak 10">
            <a:extLst>
              <a:ext uri="{FF2B5EF4-FFF2-40B4-BE49-F238E27FC236}">
                <a16:creationId xmlns:a16="http://schemas.microsoft.com/office/drawing/2014/main" id="{C0B2C47C-A898-85BD-157A-1DF91AE5051F}"/>
              </a:ext>
            </a:extLst>
          </p:cNvPr>
          <p:cNvSpPr txBox="1"/>
          <p:nvPr/>
        </p:nvSpPr>
        <p:spPr>
          <a:xfrm>
            <a:off x="5034558" y="6500920"/>
            <a:ext cx="3545779" cy="276999"/>
          </a:xfrm>
          <a:prstGeom prst="rect">
            <a:avLst/>
          </a:prstGeom>
          <a:noFill/>
        </p:spPr>
        <p:txBody>
          <a:bodyPr wrap="none" rtlCol="0">
            <a:spAutoFit/>
          </a:bodyPr>
          <a:lstStyle/>
          <a:p>
            <a:r>
              <a:rPr lang="nl-BE" sz="1200" dirty="0"/>
              <a:t>Bron: </a:t>
            </a:r>
            <a:r>
              <a:rPr lang="nl-BE" sz="1200" dirty="0">
                <a:hlinkClick r:id="rId5"/>
              </a:rPr>
              <a:t>https://waarneming.nl/species/6854/statistics/</a:t>
            </a:r>
            <a:r>
              <a:rPr lang="nl-BE" sz="1200" dirty="0"/>
              <a:t> </a:t>
            </a:r>
          </a:p>
        </p:txBody>
      </p:sp>
    </p:spTree>
    <p:extLst>
      <p:ext uri="{BB962C8B-B14F-4D97-AF65-F5344CB8AC3E}">
        <p14:creationId xmlns:p14="http://schemas.microsoft.com/office/powerpoint/2010/main" val="72829561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EDE0C79-E850-6A0E-D091-B5898EF780FF}"/>
              </a:ext>
            </a:extLst>
          </p:cNvPr>
          <p:cNvPicPr>
            <a:picLocks noChangeAspect="1"/>
          </p:cNvPicPr>
          <p:nvPr/>
        </p:nvPicPr>
        <p:blipFill>
          <a:blip r:embed="rId3"/>
          <a:stretch>
            <a:fillRect/>
          </a:stretch>
        </p:blipFill>
        <p:spPr>
          <a:xfrm>
            <a:off x="951425" y="1271586"/>
            <a:ext cx="6512600" cy="4591479"/>
          </a:xfrm>
          <a:prstGeom prst="rect">
            <a:avLst/>
          </a:prstGeom>
        </p:spPr>
      </p:pic>
      <p:grpSp>
        <p:nvGrpSpPr>
          <p:cNvPr id="9" name="Groep 8">
            <a:extLst>
              <a:ext uri="{FF2B5EF4-FFF2-40B4-BE49-F238E27FC236}">
                <a16:creationId xmlns:a16="http://schemas.microsoft.com/office/drawing/2014/main" id="{86A8BF19-04AA-537F-043D-A8525012521E}"/>
              </a:ext>
            </a:extLst>
          </p:cNvPr>
          <p:cNvGrpSpPr/>
          <p:nvPr/>
        </p:nvGrpSpPr>
        <p:grpSpPr>
          <a:xfrm>
            <a:off x="372260" y="1124744"/>
            <a:ext cx="1809324" cy="662010"/>
            <a:chOff x="107504" y="1120098"/>
            <a:chExt cx="1809324" cy="662010"/>
          </a:xfrm>
        </p:grpSpPr>
        <p:sp>
          <p:nvSpPr>
            <p:cNvPr id="8" name="Rechthoek 7">
              <a:extLst>
                <a:ext uri="{FF2B5EF4-FFF2-40B4-BE49-F238E27FC236}">
                  <a16:creationId xmlns:a16="http://schemas.microsoft.com/office/drawing/2014/main" id="{9BC88C9D-330F-5D80-F5A5-5F5B8EF7BA59}"/>
                </a:ext>
              </a:extLst>
            </p:cNvPr>
            <p:cNvSpPr/>
            <p:nvPr/>
          </p:nvSpPr>
          <p:spPr bwMode="auto">
            <a:xfrm>
              <a:off x="107504" y="1120098"/>
              <a:ext cx="1809324" cy="662010"/>
            </a:xfrm>
            <a:prstGeom prst="rect">
              <a:avLst/>
            </a:prstGeom>
            <a:solidFill>
              <a:schemeClr val="bg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Rechthoek 3">
              <a:extLst>
                <a:ext uri="{FF2B5EF4-FFF2-40B4-BE49-F238E27FC236}">
                  <a16:creationId xmlns:a16="http://schemas.microsoft.com/office/drawing/2014/main" id="{49D000AC-2DC0-1121-94AB-7A53F5A64372}"/>
                </a:ext>
              </a:extLst>
            </p:cNvPr>
            <p:cNvSpPr/>
            <p:nvPr/>
          </p:nvSpPr>
          <p:spPr bwMode="auto">
            <a:xfrm>
              <a:off x="233772" y="1196752"/>
              <a:ext cx="467544" cy="216024"/>
            </a:xfrm>
            <a:prstGeom prst="rect">
              <a:avLst/>
            </a:prstGeom>
            <a:solidFill>
              <a:srgbClr val="FF0000"/>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kstvak 4">
              <a:extLst>
                <a:ext uri="{FF2B5EF4-FFF2-40B4-BE49-F238E27FC236}">
                  <a16:creationId xmlns:a16="http://schemas.microsoft.com/office/drawing/2014/main" id="{60057B35-0A32-3DC0-8A9D-9E3525624AA9}"/>
                </a:ext>
              </a:extLst>
            </p:cNvPr>
            <p:cNvSpPr txBox="1"/>
            <p:nvPr/>
          </p:nvSpPr>
          <p:spPr>
            <a:xfrm>
              <a:off x="701316" y="1120098"/>
              <a:ext cx="1151213" cy="369332"/>
            </a:xfrm>
            <a:prstGeom prst="rect">
              <a:avLst/>
            </a:prstGeom>
            <a:noFill/>
          </p:spPr>
          <p:txBody>
            <a:bodyPr wrap="none" rtlCol="0">
              <a:spAutoFit/>
            </a:bodyPr>
            <a:lstStyle/>
            <a:p>
              <a:r>
                <a:rPr lang="nl-BE" dirty="0"/>
                <a:t>Voor 2000</a:t>
              </a:r>
            </a:p>
          </p:txBody>
        </p:sp>
        <p:sp>
          <p:nvSpPr>
            <p:cNvPr id="6" name="Rechthoek 5">
              <a:extLst>
                <a:ext uri="{FF2B5EF4-FFF2-40B4-BE49-F238E27FC236}">
                  <a16:creationId xmlns:a16="http://schemas.microsoft.com/office/drawing/2014/main" id="{85800A48-A029-3D82-9BF8-B96B3C1EDB51}"/>
                </a:ext>
              </a:extLst>
            </p:cNvPr>
            <p:cNvSpPr/>
            <p:nvPr/>
          </p:nvSpPr>
          <p:spPr bwMode="auto">
            <a:xfrm>
              <a:off x="251520" y="1489430"/>
              <a:ext cx="467544" cy="216024"/>
            </a:xfrm>
            <a:prstGeom prst="rect">
              <a:avLst/>
            </a:prstGeom>
            <a:solidFill>
              <a:srgbClr val="35A245"/>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ekstvak 6">
              <a:extLst>
                <a:ext uri="{FF2B5EF4-FFF2-40B4-BE49-F238E27FC236}">
                  <a16:creationId xmlns:a16="http://schemas.microsoft.com/office/drawing/2014/main" id="{D23EF4CB-9971-8305-D9F5-D8BC2819E103}"/>
                </a:ext>
              </a:extLst>
            </p:cNvPr>
            <p:cNvSpPr txBox="1"/>
            <p:nvPr/>
          </p:nvSpPr>
          <p:spPr>
            <a:xfrm>
              <a:off x="719064" y="1412776"/>
              <a:ext cx="1197764" cy="369332"/>
            </a:xfrm>
            <a:prstGeom prst="rect">
              <a:avLst/>
            </a:prstGeom>
            <a:noFill/>
          </p:spPr>
          <p:txBody>
            <a:bodyPr wrap="none" rtlCol="0">
              <a:spAutoFit/>
            </a:bodyPr>
            <a:lstStyle/>
            <a:p>
              <a:r>
                <a:rPr lang="nl-BE" dirty="0"/>
                <a:t>Sinds 2000</a:t>
              </a:r>
            </a:p>
          </p:txBody>
        </p:sp>
      </p:grpSp>
      <p:sp>
        <p:nvSpPr>
          <p:cNvPr id="10" name="Tekstvak 9">
            <a:extLst>
              <a:ext uri="{FF2B5EF4-FFF2-40B4-BE49-F238E27FC236}">
                <a16:creationId xmlns:a16="http://schemas.microsoft.com/office/drawing/2014/main" id="{3C1A104E-CD4F-4F59-4065-A76397213AB5}"/>
              </a:ext>
            </a:extLst>
          </p:cNvPr>
          <p:cNvSpPr txBox="1"/>
          <p:nvPr/>
        </p:nvSpPr>
        <p:spPr>
          <a:xfrm>
            <a:off x="2330801" y="311461"/>
            <a:ext cx="3753848" cy="461665"/>
          </a:xfrm>
          <a:prstGeom prst="rect">
            <a:avLst/>
          </a:prstGeom>
          <a:noFill/>
        </p:spPr>
        <p:txBody>
          <a:bodyPr wrap="none" rtlCol="0">
            <a:spAutoFit/>
          </a:bodyPr>
          <a:lstStyle/>
          <a:p>
            <a:r>
              <a:rPr lang="nl-BE" sz="2400" dirty="0"/>
              <a:t>Noord-Frankrijk: toenemend</a:t>
            </a:r>
          </a:p>
        </p:txBody>
      </p:sp>
      <p:sp>
        <p:nvSpPr>
          <p:cNvPr id="11" name="Tekstvak 10">
            <a:extLst>
              <a:ext uri="{FF2B5EF4-FFF2-40B4-BE49-F238E27FC236}">
                <a16:creationId xmlns:a16="http://schemas.microsoft.com/office/drawing/2014/main" id="{AB777E0E-BAE3-C991-DF97-9B31CE852207}"/>
              </a:ext>
            </a:extLst>
          </p:cNvPr>
          <p:cNvSpPr txBox="1"/>
          <p:nvPr/>
        </p:nvSpPr>
        <p:spPr>
          <a:xfrm>
            <a:off x="1276922" y="6309320"/>
            <a:ext cx="6194324" cy="276999"/>
          </a:xfrm>
          <a:prstGeom prst="rect">
            <a:avLst/>
          </a:prstGeom>
          <a:noFill/>
        </p:spPr>
        <p:txBody>
          <a:bodyPr wrap="none" rtlCol="0">
            <a:spAutoFit/>
          </a:bodyPr>
          <a:lstStyle/>
          <a:p>
            <a:r>
              <a:rPr lang="nl-BE" sz="1200" dirty="0"/>
              <a:t>Bron: </a:t>
            </a:r>
            <a:r>
              <a:rPr lang="nl-BE" sz="1200" dirty="0">
                <a:hlinkClick r:id="rId4"/>
              </a:rPr>
              <a:t>https://www.cbnbl.org/system/files/2022-09/CBNBL_GuidePEE_v2020%2007.01-web.pdf</a:t>
            </a:r>
            <a:r>
              <a:rPr lang="nl-BE" sz="1200" dirty="0"/>
              <a:t> </a:t>
            </a:r>
          </a:p>
        </p:txBody>
      </p:sp>
      <p:sp>
        <p:nvSpPr>
          <p:cNvPr id="2" name="Tekstvak 1">
            <a:extLst>
              <a:ext uri="{FF2B5EF4-FFF2-40B4-BE49-F238E27FC236}">
                <a16:creationId xmlns:a16="http://schemas.microsoft.com/office/drawing/2014/main" id="{BB2B8D9A-583A-6DCE-1F58-065BD4B3F8D7}"/>
              </a:ext>
            </a:extLst>
          </p:cNvPr>
          <p:cNvSpPr txBox="1"/>
          <p:nvPr/>
        </p:nvSpPr>
        <p:spPr>
          <a:xfrm>
            <a:off x="4932040" y="1710100"/>
            <a:ext cx="755335" cy="369332"/>
          </a:xfrm>
          <a:prstGeom prst="rect">
            <a:avLst/>
          </a:prstGeom>
          <a:noFill/>
        </p:spPr>
        <p:txBody>
          <a:bodyPr wrap="none" rtlCol="0">
            <a:spAutoFit/>
          </a:bodyPr>
          <a:lstStyle/>
          <a:p>
            <a:r>
              <a:rPr lang="nl-BE" dirty="0"/>
              <a:t>België</a:t>
            </a:r>
          </a:p>
        </p:txBody>
      </p:sp>
      <p:sp>
        <p:nvSpPr>
          <p:cNvPr id="12" name="Tekstvak 11">
            <a:extLst>
              <a:ext uri="{FF2B5EF4-FFF2-40B4-BE49-F238E27FC236}">
                <a16:creationId xmlns:a16="http://schemas.microsoft.com/office/drawing/2014/main" id="{9EDE0F32-D336-B3B1-AF30-D4661F6FEAB4}"/>
              </a:ext>
            </a:extLst>
          </p:cNvPr>
          <p:cNvSpPr txBox="1"/>
          <p:nvPr/>
        </p:nvSpPr>
        <p:spPr>
          <a:xfrm>
            <a:off x="3491880" y="1786754"/>
            <a:ext cx="556563" cy="369332"/>
          </a:xfrm>
          <a:prstGeom prst="rect">
            <a:avLst/>
          </a:prstGeom>
          <a:noFill/>
        </p:spPr>
        <p:txBody>
          <a:bodyPr wrap="none" rtlCol="0">
            <a:spAutoFit/>
          </a:bodyPr>
          <a:lstStyle/>
          <a:p>
            <a:r>
              <a:rPr lang="nl-BE" dirty="0"/>
              <a:t>Lille</a:t>
            </a:r>
          </a:p>
        </p:txBody>
      </p:sp>
      <p:sp>
        <p:nvSpPr>
          <p:cNvPr id="13" name="Tekstvak 12">
            <a:extLst>
              <a:ext uri="{FF2B5EF4-FFF2-40B4-BE49-F238E27FC236}">
                <a16:creationId xmlns:a16="http://schemas.microsoft.com/office/drawing/2014/main" id="{F3FED7A1-8443-AC80-89B0-7BCA7908D600}"/>
              </a:ext>
            </a:extLst>
          </p:cNvPr>
          <p:cNvSpPr txBox="1"/>
          <p:nvPr/>
        </p:nvSpPr>
        <p:spPr>
          <a:xfrm>
            <a:off x="1715511" y="2780928"/>
            <a:ext cx="896399" cy="369332"/>
          </a:xfrm>
          <a:prstGeom prst="rect">
            <a:avLst/>
          </a:prstGeom>
          <a:noFill/>
        </p:spPr>
        <p:txBody>
          <a:bodyPr wrap="none" rtlCol="0">
            <a:spAutoFit/>
          </a:bodyPr>
          <a:lstStyle/>
          <a:p>
            <a:r>
              <a:rPr lang="nl-BE" dirty="0"/>
              <a:t>Somme</a:t>
            </a:r>
          </a:p>
        </p:txBody>
      </p:sp>
      <p:sp>
        <p:nvSpPr>
          <p:cNvPr id="14" name="Tekstvak 13">
            <a:extLst>
              <a:ext uri="{FF2B5EF4-FFF2-40B4-BE49-F238E27FC236}">
                <a16:creationId xmlns:a16="http://schemas.microsoft.com/office/drawing/2014/main" id="{EE145A5E-71AA-826E-F520-5E286D6E3E39}"/>
              </a:ext>
            </a:extLst>
          </p:cNvPr>
          <p:cNvSpPr txBox="1"/>
          <p:nvPr/>
        </p:nvSpPr>
        <p:spPr>
          <a:xfrm>
            <a:off x="3367754" y="5553550"/>
            <a:ext cx="810030" cy="369332"/>
          </a:xfrm>
          <a:prstGeom prst="rect">
            <a:avLst/>
          </a:prstGeom>
          <a:noFill/>
        </p:spPr>
        <p:txBody>
          <a:bodyPr wrap="none" rtlCol="0">
            <a:spAutoFit/>
          </a:bodyPr>
          <a:lstStyle/>
          <a:p>
            <a:pPr marL="176213" indent="-176213">
              <a:buFont typeface="Arial" panose="020B0604020202020204" pitchFamily="34" charset="0"/>
              <a:buChar char="•"/>
            </a:pPr>
            <a:r>
              <a:rPr lang="nl-BE" dirty="0"/>
              <a:t>Paris</a:t>
            </a:r>
          </a:p>
        </p:txBody>
      </p:sp>
      <p:sp>
        <p:nvSpPr>
          <p:cNvPr id="15" name="Tekstvak 14">
            <a:extLst>
              <a:ext uri="{FF2B5EF4-FFF2-40B4-BE49-F238E27FC236}">
                <a16:creationId xmlns:a16="http://schemas.microsoft.com/office/drawing/2014/main" id="{05C3DFC5-D457-CCB6-57CE-3BB11A865BC9}"/>
              </a:ext>
            </a:extLst>
          </p:cNvPr>
          <p:cNvSpPr txBox="1"/>
          <p:nvPr/>
        </p:nvSpPr>
        <p:spPr>
          <a:xfrm>
            <a:off x="5050662" y="3645024"/>
            <a:ext cx="636713" cy="369332"/>
          </a:xfrm>
          <a:prstGeom prst="rect">
            <a:avLst/>
          </a:prstGeom>
          <a:noFill/>
        </p:spPr>
        <p:txBody>
          <a:bodyPr wrap="none" rtlCol="0">
            <a:spAutoFit/>
          </a:bodyPr>
          <a:lstStyle/>
          <a:p>
            <a:r>
              <a:rPr lang="nl-BE" dirty="0"/>
              <a:t>Laon</a:t>
            </a:r>
          </a:p>
        </p:txBody>
      </p:sp>
    </p:spTree>
    <p:extLst>
      <p:ext uri="{BB962C8B-B14F-4D97-AF65-F5344CB8AC3E}">
        <p14:creationId xmlns:p14="http://schemas.microsoft.com/office/powerpoint/2010/main" val="10915392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17B52A6-5AF4-2B50-7206-25C742432F99}"/>
              </a:ext>
            </a:extLst>
          </p:cNvPr>
          <p:cNvPicPr>
            <a:picLocks noChangeAspect="1"/>
          </p:cNvPicPr>
          <p:nvPr/>
        </p:nvPicPr>
        <p:blipFill>
          <a:blip r:embed="rId3"/>
          <a:stretch>
            <a:fillRect/>
          </a:stretch>
        </p:blipFill>
        <p:spPr>
          <a:xfrm>
            <a:off x="755576" y="1237944"/>
            <a:ext cx="4001058" cy="2191056"/>
          </a:xfrm>
          <a:prstGeom prst="rect">
            <a:avLst/>
          </a:prstGeom>
        </p:spPr>
      </p:pic>
      <p:pic>
        <p:nvPicPr>
          <p:cNvPr id="5" name="Afbeelding 4">
            <a:extLst>
              <a:ext uri="{FF2B5EF4-FFF2-40B4-BE49-F238E27FC236}">
                <a16:creationId xmlns:a16="http://schemas.microsoft.com/office/drawing/2014/main" id="{31906671-265E-1A7C-9BE4-37095EE5447F}"/>
              </a:ext>
            </a:extLst>
          </p:cNvPr>
          <p:cNvPicPr>
            <a:picLocks noChangeAspect="1"/>
          </p:cNvPicPr>
          <p:nvPr/>
        </p:nvPicPr>
        <p:blipFill>
          <a:blip r:embed="rId4"/>
          <a:stretch>
            <a:fillRect/>
          </a:stretch>
        </p:blipFill>
        <p:spPr>
          <a:xfrm>
            <a:off x="424798" y="4214548"/>
            <a:ext cx="7068893" cy="2520280"/>
          </a:xfrm>
          <a:prstGeom prst="rect">
            <a:avLst/>
          </a:prstGeom>
        </p:spPr>
      </p:pic>
      <p:sp>
        <p:nvSpPr>
          <p:cNvPr id="2" name="Tekstvak 1">
            <a:extLst>
              <a:ext uri="{FF2B5EF4-FFF2-40B4-BE49-F238E27FC236}">
                <a16:creationId xmlns:a16="http://schemas.microsoft.com/office/drawing/2014/main" id="{DFF9605B-B4F9-B884-4154-EB3BEA201F4F}"/>
              </a:ext>
            </a:extLst>
          </p:cNvPr>
          <p:cNvSpPr txBox="1"/>
          <p:nvPr/>
        </p:nvSpPr>
        <p:spPr>
          <a:xfrm>
            <a:off x="401541" y="131479"/>
            <a:ext cx="7644721" cy="461665"/>
          </a:xfrm>
          <a:prstGeom prst="rect">
            <a:avLst/>
          </a:prstGeom>
          <a:noFill/>
        </p:spPr>
        <p:txBody>
          <a:bodyPr wrap="none" rtlCol="0">
            <a:spAutoFit/>
          </a:bodyPr>
          <a:lstStyle/>
          <a:p>
            <a:r>
              <a:rPr lang="nl-BE" sz="2400" dirty="0"/>
              <a:t>Meldingen in West-Vlaanderen op </a:t>
            </a:r>
            <a:r>
              <a:rPr lang="nl-BE" sz="2400" dirty="0">
                <a:hlinkClick r:id="rId5"/>
              </a:rPr>
              <a:t>www.waarnemingen.be</a:t>
            </a:r>
            <a:endParaRPr lang="nl-BE" sz="2400" dirty="0"/>
          </a:p>
        </p:txBody>
      </p:sp>
      <p:sp>
        <p:nvSpPr>
          <p:cNvPr id="4" name="Tekstvak 3">
            <a:extLst>
              <a:ext uri="{FF2B5EF4-FFF2-40B4-BE49-F238E27FC236}">
                <a16:creationId xmlns:a16="http://schemas.microsoft.com/office/drawing/2014/main" id="{71CC3BA4-24FC-E16B-C286-03E8C3B67083}"/>
              </a:ext>
            </a:extLst>
          </p:cNvPr>
          <p:cNvSpPr txBox="1"/>
          <p:nvPr/>
        </p:nvSpPr>
        <p:spPr>
          <a:xfrm>
            <a:off x="323528" y="3708648"/>
            <a:ext cx="6130396" cy="400110"/>
          </a:xfrm>
          <a:prstGeom prst="rect">
            <a:avLst/>
          </a:prstGeom>
          <a:noFill/>
        </p:spPr>
        <p:txBody>
          <a:bodyPr wrap="none" rtlCol="0">
            <a:spAutoFit/>
          </a:bodyPr>
          <a:lstStyle/>
          <a:p>
            <a:r>
              <a:rPr lang="nl-BE" sz="2000" dirty="0"/>
              <a:t>Afnemende trend ?   -&gt; Duidelijk minder grote populaties</a:t>
            </a:r>
          </a:p>
        </p:txBody>
      </p:sp>
      <p:sp>
        <p:nvSpPr>
          <p:cNvPr id="6" name="Tekstvak 5">
            <a:extLst>
              <a:ext uri="{FF2B5EF4-FFF2-40B4-BE49-F238E27FC236}">
                <a16:creationId xmlns:a16="http://schemas.microsoft.com/office/drawing/2014/main" id="{246ADE03-2545-20EE-86D8-E779DF388040}"/>
              </a:ext>
            </a:extLst>
          </p:cNvPr>
          <p:cNvSpPr txBox="1"/>
          <p:nvPr/>
        </p:nvSpPr>
        <p:spPr>
          <a:xfrm>
            <a:off x="700923" y="687994"/>
            <a:ext cx="1571649" cy="369332"/>
          </a:xfrm>
          <a:prstGeom prst="rect">
            <a:avLst/>
          </a:prstGeom>
          <a:noFill/>
        </p:spPr>
        <p:txBody>
          <a:bodyPr wrap="none" rtlCol="0">
            <a:spAutoFit/>
          </a:bodyPr>
          <a:lstStyle/>
          <a:p>
            <a:r>
              <a:rPr lang="nl-BE" dirty="0">
                <a:solidFill>
                  <a:srgbClr val="00B050"/>
                </a:solidFill>
              </a:rPr>
              <a:t>grote bladeren</a:t>
            </a:r>
          </a:p>
        </p:txBody>
      </p:sp>
      <p:sp>
        <p:nvSpPr>
          <p:cNvPr id="7" name="Pijl: omlaag 6">
            <a:extLst>
              <a:ext uri="{FF2B5EF4-FFF2-40B4-BE49-F238E27FC236}">
                <a16:creationId xmlns:a16="http://schemas.microsoft.com/office/drawing/2014/main" id="{C6DDDCE6-4213-2BEC-EF9C-3E32F4287498}"/>
              </a:ext>
            </a:extLst>
          </p:cNvPr>
          <p:cNvSpPr/>
          <p:nvPr/>
        </p:nvSpPr>
        <p:spPr bwMode="auto">
          <a:xfrm>
            <a:off x="1918826" y="1044352"/>
            <a:ext cx="216024" cy="792088"/>
          </a:xfrm>
          <a:prstGeom prst="downArrow">
            <a:avLst/>
          </a:prstGeom>
          <a:solidFill>
            <a:srgbClr val="92D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Pijl: omlaag 7">
            <a:extLst>
              <a:ext uri="{FF2B5EF4-FFF2-40B4-BE49-F238E27FC236}">
                <a16:creationId xmlns:a16="http://schemas.microsoft.com/office/drawing/2014/main" id="{CC8BE365-35CA-439A-1098-1E6071CC4D46}"/>
              </a:ext>
            </a:extLst>
          </p:cNvPr>
          <p:cNvSpPr/>
          <p:nvPr/>
        </p:nvSpPr>
        <p:spPr bwMode="auto">
          <a:xfrm>
            <a:off x="2452378" y="1044352"/>
            <a:ext cx="216024" cy="492840"/>
          </a:xfrm>
          <a:prstGeom prst="downArrow">
            <a:avLst/>
          </a:prstGeom>
          <a:solidFill>
            <a:srgbClr val="92D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kstvak 8">
            <a:extLst>
              <a:ext uri="{FF2B5EF4-FFF2-40B4-BE49-F238E27FC236}">
                <a16:creationId xmlns:a16="http://schemas.microsoft.com/office/drawing/2014/main" id="{B9E7CFFB-CE32-4C2D-A3BC-92C9026E3930}"/>
              </a:ext>
            </a:extLst>
          </p:cNvPr>
          <p:cNvSpPr txBox="1"/>
          <p:nvPr/>
        </p:nvSpPr>
        <p:spPr>
          <a:xfrm>
            <a:off x="2431336" y="688126"/>
            <a:ext cx="649537" cy="369332"/>
          </a:xfrm>
          <a:prstGeom prst="rect">
            <a:avLst/>
          </a:prstGeom>
          <a:noFill/>
        </p:spPr>
        <p:txBody>
          <a:bodyPr wrap="none" rtlCol="0">
            <a:spAutoFit/>
          </a:bodyPr>
          <a:lstStyle/>
          <a:p>
            <a:r>
              <a:rPr lang="nl-BE" dirty="0">
                <a:solidFill>
                  <a:srgbClr val="00B050"/>
                </a:solidFill>
              </a:rPr>
              <a:t>bloei</a:t>
            </a:r>
          </a:p>
        </p:txBody>
      </p:sp>
      <p:sp>
        <p:nvSpPr>
          <p:cNvPr id="12" name="Vrije vorm: vorm 11">
            <a:extLst>
              <a:ext uri="{FF2B5EF4-FFF2-40B4-BE49-F238E27FC236}">
                <a16:creationId xmlns:a16="http://schemas.microsoft.com/office/drawing/2014/main" id="{F3D920B1-D99D-406F-61F5-25C48BB3BCE0}"/>
              </a:ext>
            </a:extLst>
          </p:cNvPr>
          <p:cNvSpPr/>
          <p:nvPr/>
        </p:nvSpPr>
        <p:spPr bwMode="auto">
          <a:xfrm>
            <a:off x="2485017" y="5271248"/>
            <a:ext cx="4445028" cy="963174"/>
          </a:xfrm>
          <a:custGeom>
            <a:avLst/>
            <a:gdLst>
              <a:gd name="connsiteX0" fmla="*/ 0 w 4034118"/>
              <a:gd name="connsiteY0" fmla="*/ 0 h 1097280"/>
              <a:gd name="connsiteX1" fmla="*/ 968188 w 4034118"/>
              <a:gd name="connsiteY1" fmla="*/ 806824 h 1097280"/>
              <a:gd name="connsiteX2" fmla="*/ 1785769 w 4034118"/>
              <a:gd name="connsiteY2" fmla="*/ 1021976 h 1097280"/>
              <a:gd name="connsiteX3" fmla="*/ 4034118 w 4034118"/>
              <a:gd name="connsiteY3" fmla="*/ 1097280 h 1097280"/>
              <a:gd name="connsiteX0" fmla="*/ 0 w 4292301"/>
              <a:gd name="connsiteY0" fmla="*/ 0 h 946673"/>
              <a:gd name="connsiteX1" fmla="*/ 1226371 w 4292301"/>
              <a:gd name="connsiteY1" fmla="*/ 656217 h 946673"/>
              <a:gd name="connsiteX2" fmla="*/ 2043952 w 4292301"/>
              <a:gd name="connsiteY2" fmla="*/ 871369 h 946673"/>
              <a:gd name="connsiteX3" fmla="*/ 4292301 w 4292301"/>
              <a:gd name="connsiteY3" fmla="*/ 946673 h 946673"/>
              <a:gd name="connsiteX0" fmla="*/ 0 w 4292301"/>
              <a:gd name="connsiteY0" fmla="*/ 0 h 946673"/>
              <a:gd name="connsiteX1" fmla="*/ 1054249 w 4292301"/>
              <a:gd name="connsiteY1" fmla="*/ 645459 h 946673"/>
              <a:gd name="connsiteX2" fmla="*/ 2043952 w 4292301"/>
              <a:gd name="connsiteY2" fmla="*/ 871369 h 946673"/>
              <a:gd name="connsiteX3" fmla="*/ 4292301 w 4292301"/>
              <a:gd name="connsiteY3" fmla="*/ 946673 h 946673"/>
              <a:gd name="connsiteX0" fmla="*/ 0 w 4302817"/>
              <a:gd name="connsiteY0" fmla="*/ 0 h 1026003"/>
              <a:gd name="connsiteX1" fmla="*/ 1054249 w 4302817"/>
              <a:gd name="connsiteY1" fmla="*/ 645459 h 1026003"/>
              <a:gd name="connsiteX2" fmla="*/ 2043952 w 4302817"/>
              <a:gd name="connsiteY2" fmla="*/ 871369 h 1026003"/>
              <a:gd name="connsiteX3" fmla="*/ 4302817 w 4302817"/>
              <a:gd name="connsiteY3" fmla="*/ 1026003 h 1026003"/>
              <a:gd name="connsiteX0" fmla="*/ 0 w 4302817"/>
              <a:gd name="connsiteY0" fmla="*/ 0 h 1026003"/>
              <a:gd name="connsiteX1" fmla="*/ 1054249 w 4302817"/>
              <a:gd name="connsiteY1" fmla="*/ 645459 h 1026003"/>
              <a:gd name="connsiteX2" fmla="*/ 2043952 w 4302817"/>
              <a:gd name="connsiteY2" fmla="*/ 928033 h 1026003"/>
              <a:gd name="connsiteX3" fmla="*/ 4302817 w 4302817"/>
              <a:gd name="connsiteY3" fmla="*/ 1026003 h 1026003"/>
              <a:gd name="connsiteX0" fmla="*/ 0 w 4302817"/>
              <a:gd name="connsiteY0" fmla="*/ 0 h 1026003"/>
              <a:gd name="connsiteX1" fmla="*/ 822914 w 4302817"/>
              <a:gd name="connsiteY1" fmla="*/ 600128 h 1026003"/>
              <a:gd name="connsiteX2" fmla="*/ 2043952 w 4302817"/>
              <a:gd name="connsiteY2" fmla="*/ 928033 h 1026003"/>
              <a:gd name="connsiteX3" fmla="*/ 4302817 w 4302817"/>
              <a:gd name="connsiteY3" fmla="*/ 1026003 h 1026003"/>
              <a:gd name="connsiteX0" fmla="*/ 0 w 4323847"/>
              <a:gd name="connsiteY0" fmla="*/ 0 h 969339"/>
              <a:gd name="connsiteX1" fmla="*/ 822914 w 4323847"/>
              <a:gd name="connsiteY1" fmla="*/ 600128 h 969339"/>
              <a:gd name="connsiteX2" fmla="*/ 2043952 w 4323847"/>
              <a:gd name="connsiteY2" fmla="*/ 928033 h 969339"/>
              <a:gd name="connsiteX3" fmla="*/ 4323847 w 4323847"/>
              <a:gd name="connsiteY3" fmla="*/ 969339 h 969339"/>
              <a:gd name="connsiteX0" fmla="*/ 0 w 4344877"/>
              <a:gd name="connsiteY0" fmla="*/ 0 h 1014671"/>
              <a:gd name="connsiteX1" fmla="*/ 822914 w 4344877"/>
              <a:gd name="connsiteY1" fmla="*/ 600128 h 1014671"/>
              <a:gd name="connsiteX2" fmla="*/ 2043952 w 4344877"/>
              <a:gd name="connsiteY2" fmla="*/ 928033 h 1014671"/>
              <a:gd name="connsiteX3" fmla="*/ 4344877 w 4344877"/>
              <a:gd name="connsiteY3" fmla="*/ 1014671 h 1014671"/>
            </a:gdLst>
            <a:ahLst/>
            <a:cxnLst>
              <a:cxn ang="0">
                <a:pos x="connsiteX0" y="connsiteY0"/>
              </a:cxn>
              <a:cxn ang="0">
                <a:pos x="connsiteX1" y="connsiteY1"/>
              </a:cxn>
              <a:cxn ang="0">
                <a:pos x="connsiteX2" y="connsiteY2"/>
              </a:cxn>
              <a:cxn ang="0">
                <a:pos x="connsiteX3" y="connsiteY3"/>
              </a:cxn>
            </a:cxnLst>
            <a:rect l="l" t="t" r="r" b="b"/>
            <a:pathLst>
              <a:path w="4344877" h="1014671">
                <a:moveTo>
                  <a:pt x="0" y="0"/>
                </a:moveTo>
                <a:cubicBezTo>
                  <a:pt x="335280" y="318247"/>
                  <a:pt x="482255" y="445456"/>
                  <a:pt x="822914" y="600128"/>
                </a:cubicBezTo>
                <a:cubicBezTo>
                  <a:pt x="1163573" y="754800"/>
                  <a:pt x="1532964" y="879624"/>
                  <a:pt x="2043952" y="928033"/>
                </a:cubicBezTo>
                <a:cubicBezTo>
                  <a:pt x="2554940" y="976442"/>
                  <a:pt x="3476196" y="1001223"/>
                  <a:pt x="4344877" y="1014671"/>
                </a:cubicBezTo>
              </a:path>
            </a:pathLst>
          </a:custGeom>
          <a:noFill/>
          <a:ln w="38100" cap="flat" cmpd="sng" algn="ctr">
            <a:solidFill>
              <a:srgbClr val="FF0000"/>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382905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7159891-5E1B-FFDB-5C73-0ED95EBD5221}"/>
              </a:ext>
            </a:extLst>
          </p:cNvPr>
          <p:cNvPicPr>
            <a:picLocks noChangeAspect="1"/>
          </p:cNvPicPr>
          <p:nvPr/>
        </p:nvPicPr>
        <p:blipFill>
          <a:blip r:embed="rId3"/>
          <a:stretch>
            <a:fillRect/>
          </a:stretch>
        </p:blipFill>
        <p:spPr>
          <a:xfrm>
            <a:off x="12576" y="1340768"/>
            <a:ext cx="9131424" cy="3552629"/>
          </a:xfrm>
          <a:prstGeom prst="rect">
            <a:avLst/>
          </a:prstGeom>
        </p:spPr>
      </p:pic>
      <p:sp>
        <p:nvSpPr>
          <p:cNvPr id="3" name="Tekstvak 2">
            <a:extLst>
              <a:ext uri="{FF2B5EF4-FFF2-40B4-BE49-F238E27FC236}">
                <a16:creationId xmlns:a16="http://schemas.microsoft.com/office/drawing/2014/main" id="{298EA81D-E65C-CDE2-AD99-709A096E99EF}"/>
              </a:ext>
            </a:extLst>
          </p:cNvPr>
          <p:cNvSpPr txBox="1"/>
          <p:nvPr/>
        </p:nvSpPr>
        <p:spPr>
          <a:xfrm>
            <a:off x="1294240" y="457507"/>
            <a:ext cx="6542945" cy="523220"/>
          </a:xfrm>
          <a:prstGeom prst="rect">
            <a:avLst/>
          </a:prstGeom>
          <a:noFill/>
        </p:spPr>
        <p:txBody>
          <a:bodyPr wrap="none" rtlCol="0">
            <a:spAutoFit/>
          </a:bodyPr>
          <a:lstStyle/>
          <a:p>
            <a:r>
              <a:rPr lang="nl-BE" sz="2800" dirty="0"/>
              <a:t>Kan zo goed als overal worden aangetroffen</a:t>
            </a:r>
          </a:p>
        </p:txBody>
      </p:sp>
    </p:spTree>
    <p:extLst>
      <p:ext uri="{BB962C8B-B14F-4D97-AF65-F5344CB8AC3E}">
        <p14:creationId xmlns:p14="http://schemas.microsoft.com/office/powerpoint/2010/main" val="262691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ips.waarnemingen.be/fotonew/6/50249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475656" y="3861048"/>
            <a:ext cx="6622504" cy="1728192"/>
          </a:xfrm>
          <a:solidFill>
            <a:schemeClr val="bg1">
              <a:lumMod val="75000"/>
              <a:alpha val="60000"/>
            </a:schemeClr>
          </a:solidFill>
        </p:spPr>
        <p:txBody>
          <a:bodyPr>
            <a:noAutofit/>
          </a:bodyPr>
          <a:lstStyle/>
          <a:p>
            <a:pPr>
              <a:spcBef>
                <a:spcPts val="0"/>
              </a:spcBef>
            </a:pPr>
            <a:r>
              <a:rPr lang="nl-BE" sz="5400">
                <a:solidFill>
                  <a:srgbClr val="0070C0"/>
                </a:solidFill>
                <a:effectLst>
                  <a:outerShdw blurRad="38100" dist="38100" dir="2700000" algn="tl">
                    <a:srgbClr val="000000">
                      <a:alpha val="43137"/>
                    </a:srgbClr>
                  </a:outerShdw>
                </a:effectLst>
              </a:rPr>
              <a:t>Reuzenberenklauw</a:t>
            </a:r>
            <a:br>
              <a:rPr lang="nl-BE" sz="5400">
                <a:solidFill>
                  <a:srgbClr val="0070C0"/>
                </a:solidFill>
                <a:effectLst>
                  <a:outerShdw blurRad="38100" dist="38100" dir="2700000" algn="tl">
                    <a:srgbClr val="000000">
                      <a:alpha val="43137"/>
                    </a:srgbClr>
                  </a:outerShdw>
                </a:effectLst>
              </a:rPr>
            </a:br>
            <a:r>
              <a:rPr lang="nl-BE" sz="5400">
                <a:solidFill>
                  <a:srgbClr val="0070C0"/>
                </a:solidFill>
                <a:effectLst>
                  <a:outerShdw blurRad="38100" dist="38100" dir="2700000" algn="tl">
                    <a:srgbClr val="000000">
                      <a:alpha val="43137"/>
                    </a:srgbClr>
                  </a:outerShdw>
                </a:effectLst>
              </a:rPr>
              <a:t>en gelijkende soorten</a:t>
            </a:r>
          </a:p>
        </p:txBody>
      </p:sp>
      <p:sp>
        <p:nvSpPr>
          <p:cNvPr id="3" name="Tekstvak 2"/>
          <p:cNvSpPr txBox="1"/>
          <p:nvPr/>
        </p:nvSpPr>
        <p:spPr>
          <a:xfrm>
            <a:off x="106952" y="6523844"/>
            <a:ext cx="2522229" cy="276999"/>
          </a:xfrm>
          <a:prstGeom prst="rect">
            <a:avLst/>
          </a:prstGeom>
          <a:noFill/>
        </p:spPr>
        <p:txBody>
          <a:bodyPr wrap="none" rtlCol="0">
            <a:spAutoFit/>
          </a:bodyPr>
          <a:lstStyle/>
          <a:p>
            <a:r>
              <a:rPr lang="nl-BE" sz="1200">
                <a:solidFill>
                  <a:schemeClr val="bg1">
                    <a:lumMod val="75000"/>
                  </a:schemeClr>
                </a:solidFill>
              </a:rPr>
              <a:t>Foto Reuzenberenklauw: Luc Clarysse</a:t>
            </a:r>
          </a:p>
        </p:txBody>
      </p:sp>
    </p:spTree>
    <p:extLst>
      <p:ext uri="{BB962C8B-B14F-4D97-AF65-F5344CB8AC3E}">
        <p14:creationId xmlns:p14="http://schemas.microsoft.com/office/powerpoint/2010/main" val="32958375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ps.waarnemingen.be/fotonew/3/356038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79"/>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http://static.panoramio.com/photos/original/2291019.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2547190"/>
            <a:ext cx="4322407"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http://bin.snmmd.nl/m/m1nzhwia3jky.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 y="4167370"/>
            <a:ext cx="4788300" cy="269062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9650" y="2818533"/>
            <a:ext cx="8229600" cy="1143000"/>
          </a:xfrm>
        </p:spPr>
        <p:txBody>
          <a:bodyPr/>
          <a:lstStyle/>
          <a:p>
            <a:pPr algn="l"/>
            <a:r>
              <a:rPr lang="nl-BE" dirty="0">
                <a:solidFill>
                  <a:schemeClr val="bg1"/>
                </a:solidFill>
                <a:effectLst>
                  <a:outerShdw blurRad="38100" dist="38100" dir="2700000" algn="tl">
                    <a:srgbClr val="000000">
                      <a:alpha val="43137"/>
                    </a:srgbClr>
                  </a:outerShdw>
                </a:effectLst>
              </a:rPr>
              <a:t>Reuzenberenklauw</a:t>
            </a:r>
          </a:p>
        </p:txBody>
      </p:sp>
      <p:pic>
        <p:nvPicPr>
          <p:cNvPr id="1026" name="Picture 2" descr="C:\Users\OD\Pictures\1 SOORTEN\ACTIES\Acties Flora\Exotenbestrijding\Reuzenberenklauw filmpje 2014\P10501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6552" y="169389"/>
            <a:ext cx="2894426" cy="21708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OD\Pictures\1 SOORTEN\ACTIES\Acties Flora\Exotenbestrijding\Reuzenberenklauw_Dave Vanhee\foto's Bere\IMG3.jpg">
            <a:extLst>
              <a:ext uri="{FF2B5EF4-FFF2-40B4-BE49-F238E27FC236}">
                <a16:creationId xmlns:a16="http://schemas.microsoft.com/office/drawing/2014/main" id="{6023899D-1A29-CB3B-841C-B65F178C633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5820"/>
          <a:stretch/>
        </p:blipFill>
        <p:spPr bwMode="auto">
          <a:xfrm>
            <a:off x="5377232" y="4389799"/>
            <a:ext cx="1571995" cy="246752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fruit&#10;&#10;Beschrijving automatisch gegenereerd met gemiddelde betrouwbaarheid">
            <a:extLst>
              <a:ext uri="{FF2B5EF4-FFF2-40B4-BE49-F238E27FC236}">
                <a16:creationId xmlns:a16="http://schemas.microsoft.com/office/drawing/2014/main" id="{0B5219D8-6C04-7572-B49B-7D411E59C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8138" y="5481228"/>
            <a:ext cx="1835696" cy="1376772"/>
          </a:xfrm>
          <a:prstGeom prst="rect">
            <a:avLst/>
          </a:prstGeom>
        </p:spPr>
      </p:pic>
    </p:spTree>
    <p:extLst>
      <p:ext uri="{BB962C8B-B14F-4D97-AF65-F5344CB8AC3E}">
        <p14:creationId xmlns:p14="http://schemas.microsoft.com/office/powerpoint/2010/main" val="33333291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7260" y="20016"/>
            <a:ext cx="8229600" cy="888704"/>
          </a:xfrm>
        </p:spPr>
        <p:txBody>
          <a:bodyPr/>
          <a:lstStyle/>
          <a:p>
            <a:r>
              <a:rPr lang="nl-BE"/>
              <a:t>Gewone berenklauw</a:t>
            </a:r>
          </a:p>
        </p:txBody>
      </p:sp>
      <p:pic>
        <p:nvPicPr>
          <p:cNvPr id="4098" name="Picture 2" descr="http://www.fryslansite.com/d-base/foto/Gewone_berenklau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696" y="975319"/>
            <a:ext cx="400050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knnvbollen.observatio.be/fotonew/9/197549.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9582" y="1268760"/>
            <a:ext cx="3515883" cy="2636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7" descr="Afbeeldi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9582" y="3966592"/>
            <a:ext cx="3522898" cy="23427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5441590" y="1412776"/>
            <a:ext cx="2126031" cy="369332"/>
          </a:xfrm>
          <a:prstGeom prst="rect">
            <a:avLst/>
          </a:prstGeom>
          <a:noFill/>
        </p:spPr>
        <p:txBody>
          <a:bodyPr wrap="none" rtlCol="0">
            <a:spAutoFit/>
          </a:bodyPr>
          <a:lstStyle/>
          <a:p>
            <a:r>
              <a:rPr lang="nl-BE">
                <a:solidFill>
                  <a:schemeClr val="bg1"/>
                </a:solidFill>
              </a:rPr>
              <a:t>Gewone berenklauw</a:t>
            </a:r>
          </a:p>
        </p:txBody>
      </p:sp>
      <p:sp>
        <p:nvSpPr>
          <p:cNvPr id="9" name="Tekstvak 8"/>
          <p:cNvSpPr txBox="1"/>
          <p:nvPr/>
        </p:nvSpPr>
        <p:spPr>
          <a:xfrm>
            <a:off x="5475882" y="5921968"/>
            <a:ext cx="1972591" cy="369332"/>
          </a:xfrm>
          <a:prstGeom prst="rect">
            <a:avLst/>
          </a:prstGeom>
          <a:noFill/>
        </p:spPr>
        <p:txBody>
          <a:bodyPr wrap="none" rtlCol="0">
            <a:spAutoFit/>
          </a:bodyPr>
          <a:lstStyle/>
          <a:p>
            <a:r>
              <a:rPr lang="nl-BE">
                <a:solidFill>
                  <a:schemeClr val="bg1"/>
                </a:solidFill>
              </a:rPr>
              <a:t>Reuzenberenklauw</a:t>
            </a:r>
          </a:p>
        </p:txBody>
      </p:sp>
      <p:sp>
        <p:nvSpPr>
          <p:cNvPr id="5" name="Ovaal 4"/>
          <p:cNvSpPr/>
          <p:nvPr/>
        </p:nvSpPr>
        <p:spPr>
          <a:xfrm>
            <a:off x="7745846" y="5022986"/>
            <a:ext cx="504056" cy="50405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p:cNvSpPr/>
          <p:nvPr/>
        </p:nvSpPr>
        <p:spPr>
          <a:xfrm>
            <a:off x="7241790" y="2335188"/>
            <a:ext cx="504056" cy="50405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106" name="Picture 10" descr="http://waarnemingen.be/fotonew/8/278334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3966592"/>
            <a:ext cx="2047110" cy="2780456"/>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6125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atuurbelevingessen.files.wordpress.com/2010/08/dscn0177.jpg">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0" y="337752"/>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w2.google.com/mw-panoramio/photos/medium/57189837.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5030637"/>
            <a:ext cx="1774617" cy="17107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levendenatuur.kahosl.be/lo/SNM04G10_mi008_500-23.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4725144"/>
            <a:ext cx="2688299" cy="20162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5205" y="0"/>
            <a:ext cx="8229600" cy="764704"/>
          </a:xfrm>
        </p:spPr>
        <p:txBody>
          <a:bodyPr/>
          <a:lstStyle/>
          <a:p>
            <a:r>
              <a:rPr lang="nl-BE"/>
              <a:t>Wilde peen</a:t>
            </a:r>
          </a:p>
        </p:txBody>
      </p:sp>
      <p:pic>
        <p:nvPicPr>
          <p:cNvPr id="5132" name="Picture 12" descr="http://agami.nl/pixaria.image.php?file=L3Zhci93d3cvdmhvc3RzL2FnYW1pLm5sL2h0dHBkb2NzL3Jlc291cmNlcy9saWJyYXJ5LzIwMDgtMDctMjAtMTAtMjgtNTUtMDQ2Mi82MzB4NjMwL0FHQU1JIFdpbGRlIHBlZW4gQmVya2hlaWRlIEthdHdpamsgTmV0aGVybGFuZHMgQXJub2xkIE1laWplciAwNTA3MjAwOF84N0MwNzk0LmpwZw==">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0232" y="296478"/>
            <a:ext cx="2208245" cy="331236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heuvelland.be/website/6735-www/version/default/part/ImageData/data/Rups%20koninginnenpage%20op%20venkel%201.jpg">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025" t="17894" r="10566" b="19453"/>
          <a:stretch/>
        </p:blipFill>
        <p:spPr bwMode="auto">
          <a:xfrm>
            <a:off x="7479160" y="3903473"/>
            <a:ext cx="1467812" cy="78452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kuleuven-kulak.be/kulakbiocampus/lage%20planten/Daucus%20carota%20-%20peen/Daucus%20carota-08-peen10-D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2121" y="4477899"/>
            <a:ext cx="3017959" cy="22634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38" name="Picture 18" descr="http://static.skynetblogs.be/media/5931/dyn005_original_836_672_pjpeg_23828_1613e5683a12271057dc6d8d625119bb.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03418" y="3789040"/>
            <a:ext cx="1280462" cy="102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2120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oom, buitenshuis, plant, gras&#10;&#10;Automatisch gegenereerde beschrijving">
            <a:extLst>
              <a:ext uri="{FF2B5EF4-FFF2-40B4-BE49-F238E27FC236}">
                <a16:creationId xmlns:a16="http://schemas.microsoft.com/office/drawing/2014/main" id="{F97F32D4-23E0-263B-B7CF-FDCE3A10CF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 t="15934" r="466" b="22286"/>
          <a:stretch/>
        </p:blipFill>
        <p:spPr>
          <a:xfrm>
            <a:off x="-19108" y="0"/>
            <a:ext cx="5652120" cy="2618910"/>
          </a:xfrm>
          <a:prstGeom prst="rect">
            <a:avLst/>
          </a:prstGeom>
          <a:ln>
            <a:solidFill>
              <a:schemeClr val="bg1"/>
            </a:solidFill>
          </a:ln>
        </p:spPr>
      </p:pic>
      <p:pic>
        <p:nvPicPr>
          <p:cNvPr id="11" name="Afbeelding 10" descr="Afbeelding met buitenshuis, boom, Aardplant, Vaatplant&#10;&#10;Automatisch gegenereerde beschrijving">
            <a:extLst>
              <a:ext uri="{FF2B5EF4-FFF2-40B4-BE49-F238E27FC236}">
                <a16:creationId xmlns:a16="http://schemas.microsoft.com/office/drawing/2014/main" id="{01E98501-F232-D183-0A77-FBBBDB0C7F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18910"/>
            <a:ext cx="5652120" cy="4239090"/>
          </a:xfrm>
          <a:prstGeom prst="rect">
            <a:avLst/>
          </a:prstGeom>
          <a:ln>
            <a:solidFill>
              <a:schemeClr val="bg1"/>
            </a:solidFill>
          </a:ln>
        </p:spPr>
      </p:pic>
      <p:pic>
        <p:nvPicPr>
          <p:cNvPr id="5" name="Afbeelding 4">
            <a:extLst>
              <a:ext uri="{FF2B5EF4-FFF2-40B4-BE49-F238E27FC236}">
                <a16:creationId xmlns:a16="http://schemas.microsoft.com/office/drawing/2014/main" id="{64A77467-B0B5-F721-9914-1019F285E1E4}"/>
              </a:ext>
            </a:extLst>
          </p:cNvPr>
          <p:cNvPicPr>
            <a:picLocks noChangeAspect="1"/>
          </p:cNvPicPr>
          <p:nvPr/>
        </p:nvPicPr>
        <p:blipFill>
          <a:blip r:embed="rId5"/>
          <a:stretch>
            <a:fillRect/>
          </a:stretch>
        </p:blipFill>
        <p:spPr>
          <a:xfrm>
            <a:off x="5504942" y="1555364"/>
            <a:ext cx="3639058" cy="5020376"/>
          </a:xfrm>
          <a:prstGeom prst="rect">
            <a:avLst/>
          </a:prstGeom>
        </p:spPr>
      </p:pic>
      <p:sp>
        <p:nvSpPr>
          <p:cNvPr id="12" name="Tekstvak 11">
            <a:extLst>
              <a:ext uri="{FF2B5EF4-FFF2-40B4-BE49-F238E27FC236}">
                <a16:creationId xmlns:a16="http://schemas.microsoft.com/office/drawing/2014/main" id="{98D4F4EF-C3BD-FD6D-A8B6-D5248A556F8B}"/>
              </a:ext>
            </a:extLst>
          </p:cNvPr>
          <p:cNvSpPr txBox="1"/>
          <p:nvPr/>
        </p:nvSpPr>
        <p:spPr>
          <a:xfrm>
            <a:off x="5714574" y="0"/>
            <a:ext cx="3347864" cy="1538883"/>
          </a:xfrm>
          <a:prstGeom prst="rect">
            <a:avLst/>
          </a:prstGeom>
          <a:noFill/>
        </p:spPr>
        <p:txBody>
          <a:bodyPr wrap="square" rtlCol="0">
            <a:spAutoFit/>
          </a:bodyPr>
          <a:lstStyle/>
          <a:p>
            <a:r>
              <a:rPr lang="nl-BE" sz="2000" b="1" dirty="0"/>
              <a:t>Woekert</a:t>
            </a:r>
            <a:r>
              <a:rPr lang="nl-BE" sz="2000" dirty="0"/>
              <a:t> op vochtige voedselrijke plaatsen in halfschaduw.</a:t>
            </a:r>
          </a:p>
          <a:p>
            <a:endParaRPr lang="nl-BE" sz="1050" dirty="0"/>
          </a:p>
          <a:p>
            <a:r>
              <a:rPr lang="nl-BE" sz="2000" dirty="0"/>
              <a:t>Sterk </a:t>
            </a:r>
            <a:r>
              <a:rPr lang="nl-BE" sz="2000" b="1" dirty="0" err="1"/>
              <a:t>fototoxisch</a:t>
            </a:r>
            <a:r>
              <a:rPr lang="nl-BE" sz="2000" b="1" dirty="0"/>
              <a:t> sap </a:t>
            </a:r>
            <a:r>
              <a:rPr lang="nl-BE" sz="2000" dirty="0"/>
              <a:t>!!! </a:t>
            </a:r>
          </a:p>
        </p:txBody>
      </p:sp>
      <p:pic>
        <p:nvPicPr>
          <p:cNvPr id="1028" name="Picture 4">
            <a:extLst>
              <a:ext uri="{FF2B5EF4-FFF2-40B4-BE49-F238E27FC236}">
                <a16:creationId xmlns:a16="http://schemas.microsoft.com/office/drawing/2014/main" id="{B844AD9A-764C-0187-D33F-6DE8FE8A501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100392" y="2865026"/>
            <a:ext cx="936104" cy="79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0823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D\Pictures\00 Te sorteren foto's\2013 mei\P101095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95536" y="-99392"/>
            <a:ext cx="8229600" cy="1143000"/>
          </a:xfrm>
        </p:spPr>
        <p:txBody>
          <a:bodyPr/>
          <a:lstStyle/>
          <a:p>
            <a:pPr algn="l"/>
            <a:r>
              <a:rPr lang="nl-BE" dirty="0"/>
              <a:t>Fluitenkruid</a:t>
            </a:r>
          </a:p>
        </p:txBody>
      </p:sp>
      <p:pic>
        <p:nvPicPr>
          <p:cNvPr id="6148" name="Picture 4" descr="http://databank.groenkennisnet.nl/Imagesonkruiden/fluitenkruid_veg_KULeuve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4811473"/>
            <a:ext cx="2460912" cy="184482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2.bp.blogspot.com/_NAn8-ZItaHE/S_GyTH26LTI/AAAAAAAAFi0/toHMq-zODPo/s1600/keuken+006.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9573" y="116633"/>
            <a:ext cx="278555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ruydthoeck.nl/upload_tmp/Anthriscus-sylvestris_MG_832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4649011"/>
            <a:ext cx="2932825" cy="200728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bosennatuur.files.wordpress.com/2013/04/bloeiend-fluitenkruid.jpg?w=630&amp;h=840">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915" y="2708920"/>
            <a:ext cx="2742867" cy="365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736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kuleuven-kulak.be/kulakbiocampus/lage%20planten/Angelica%20archangelica%20-%20Grote%20engelwortel/angelica%20archangelica-grote%20engelwortel-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80" y="256333"/>
            <a:ext cx="6073968" cy="455345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upload.wikimedia.org/wikipedia/commons/d/df/Angelica_archangelica_spring.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4384251"/>
            <a:ext cx="3461317" cy="229986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178" name="Picture 10" descr="http://schoepke.de/schfld/Angarch.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28" y="3815034"/>
            <a:ext cx="2757488" cy="2857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6" descr="http://inbeeld.middendelfland.net/md2008/ruigtes1.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9008" y="4930731"/>
            <a:ext cx="2470003" cy="17405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305125" y="254921"/>
            <a:ext cx="2736304"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b" anchorCtr="0" compatLnSpc="1">
            <a:prstTxWarp prst="textNoShape">
              <a:avLst/>
            </a:prstTxWarp>
          </a:bodyPr>
          <a:lstStyle/>
          <a:p>
            <a:pPr algn="l"/>
            <a:r>
              <a:rPr lang="nl-BE" sz="4000" dirty="0"/>
              <a:t>Grote</a:t>
            </a:r>
            <a:br>
              <a:rPr lang="nl-BE" sz="4000" dirty="0"/>
            </a:br>
            <a:r>
              <a:rPr lang="nl-BE" sz="4000" dirty="0"/>
              <a:t>engelwortel</a:t>
            </a:r>
          </a:p>
        </p:txBody>
      </p:sp>
      <p:pic>
        <p:nvPicPr>
          <p:cNvPr id="7170" name="Picture 2" descr="https://www.kuleuven-kulak.be/kulakbiocampus/lage%20planten/Angelica%20archangelica%20-%20Grote%20engelwortel/Angelica_archangelica-grote_engelwortel02.jpg">
            <a:hlinkClick r:id="rId11"/>
          </p:cNvPr>
          <p:cNvPicPr>
            <a:picLocks noGrp="1" noChangeAspect="1" noChangeArrowheads="1"/>
          </p:cNvPicPr>
          <p:nvPr>
            <p:ph idx="1"/>
          </p:nvPr>
        </p:nvPicPr>
        <p:blipFill>
          <a:blip r:embed="rId12" cstate="print">
            <a:extLst>
              <a:ext uri="{28A0092B-C50C-407E-A947-70E740481C1C}">
                <a14:useLocalDpi xmlns:a14="http://schemas.microsoft.com/office/drawing/2010/main" val="0"/>
              </a:ext>
            </a:extLst>
          </a:blip>
          <a:srcRect/>
          <a:stretch>
            <a:fillRect/>
          </a:stretch>
        </p:blipFill>
        <p:spPr bwMode="auto">
          <a:xfrm>
            <a:off x="5580112" y="1700808"/>
            <a:ext cx="3456384" cy="259228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431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aarnemingen.be/fotonew/3/47161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763521"/>
            <a:ext cx="3203509" cy="240263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419872" y="-61617"/>
            <a:ext cx="5319513" cy="825138"/>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b" anchorCtr="0" compatLnSpc="1">
            <a:prstTxWarp prst="textNoShape">
              <a:avLst/>
            </a:prstTxWarp>
          </a:bodyPr>
          <a:lstStyle/>
          <a:p>
            <a:pPr algn="l"/>
            <a:r>
              <a:rPr lang="nl-BE" sz="4800" dirty="0"/>
              <a:t>Gewone engelwortel</a:t>
            </a:r>
          </a:p>
        </p:txBody>
      </p:sp>
      <p:pic>
        <p:nvPicPr>
          <p:cNvPr id="8194" name="Picture 2" descr="http://waarnemingen.be/fotonew/5/4785425.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844824"/>
            <a:ext cx="2731780" cy="18200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196" name="Picture 4" descr="http://waarnemingen.be/fotonew/2/52115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8640"/>
            <a:ext cx="2664296" cy="35523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aarnemingen.be/fotonew/7/379775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861048"/>
            <a:ext cx="3888432" cy="2916324"/>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OD\Pictures\0 DIDACTISCH MATERIAAL\SOORTEN\Flora\Vochtige ruigte\Natte ruigte met engelwortel en koninginnekruid_Kemmelberg noor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1960" y="3861048"/>
            <a:ext cx="3888308" cy="29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029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80A577C-BAC1-5142-512D-BAD7F42F6CB7}"/>
              </a:ext>
            </a:extLst>
          </p:cNvPr>
          <p:cNvPicPr>
            <a:picLocks noChangeAspect="1"/>
          </p:cNvPicPr>
          <p:nvPr/>
        </p:nvPicPr>
        <p:blipFill>
          <a:blip r:embed="rId3"/>
          <a:stretch>
            <a:fillRect/>
          </a:stretch>
        </p:blipFill>
        <p:spPr>
          <a:xfrm>
            <a:off x="6336704" y="469109"/>
            <a:ext cx="2813490" cy="5990010"/>
          </a:xfrm>
          <a:prstGeom prst="rect">
            <a:avLst/>
          </a:prstGeom>
        </p:spPr>
      </p:pic>
      <p:pic>
        <p:nvPicPr>
          <p:cNvPr id="6" name="Afbeelding 5">
            <a:extLst>
              <a:ext uri="{FF2B5EF4-FFF2-40B4-BE49-F238E27FC236}">
                <a16:creationId xmlns:a16="http://schemas.microsoft.com/office/drawing/2014/main" id="{CCC954B3-F263-B194-2265-423035CEBEE5}"/>
              </a:ext>
            </a:extLst>
          </p:cNvPr>
          <p:cNvPicPr>
            <a:picLocks noChangeAspect="1"/>
          </p:cNvPicPr>
          <p:nvPr/>
        </p:nvPicPr>
        <p:blipFill rotWithShape="1">
          <a:blip r:embed="rId4"/>
          <a:srcRect l="839" r="1" b="10101"/>
          <a:stretch/>
        </p:blipFill>
        <p:spPr>
          <a:xfrm>
            <a:off x="0" y="469109"/>
            <a:ext cx="6228184" cy="5979563"/>
          </a:xfrm>
          <a:prstGeom prst="rect">
            <a:avLst/>
          </a:prstGeom>
        </p:spPr>
      </p:pic>
    </p:spTree>
    <p:extLst>
      <p:ext uri="{BB962C8B-B14F-4D97-AF65-F5344CB8AC3E}">
        <p14:creationId xmlns:p14="http://schemas.microsoft.com/office/powerpoint/2010/main" val="23032352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339" y="2996952"/>
            <a:ext cx="1705570"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ijdelijke aanduiding voor inhoud 2"/>
          <p:cNvSpPr>
            <a:spLocks noGrp="1"/>
          </p:cNvSpPr>
          <p:nvPr>
            <p:ph idx="1"/>
          </p:nvPr>
        </p:nvSpPr>
        <p:spPr>
          <a:xfrm>
            <a:off x="668260" y="1052736"/>
            <a:ext cx="7776864" cy="2672787"/>
          </a:xfrm>
        </p:spPr>
        <p:txBody>
          <a:bodyPr wrap="square">
            <a:spAutoFit/>
          </a:bodyPr>
          <a:lstStyle/>
          <a:p>
            <a:pPr marL="778428" lvl="6" indent="-457200" algn="l">
              <a:spcBef>
                <a:spcPts val="600"/>
              </a:spcBef>
              <a:buFont typeface="Arial" pitchFamily="34" charset="0"/>
              <a:buChar char="•"/>
            </a:pPr>
            <a:r>
              <a:rPr lang="nl-BE" sz="2400" dirty="0">
                <a:solidFill>
                  <a:schemeClr val="bg1">
                    <a:lumMod val="50000"/>
                  </a:schemeClr>
                </a:solidFill>
                <a:latin typeface="Ebrima" pitchFamily="2" charset="0"/>
                <a:ea typeface="Ebrima" pitchFamily="2" charset="0"/>
                <a:cs typeface="Ebrima" pitchFamily="2" charset="0"/>
              </a:rPr>
              <a:t>is in theorie </a:t>
            </a:r>
            <a:r>
              <a:rPr lang="nl-BE" sz="2400" dirty="0" err="1">
                <a:solidFill>
                  <a:schemeClr val="bg1">
                    <a:lumMod val="50000"/>
                  </a:schemeClr>
                </a:solidFill>
                <a:latin typeface="Ebrima" pitchFamily="2" charset="0"/>
                <a:ea typeface="Ebrima" pitchFamily="2" charset="0"/>
                <a:cs typeface="Ebrima" pitchFamily="2" charset="0"/>
              </a:rPr>
              <a:t>uitroeibaar</a:t>
            </a:r>
            <a:endParaRPr lang="nl-BE" sz="2400" dirty="0">
              <a:solidFill>
                <a:schemeClr val="bg1">
                  <a:lumMod val="50000"/>
                </a:schemeClr>
              </a:solidFill>
              <a:latin typeface="Ebrima" pitchFamily="2" charset="0"/>
              <a:ea typeface="Ebrima" pitchFamily="2" charset="0"/>
              <a:cs typeface="Ebrima" pitchFamily="2" charset="0"/>
            </a:endParaRPr>
          </a:p>
          <a:p>
            <a:pPr marL="778428" lvl="6" indent="-457200" algn="l">
              <a:spcBef>
                <a:spcPts val="600"/>
              </a:spcBef>
              <a:buFont typeface="Arial" pitchFamily="34" charset="0"/>
              <a:buChar char="•"/>
            </a:pPr>
            <a:r>
              <a:rPr lang="nl-BE" sz="2400" dirty="0">
                <a:solidFill>
                  <a:schemeClr val="bg1">
                    <a:lumMod val="50000"/>
                  </a:schemeClr>
                </a:solidFill>
                <a:latin typeface="Ebrima" pitchFamily="2" charset="0"/>
                <a:ea typeface="Ebrima" pitchFamily="2" charset="0"/>
                <a:cs typeface="Ebrima" pitchFamily="2" charset="0"/>
              </a:rPr>
              <a:t>gecoördineerde aanpak absoluut noodzakelijk</a:t>
            </a:r>
          </a:p>
          <a:p>
            <a:pPr marL="778428" lvl="6" indent="-457200" algn="l">
              <a:spcBef>
                <a:spcPts val="600"/>
              </a:spcBef>
              <a:buFont typeface="Arial" pitchFamily="34" charset="0"/>
              <a:buChar char="•"/>
            </a:pPr>
            <a:r>
              <a:rPr lang="nl-BE" sz="2400" dirty="0">
                <a:solidFill>
                  <a:schemeClr val="bg1">
                    <a:lumMod val="50000"/>
                  </a:schemeClr>
                </a:solidFill>
                <a:latin typeface="Ebrima" pitchFamily="2" charset="0"/>
                <a:ea typeface="Ebrima" pitchFamily="2" charset="0"/>
                <a:cs typeface="Ebrima" pitchFamily="2" charset="0"/>
              </a:rPr>
              <a:t>achillespees: doet iedereen mee ?</a:t>
            </a:r>
          </a:p>
          <a:p>
            <a:pPr marL="1099653" lvl="7" indent="-457200" algn="l">
              <a:spcBef>
                <a:spcPts val="600"/>
              </a:spcBef>
              <a:buFont typeface="Arial" pitchFamily="34" charset="0"/>
              <a:buChar char="•"/>
            </a:pPr>
            <a:endParaRPr lang="nl-BE" sz="2400" dirty="0">
              <a:solidFill>
                <a:schemeClr val="bg1">
                  <a:lumMod val="50000"/>
                </a:schemeClr>
              </a:solidFill>
              <a:latin typeface="Ebrima" pitchFamily="2" charset="0"/>
              <a:ea typeface="Ebrima" pitchFamily="2" charset="0"/>
              <a:cs typeface="Ebrima" pitchFamily="2" charset="0"/>
            </a:endParaRPr>
          </a:p>
          <a:p>
            <a:pPr marL="0" lvl="5" algn="l">
              <a:spcBef>
                <a:spcPts val="600"/>
              </a:spcBef>
            </a:pPr>
            <a:endParaRPr lang="nl-BE" sz="2400" dirty="0">
              <a:solidFill>
                <a:schemeClr val="bg1">
                  <a:lumMod val="50000"/>
                </a:schemeClr>
              </a:solidFill>
              <a:latin typeface="Ebrima" pitchFamily="2" charset="0"/>
              <a:ea typeface="Ebrima" pitchFamily="2" charset="0"/>
              <a:cs typeface="Ebrima" pitchFamily="2" charset="0"/>
            </a:endParaRPr>
          </a:p>
          <a:p>
            <a:pPr marL="457200" lvl="5" indent="-457200" algn="l">
              <a:spcBef>
                <a:spcPts val="600"/>
              </a:spcBef>
              <a:buFont typeface="Arial" pitchFamily="34" charset="0"/>
              <a:buChar char="•"/>
            </a:pPr>
            <a:endParaRPr lang="nl-BE" sz="2400" dirty="0">
              <a:solidFill>
                <a:schemeClr val="bg1">
                  <a:lumMod val="50000"/>
                </a:schemeClr>
              </a:solidFill>
              <a:latin typeface="Ebrima" pitchFamily="2" charset="0"/>
              <a:ea typeface="Ebrima" pitchFamily="2" charset="0"/>
              <a:cs typeface="Ebrima" pitchFamily="2" charset="0"/>
            </a:endParaRPr>
          </a:p>
        </p:txBody>
      </p:sp>
      <p:pic>
        <p:nvPicPr>
          <p:cNvPr id="2052" name="Picture 4" descr="Marino Goderis, Wim Verschatse, Danny Bossuyt en Tim Bogemans (Meulebeke) en Dave Vanhee, Jan Vandecavey en Peter Brouwers (provincie). (Foto 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2708920"/>
            <a:ext cx="5882637" cy="3917839"/>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8FDE6344-E58E-EFD5-8EC4-E310121CFC0C}"/>
              </a:ext>
            </a:extLst>
          </p:cNvPr>
          <p:cNvSpPr txBox="1">
            <a:spLocks/>
          </p:cNvSpPr>
          <p:nvPr/>
        </p:nvSpPr>
        <p:spPr>
          <a:xfrm>
            <a:off x="336350" y="406585"/>
            <a:ext cx="8640960" cy="579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t" anchorCtr="0" compatLnSpc="1">
            <a:prstTxWarp prst="textNoShape">
              <a:avLst/>
            </a:prstTxWarp>
            <a:spAutoFit/>
          </a:bodyPr>
          <a:lstStyle>
            <a:lvl1pPr fontAlgn="base">
              <a:spcBef>
                <a:spcPct val="0"/>
              </a:spcBef>
              <a:spcAft>
                <a:spcPct val="0"/>
              </a:spcAft>
              <a:defRPr sz="3600">
                <a:solidFill>
                  <a:srgbClr val="C00000"/>
                </a:solidFill>
                <a:latin typeface="Ebrima" pitchFamily="2" charset="0"/>
                <a:ea typeface="Ebrima" pitchFamily="2" charset="0"/>
                <a:cs typeface="Ebrima" pitchFamily="2" charset="0"/>
                <a:sym typeface="Gill Sans" charset="0"/>
              </a:defRPr>
            </a:lvl1pPr>
            <a:lvl2pPr algn="ctr" fontAlgn="base">
              <a:spcBef>
                <a:spcPct val="0"/>
              </a:spcBef>
              <a:spcAft>
                <a:spcPct val="0"/>
              </a:spcAft>
              <a:defRPr sz="5900">
                <a:latin typeface="Gill Sans" charset="0"/>
                <a:ea typeface="ヒラギノ角ゴ ProN W3" charset="0"/>
                <a:cs typeface="ヒラギノ角ゴ ProN W3" charset="0"/>
                <a:sym typeface="Gill Sans" charset="0"/>
              </a:defRPr>
            </a:lvl2pPr>
            <a:lvl3pPr algn="ctr" fontAlgn="base">
              <a:spcBef>
                <a:spcPct val="0"/>
              </a:spcBef>
              <a:spcAft>
                <a:spcPct val="0"/>
              </a:spcAft>
              <a:defRPr sz="5900">
                <a:latin typeface="Gill Sans" charset="0"/>
                <a:ea typeface="ヒラギノ角ゴ ProN W3" charset="0"/>
                <a:cs typeface="ヒラギノ角ゴ ProN W3" charset="0"/>
                <a:sym typeface="Gill Sans" charset="0"/>
              </a:defRPr>
            </a:lvl3pPr>
            <a:lvl4pPr algn="ctr" fontAlgn="base">
              <a:spcBef>
                <a:spcPct val="0"/>
              </a:spcBef>
              <a:spcAft>
                <a:spcPct val="0"/>
              </a:spcAft>
              <a:defRPr sz="5900">
                <a:latin typeface="Gill Sans" charset="0"/>
                <a:ea typeface="ヒラギノ角ゴ ProN W3" charset="0"/>
                <a:cs typeface="ヒラギノ角ゴ ProN W3" charset="0"/>
                <a:sym typeface="Gill Sans" charset="0"/>
              </a:defRPr>
            </a:lvl4pPr>
            <a:lvl5pPr algn="ctr" fontAlgn="base">
              <a:spcBef>
                <a:spcPct val="0"/>
              </a:spcBef>
              <a:spcAft>
                <a:spcPct val="0"/>
              </a:spcAft>
              <a:defRPr sz="5900">
                <a:latin typeface="Gill Sans" charset="0"/>
                <a:ea typeface="ヒラギノ角ゴ ProN W3" charset="0"/>
                <a:cs typeface="ヒラギノ角ゴ ProN W3" charset="0"/>
                <a:sym typeface="Gill Sans" charset="0"/>
              </a:defRPr>
            </a:lvl5pPr>
            <a:lvl6pPr marL="321225" algn="ctr" fontAlgn="base">
              <a:spcBef>
                <a:spcPct val="0"/>
              </a:spcBef>
              <a:spcAft>
                <a:spcPct val="0"/>
              </a:spcAft>
              <a:defRPr sz="5900">
                <a:latin typeface="Gill Sans" charset="0"/>
                <a:ea typeface="ヒラギノ角ゴ ProN W3" charset="0"/>
                <a:cs typeface="ヒラギノ角ゴ ProN W3" charset="0"/>
                <a:sym typeface="Gill Sans" charset="0"/>
              </a:defRPr>
            </a:lvl6pPr>
            <a:lvl7pPr marL="642453" algn="ctr" fontAlgn="base">
              <a:spcBef>
                <a:spcPct val="0"/>
              </a:spcBef>
              <a:spcAft>
                <a:spcPct val="0"/>
              </a:spcAft>
              <a:defRPr sz="5900">
                <a:latin typeface="Gill Sans" charset="0"/>
                <a:ea typeface="ヒラギノ角ゴ ProN W3" charset="0"/>
                <a:cs typeface="ヒラギノ角ゴ ProN W3" charset="0"/>
                <a:sym typeface="Gill Sans" charset="0"/>
              </a:defRPr>
            </a:lvl7pPr>
            <a:lvl8pPr marL="963678" algn="ctr" fontAlgn="base">
              <a:spcBef>
                <a:spcPct val="0"/>
              </a:spcBef>
              <a:spcAft>
                <a:spcPct val="0"/>
              </a:spcAft>
              <a:defRPr sz="5900">
                <a:latin typeface="Gill Sans" charset="0"/>
                <a:ea typeface="ヒラギノ角ゴ ProN W3" charset="0"/>
                <a:cs typeface="ヒラギノ角ゴ ProN W3" charset="0"/>
                <a:sym typeface="Gill Sans" charset="0"/>
              </a:defRPr>
            </a:lvl8pPr>
            <a:lvl9pPr marL="1284908" algn="ctr" fontAlgn="base">
              <a:spcBef>
                <a:spcPct val="0"/>
              </a:spcBef>
              <a:spcAft>
                <a:spcPct val="0"/>
              </a:spcAft>
              <a:defRPr sz="5900">
                <a:latin typeface="Gill Sans" charset="0"/>
                <a:ea typeface="ヒラギノ角ゴ ProN W3" charset="0"/>
                <a:cs typeface="ヒラギノ角ゴ ProN W3" charset="0"/>
                <a:sym typeface="Gill Sans" charset="0"/>
              </a:defRPr>
            </a:lvl9pPr>
          </a:lstStyle>
          <a:p>
            <a:r>
              <a:rPr lang="nl-BE" sz="3300"/>
              <a:t>Gecoördineerde aanpak in West-Vlaanderen</a:t>
            </a:r>
            <a:endParaRPr lang="nl-BE" sz="3300" dirty="0"/>
          </a:p>
        </p:txBody>
      </p:sp>
    </p:spTree>
    <p:extLst>
      <p:ext uri="{BB962C8B-B14F-4D97-AF65-F5344CB8AC3E}">
        <p14:creationId xmlns:p14="http://schemas.microsoft.com/office/powerpoint/2010/main" val="27223837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36350" y="406585"/>
            <a:ext cx="8640960" cy="579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t" anchorCtr="0" compatLnSpc="1">
            <a:prstTxWarp prst="textNoShape">
              <a:avLst/>
            </a:prstTxWarp>
            <a:spAutoFit/>
          </a:bodyPr>
          <a:lstStyle>
            <a:lvl1pPr fontAlgn="base">
              <a:spcBef>
                <a:spcPct val="0"/>
              </a:spcBef>
              <a:spcAft>
                <a:spcPct val="0"/>
              </a:spcAft>
              <a:defRPr sz="3600">
                <a:solidFill>
                  <a:srgbClr val="C00000"/>
                </a:solidFill>
                <a:latin typeface="Ebrima" pitchFamily="2" charset="0"/>
                <a:ea typeface="Ebrima" pitchFamily="2" charset="0"/>
                <a:cs typeface="Ebrima" pitchFamily="2" charset="0"/>
                <a:sym typeface="Gill Sans" charset="0"/>
              </a:defRPr>
            </a:lvl1pPr>
            <a:lvl2pPr algn="ctr" fontAlgn="base">
              <a:spcBef>
                <a:spcPct val="0"/>
              </a:spcBef>
              <a:spcAft>
                <a:spcPct val="0"/>
              </a:spcAft>
              <a:defRPr sz="5900">
                <a:latin typeface="Gill Sans" charset="0"/>
                <a:ea typeface="ヒラギノ角ゴ ProN W3" charset="0"/>
                <a:cs typeface="ヒラギノ角ゴ ProN W3" charset="0"/>
                <a:sym typeface="Gill Sans" charset="0"/>
              </a:defRPr>
            </a:lvl2pPr>
            <a:lvl3pPr algn="ctr" fontAlgn="base">
              <a:spcBef>
                <a:spcPct val="0"/>
              </a:spcBef>
              <a:spcAft>
                <a:spcPct val="0"/>
              </a:spcAft>
              <a:defRPr sz="5900">
                <a:latin typeface="Gill Sans" charset="0"/>
                <a:ea typeface="ヒラギノ角ゴ ProN W3" charset="0"/>
                <a:cs typeface="ヒラギノ角ゴ ProN W3" charset="0"/>
                <a:sym typeface="Gill Sans" charset="0"/>
              </a:defRPr>
            </a:lvl3pPr>
            <a:lvl4pPr algn="ctr" fontAlgn="base">
              <a:spcBef>
                <a:spcPct val="0"/>
              </a:spcBef>
              <a:spcAft>
                <a:spcPct val="0"/>
              </a:spcAft>
              <a:defRPr sz="5900">
                <a:latin typeface="Gill Sans" charset="0"/>
                <a:ea typeface="ヒラギノ角ゴ ProN W3" charset="0"/>
                <a:cs typeface="ヒラギノ角ゴ ProN W3" charset="0"/>
                <a:sym typeface="Gill Sans" charset="0"/>
              </a:defRPr>
            </a:lvl4pPr>
            <a:lvl5pPr algn="ctr" fontAlgn="base">
              <a:spcBef>
                <a:spcPct val="0"/>
              </a:spcBef>
              <a:spcAft>
                <a:spcPct val="0"/>
              </a:spcAft>
              <a:defRPr sz="5900">
                <a:latin typeface="Gill Sans" charset="0"/>
                <a:ea typeface="ヒラギノ角ゴ ProN W3" charset="0"/>
                <a:cs typeface="ヒラギノ角ゴ ProN W3" charset="0"/>
                <a:sym typeface="Gill Sans" charset="0"/>
              </a:defRPr>
            </a:lvl5pPr>
            <a:lvl6pPr marL="321225" algn="ctr" fontAlgn="base">
              <a:spcBef>
                <a:spcPct val="0"/>
              </a:spcBef>
              <a:spcAft>
                <a:spcPct val="0"/>
              </a:spcAft>
              <a:defRPr sz="5900">
                <a:latin typeface="Gill Sans" charset="0"/>
                <a:ea typeface="ヒラギノ角ゴ ProN W3" charset="0"/>
                <a:cs typeface="ヒラギノ角ゴ ProN W3" charset="0"/>
                <a:sym typeface="Gill Sans" charset="0"/>
              </a:defRPr>
            </a:lvl6pPr>
            <a:lvl7pPr marL="642453" algn="ctr" fontAlgn="base">
              <a:spcBef>
                <a:spcPct val="0"/>
              </a:spcBef>
              <a:spcAft>
                <a:spcPct val="0"/>
              </a:spcAft>
              <a:defRPr sz="5900">
                <a:latin typeface="Gill Sans" charset="0"/>
                <a:ea typeface="ヒラギノ角ゴ ProN W3" charset="0"/>
                <a:cs typeface="ヒラギノ角ゴ ProN W3" charset="0"/>
                <a:sym typeface="Gill Sans" charset="0"/>
              </a:defRPr>
            </a:lvl7pPr>
            <a:lvl8pPr marL="963678" algn="ctr" fontAlgn="base">
              <a:spcBef>
                <a:spcPct val="0"/>
              </a:spcBef>
              <a:spcAft>
                <a:spcPct val="0"/>
              </a:spcAft>
              <a:defRPr sz="5900">
                <a:latin typeface="Gill Sans" charset="0"/>
                <a:ea typeface="ヒラギノ角ゴ ProN W3" charset="0"/>
                <a:cs typeface="ヒラギノ角ゴ ProN W3" charset="0"/>
                <a:sym typeface="Gill Sans" charset="0"/>
              </a:defRPr>
            </a:lvl8pPr>
            <a:lvl9pPr marL="1284908" algn="ctr" fontAlgn="base">
              <a:spcBef>
                <a:spcPct val="0"/>
              </a:spcBef>
              <a:spcAft>
                <a:spcPct val="0"/>
              </a:spcAft>
              <a:defRPr sz="5900">
                <a:latin typeface="Gill Sans" charset="0"/>
                <a:ea typeface="ヒラギノ角ゴ ProN W3" charset="0"/>
                <a:cs typeface="ヒラギノ角ゴ ProN W3" charset="0"/>
                <a:sym typeface="Gill Sans" charset="0"/>
              </a:defRPr>
            </a:lvl9pPr>
          </a:lstStyle>
          <a:p>
            <a:r>
              <a:rPr lang="nl-BE" sz="3300"/>
              <a:t>Gecoördineerde aanpak in West-Vlaanderen</a:t>
            </a:r>
            <a:endParaRPr lang="nl-BE" sz="3300" dirty="0"/>
          </a:p>
        </p:txBody>
      </p:sp>
      <p:sp>
        <p:nvSpPr>
          <p:cNvPr id="5" name="Rechthoek 4"/>
          <p:cNvSpPr/>
          <p:nvPr/>
        </p:nvSpPr>
        <p:spPr>
          <a:xfrm>
            <a:off x="740048" y="1416618"/>
            <a:ext cx="7833564" cy="4693593"/>
          </a:xfrm>
          <a:prstGeom prst="rect">
            <a:avLst/>
          </a:prstGeom>
        </p:spPr>
        <p:txBody>
          <a:bodyPr wrap="square">
            <a:spAutoFit/>
          </a:bodyPr>
          <a:lstStyle/>
          <a:p>
            <a:pPr marL="0" lvl="5" indent="-271289">
              <a:spcBef>
                <a:spcPts val="600"/>
              </a:spcBef>
            </a:pPr>
            <a:r>
              <a:rPr lang="nl-BE" sz="2000" b="1" dirty="0">
                <a:solidFill>
                  <a:srgbClr val="C00000"/>
                </a:solidFill>
                <a:latin typeface="Ebrima" pitchFamily="2" charset="0"/>
                <a:ea typeface="Ebrima" pitchFamily="2" charset="0"/>
                <a:cs typeface="Ebrima" pitchFamily="2" charset="0"/>
              </a:rPr>
              <a:t>Sinds 2015</a:t>
            </a:r>
          </a:p>
          <a:p>
            <a:pPr marL="185587" lvl="6">
              <a:spcBef>
                <a:spcPts val="600"/>
              </a:spcBef>
            </a:pPr>
            <a:endParaRPr lang="nl-BE" sz="1600" b="1" dirty="0">
              <a:solidFill>
                <a:srgbClr val="C00000"/>
              </a:solidFill>
              <a:latin typeface="Ebrima" pitchFamily="2" charset="0"/>
              <a:ea typeface="Ebrima" pitchFamily="2" charset="0"/>
              <a:cs typeface="Ebrima" pitchFamily="2" charset="0"/>
            </a:endParaRPr>
          </a:p>
          <a:p>
            <a:pPr marL="185587" lvl="6">
              <a:spcBef>
                <a:spcPts val="600"/>
              </a:spcBef>
            </a:pPr>
            <a:r>
              <a:rPr lang="nl-BE" sz="1600" b="1" dirty="0">
                <a:solidFill>
                  <a:srgbClr val="C00000"/>
                </a:solidFill>
                <a:latin typeface="Ebrima" pitchFamily="2" charset="0"/>
                <a:ea typeface="Ebrima" pitchFamily="2" charset="0"/>
                <a:cs typeface="Ebrima" pitchFamily="2" charset="0"/>
              </a:rPr>
              <a:t>Inventarisatie</a:t>
            </a:r>
            <a:r>
              <a:rPr lang="nl-BE" sz="1600" b="1" dirty="0">
                <a:solidFill>
                  <a:schemeClr val="accent2">
                    <a:lumMod val="50000"/>
                  </a:schemeClr>
                </a:solidFill>
                <a:latin typeface="Ebrima" pitchFamily="2" charset="0"/>
                <a:ea typeface="Ebrima" pitchFamily="2" charset="0"/>
                <a:cs typeface="Ebrima" pitchFamily="2" charset="0"/>
              </a:rPr>
              <a:t> </a:t>
            </a:r>
            <a:r>
              <a:rPr lang="nl-BE" sz="1600" dirty="0">
                <a:solidFill>
                  <a:schemeClr val="accent2">
                    <a:lumMod val="50000"/>
                  </a:schemeClr>
                </a:solidFill>
                <a:latin typeface="Ebrima" pitchFamily="2" charset="0"/>
                <a:ea typeface="Ebrima" pitchFamily="2" charset="0"/>
                <a:cs typeface="Ebrima" pitchFamily="2" charset="0"/>
              </a:rPr>
              <a:t>blijft gecentraliseerd bij </a:t>
            </a:r>
            <a:r>
              <a:rPr lang="nl-BE" sz="1600" dirty="0">
                <a:solidFill>
                  <a:srgbClr val="C00000"/>
                </a:solidFill>
                <a:latin typeface="Ebrima" pitchFamily="2" charset="0"/>
                <a:ea typeface="Ebrima" pitchFamily="2" charset="0"/>
                <a:cs typeface="Ebrima" pitchFamily="2" charset="0"/>
              </a:rPr>
              <a:t>provincie</a:t>
            </a:r>
            <a:r>
              <a:rPr lang="nl-BE" sz="1600" dirty="0">
                <a:solidFill>
                  <a:schemeClr val="accent2">
                    <a:lumMod val="50000"/>
                  </a:schemeClr>
                </a:solidFill>
                <a:latin typeface="Ebrima" pitchFamily="2" charset="0"/>
                <a:ea typeface="Ebrima" pitchFamily="2" charset="0"/>
                <a:cs typeface="Ebrima" pitchFamily="2" charset="0"/>
              </a:rPr>
              <a:t> (</a:t>
            </a:r>
            <a:r>
              <a:rPr lang="nl-BE" sz="1600" dirty="0" err="1">
                <a:solidFill>
                  <a:schemeClr val="accent2">
                    <a:lumMod val="50000"/>
                  </a:schemeClr>
                </a:solidFill>
                <a:latin typeface="Ebrima" pitchFamily="2" charset="0"/>
                <a:ea typeface="Ebrima" pitchFamily="2" charset="0"/>
                <a:cs typeface="Ebrima" pitchFamily="2" charset="0"/>
              </a:rPr>
              <a:t>Minawa</a:t>
            </a:r>
            <a:r>
              <a:rPr lang="nl-BE" sz="1600" dirty="0">
                <a:solidFill>
                  <a:schemeClr val="accent2">
                    <a:lumMod val="50000"/>
                  </a:schemeClr>
                </a:solidFill>
                <a:latin typeface="Ebrima" pitchFamily="2" charset="0"/>
                <a:ea typeface="Ebrima" pitchFamily="2" charset="0"/>
                <a:cs typeface="Ebrima" pitchFamily="2" charset="0"/>
              </a:rPr>
              <a:t>)</a:t>
            </a:r>
            <a:r>
              <a:rPr lang="nl-BE" sz="1600" b="1" dirty="0">
                <a:solidFill>
                  <a:schemeClr val="accent2">
                    <a:lumMod val="50000"/>
                  </a:schemeClr>
                </a:solidFill>
                <a:latin typeface="Ebrima" pitchFamily="2" charset="0"/>
                <a:ea typeface="Ebrima" pitchFamily="2" charset="0"/>
                <a:cs typeface="Ebrima" pitchFamily="2" charset="0"/>
              </a:rPr>
              <a:t>:</a:t>
            </a:r>
            <a:endParaRPr lang="nl-BE" sz="1600" dirty="0">
              <a:solidFill>
                <a:schemeClr val="accent2">
                  <a:lumMod val="50000"/>
                </a:schemeClr>
              </a:solidFill>
              <a:latin typeface="Ebrima" pitchFamily="2" charset="0"/>
              <a:ea typeface="Ebrima" pitchFamily="2" charset="0"/>
              <a:cs typeface="Ebrima" pitchFamily="2" charset="0"/>
            </a:endParaRPr>
          </a:p>
          <a:p>
            <a:pPr marL="1099653" lvl="7" indent="-457200">
              <a:spcBef>
                <a:spcPts val="600"/>
              </a:spcBef>
              <a:buFont typeface="Wingdings" panose="05000000000000000000" pitchFamily="2" charset="2"/>
              <a:buChar char="Ø"/>
            </a:pPr>
            <a:r>
              <a:rPr lang="nl-BE" sz="1600" b="1" dirty="0">
                <a:solidFill>
                  <a:schemeClr val="tx1">
                    <a:lumMod val="65000"/>
                    <a:lumOff val="35000"/>
                  </a:schemeClr>
                </a:solidFill>
                <a:latin typeface="Ebrima" pitchFamily="2" charset="0"/>
                <a:ea typeface="Ebrima" pitchFamily="2" charset="0"/>
                <a:cs typeface="Ebrima" pitchFamily="2" charset="0"/>
              </a:rPr>
              <a:t>vrijwilligers</a:t>
            </a:r>
            <a:r>
              <a:rPr lang="nl-BE" sz="1600" dirty="0">
                <a:solidFill>
                  <a:schemeClr val="tx1">
                    <a:lumMod val="50000"/>
                    <a:lumOff val="50000"/>
                  </a:schemeClr>
                </a:solidFill>
                <a:latin typeface="Ebrima" pitchFamily="2" charset="0"/>
                <a:ea typeface="Ebrima" pitchFamily="2" charset="0"/>
                <a:cs typeface="Ebrima" pitchFamily="2" charset="0"/>
              </a:rPr>
              <a:t> </a:t>
            </a:r>
            <a:r>
              <a:rPr lang="nl-BE" sz="1600" dirty="0">
                <a:solidFill>
                  <a:schemeClr val="accent2">
                    <a:lumMod val="50000"/>
                  </a:schemeClr>
                </a:solidFill>
                <a:latin typeface="Ebrima" pitchFamily="2" charset="0"/>
                <a:ea typeface="Ebrima" pitchFamily="2" charset="0"/>
                <a:cs typeface="Ebrima" pitchFamily="2" charset="0"/>
              </a:rPr>
              <a:t>+ </a:t>
            </a:r>
            <a:r>
              <a:rPr lang="nl-BE" sz="1600" b="1" dirty="0">
                <a:solidFill>
                  <a:schemeClr val="tx1">
                    <a:lumMod val="65000"/>
                    <a:lumOff val="35000"/>
                  </a:schemeClr>
                </a:solidFill>
                <a:latin typeface="Ebrima" pitchFamily="2" charset="0"/>
                <a:ea typeface="Ebrima" pitchFamily="2" charset="0"/>
                <a:cs typeface="Ebrima" pitchFamily="2" charset="0"/>
              </a:rPr>
              <a:t>Natuurpunt + milieuambtenaren </a:t>
            </a:r>
            <a:r>
              <a:rPr lang="nl-BE" sz="1600" dirty="0">
                <a:solidFill>
                  <a:schemeClr val="accent2">
                    <a:lumMod val="50000"/>
                  </a:schemeClr>
                </a:solidFill>
                <a:latin typeface="Ebrima" pitchFamily="2" charset="0"/>
                <a:ea typeface="Ebrima" pitchFamily="2" charset="0"/>
                <a:cs typeface="Ebrima" pitchFamily="2" charset="0"/>
              </a:rPr>
              <a:t>: </a:t>
            </a:r>
          </a:p>
          <a:p>
            <a:pPr marL="1556531" lvl="8" indent="-457200">
              <a:spcBef>
                <a:spcPts val="600"/>
              </a:spcBef>
              <a:buFont typeface="Arial" panose="020B0604020202020204" pitchFamily="34" charset="0"/>
              <a:buChar char="•"/>
            </a:pPr>
            <a:r>
              <a:rPr lang="nl-BE" sz="1600" dirty="0">
                <a:solidFill>
                  <a:schemeClr val="accent2">
                    <a:lumMod val="50000"/>
                  </a:schemeClr>
                </a:solidFill>
                <a:latin typeface="Ebrima" pitchFamily="2" charset="0"/>
                <a:ea typeface="Ebrima" pitchFamily="2" charset="0"/>
                <a:cs typeface="Ebrima" pitchFamily="2" charset="0"/>
              </a:rPr>
              <a:t>losse gegevens in </a:t>
            </a:r>
            <a:r>
              <a:rPr lang="nl-BE" sz="1600" dirty="0">
                <a:solidFill>
                  <a:srgbClr val="0070C0"/>
                </a:solidFill>
                <a:latin typeface="Ebrima" pitchFamily="2" charset="0"/>
                <a:ea typeface="Ebrima" pitchFamily="2" charset="0"/>
                <a:cs typeface="Ebrima" pitchFamily="2" charset="0"/>
                <a:hlinkClick r:id="rId2"/>
              </a:rPr>
              <a:t>www.waarnemingen.be</a:t>
            </a:r>
            <a:endParaRPr lang="nl-BE" sz="1600" dirty="0">
              <a:solidFill>
                <a:srgbClr val="0070C0"/>
              </a:solidFill>
              <a:latin typeface="Ebrima" pitchFamily="2" charset="0"/>
              <a:ea typeface="Ebrima" pitchFamily="2" charset="0"/>
              <a:cs typeface="Ebrima" pitchFamily="2" charset="0"/>
            </a:endParaRPr>
          </a:p>
          <a:p>
            <a:pPr marL="1556531" lvl="8" indent="-457200">
              <a:spcBef>
                <a:spcPts val="600"/>
              </a:spcBef>
              <a:buFont typeface="Arial" panose="020B0604020202020204" pitchFamily="34" charset="0"/>
              <a:buChar char="•"/>
            </a:pPr>
            <a:r>
              <a:rPr lang="nl-BE" sz="1600" dirty="0">
                <a:solidFill>
                  <a:schemeClr val="accent2">
                    <a:lumMod val="50000"/>
                  </a:schemeClr>
                </a:solidFill>
                <a:latin typeface="Ebrima" pitchFamily="2" charset="0"/>
                <a:ea typeface="Ebrima" pitchFamily="2" charset="0"/>
                <a:cs typeface="Ebrima" pitchFamily="2" charset="0"/>
              </a:rPr>
              <a:t>geen systematische inventarisaties, wel aanporren</a:t>
            </a:r>
          </a:p>
          <a:p>
            <a:pPr marL="1556531" lvl="8" indent="-457200">
              <a:spcBef>
                <a:spcPts val="600"/>
              </a:spcBef>
              <a:buFont typeface="Arial" panose="020B0604020202020204" pitchFamily="34" charset="0"/>
              <a:buChar char="•"/>
            </a:pPr>
            <a:r>
              <a:rPr lang="nl-BE" sz="1600" dirty="0">
                <a:solidFill>
                  <a:srgbClr val="C00000"/>
                </a:solidFill>
                <a:latin typeface="Ebrima" pitchFamily="2" charset="0"/>
                <a:ea typeface="Ebrima" pitchFamily="2" charset="0"/>
                <a:cs typeface="Ebrima" pitchFamily="2" charset="0"/>
              </a:rPr>
              <a:t>provincie </a:t>
            </a:r>
            <a:r>
              <a:rPr lang="nl-BE" sz="1600" dirty="0">
                <a:solidFill>
                  <a:schemeClr val="accent2">
                    <a:lumMod val="50000"/>
                  </a:schemeClr>
                </a:solidFill>
                <a:latin typeface="Ebrima" pitchFamily="2" charset="0"/>
                <a:ea typeface="Ebrima" pitchFamily="2" charset="0"/>
                <a:cs typeface="Ebrima" pitchFamily="2" charset="0"/>
              </a:rPr>
              <a:t>zoekt eigenaar op en laat het weten; voor particulieren: brief gouverneur</a:t>
            </a:r>
          </a:p>
          <a:p>
            <a:pPr marL="1099653" lvl="7" indent="-457200">
              <a:spcBef>
                <a:spcPts val="600"/>
              </a:spcBef>
              <a:buFont typeface="Wingdings" panose="05000000000000000000" pitchFamily="2" charset="2"/>
              <a:buChar char="Ø"/>
            </a:pPr>
            <a:r>
              <a:rPr lang="nl-BE" sz="1600" b="1" dirty="0">
                <a:solidFill>
                  <a:schemeClr val="tx1">
                    <a:lumMod val="65000"/>
                    <a:lumOff val="35000"/>
                  </a:schemeClr>
                </a:solidFill>
                <a:latin typeface="Ebrima" pitchFamily="2" charset="0"/>
                <a:ea typeface="Ebrima" pitchFamily="2" charset="0"/>
                <a:cs typeface="Ebrima" pitchFamily="2" charset="0"/>
              </a:rPr>
              <a:t>andere</a:t>
            </a:r>
            <a:r>
              <a:rPr lang="nl-BE" sz="1600" dirty="0">
                <a:solidFill>
                  <a:schemeClr val="tx1">
                    <a:lumMod val="65000"/>
                    <a:lumOff val="35000"/>
                  </a:schemeClr>
                </a:solidFill>
                <a:latin typeface="Ebrima" pitchFamily="2" charset="0"/>
                <a:ea typeface="Ebrima" pitchFamily="2" charset="0"/>
                <a:cs typeface="Ebrima" pitchFamily="2" charset="0"/>
              </a:rPr>
              <a:t> </a:t>
            </a:r>
            <a:r>
              <a:rPr lang="nl-BE" sz="1600" b="1" dirty="0">
                <a:solidFill>
                  <a:schemeClr val="tx1">
                    <a:lumMod val="65000"/>
                    <a:lumOff val="35000"/>
                  </a:schemeClr>
                </a:solidFill>
                <a:latin typeface="Ebrima" pitchFamily="2" charset="0"/>
                <a:ea typeface="Ebrima" pitchFamily="2" charset="0"/>
                <a:cs typeface="Ebrima" pitchFamily="2" charset="0"/>
              </a:rPr>
              <a:t>overheden</a:t>
            </a:r>
            <a:r>
              <a:rPr lang="nl-BE" sz="1600" dirty="0">
                <a:solidFill>
                  <a:schemeClr val="tx1">
                    <a:lumMod val="65000"/>
                    <a:lumOff val="35000"/>
                  </a:schemeClr>
                </a:solidFill>
                <a:latin typeface="Ebrima" pitchFamily="2" charset="0"/>
                <a:ea typeface="Ebrima" pitchFamily="2" charset="0"/>
                <a:cs typeface="Ebrima" pitchFamily="2" charset="0"/>
              </a:rPr>
              <a:t> </a:t>
            </a:r>
            <a:r>
              <a:rPr lang="nl-BE" sz="1600" dirty="0">
                <a:solidFill>
                  <a:schemeClr val="accent2">
                    <a:lumMod val="50000"/>
                  </a:schemeClr>
                </a:solidFill>
                <a:latin typeface="Ebrima" pitchFamily="2" charset="0"/>
                <a:ea typeface="Ebrima" pitchFamily="2" charset="0"/>
                <a:cs typeface="Ebrima" pitchFamily="2" charset="0"/>
              </a:rPr>
              <a:t>(AWV, VWW, VMM, ANB, Infrabel)</a:t>
            </a:r>
          </a:p>
          <a:p>
            <a:pPr marL="1556531" lvl="8" indent="-457200">
              <a:spcBef>
                <a:spcPts val="600"/>
              </a:spcBef>
              <a:buFont typeface="Arial" panose="020B0604020202020204" pitchFamily="34" charset="0"/>
              <a:buChar char="•"/>
            </a:pPr>
            <a:r>
              <a:rPr lang="nl-BE" sz="1600" dirty="0">
                <a:solidFill>
                  <a:schemeClr val="accent2">
                    <a:lumMod val="50000"/>
                  </a:schemeClr>
                </a:solidFill>
                <a:latin typeface="Ebrima" pitchFamily="2" charset="0"/>
                <a:ea typeface="Ebrima" pitchFamily="2" charset="0"/>
                <a:cs typeface="Ebrima" pitchFamily="2" charset="0"/>
              </a:rPr>
              <a:t>elk gebruikt eigen systeem</a:t>
            </a:r>
          </a:p>
          <a:p>
            <a:pPr marL="1556531" lvl="8" indent="-457200">
              <a:spcBef>
                <a:spcPts val="600"/>
              </a:spcBef>
              <a:buFont typeface="Arial" panose="020B0604020202020204" pitchFamily="34" charset="0"/>
              <a:buChar char="•"/>
            </a:pPr>
            <a:r>
              <a:rPr lang="nl-BE" sz="1600" dirty="0">
                <a:solidFill>
                  <a:schemeClr val="accent2">
                    <a:lumMod val="50000"/>
                  </a:schemeClr>
                </a:solidFill>
                <a:latin typeface="Ebrima" pitchFamily="2" charset="0"/>
                <a:ea typeface="Ebrima" pitchFamily="2" charset="0"/>
                <a:cs typeface="Ebrima" pitchFamily="2" charset="0"/>
              </a:rPr>
              <a:t>eind van seizoen: update doorsturen aan </a:t>
            </a:r>
            <a:r>
              <a:rPr lang="nl-BE" sz="1600" dirty="0">
                <a:solidFill>
                  <a:srgbClr val="C00000"/>
                </a:solidFill>
                <a:latin typeface="Ebrima" pitchFamily="2" charset="0"/>
                <a:ea typeface="Ebrima" pitchFamily="2" charset="0"/>
                <a:cs typeface="Ebrima" pitchFamily="2" charset="0"/>
              </a:rPr>
              <a:t>provincie</a:t>
            </a:r>
          </a:p>
          <a:p>
            <a:pPr marL="1099653" lvl="7" indent="-457200">
              <a:spcBef>
                <a:spcPts val="600"/>
              </a:spcBef>
              <a:buFont typeface="Wingdings" panose="05000000000000000000" pitchFamily="2" charset="2"/>
              <a:buChar char="Ø"/>
            </a:pPr>
            <a:r>
              <a:rPr lang="nl-BE" sz="1600" b="1" dirty="0">
                <a:solidFill>
                  <a:srgbClr val="0066FF"/>
                </a:solidFill>
                <a:latin typeface="Ebrima" pitchFamily="2" charset="0"/>
                <a:ea typeface="Ebrima" pitchFamily="2" charset="0"/>
                <a:cs typeface="Ebrima" pitchFamily="2" charset="0"/>
              </a:rPr>
              <a:t>gemeenten</a:t>
            </a:r>
            <a:r>
              <a:rPr lang="nl-BE" sz="1600" dirty="0">
                <a:solidFill>
                  <a:schemeClr val="accent2">
                    <a:lumMod val="50000"/>
                  </a:schemeClr>
                </a:solidFill>
                <a:latin typeface="Ebrima" pitchFamily="2" charset="0"/>
                <a:ea typeface="Ebrima" pitchFamily="2" charset="0"/>
                <a:cs typeface="Ebrima" pitchFamily="2" charset="0"/>
              </a:rPr>
              <a:t>: ratten- en exotenbestrijders melden aan Dienst Waterlopen </a:t>
            </a:r>
            <a:r>
              <a:rPr lang="nl-BE" sz="1600" dirty="0">
                <a:solidFill>
                  <a:srgbClr val="C00000"/>
                </a:solidFill>
                <a:latin typeface="Ebrima" pitchFamily="2" charset="0"/>
                <a:ea typeface="Ebrima" pitchFamily="2" charset="0"/>
                <a:cs typeface="Ebrima" pitchFamily="2" charset="0"/>
              </a:rPr>
              <a:t>provincie</a:t>
            </a:r>
            <a:r>
              <a:rPr lang="nl-BE" sz="1600" dirty="0">
                <a:solidFill>
                  <a:schemeClr val="accent2">
                    <a:lumMod val="50000"/>
                  </a:schemeClr>
                </a:solidFill>
                <a:latin typeface="Ebrima" pitchFamily="2" charset="0"/>
                <a:ea typeface="Ebrima" pitchFamily="2" charset="0"/>
                <a:cs typeface="Ebrima" pitchFamily="2" charset="0"/>
              </a:rPr>
              <a:t> via de app </a:t>
            </a:r>
            <a:r>
              <a:rPr lang="nl-BE" sz="1600" dirty="0" err="1">
                <a:solidFill>
                  <a:schemeClr val="accent2">
                    <a:lumMod val="50000"/>
                  </a:schemeClr>
                </a:solidFill>
                <a:latin typeface="Ebrima" pitchFamily="2" charset="0"/>
                <a:ea typeface="Ebrima" pitchFamily="2" charset="0"/>
                <a:cs typeface="Ebrima" pitchFamily="2" charset="0"/>
              </a:rPr>
              <a:t>Ecosystem</a:t>
            </a:r>
            <a:r>
              <a:rPr lang="nl-BE" sz="1600" dirty="0">
                <a:solidFill>
                  <a:schemeClr val="accent2">
                    <a:lumMod val="50000"/>
                  </a:schemeClr>
                </a:solidFill>
                <a:latin typeface="Ebrima" pitchFamily="2" charset="0"/>
                <a:ea typeface="Ebrima" pitchFamily="2" charset="0"/>
                <a:cs typeface="Ebrima" pitchFamily="2" charset="0"/>
              </a:rPr>
              <a:t>. Langs gemeentewegen moet de gemeente zelf optreden.</a:t>
            </a:r>
          </a:p>
          <a:p>
            <a:pPr marL="1099653" lvl="7" indent="-457200">
              <a:spcBef>
                <a:spcPts val="600"/>
              </a:spcBef>
              <a:buFont typeface="Wingdings" panose="05000000000000000000" pitchFamily="2" charset="2"/>
              <a:buChar char="Ø"/>
            </a:pPr>
            <a:r>
              <a:rPr lang="nl-BE" sz="1600" b="1" dirty="0">
                <a:solidFill>
                  <a:schemeClr val="tx1">
                    <a:lumMod val="65000"/>
                    <a:lumOff val="35000"/>
                  </a:schemeClr>
                </a:solidFill>
                <a:latin typeface="Ebrima" pitchFamily="2" charset="0"/>
                <a:ea typeface="Ebrima" pitchFamily="2" charset="0"/>
                <a:cs typeface="Ebrima" pitchFamily="2" charset="0"/>
              </a:rPr>
              <a:t>andere burgers</a:t>
            </a:r>
            <a:r>
              <a:rPr lang="nl-BE" sz="1600" dirty="0">
                <a:solidFill>
                  <a:schemeClr val="accent2">
                    <a:lumMod val="50000"/>
                  </a:schemeClr>
                </a:solidFill>
                <a:latin typeface="Ebrima" pitchFamily="2" charset="0"/>
                <a:ea typeface="Ebrima" pitchFamily="2" charset="0"/>
                <a:cs typeface="Ebrima" pitchFamily="2" charset="0"/>
              </a:rPr>
              <a:t>: melden aan </a:t>
            </a:r>
            <a:r>
              <a:rPr lang="nl-BE" sz="1600" dirty="0">
                <a:solidFill>
                  <a:schemeClr val="accent2">
                    <a:lumMod val="50000"/>
                  </a:schemeClr>
                </a:solidFill>
                <a:latin typeface="Ebrima" pitchFamily="2" charset="0"/>
                <a:ea typeface="Ebrima" pitchFamily="2" charset="0"/>
                <a:cs typeface="Ebrima" pitchFamily="2" charset="0"/>
                <a:hlinkClick r:id="rId3"/>
              </a:rPr>
              <a:t>reuzenberenklauw@west-vlaanderen.be</a:t>
            </a:r>
            <a:r>
              <a:rPr lang="nl-BE" sz="1600" dirty="0">
                <a:solidFill>
                  <a:schemeClr val="accent2">
                    <a:lumMod val="50000"/>
                  </a:schemeClr>
                </a:solidFill>
                <a:latin typeface="Ebrima" pitchFamily="2" charset="0"/>
                <a:ea typeface="Ebrima" pitchFamily="2" charset="0"/>
                <a:cs typeface="Ebrima" pitchFamily="2" charset="0"/>
              </a:rPr>
              <a:t>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441" y="836712"/>
            <a:ext cx="1705570"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199029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8521" y="116632"/>
            <a:ext cx="7856603" cy="626073"/>
          </a:xfrm>
        </p:spPr>
        <p:txBody>
          <a:bodyPr wrap="square" anchor="t" anchorCtr="0">
            <a:spAutoFit/>
          </a:bodyPr>
          <a:lstStyle/>
          <a:p>
            <a:pPr algn="l"/>
            <a:r>
              <a:rPr lang="nl-BE" sz="3600" dirty="0">
                <a:solidFill>
                  <a:srgbClr val="C00000"/>
                </a:solidFill>
                <a:latin typeface="Ebrima" pitchFamily="2" charset="0"/>
                <a:ea typeface="Ebrima" pitchFamily="2" charset="0"/>
                <a:cs typeface="Ebrima" pitchFamily="2" charset="0"/>
              </a:rPr>
              <a:t>Hoe bestrijden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339" y="116632"/>
            <a:ext cx="1705570"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ijdelijke aanduiding voor inhoud 2"/>
          <p:cNvSpPr>
            <a:spLocks noGrp="1"/>
          </p:cNvSpPr>
          <p:nvPr>
            <p:ph idx="1"/>
          </p:nvPr>
        </p:nvSpPr>
        <p:spPr>
          <a:xfrm>
            <a:off x="251520" y="908720"/>
            <a:ext cx="8784976" cy="5935219"/>
          </a:xfrm>
        </p:spPr>
        <p:txBody>
          <a:bodyPr wrap="square">
            <a:spAutoFit/>
          </a:bodyPr>
          <a:lstStyle/>
          <a:p>
            <a:pPr marL="321228" lvl="6" algn="l">
              <a:spcBef>
                <a:spcPts val="600"/>
              </a:spcBef>
            </a:pPr>
            <a:r>
              <a:rPr lang="nl-BE" sz="1800" b="1" dirty="0">
                <a:solidFill>
                  <a:schemeClr val="tx1">
                    <a:lumMod val="65000"/>
                    <a:lumOff val="35000"/>
                  </a:schemeClr>
                </a:solidFill>
                <a:latin typeface="Ebrima" pitchFamily="2" charset="0"/>
                <a:ea typeface="Ebrima" pitchFamily="2" charset="0"/>
                <a:cs typeface="Ebrima" pitchFamily="2" charset="0"/>
              </a:rPr>
              <a:t>PROTOCOL</a:t>
            </a:r>
          </a:p>
          <a:p>
            <a:pPr marL="778428" lvl="6" indent="-457200" algn="l">
              <a:spcBef>
                <a:spcPts val="600"/>
              </a:spcBef>
              <a:buFont typeface="+mj-lt"/>
              <a:buAutoNum type="arabicPeriod"/>
            </a:pPr>
            <a:r>
              <a:rPr lang="nl-BE" sz="1800" dirty="0">
                <a:solidFill>
                  <a:schemeClr val="tx1">
                    <a:lumMod val="65000"/>
                    <a:lumOff val="35000"/>
                  </a:schemeClr>
                </a:solidFill>
                <a:latin typeface="Ebrima" pitchFamily="2" charset="0"/>
                <a:ea typeface="Ebrima" pitchFamily="2" charset="0"/>
                <a:cs typeface="Ebrima" pitchFamily="2" charset="0"/>
              </a:rPr>
              <a:t>Ben je zeker dat het deze soort is ?</a:t>
            </a:r>
          </a:p>
          <a:p>
            <a:pPr marL="778428" lvl="6" indent="-457200" algn="l">
              <a:spcBef>
                <a:spcPts val="600"/>
              </a:spcBef>
              <a:buFont typeface="+mj-lt"/>
              <a:buAutoNum type="arabicPeriod"/>
            </a:pPr>
            <a:r>
              <a:rPr lang="nl-BE" sz="1800" dirty="0">
                <a:solidFill>
                  <a:schemeClr val="tx1">
                    <a:lumMod val="65000"/>
                    <a:lumOff val="35000"/>
                  </a:schemeClr>
                </a:solidFill>
                <a:latin typeface="Ebrima" pitchFamily="2" charset="0"/>
                <a:ea typeface="Ebrima" pitchFamily="2" charset="0"/>
                <a:cs typeface="Ebrima" pitchFamily="2" charset="0"/>
              </a:rPr>
              <a:t>Werk veilig, bescherm jezelf tegen het sap</a:t>
            </a:r>
          </a:p>
          <a:p>
            <a:pPr marL="778428" lvl="6" indent="-457200" algn="l">
              <a:spcBef>
                <a:spcPts val="600"/>
              </a:spcBef>
              <a:buFont typeface="+mj-lt"/>
              <a:buAutoNum type="arabicPeriod"/>
            </a:pPr>
            <a:r>
              <a:rPr lang="nl-BE" sz="1800" dirty="0">
                <a:solidFill>
                  <a:schemeClr val="tx1">
                    <a:lumMod val="65000"/>
                    <a:lumOff val="35000"/>
                  </a:schemeClr>
                </a:solidFill>
                <a:latin typeface="Ebrima" pitchFamily="2" charset="0"/>
                <a:ea typeface="Ebrima" pitchFamily="2" charset="0"/>
                <a:cs typeface="Ebrima" pitchFamily="2" charset="0"/>
              </a:rPr>
              <a:t>Jonge plant, niet in bloei:</a:t>
            </a:r>
          </a:p>
          <a:p>
            <a:pPr marL="1163638" lvl="8" indent="-200025" algn="l">
              <a:spcBef>
                <a:spcPts val="600"/>
              </a:spcBef>
              <a:buFont typeface="Arial" panose="020B0604020202020204" pitchFamily="34" charset="0"/>
              <a:buChar char="•"/>
            </a:pPr>
            <a:r>
              <a:rPr lang="nl-BE" sz="1800" dirty="0">
                <a:solidFill>
                  <a:schemeClr val="tx1">
                    <a:lumMod val="65000"/>
                    <a:lumOff val="35000"/>
                  </a:schemeClr>
                </a:solidFill>
                <a:latin typeface="Ebrima" pitchFamily="2" charset="0"/>
                <a:ea typeface="Ebrima" pitchFamily="2" charset="0"/>
                <a:cs typeface="Ebrima" pitchFamily="2" charset="0"/>
              </a:rPr>
              <a:t>Graaf wortel uit</a:t>
            </a:r>
          </a:p>
          <a:p>
            <a:pPr marL="778428" lvl="6" indent="-457200" algn="l">
              <a:spcBef>
                <a:spcPts val="600"/>
              </a:spcBef>
              <a:buFont typeface="+mj-lt"/>
              <a:buAutoNum type="arabicPeriod"/>
            </a:pPr>
            <a:r>
              <a:rPr lang="nl-BE" sz="1800" dirty="0">
                <a:solidFill>
                  <a:schemeClr val="tx1">
                    <a:lumMod val="65000"/>
                    <a:lumOff val="35000"/>
                  </a:schemeClr>
                </a:solidFill>
                <a:latin typeface="Ebrima" pitchFamily="2" charset="0"/>
                <a:ea typeface="Ebrima" pitchFamily="2" charset="0"/>
                <a:cs typeface="Ebrima" pitchFamily="2" charset="0"/>
              </a:rPr>
              <a:t>Plant in bloei:</a:t>
            </a:r>
          </a:p>
          <a:p>
            <a:pPr marL="1163638" lvl="8" indent="-200025" algn="l">
              <a:spcBef>
                <a:spcPts val="600"/>
              </a:spcBef>
              <a:buFont typeface="Arial" panose="020B0604020202020204" pitchFamily="34" charset="0"/>
              <a:buChar char="•"/>
            </a:pPr>
            <a:r>
              <a:rPr lang="nl-BE" sz="1800" dirty="0">
                <a:solidFill>
                  <a:schemeClr val="tx1">
                    <a:lumMod val="65000"/>
                    <a:lumOff val="35000"/>
                  </a:schemeClr>
                </a:solidFill>
                <a:latin typeface="Ebrima" pitchFamily="2" charset="0"/>
                <a:ea typeface="Ebrima" pitchFamily="2" charset="0"/>
                <a:cs typeface="Ebrima" pitchFamily="2" charset="0"/>
              </a:rPr>
              <a:t>Verzamel bloeischermen in vuilniszak</a:t>
            </a:r>
          </a:p>
          <a:p>
            <a:pPr marL="1163638" lvl="8" indent="-200025" algn="l">
              <a:spcBef>
                <a:spcPts val="600"/>
              </a:spcBef>
              <a:buFont typeface="Arial" panose="020B0604020202020204" pitchFamily="34" charset="0"/>
              <a:buChar char="•"/>
            </a:pPr>
            <a:r>
              <a:rPr lang="nl-BE" sz="1800" dirty="0">
                <a:solidFill>
                  <a:schemeClr val="tx1">
                    <a:lumMod val="65000"/>
                    <a:lumOff val="35000"/>
                  </a:schemeClr>
                </a:solidFill>
                <a:latin typeface="Ebrima" pitchFamily="2" charset="0"/>
                <a:ea typeface="Ebrima" pitchFamily="2" charset="0"/>
                <a:cs typeface="Ebrima" pitchFamily="2" charset="0"/>
              </a:rPr>
              <a:t>Graaf wortel uit</a:t>
            </a:r>
          </a:p>
          <a:p>
            <a:pPr marL="778428" lvl="6" indent="-457200" algn="l">
              <a:spcBef>
                <a:spcPts val="600"/>
              </a:spcBef>
              <a:buFont typeface="+mj-lt"/>
              <a:buAutoNum type="arabicPeriod"/>
            </a:pPr>
            <a:r>
              <a:rPr lang="nl-BE" sz="1800" dirty="0">
                <a:solidFill>
                  <a:schemeClr val="tx1">
                    <a:lumMod val="65000"/>
                    <a:lumOff val="35000"/>
                  </a:schemeClr>
                </a:solidFill>
                <a:latin typeface="Ebrima" pitchFamily="2" charset="0"/>
                <a:ea typeface="Ebrima" pitchFamily="2" charset="0"/>
                <a:cs typeface="Ebrima" pitchFamily="2" charset="0"/>
              </a:rPr>
              <a:t>Plant uitgebloeid:</a:t>
            </a:r>
          </a:p>
          <a:p>
            <a:pPr marL="1163638" lvl="8" indent="-200025" algn="l">
              <a:spcBef>
                <a:spcPts val="600"/>
              </a:spcBef>
              <a:buFont typeface="Arial" panose="020B0604020202020204" pitchFamily="34" charset="0"/>
              <a:buChar char="•"/>
            </a:pPr>
            <a:r>
              <a:rPr lang="nl-BE" sz="1800" dirty="0">
                <a:solidFill>
                  <a:schemeClr val="tx1">
                    <a:lumMod val="65000"/>
                    <a:lumOff val="35000"/>
                  </a:schemeClr>
                </a:solidFill>
                <a:latin typeface="Ebrima" pitchFamily="2" charset="0"/>
                <a:ea typeface="Ebrima" pitchFamily="2" charset="0"/>
                <a:cs typeface="Ebrima" pitchFamily="2" charset="0"/>
              </a:rPr>
              <a:t>Verzamel bloeischermen voorzichtig in </a:t>
            </a:r>
            <a:br>
              <a:rPr lang="nl-BE" sz="1800" dirty="0">
                <a:solidFill>
                  <a:schemeClr val="tx1">
                    <a:lumMod val="65000"/>
                    <a:lumOff val="35000"/>
                  </a:schemeClr>
                </a:solidFill>
                <a:latin typeface="Ebrima" pitchFamily="2" charset="0"/>
                <a:ea typeface="Ebrima" pitchFamily="2" charset="0"/>
                <a:cs typeface="Ebrima" pitchFamily="2" charset="0"/>
              </a:rPr>
            </a:br>
            <a:r>
              <a:rPr lang="nl-BE" sz="1800" dirty="0">
                <a:solidFill>
                  <a:schemeClr val="tx1">
                    <a:lumMod val="65000"/>
                    <a:lumOff val="35000"/>
                  </a:schemeClr>
                </a:solidFill>
                <a:latin typeface="Ebrima" pitchFamily="2" charset="0"/>
                <a:ea typeface="Ebrima" pitchFamily="2" charset="0"/>
                <a:cs typeface="Ebrima" pitchFamily="2" charset="0"/>
              </a:rPr>
              <a:t>vuilniszak</a:t>
            </a:r>
          </a:p>
          <a:p>
            <a:pPr marL="1163638" lvl="8" indent="-200025" algn="l">
              <a:spcBef>
                <a:spcPts val="600"/>
              </a:spcBef>
              <a:buFont typeface="Arial" panose="020B0604020202020204" pitchFamily="34" charset="0"/>
              <a:buChar char="•"/>
            </a:pPr>
            <a:r>
              <a:rPr lang="nl-BE" sz="1800" dirty="0" err="1">
                <a:solidFill>
                  <a:schemeClr val="tx1">
                    <a:lumMod val="65000"/>
                    <a:lumOff val="35000"/>
                  </a:schemeClr>
                </a:solidFill>
                <a:latin typeface="Ebrima" pitchFamily="2" charset="0"/>
                <a:ea typeface="Ebrima" pitchFamily="2" charset="0"/>
                <a:cs typeface="Ebrima" pitchFamily="2" charset="0"/>
              </a:rPr>
              <a:t>Dorre</a:t>
            </a:r>
            <a:r>
              <a:rPr lang="nl-BE" sz="1800" dirty="0">
                <a:solidFill>
                  <a:schemeClr val="tx1">
                    <a:lumMod val="65000"/>
                    <a:lumOff val="35000"/>
                  </a:schemeClr>
                </a:solidFill>
                <a:latin typeface="Ebrima" pitchFamily="2" charset="0"/>
                <a:ea typeface="Ebrima" pitchFamily="2" charset="0"/>
                <a:cs typeface="Ebrima" pitchFamily="2" charset="0"/>
              </a:rPr>
              <a:t> plant is dood = laat maar staan</a:t>
            </a:r>
          </a:p>
          <a:p>
            <a:pPr marL="778428" lvl="6" indent="-457200" algn="l">
              <a:spcBef>
                <a:spcPts val="600"/>
              </a:spcBef>
              <a:buFont typeface="+mj-lt"/>
              <a:buAutoNum type="arabicPeriod"/>
            </a:pPr>
            <a:r>
              <a:rPr lang="nl-BE" sz="1800" dirty="0">
                <a:solidFill>
                  <a:schemeClr val="tx1">
                    <a:lumMod val="65000"/>
                    <a:lumOff val="35000"/>
                  </a:schemeClr>
                </a:solidFill>
                <a:latin typeface="Ebrima" pitchFamily="2" charset="0"/>
                <a:ea typeface="Ebrima" pitchFamily="2" charset="0"/>
                <a:cs typeface="Ebrima" pitchFamily="2" charset="0"/>
              </a:rPr>
              <a:t>Zeer veel (te veel) planten:</a:t>
            </a:r>
          </a:p>
          <a:p>
            <a:pPr marL="1163638" lvl="8" indent="-200025" algn="l">
              <a:spcBef>
                <a:spcPts val="600"/>
              </a:spcBef>
              <a:buFont typeface="Arial" panose="020B0604020202020204" pitchFamily="34" charset="0"/>
              <a:buChar char="•"/>
            </a:pPr>
            <a:r>
              <a:rPr lang="nl-BE" sz="1800" dirty="0">
                <a:solidFill>
                  <a:schemeClr val="tx1">
                    <a:lumMod val="65000"/>
                    <a:lumOff val="35000"/>
                  </a:schemeClr>
                </a:solidFill>
                <a:latin typeface="Ebrima" pitchFamily="2" charset="0"/>
                <a:ea typeface="Ebrima" pitchFamily="2" charset="0"/>
                <a:cs typeface="Ebrima" pitchFamily="2" charset="0"/>
              </a:rPr>
              <a:t>Maai 3x/jaar</a:t>
            </a:r>
          </a:p>
          <a:p>
            <a:pPr marL="1163638" lvl="8" indent="-200025" algn="l">
              <a:spcBef>
                <a:spcPts val="600"/>
              </a:spcBef>
              <a:buFont typeface="Arial" panose="020B0604020202020204" pitchFamily="34" charset="0"/>
              <a:buChar char="•"/>
            </a:pPr>
            <a:r>
              <a:rPr lang="nl-BE" sz="1800" dirty="0">
                <a:solidFill>
                  <a:schemeClr val="tx1">
                    <a:lumMod val="65000"/>
                    <a:lumOff val="35000"/>
                  </a:schemeClr>
                </a:solidFill>
                <a:latin typeface="Ebrima" pitchFamily="2" charset="0"/>
                <a:ea typeface="Ebrima" pitchFamily="2" charset="0"/>
                <a:cs typeface="Ebrima" pitchFamily="2" charset="0"/>
              </a:rPr>
              <a:t>Of laat koeien of schapen grazen</a:t>
            </a:r>
          </a:p>
          <a:p>
            <a:pPr marL="642453" lvl="7" algn="l">
              <a:spcBef>
                <a:spcPts val="600"/>
              </a:spcBef>
            </a:pPr>
            <a:endParaRPr lang="nl-BE" sz="1800" dirty="0">
              <a:solidFill>
                <a:schemeClr val="tx1">
                  <a:lumMod val="65000"/>
                  <a:lumOff val="35000"/>
                </a:schemeClr>
              </a:solidFill>
              <a:latin typeface="Ebrima" pitchFamily="2" charset="0"/>
              <a:ea typeface="Ebrima" pitchFamily="2" charset="0"/>
              <a:cs typeface="Ebrima" pitchFamily="2" charset="0"/>
            </a:endParaRPr>
          </a:p>
          <a:p>
            <a:pPr marL="321228" lvl="6" algn="l">
              <a:spcBef>
                <a:spcPts val="600"/>
              </a:spcBef>
            </a:pPr>
            <a:r>
              <a:rPr lang="nl-BE" sz="1800" dirty="0">
                <a:solidFill>
                  <a:schemeClr val="tx1">
                    <a:lumMod val="65000"/>
                    <a:lumOff val="35000"/>
                  </a:schemeClr>
                </a:solidFill>
                <a:latin typeface="Ebrima" pitchFamily="2" charset="0"/>
                <a:ea typeface="Ebrima" pitchFamily="2" charset="0"/>
                <a:cs typeface="Ebrima" pitchFamily="2" charset="0"/>
              </a:rPr>
              <a:t>En hou dit 7-10 jaar vol tot alle zaden gekiemd zijn en alle planten weg.</a:t>
            </a:r>
          </a:p>
        </p:txBody>
      </p:sp>
      <p:pic>
        <p:nvPicPr>
          <p:cNvPr id="6" name="Picture 2" descr="http://www.plantaardigheden.nl/nieuws/img/heracleum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479526"/>
            <a:ext cx="2714305" cy="361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8858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gras, buitenshuis, plant, schoeisel&#10;&#10;Automatisch gegenereerde beschrijving">
            <a:extLst>
              <a:ext uri="{FF2B5EF4-FFF2-40B4-BE49-F238E27FC236}">
                <a16:creationId xmlns:a16="http://schemas.microsoft.com/office/drawing/2014/main" id="{F39E3173-74F8-4A5B-659A-7A3D6A747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274741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persoon, Landarbeider, Tuinier&#10;&#10;Automatisch gegenereerde beschrijving">
            <a:extLst>
              <a:ext uri="{FF2B5EF4-FFF2-40B4-BE49-F238E27FC236}">
                <a16:creationId xmlns:a16="http://schemas.microsoft.com/office/drawing/2014/main" id="{9EC719B8-171E-8735-9E41-1800BBE30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97979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boom, plant, gras&#10;&#10;Automatisch gegenereerde beschrijving">
            <a:extLst>
              <a:ext uri="{FF2B5EF4-FFF2-40B4-BE49-F238E27FC236}">
                <a16:creationId xmlns:a16="http://schemas.microsoft.com/office/drawing/2014/main" id="{0BB923FF-9A8B-50DE-4026-F22503EEF2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2970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hemel, water, landbouw&#10;&#10;Automatisch gegenereerde beschrijving">
            <a:extLst>
              <a:ext uri="{FF2B5EF4-FFF2-40B4-BE49-F238E27FC236}">
                <a16:creationId xmlns:a16="http://schemas.microsoft.com/office/drawing/2014/main" id="{927E88A5-BD29-2113-ED81-3810F2A4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57410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Plastic zak, grond, tas&#10;&#10;Automatisch gegenereerde beschrijving">
            <a:extLst>
              <a:ext uri="{FF2B5EF4-FFF2-40B4-BE49-F238E27FC236}">
                <a16:creationId xmlns:a16="http://schemas.microsoft.com/office/drawing/2014/main" id="{C89D34C8-2662-F7F2-52FA-C5BD1C294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404664"/>
            <a:ext cx="9144000" cy="5486400"/>
          </a:xfrm>
          <a:prstGeom prst="rect">
            <a:avLst/>
          </a:prstGeom>
        </p:spPr>
      </p:pic>
      <p:pic>
        <p:nvPicPr>
          <p:cNvPr id="7" name="Afbeelding 6" descr="Afbeelding met buitenshuis, Landvoertuig, voertuig, auto&#10;&#10;Automatisch gegenereerde beschrijving">
            <a:extLst>
              <a:ext uri="{FF2B5EF4-FFF2-40B4-BE49-F238E27FC236}">
                <a16:creationId xmlns:a16="http://schemas.microsoft.com/office/drawing/2014/main" id="{6752C282-C937-FFC3-EEC3-8EED854FD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14800" cy="6858000"/>
          </a:xfrm>
          <a:prstGeom prst="rect">
            <a:avLst/>
          </a:prstGeom>
        </p:spPr>
      </p:pic>
    </p:spTree>
    <p:extLst>
      <p:ext uri="{BB962C8B-B14F-4D97-AF65-F5344CB8AC3E}">
        <p14:creationId xmlns:p14="http://schemas.microsoft.com/office/powerpoint/2010/main" val="31954270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267744" y="-1280"/>
            <a:ext cx="4771010" cy="6859279"/>
          </a:xfrm>
          <a:prstGeom prst="rect">
            <a:avLst/>
          </a:prstGeom>
        </p:spPr>
      </p:pic>
    </p:spTree>
    <p:extLst>
      <p:ext uri="{BB962C8B-B14F-4D97-AF65-F5344CB8AC3E}">
        <p14:creationId xmlns:p14="http://schemas.microsoft.com/office/powerpoint/2010/main" val="23742855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23528" y="110869"/>
            <a:ext cx="8640960" cy="579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t" anchorCtr="0" compatLnSpc="1">
            <a:prstTxWarp prst="textNoShape">
              <a:avLst/>
            </a:prstTxWarp>
            <a:spAutoFit/>
          </a:bodyPr>
          <a:lstStyle>
            <a:lvl1pPr fontAlgn="base">
              <a:spcBef>
                <a:spcPct val="0"/>
              </a:spcBef>
              <a:spcAft>
                <a:spcPct val="0"/>
              </a:spcAft>
              <a:defRPr sz="3600">
                <a:solidFill>
                  <a:srgbClr val="C00000"/>
                </a:solidFill>
                <a:latin typeface="Ebrima" pitchFamily="2" charset="0"/>
                <a:ea typeface="Ebrima" pitchFamily="2" charset="0"/>
                <a:cs typeface="Ebrima" pitchFamily="2" charset="0"/>
                <a:sym typeface="Gill Sans" charset="0"/>
              </a:defRPr>
            </a:lvl1pPr>
            <a:lvl2pPr algn="ctr" fontAlgn="base">
              <a:spcBef>
                <a:spcPct val="0"/>
              </a:spcBef>
              <a:spcAft>
                <a:spcPct val="0"/>
              </a:spcAft>
              <a:defRPr sz="5900">
                <a:latin typeface="Gill Sans" charset="0"/>
                <a:ea typeface="ヒラギノ角ゴ ProN W3" charset="0"/>
                <a:cs typeface="ヒラギノ角ゴ ProN W3" charset="0"/>
                <a:sym typeface="Gill Sans" charset="0"/>
              </a:defRPr>
            </a:lvl2pPr>
            <a:lvl3pPr algn="ctr" fontAlgn="base">
              <a:spcBef>
                <a:spcPct val="0"/>
              </a:spcBef>
              <a:spcAft>
                <a:spcPct val="0"/>
              </a:spcAft>
              <a:defRPr sz="5900">
                <a:latin typeface="Gill Sans" charset="0"/>
                <a:ea typeface="ヒラギノ角ゴ ProN W3" charset="0"/>
                <a:cs typeface="ヒラギノ角ゴ ProN W3" charset="0"/>
                <a:sym typeface="Gill Sans" charset="0"/>
              </a:defRPr>
            </a:lvl3pPr>
            <a:lvl4pPr algn="ctr" fontAlgn="base">
              <a:spcBef>
                <a:spcPct val="0"/>
              </a:spcBef>
              <a:spcAft>
                <a:spcPct val="0"/>
              </a:spcAft>
              <a:defRPr sz="5900">
                <a:latin typeface="Gill Sans" charset="0"/>
                <a:ea typeface="ヒラギノ角ゴ ProN W3" charset="0"/>
                <a:cs typeface="ヒラギノ角ゴ ProN W3" charset="0"/>
                <a:sym typeface="Gill Sans" charset="0"/>
              </a:defRPr>
            </a:lvl4pPr>
            <a:lvl5pPr algn="ctr" fontAlgn="base">
              <a:spcBef>
                <a:spcPct val="0"/>
              </a:spcBef>
              <a:spcAft>
                <a:spcPct val="0"/>
              </a:spcAft>
              <a:defRPr sz="5900">
                <a:latin typeface="Gill Sans" charset="0"/>
                <a:ea typeface="ヒラギノ角ゴ ProN W3" charset="0"/>
                <a:cs typeface="ヒラギノ角ゴ ProN W3" charset="0"/>
                <a:sym typeface="Gill Sans" charset="0"/>
              </a:defRPr>
            </a:lvl5pPr>
            <a:lvl6pPr marL="321225" algn="ctr" fontAlgn="base">
              <a:spcBef>
                <a:spcPct val="0"/>
              </a:spcBef>
              <a:spcAft>
                <a:spcPct val="0"/>
              </a:spcAft>
              <a:defRPr sz="5900">
                <a:latin typeface="Gill Sans" charset="0"/>
                <a:ea typeface="ヒラギノ角ゴ ProN W3" charset="0"/>
                <a:cs typeface="ヒラギノ角ゴ ProN W3" charset="0"/>
                <a:sym typeface="Gill Sans" charset="0"/>
              </a:defRPr>
            </a:lvl6pPr>
            <a:lvl7pPr marL="642453" algn="ctr" fontAlgn="base">
              <a:spcBef>
                <a:spcPct val="0"/>
              </a:spcBef>
              <a:spcAft>
                <a:spcPct val="0"/>
              </a:spcAft>
              <a:defRPr sz="5900">
                <a:latin typeface="Gill Sans" charset="0"/>
                <a:ea typeface="ヒラギノ角ゴ ProN W3" charset="0"/>
                <a:cs typeface="ヒラギノ角ゴ ProN W3" charset="0"/>
                <a:sym typeface="Gill Sans" charset="0"/>
              </a:defRPr>
            </a:lvl7pPr>
            <a:lvl8pPr marL="963678" algn="ctr" fontAlgn="base">
              <a:spcBef>
                <a:spcPct val="0"/>
              </a:spcBef>
              <a:spcAft>
                <a:spcPct val="0"/>
              </a:spcAft>
              <a:defRPr sz="5900">
                <a:latin typeface="Gill Sans" charset="0"/>
                <a:ea typeface="ヒラギノ角ゴ ProN W3" charset="0"/>
                <a:cs typeface="ヒラギノ角ゴ ProN W3" charset="0"/>
                <a:sym typeface="Gill Sans" charset="0"/>
              </a:defRPr>
            </a:lvl8pPr>
            <a:lvl9pPr marL="1284908" algn="ctr" fontAlgn="base">
              <a:spcBef>
                <a:spcPct val="0"/>
              </a:spcBef>
              <a:spcAft>
                <a:spcPct val="0"/>
              </a:spcAft>
              <a:defRPr sz="5900">
                <a:latin typeface="Gill Sans" charset="0"/>
                <a:ea typeface="ヒラギノ角ゴ ProN W3" charset="0"/>
                <a:cs typeface="ヒラギノ角ゴ ProN W3" charset="0"/>
                <a:sym typeface="Gill Sans" charset="0"/>
              </a:defRPr>
            </a:lvl9pPr>
          </a:lstStyle>
          <a:p>
            <a:r>
              <a:rPr lang="nl-BE" sz="3300" dirty="0"/>
              <a:t>Gecoördineerde aanpak in West-Vlaanderen</a:t>
            </a:r>
          </a:p>
        </p:txBody>
      </p:sp>
      <p:sp>
        <p:nvSpPr>
          <p:cNvPr id="5" name="Rechthoek 4"/>
          <p:cNvSpPr/>
          <p:nvPr/>
        </p:nvSpPr>
        <p:spPr>
          <a:xfrm>
            <a:off x="72008" y="825579"/>
            <a:ext cx="9144000" cy="6309420"/>
          </a:xfrm>
          <a:prstGeom prst="rect">
            <a:avLst/>
          </a:prstGeom>
        </p:spPr>
        <p:txBody>
          <a:bodyPr wrap="square">
            <a:spAutoFit/>
          </a:bodyPr>
          <a:lstStyle/>
          <a:p>
            <a:pPr marL="185587" lvl="6">
              <a:spcBef>
                <a:spcPts val="600"/>
              </a:spcBef>
            </a:pPr>
            <a:r>
              <a:rPr lang="nl-BE" b="1" dirty="0">
                <a:solidFill>
                  <a:srgbClr val="C00000"/>
                </a:solidFill>
                <a:latin typeface="Ebrima" pitchFamily="2" charset="0"/>
                <a:ea typeface="Ebrima" pitchFamily="2" charset="0"/>
                <a:cs typeface="Ebrima" pitchFamily="2" charset="0"/>
              </a:rPr>
              <a:t>Communicatie</a:t>
            </a:r>
            <a:endParaRPr lang="nl-BE" sz="1600" dirty="0">
              <a:solidFill>
                <a:schemeClr val="accent2">
                  <a:lumMod val="50000"/>
                </a:schemeClr>
              </a:solidFill>
              <a:latin typeface="Ebrima" pitchFamily="2" charset="0"/>
              <a:ea typeface="Ebrima" pitchFamily="2" charset="0"/>
              <a:cs typeface="Ebrima" pitchFamily="2" charset="0"/>
            </a:endParaRPr>
          </a:p>
          <a:p>
            <a:pPr marL="985838" lvl="7" indent="-344488">
              <a:spcBef>
                <a:spcPts val="600"/>
              </a:spcBef>
              <a:buFont typeface="Wingdings" panose="05000000000000000000" pitchFamily="2" charset="2"/>
              <a:buChar char="Ø"/>
            </a:pPr>
            <a:r>
              <a:rPr lang="nl-BE" b="1" dirty="0">
                <a:solidFill>
                  <a:schemeClr val="accent2">
                    <a:lumMod val="50000"/>
                  </a:schemeClr>
                </a:solidFill>
                <a:latin typeface="Ebrima" pitchFamily="2" charset="0"/>
                <a:ea typeface="Ebrima" pitchFamily="2" charset="0"/>
                <a:cs typeface="Ebrima" pitchFamily="2" charset="0"/>
              </a:rPr>
              <a:t>website</a:t>
            </a:r>
            <a:r>
              <a:rPr lang="nl-BE" dirty="0">
                <a:solidFill>
                  <a:schemeClr val="accent2">
                    <a:lumMod val="50000"/>
                  </a:schemeClr>
                </a:solidFill>
                <a:latin typeface="Ebrima" pitchFamily="2" charset="0"/>
                <a:ea typeface="Ebrima" pitchFamily="2" charset="0"/>
                <a:cs typeface="Ebrima" pitchFamily="2" charset="0"/>
              </a:rPr>
              <a:t>: uitleg op </a:t>
            </a:r>
            <a:r>
              <a:rPr lang="nl-BE" dirty="0">
                <a:solidFill>
                  <a:schemeClr val="accent2">
                    <a:lumMod val="50000"/>
                  </a:schemeClr>
                </a:solidFill>
                <a:latin typeface="Ebrima" pitchFamily="2" charset="0"/>
                <a:ea typeface="Ebrima" pitchFamily="2" charset="0"/>
                <a:cs typeface="Ebrima" pitchFamily="2" charset="0"/>
                <a:hlinkClick r:id="rId2"/>
              </a:rPr>
              <a:t>www.west-vlaanderen.be/reuzenberenklauw</a:t>
            </a:r>
            <a:r>
              <a:rPr lang="nl-BE" dirty="0">
                <a:solidFill>
                  <a:schemeClr val="accent2">
                    <a:lumMod val="50000"/>
                  </a:schemeClr>
                </a:solidFill>
                <a:latin typeface="Ebrima" pitchFamily="2" charset="0"/>
                <a:ea typeface="Ebrima" pitchFamily="2" charset="0"/>
                <a:cs typeface="Ebrima" pitchFamily="2" charset="0"/>
              </a:rPr>
              <a:t> </a:t>
            </a:r>
          </a:p>
          <a:p>
            <a:pPr marL="985838" lvl="7" indent="-344488">
              <a:spcBef>
                <a:spcPts val="600"/>
              </a:spcBef>
              <a:buFont typeface="Wingdings" panose="05000000000000000000" pitchFamily="2" charset="2"/>
              <a:buChar char="Ø"/>
            </a:pPr>
            <a:r>
              <a:rPr lang="nl-BE" b="1" dirty="0">
                <a:solidFill>
                  <a:schemeClr val="accent2">
                    <a:lumMod val="50000"/>
                  </a:schemeClr>
                </a:solidFill>
                <a:latin typeface="Ebrima" pitchFamily="2" charset="0"/>
                <a:ea typeface="Ebrima" pitchFamily="2" charset="0"/>
                <a:cs typeface="Ebrima" pitchFamily="2" charset="0"/>
              </a:rPr>
              <a:t>filmpje</a:t>
            </a:r>
            <a:r>
              <a:rPr lang="nl-BE" dirty="0">
                <a:solidFill>
                  <a:schemeClr val="accent2">
                    <a:lumMod val="50000"/>
                  </a:schemeClr>
                </a:solidFill>
                <a:latin typeface="Ebrima" pitchFamily="2" charset="0"/>
                <a:ea typeface="Ebrima" pitchFamily="2" charset="0"/>
                <a:cs typeface="Ebrima" pitchFamily="2" charset="0"/>
              </a:rPr>
              <a:t> </a:t>
            </a:r>
            <a:r>
              <a:rPr lang="nl-BE" dirty="0" err="1">
                <a:solidFill>
                  <a:schemeClr val="accent2">
                    <a:lumMod val="50000"/>
                  </a:schemeClr>
                </a:solidFill>
                <a:latin typeface="Ebrima" pitchFamily="2" charset="0"/>
                <a:ea typeface="Ebrima" pitchFamily="2" charset="0"/>
                <a:cs typeface="Ebrima" pitchFamily="2" charset="0"/>
              </a:rPr>
              <a:t>Youtube</a:t>
            </a:r>
            <a:endParaRPr lang="nl-BE" dirty="0">
              <a:solidFill>
                <a:schemeClr val="accent2">
                  <a:lumMod val="50000"/>
                </a:schemeClr>
              </a:solidFill>
              <a:latin typeface="Ebrima" pitchFamily="2" charset="0"/>
              <a:ea typeface="Ebrima" pitchFamily="2" charset="0"/>
              <a:cs typeface="Ebrima" pitchFamily="2" charset="0"/>
            </a:endParaRPr>
          </a:p>
          <a:p>
            <a:pPr marL="1442716" lvl="8" indent="-344488">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hlinkClick r:id="rId3"/>
              </a:rPr>
              <a:t>Lang (8 min.)</a:t>
            </a:r>
            <a:r>
              <a:rPr lang="nl-BE" dirty="0">
                <a:solidFill>
                  <a:schemeClr val="accent2">
                    <a:lumMod val="50000"/>
                  </a:schemeClr>
                </a:solidFill>
                <a:latin typeface="Ebrima" pitchFamily="2" charset="0"/>
                <a:ea typeface="Ebrima" pitchFamily="2" charset="0"/>
                <a:cs typeface="Ebrima" pitchFamily="2" charset="0"/>
              </a:rPr>
              <a:t>: &gt;29.000 keer bekeken !</a:t>
            </a:r>
          </a:p>
          <a:p>
            <a:pPr marL="1442716" lvl="8" indent="-344488">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hlinkClick r:id="rId4"/>
              </a:rPr>
              <a:t>Kort (1 min.)</a:t>
            </a:r>
            <a:r>
              <a:rPr lang="nl-BE" dirty="0">
                <a:solidFill>
                  <a:schemeClr val="accent2">
                    <a:lumMod val="50000"/>
                  </a:schemeClr>
                </a:solidFill>
                <a:latin typeface="Ebrima" pitchFamily="2" charset="0"/>
                <a:ea typeface="Ebrima" pitchFamily="2" charset="0"/>
                <a:cs typeface="Ebrima" pitchFamily="2" charset="0"/>
              </a:rPr>
              <a:t>: &gt;300 keer bekeken…</a:t>
            </a:r>
          </a:p>
          <a:p>
            <a:pPr marL="985838" lvl="7" indent="-344488">
              <a:spcBef>
                <a:spcPts val="600"/>
              </a:spcBef>
              <a:buFont typeface="Wingdings" panose="05000000000000000000" pitchFamily="2" charset="2"/>
              <a:buChar char="Ø"/>
            </a:pPr>
            <a:r>
              <a:rPr lang="nl-BE" b="1" dirty="0">
                <a:solidFill>
                  <a:schemeClr val="accent2">
                    <a:lumMod val="50000"/>
                  </a:schemeClr>
                </a:solidFill>
                <a:latin typeface="Ebrima" pitchFamily="2" charset="0"/>
                <a:ea typeface="Ebrima" pitchFamily="2" charset="0"/>
                <a:cs typeface="Ebrima" pitchFamily="2" charset="0"/>
              </a:rPr>
              <a:t>folder</a:t>
            </a:r>
            <a:r>
              <a:rPr lang="nl-BE" dirty="0">
                <a:solidFill>
                  <a:schemeClr val="accent2">
                    <a:lumMod val="50000"/>
                  </a:schemeClr>
                </a:solidFill>
                <a:latin typeface="Ebrima" pitchFamily="2" charset="0"/>
                <a:ea typeface="Ebrima" pitchFamily="2" charset="0"/>
                <a:cs typeface="Ebrima" pitchFamily="2" charset="0"/>
              </a:rPr>
              <a:t>: </a:t>
            </a:r>
            <a:r>
              <a:rPr lang="nl-BE" dirty="0">
                <a:hlinkClick r:id="rId5"/>
              </a:rPr>
              <a:t>Folder</a:t>
            </a:r>
            <a:endParaRPr lang="nl-BE" dirty="0"/>
          </a:p>
          <a:p>
            <a:pPr marL="985838" lvl="7" indent="-344488">
              <a:spcBef>
                <a:spcPts val="600"/>
              </a:spcBef>
              <a:buFont typeface="Wingdings" panose="05000000000000000000" pitchFamily="2" charset="2"/>
              <a:buChar char="Ø"/>
            </a:pPr>
            <a:endParaRPr lang="nl-BE" dirty="0">
              <a:solidFill>
                <a:schemeClr val="accent2">
                  <a:lumMod val="50000"/>
                </a:schemeClr>
              </a:solidFill>
              <a:latin typeface="Ebrima" pitchFamily="2" charset="0"/>
              <a:ea typeface="Ebrima" pitchFamily="2" charset="0"/>
              <a:cs typeface="Ebrima" pitchFamily="2" charset="0"/>
            </a:endParaRPr>
          </a:p>
          <a:p>
            <a:pPr marL="185587" lvl="6">
              <a:spcBef>
                <a:spcPts val="600"/>
              </a:spcBef>
            </a:pPr>
            <a:r>
              <a:rPr lang="nl-BE" b="1" dirty="0">
                <a:solidFill>
                  <a:srgbClr val="C00000"/>
                </a:solidFill>
                <a:latin typeface="Ebrima" pitchFamily="2" charset="0"/>
                <a:ea typeface="Ebrima" pitchFamily="2" charset="0"/>
                <a:cs typeface="Ebrima" pitchFamily="2" charset="0"/>
              </a:rPr>
              <a:t>Werk</a:t>
            </a:r>
            <a:r>
              <a:rPr lang="nl-BE" sz="1600" b="1" dirty="0">
                <a:solidFill>
                  <a:srgbClr val="C00000"/>
                </a:solidFill>
                <a:latin typeface="Ebrima" pitchFamily="2" charset="0"/>
                <a:ea typeface="Ebrima" pitchFamily="2" charset="0"/>
                <a:cs typeface="Ebrima" pitchFamily="2" charset="0"/>
              </a:rPr>
              <a:t>:</a:t>
            </a:r>
            <a:r>
              <a:rPr lang="nl-BE" sz="1600" dirty="0">
                <a:solidFill>
                  <a:schemeClr val="accent2">
                    <a:lumMod val="50000"/>
                  </a:schemeClr>
                </a:solidFill>
                <a:latin typeface="Ebrima" pitchFamily="2" charset="0"/>
                <a:ea typeface="Ebrima" pitchFamily="2" charset="0"/>
                <a:cs typeface="Ebrima" pitchFamily="2" charset="0"/>
              </a:rPr>
              <a:t> </a:t>
            </a:r>
          </a:p>
          <a:p>
            <a:pPr marL="928203" lvl="7" indent="-285750">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rPr>
              <a:t>elke </a:t>
            </a:r>
            <a:r>
              <a:rPr lang="nl-BE" dirty="0" err="1">
                <a:solidFill>
                  <a:schemeClr val="accent2">
                    <a:lumMod val="50000"/>
                  </a:schemeClr>
                </a:solidFill>
                <a:latin typeface="Ebrima" pitchFamily="2" charset="0"/>
                <a:ea typeface="Ebrima" pitchFamily="2" charset="0"/>
                <a:cs typeface="Ebrima" pitchFamily="2" charset="0"/>
              </a:rPr>
              <a:t>terreinbeherende</a:t>
            </a:r>
            <a:r>
              <a:rPr lang="nl-BE" dirty="0">
                <a:solidFill>
                  <a:schemeClr val="accent2">
                    <a:lumMod val="50000"/>
                  </a:schemeClr>
                </a:solidFill>
                <a:latin typeface="Ebrima" pitchFamily="2" charset="0"/>
                <a:ea typeface="Ebrima" pitchFamily="2" charset="0"/>
                <a:cs typeface="Ebrima" pitchFamily="2" charset="0"/>
              </a:rPr>
              <a:t> organisatie doet mee = “vegen voor eigen deur”</a:t>
            </a:r>
          </a:p>
          <a:p>
            <a:pPr marL="928203" lvl="7" indent="-285750">
              <a:spcBef>
                <a:spcPts val="600"/>
              </a:spcBef>
              <a:buFont typeface="Wingdings" panose="05000000000000000000" pitchFamily="2" charset="2"/>
              <a:buChar char="Ø"/>
            </a:pPr>
            <a:endParaRPr lang="nl-BE" dirty="0">
              <a:solidFill>
                <a:schemeClr val="accent2">
                  <a:lumMod val="50000"/>
                </a:schemeClr>
              </a:solidFill>
              <a:latin typeface="Ebrima" pitchFamily="2" charset="0"/>
              <a:ea typeface="Ebrima" pitchFamily="2" charset="0"/>
              <a:cs typeface="Ebrima" pitchFamily="2" charset="0"/>
            </a:endParaRPr>
          </a:p>
          <a:p>
            <a:pPr marL="185587" lvl="6">
              <a:spcBef>
                <a:spcPts val="600"/>
              </a:spcBef>
            </a:pPr>
            <a:r>
              <a:rPr lang="nl-BE" b="1" dirty="0">
                <a:solidFill>
                  <a:srgbClr val="C00000"/>
                </a:solidFill>
                <a:latin typeface="Ebrima" pitchFamily="2" charset="0"/>
                <a:ea typeface="Ebrima" pitchFamily="2" charset="0"/>
                <a:cs typeface="Ebrima" pitchFamily="2" charset="0"/>
              </a:rPr>
              <a:t>Resultaten:</a:t>
            </a:r>
          </a:p>
          <a:p>
            <a:pPr marL="928203" lvl="7" indent="-285750">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rPr>
              <a:t>Geen goed zicht op</a:t>
            </a:r>
          </a:p>
          <a:p>
            <a:pPr marL="928203" lvl="7" indent="-285750">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rPr>
              <a:t>Wordt goed gemeld op waarnemingen.be</a:t>
            </a:r>
          </a:p>
          <a:p>
            <a:pPr marL="928203" lvl="7" indent="-285750">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rPr>
              <a:t>Bijna geen grote groeiplaatsen meer</a:t>
            </a:r>
          </a:p>
          <a:p>
            <a:pPr marL="928203" lvl="7" indent="-285750">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rPr>
              <a:t>Uitroeiing niet 100% haalbaar, vermijden overlast wel</a:t>
            </a:r>
          </a:p>
          <a:p>
            <a:pPr marL="928203" lvl="7" indent="-285750">
              <a:spcBef>
                <a:spcPts val="600"/>
              </a:spcBef>
              <a:buFont typeface="Wingdings" panose="05000000000000000000" pitchFamily="2" charset="2"/>
              <a:buChar char="Ø"/>
            </a:pPr>
            <a:r>
              <a:rPr lang="nl-BE" dirty="0">
                <a:solidFill>
                  <a:schemeClr val="accent2">
                    <a:lumMod val="50000"/>
                  </a:schemeClr>
                </a:solidFill>
                <a:latin typeface="Ebrima" pitchFamily="2" charset="0"/>
                <a:ea typeface="Ebrima" pitchFamily="2" charset="0"/>
                <a:cs typeface="Ebrima" pitchFamily="2" charset="0"/>
              </a:rPr>
              <a:t>Opletten bij communicatie dat niet alle schermbloemigen vogelvrij verklaard worden…</a:t>
            </a:r>
          </a:p>
          <a:p>
            <a:pPr marL="928203" lvl="7" indent="-285750">
              <a:spcBef>
                <a:spcPts val="600"/>
              </a:spcBef>
              <a:buFont typeface="Wingdings" panose="05000000000000000000" pitchFamily="2" charset="2"/>
              <a:buChar char="Ø"/>
            </a:pPr>
            <a:endParaRPr lang="nl-BE" dirty="0">
              <a:solidFill>
                <a:schemeClr val="accent2">
                  <a:lumMod val="50000"/>
                </a:schemeClr>
              </a:solidFill>
              <a:latin typeface="Ebrima" pitchFamily="2" charset="0"/>
              <a:ea typeface="Ebrima" pitchFamily="2" charset="0"/>
              <a:cs typeface="Ebrima" pitchFamily="2" charset="0"/>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7441" y="836712"/>
            <a:ext cx="1705570"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08652792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441" y="836712"/>
            <a:ext cx="1705570" cy="13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ekstvak 2"/>
          <p:cNvSpPr txBox="1"/>
          <p:nvPr/>
        </p:nvSpPr>
        <p:spPr>
          <a:xfrm>
            <a:off x="755576" y="640996"/>
            <a:ext cx="184731" cy="1200329"/>
          </a:xfrm>
          <a:prstGeom prst="rect">
            <a:avLst/>
          </a:prstGeom>
          <a:noFill/>
        </p:spPr>
        <p:txBody>
          <a:bodyPr wrap="none" rtlCol="0">
            <a:spAutoFit/>
          </a:bodyPr>
          <a:lstStyle/>
          <a:p>
            <a:endParaRPr lang="nl-BE" dirty="0"/>
          </a:p>
          <a:p>
            <a:endParaRPr lang="nl-BE" dirty="0"/>
          </a:p>
          <a:p>
            <a:endParaRPr lang="nl-BE" dirty="0"/>
          </a:p>
          <a:p>
            <a:endParaRPr lang="nl-BE" dirty="0"/>
          </a:p>
        </p:txBody>
      </p:sp>
      <p:sp>
        <p:nvSpPr>
          <p:cNvPr id="4" name="Tekstvak 3">
            <a:extLst>
              <a:ext uri="{FF2B5EF4-FFF2-40B4-BE49-F238E27FC236}">
                <a16:creationId xmlns:a16="http://schemas.microsoft.com/office/drawing/2014/main" id="{701EF851-615E-4A19-8A2D-5E5890C23348}"/>
              </a:ext>
            </a:extLst>
          </p:cNvPr>
          <p:cNvSpPr txBox="1"/>
          <p:nvPr/>
        </p:nvSpPr>
        <p:spPr>
          <a:xfrm>
            <a:off x="5148064" y="2350071"/>
            <a:ext cx="3848618" cy="2308324"/>
          </a:xfrm>
          <a:prstGeom prst="rect">
            <a:avLst/>
          </a:prstGeom>
          <a:noFill/>
        </p:spPr>
        <p:txBody>
          <a:bodyPr wrap="none" rtlCol="0">
            <a:spAutoFit/>
          </a:bodyPr>
          <a:lstStyle/>
          <a:p>
            <a:pPr algn="ctr"/>
            <a:r>
              <a:rPr lang="nl-BE" sz="3600" b="1" dirty="0"/>
              <a:t>Dank u !</a:t>
            </a:r>
          </a:p>
          <a:p>
            <a:pPr algn="ctr"/>
            <a:endParaRPr lang="nl-BE" sz="3600" dirty="0"/>
          </a:p>
          <a:p>
            <a:pPr algn="ctr"/>
            <a:endParaRPr lang="nl-BE" sz="3600" dirty="0"/>
          </a:p>
          <a:p>
            <a:pPr algn="ctr"/>
            <a:r>
              <a:rPr lang="nl-BE" sz="3600" dirty="0"/>
              <a:t>Zijn er nog vragen ?</a:t>
            </a:r>
          </a:p>
        </p:txBody>
      </p:sp>
      <p:pic>
        <p:nvPicPr>
          <p:cNvPr id="6" name="Afbeelding 5" descr="Afbeelding met tekst, poster, tekening, plant&#10;&#10;Automatisch gegenereerde beschrijving">
            <a:extLst>
              <a:ext uri="{FF2B5EF4-FFF2-40B4-BE49-F238E27FC236}">
                <a16:creationId xmlns:a16="http://schemas.microsoft.com/office/drawing/2014/main" id="{1D1F2A6B-F9E4-85B1-D50B-C5403559D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86325" cy="6858000"/>
          </a:xfrm>
          <a:prstGeom prst="rect">
            <a:avLst/>
          </a:prstGeom>
        </p:spPr>
      </p:pic>
    </p:spTree>
    <p:extLst>
      <p:ext uri="{BB962C8B-B14F-4D97-AF65-F5344CB8AC3E}">
        <p14:creationId xmlns:p14="http://schemas.microsoft.com/office/powerpoint/2010/main" val="11809882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gras, plant, Halfheester&#10;&#10;Automatisch gegenereerde beschrijving">
            <a:extLst>
              <a:ext uri="{FF2B5EF4-FFF2-40B4-BE49-F238E27FC236}">
                <a16:creationId xmlns:a16="http://schemas.microsoft.com/office/drawing/2014/main" id="{3C595D2D-4F63-1DF8-FBD0-C707A55B7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22304197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descr="Afbeelding met buitenshuis, boom, raam, gebouw&#10;&#10;Automatisch gegenereerde beschrijving">
            <a:extLst>
              <a:ext uri="{FF2B5EF4-FFF2-40B4-BE49-F238E27FC236}">
                <a16:creationId xmlns:a16="http://schemas.microsoft.com/office/drawing/2014/main" id="{B84894B4-6812-496E-7744-18C677F8C1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4554940" cy="6858000"/>
          </a:xfrm>
          <a:prstGeom prst="rect">
            <a:avLst/>
          </a:prstGeom>
          <a:ln>
            <a:solidFill>
              <a:schemeClr val="bg1"/>
            </a:solidFill>
          </a:ln>
        </p:spPr>
      </p:pic>
      <p:pic>
        <p:nvPicPr>
          <p:cNvPr id="5" name="Afbeelding 4" descr="Afbeelding met buitenshuis, spoor, boom, trein&#10;&#10;Automatisch gegenereerde beschrijving">
            <a:extLst>
              <a:ext uri="{FF2B5EF4-FFF2-40B4-BE49-F238E27FC236}">
                <a16:creationId xmlns:a16="http://schemas.microsoft.com/office/drawing/2014/main" id="{5EB09E9C-E586-994A-E672-BE1AB521F7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688" y="0"/>
            <a:ext cx="4114800" cy="6858000"/>
          </a:xfrm>
          <a:prstGeom prst="rect">
            <a:avLst/>
          </a:prstGeom>
          <a:ln>
            <a:solidFill>
              <a:schemeClr val="bg1"/>
            </a:solidFill>
          </a:ln>
        </p:spPr>
      </p:pic>
    </p:spTree>
    <p:extLst>
      <p:ext uri="{BB962C8B-B14F-4D97-AF65-F5344CB8AC3E}">
        <p14:creationId xmlns:p14="http://schemas.microsoft.com/office/powerpoint/2010/main" val="66409752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plant, gebouw, hemel&#10;&#10;Automatisch gegenereerde beschrijving">
            <a:extLst>
              <a:ext uri="{FF2B5EF4-FFF2-40B4-BE49-F238E27FC236}">
                <a16:creationId xmlns:a16="http://schemas.microsoft.com/office/drawing/2014/main" id="{38060F2B-CF46-180C-A416-AB40CCEF85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79999673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Aardplant, plant, buitenshuis, Stengel&#10;&#10;Automatisch gegenereerde beschrijving">
            <a:extLst>
              <a:ext uri="{FF2B5EF4-FFF2-40B4-BE49-F238E27FC236}">
                <a16:creationId xmlns:a16="http://schemas.microsoft.com/office/drawing/2014/main" id="{D54B9805-9C9A-CDB8-8B9C-C64D95F3B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483768" cy="1862826"/>
          </a:xfrm>
          <a:prstGeom prst="rect">
            <a:avLst/>
          </a:prstGeom>
        </p:spPr>
      </p:pic>
      <p:pic>
        <p:nvPicPr>
          <p:cNvPr id="5" name="Afbeelding 4" descr="Afbeelding met buitenshuis, plant, gras, Vaatplant&#10;&#10;Automatisch gegenereerde beschrijving">
            <a:extLst>
              <a:ext uri="{FF2B5EF4-FFF2-40B4-BE49-F238E27FC236}">
                <a16:creationId xmlns:a16="http://schemas.microsoft.com/office/drawing/2014/main" id="{F67BF4FA-6385-8DAC-8805-BAF68976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537" y="-23934"/>
            <a:ext cx="2229805" cy="3212976"/>
          </a:xfrm>
          <a:prstGeom prst="rect">
            <a:avLst/>
          </a:prstGeom>
        </p:spPr>
      </p:pic>
      <p:pic>
        <p:nvPicPr>
          <p:cNvPr id="11" name="Afbeelding 10" descr="Afbeelding met plant, cactus, ruggengraten, Doorns&#10;&#10;Automatisch gegenereerde beschrijving">
            <a:extLst>
              <a:ext uri="{FF2B5EF4-FFF2-40B4-BE49-F238E27FC236}">
                <a16:creationId xmlns:a16="http://schemas.microsoft.com/office/drawing/2014/main" id="{BF7BF9E7-6C51-42A5-C0BC-CB5CBABBBF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7202" y="3627333"/>
            <a:ext cx="2418994" cy="3228885"/>
          </a:xfrm>
          <a:prstGeom prst="rect">
            <a:avLst/>
          </a:prstGeom>
        </p:spPr>
      </p:pic>
      <p:pic>
        <p:nvPicPr>
          <p:cNvPr id="17" name="Afbeelding 16" descr="Afbeelding met buitenshuis, gras, plant, Zaadplant&#10;&#10;Automatisch gegenereerde beschrijving">
            <a:extLst>
              <a:ext uri="{FF2B5EF4-FFF2-40B4-BE49-F238E27FC236}">
                <a16:creationId xmlns:a16="http://schemas.microsoft.com/office/drawing/2014/main" id="{12F5B927-4F13-5FEC-EAC8-A7A8767797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150" y="4365104"/>
            <a:ext cx="1845531" cy="2460708"/>
          </a:xfrm>
          <a:prstGeom prst="rect">
            <a:avLst/>
          </a:prstGeom>
          <a:ln>
            <a:solidFill>
              <a:schemeClr val="bg1"/>
            </a:solidFill>
          </a:ln>
        </p:spPr>
      </p:pic>
      <p:pic>
        <p:nvPicPr>
          <p:cNvPr id="19" name="Afbeelding 18" descr="Afbeelding met buitenshuis, boom, water, vegetatie&#10;&#10;Automatisch gegenereerde beschrijving">
            <a:extLst>
              <a:ext uri="{FF2B5EF4-FFF2-40B4-BE49-F238E27FC236}">
                <a16:creationId xmlns:a16="http://schemas.microsoft.com/office/drawing/2014/main" id="{240DE640-0860-EDD9-6F5A-45014D53AD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9952" y="3358506"/>
            <a:ext cx="2617554" cy="3490072"/>
          </a:xfrm>
          <a:prstGeom prst="rect">
            <a:avLst/>
          </a:prstGeom>
          <a:ln>
            <a:solidFill>
              <a:schemeClr val="bg1"/>
            </a:solidFill>
          </a:ln>
        </p:spPr>
      </p:pic>
      <p:pic>
        <p:nvPicPr>
          <p:cNvPr id="21" name="Afbeelding 20" descr="Afbeelding met buitenshuis, boom, gras, Halfheester&#10;&#10;Automatisch gegenereerde beschrijving">
            <a:extLst>
              <a:ext uri="{FF2B5EF4-FFF2-40B4-BE49-F238E27FC236}">
                <a16:creationId xmlns:a16="http://schemas.microsoft.com/office/drawing/2014/main" id="{EAD663F9-1272-9053-38F9-59BF2CD87A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4552" y="3019578"/>
            <a:ext cx="2489448" cy="4149080"/>
          </a:xfrm>
          <a:prstGeom prst="rect">
            <a:avLst/>
          </a:prstGeom>
          <a:ln>
            <a:solidFill>
              <a:schemeClr val="bg1"/>
            </a:solidFill>
          </a:ln>
        </p:spPr>
      </p:pic>
      <p:sp>
        <p:nvSpPr>
          <p:cNvPr id="22" name="Tekstvak 21">
            <a:extLst>
              <a:ext uri="{FF2B5EF4-FFF2-40B4-BE49-F238E27FC236}">
                <a16:creationId xmlns:a16="http://schemas.microsoft.com/office/drawing/2014/main" id="{A5470703-2754-E9DF-7370-CD3E161466C4}"/>
              </a:ext>
            </a:extLst>
          </p:cNvPr>
          <p:cNvSpPr txBox="1"/>
          <p:nvPr/>
        </p:nvSpPr>
        <p:spPr>
          <a:xfrm>
            <a:off x="0" y="2060895"/>
            <a:ext cx="1817870" cy="461665"/>
          </a:xfrm>
          <a:prstGeom prst="rect">
            <a:avLst/>
          </a:prstGeom>
          <a:noFill/>
        </p:spPr>
        <p:txBody>
          <a:bodyPr wrap="none" rtlCol="0">
            <a:spAutoFit/>
          </a:bodyPr>
          <a:lstStyle/>
          <a:p>
            <a:r>
              <a:rPr lang="nl-BE" sz="2400" b="1" dirty="0"/>
              <a:t>Levenscyclus</a:t>
            </a:r>
          </a:p>
        </p:txBody>
      </p:sp>
      <p:pic>
        <p:nvPicPr>
          <p:cNvPr id="4" name="Afbeelding 3" descr="Afbeelding met buitenshuis, vegetatie, Halfheester, jungle&#10;&#10;Automatisch gegenereerde beschrijving">
            <a:extLst>
              <a:ext uri="{FF2B5EF4-FFF2-40B4-BE49-F238E27FC236}">
                <a16:creationId xmlns:a16="http://schemas.microsoft.com/office/drawing/2014/main" id="{BD798C89-8C8C-8C69-033F-F2B5F30D11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5114" y="232934"/>
            <a:ext cx="3489574" cy="2617180"/>
          </a:xfrm>
          <a:prstGeom prst="rect">
            <a:avLst/>
          </a:prstGeom>
        </p:spPr>
      </p:pic>
      <p:pic>
        <p:nvPicPr>
          <p:cNvPr id="7" name="Afbeelding 6" descr="Afbeelding met groente, plant, buitenshuis, kruid&#10;&#10;Automatisch gegenereerde beschrijving">
            <a:extLst>
              <a:ext uri="{FF2B5EF4-FFF2-40B4-BE49-F238E27FC236}">
                <a16:creationId xmlns:a16="http://schemas.microsoft.com/office/drawing/2014/main" id="{281EA6B9-8BF2-EDD6-C4AF-21C4F690FD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780928"/>
            <a:ext cx="2459765" cy="1844824"/>
          </a:xfrm>
          <a:prstGeom prst="rect">
            <a:avLst/>
          </a:prstGeom>
        </p:spPr>
      </p:pic>
      <p:pic>
        <p:nvPicPr>
          <p:cNvPr id="6" name="Picture 2" descr="Solar Panel Battery, 11.1v">
            <a:extLst>
              <a:ext uri="{FF2B5EF4-FFF2-40B4-BE49-F238E27FC236}">
                <a16:creationId xmlns:a16="http://schemas.microsoft.com/office/drawing/2014/main" id="{1131F6F0-B9E1-874F-7E87-315A4F42C881}"/>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8911" t="17594" r="8911" b="20603"/>
          <a:stretch/>
        </p:blipFill>
        <p:spPr bwMode="auto">
          <a:xfrm>
            <a:off x="6660232" y="295998"/>
            <a:ext cx="2489448"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6143959-7E21-25D8-54C4-B5A5E41929AB}"/>
              </a:ext>
            </a:extLst>
          </p:cNvPr>
          <p:cNvSpPr txBox="1"/>
          <p:nvPr/>
        </p:nvSpPr>
        <p:spPr>
          <a:xfrm>
            <a:off x="1621071" y="2346452"/>
            <a:ext cx="729687" cy="369332"/>
          </a:xfrm>
          <a:prstGeom prst="rect">
            <a:avLst/>
          </a:prstGeom>
          <a:noFill/>
        </p:spPr>
        <p:txBody>
          <a:bodyPr wrap="none" rtlCol="0">
            <a:spAutoFit/>
          </a:bodyPr>
          <a:lstStyle/>
          <a:p>
            <a:r>
              <a:rPr lang="nl-BE" dirty="0"/>
              <a:t>Jaar 2</a:t>
            </a:r>
          </a:p>
        </p:txBody>
      </p:sp>
      <p:sp>
        <p:nvSpPr>
          <p:cNvPr id="10" name="Tekstvak 9">
            <a:extLst>
              <a:ext uri="{FF2B5EF4-FFF2-40B4-BE49-F238E27FC236}">
                <a16:creationId xmlns:a16="http://schemas.microsoft.com/office/drawing/2014/main" id="{B5152D05-82FD-2852-54D8-77BA8F3F8B04}"/>
              </a:ext>
            </a:extLst>
          </p:cNvPr>
          <p:cNvSpPr txBox="1"/>
          <p:nvPr/>
        </p:nvSpPr>
        <p:spPr>
          <a:xfrm>
            <a:off x="1621071" y="1841461"/>
            <a:ext cx="729687" cy="369332"/>
          </a:xfrm>
          <a:prstGeom prst="rect">
            <a:avLst/>
          </a:prstGeom>
          <a:noFill/>
        </p:spPr>
        <p:txBody>
          <a:bodyPr wrap="none" rtlCol="0">
            <a:spAutoFit/>
          </a:bodyPr>
          <a:lstStyle/>
          <a:p>
            <a:r>
              <a:rPr lang="nl-BE" dirty="0"/>
              <a:t>Jaar 1</a:t>
            </a:r>
          </a:p>
        </p:txBody>
      </p:sp>
      <p:sp>
        <p:nvSpPr>
          <p:cNvPr id="12" name="Tekstvak 11">
            <a:extLst>
              <a:ext uri="{FF2B5EF4-FFF2-40B4-BE49-F238E27FC236}">
                <a16:creationId xmlns:a16="http://schemas.microsoft.com/office/drawing/2014/main" id="{CBC781A0-B24E-C58D-32B7-B266CA4EB075}"/>
              </a:ext>
            </a:extLst>
          </p:cNvPr>
          <p:cNvSpPr txBox="1"/>
          <p:nvPr/>
        </p:nvSpPr>
        <p:spPr>
          <a:xfrm>
            <a:off x="6829069" y="5805264"/>
            <a:ext cx="2140413" cy="923330"/>
          </a:xfrm>
          <a:prstGeom prst="rect">
            <a:avLst/>
          </a:prstGeom>
          <a:solidFill>
            <a:schemeClr val="bg1">
              <a:lumMod val="95000"/>
            </a:schemeClr>
          </a:solidFill>
        </p:spPr>
        <p:txBody>
          <a:bodyPr wrap="square" rtlCol="0">
            <a:spAutoFit/>
          </a:bodyPr>
          <a:lstStyle/>
          <a:p>
            <a:pPr algn="ctr"/>
            <a:r>
              <a:rPr lang="nl-BE" dirty="0">
                <a:effectLst>
                  <a:outerShdw blurRad="38100" dist="38100" dir="2700000" algn="tl">
                    <a:srgbClr val="000000">
                      <a:alpha val="43137"/>
                    </a:srgbClr>
                  </a:outerShdw>
                </a:effectLst>
              </a:rPr>
              <a:t>1.000-en zaden </a:t>
            </a:r>
            <a:br>
              <a:rPr lang="nl-BE" dirty="0">
                <a:effectLst>
                  <a:outerShdw blurRad="38100" dist="38100" dir="2700000" algn="tl">
                    <a:srgbClr val="000000">
                      <a:alpha val="43137"/>
                    </a:srgbClr>
                  </a:outerShdw>
                </a:effectLst>
              </a:rPr>
            </a:br>
            <a:r>
              <a:rPr lang="nl-BE" dirty="0">
                <a:effectLst>
                  <a:outerShdw blurRad="38100" dist="38100" dir="2700000" algn="tl">
                    <a:srgbClr val="000000">
                      <a:alpha val="43137"/>
                    </a:srgbClr>
                  </a:outerShdw>
                </a:effectLst>
              </a:rPr>
              <a:t>per plant…</a:t>
            </a:r>
          </a:p>
          <a:p>
            <a:pPr algn="ctr"/>
            <a:r>
              <a:rPr lang="nl-BE" dirty="0">
                <a:effectLst>
                  <a:outerShdw blurRad="38100" dist="38100" dir="2700000" algn="tl">
                    <a:srgbClr val="000000">
                      <a:alpha val="43137"/>
                    </a:srgbClr>
                  </a:outerShdw>
                </a:effectLst>
              </a:rPr>
              <a:t>4-10 j kiemkrachtig…</a:t>
            </a:r>
          </a:p>
        </p:txBody>
      </p:sp>
    </p:spTree>
    <p:extLst>
      <p:ext uri="{BB962C8B-B14F-4D97-AF65-F5344CB8AC3E}">
        <p14:creationId xmlns:p14="http://schemas.microsoft.com/office/powerpoint/2010/main" val="3870930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B9821FE-1DAD-B111-FA97-EECD481A0330}"/>
              </a:ext>
            </a:extLst>
          </p:cNvPr>
          <p:cNvPicPr>
            <a:picLocks noChangeAspect="1"/>
          </p:cNvPicPr>
          <p:nvPr/>
        </p:nvPicPr>
        <p:blipFill>
          <a:blip r:embed="rId3"/>
          <a:stretch>
            <a:fillRect/>
          </a:stretch>
        </p:blipFill>
        <p:spPr>
          <a:xfrm>
            <a:off x="467544" y="0"/>
            <a:ext cx="7642693" cy="6858000"/>
          </a:xfrm>
          <a:prstGeom prst="rect">
            <a:avLst/>
          </a:prstGeom>
        </p:spPr>
      </p:pic>
      <p:sp>
        <p:nvSpPr>
          <p:cNvPr id="5" name="Tekstvak 4">
            <a:extLst>
              <a:ext uri="{FF2B5EF4-FFF2-40B4-BE49-F238E27FC236}">
                <a16:creationId xmlns:a16="http://schemas.microsoft.com/office/drawing/2014/main" id="{87DD5713-0664-FCDE-87C1-01C380C024D1}"/>
              </a:ext>
            </a:extLst>
          </p:cNvPr>
          <p:cNvSpPr txBox="1"/>
          <p:nvPr/>
        </p:nvSpPr>
        <p:spPr>
          <a:xfrm>
            <a:off x="5753946" y="4535832"/>
            <a:ext cx="1045671" cy="369332"/>
          </a:xfrm>
          <a:prstGeom prst="rect">
            <a:avLst/>
          </a:prstGeom>
          <a:noFill/>
        </p:spPr>
        <p:txBody>
          <a:bodyPr wrap="none" rtlCol="0">
            <a:spAutoFit/>
          </a:bodyPr>
          <a:lstStyle/>
          <a:p>
            <a:r>
              <a:rPr lang="nl-BE" dirty="0"/>
              <a:t>Kaukasus</a:t>
            </a:r>
          </a:p>
        </p:txBody>
      </p:sp>
      <p:sp>
        <p:nvSpPr>
          <p:cNvPr id="8" name="Tekstvak 7">
            <a:extLst>
              <a:ext uri="{FF2B5EF4-FFF2-40B4-BE49-F238E27FC236}">
                <a16:creationId xmlns:a16="http://schemas.microsoft.com/office/drawing/2014/main" id="{3C87EF53-63A7-7451-F124-EC4A384FF93D}"/>
              </a:ext>
            </a:extLst>
          </p:cNvPr>
          <p:cNvSpPr txBox="1"/>
          <p:nvPr/>
        </p:nvSpPr>
        <p:spPr>
          <a:xfrm>
            <a:off x="3275856" y="178612"/>
            <a:ext cx="4545090" cy="1200329"/>
          </a:xfrm>
          <a:prstGeom prst="rect">
            <a:avLst/>
          </a:prstGeom>
          <a:solidFill>
            <a:schemeClr val="bg1"/>
          </a:solidFill>
        </p:spPr>
        <p:txBody>
          <a:bodyPr wrap="none" rtlCol="0">
            <a:spAutoFit/>
          </a:bodyPr>
          <a:lstStyle/>
          <a:p>
            <a:r>
              <a:rPr lang="nl-BE" sz="2400" b="1" i="1" dirty="0">
                <a:solidFill>
                  <a:srgbClr val="FF0000"/>
                </a:solidFill>
              </a:rPr>
              <a:t>Reuzenberenklauw </a:t>
            </a:r>
            <a:r>
              <a:rPr lang="nl-BE" i="1" dirty="0">
                <a:solidFill>
                  <a:srgbClr val="FF0000"/>
                </a:solidFill>
              </a:rPr>
              <a:t>H. </a:t>
            </a:r>
            <a:r>
              <a:rPr lang="nl-BE" i="1" dirty="0" err="1">
                <a:solidFill>
                  <a:srgbClr val="FF0000"/>
                </a:solidFill>
              </a:rPr>
              <a:t>mantegazzianum</a:t>
            </a:r>
            <a:endParaRPr lang="nl-BE" i="1" dirty="0">
              <a:solidFill>
                <a:srgbClr val="FF0000"/>
              </a:solidFill>
            </a:endParaRPr>
          </a:p>
          <a:p>
            <a:r>
              <a:rPr lang="nl-BE" sz="2400" i="1" dirty="0" err="1">
                <a:solidFill>
                  <a:srgbClr val="00B050"/>
                </a:solidFill>
              </a:rPr>
              <a:t>Heracleum</a:t>
            </a:r>
            <a:r>
              <a:rPr lang="nl-BE" sz="2400" i="1" dirty="0">
                <a:solidFill>
                  <a:srgbClr val="00B050"/>
                </a:solidFill>
              </a:rPr>
              <a:t> </a:t>
            </a:r>
            <a:r>
              <a:rPr lang="nl-BE" sz="2400" i="1" dirty="0" err="1">
                <a:solidFill>
                  <a:srgbClr val="00B050"/>
                </a:solidFill>
              </a:rPr>
              <a:t>persicum</a:t>
            </a:r>
            <a:endParaRPr lang="nl-BE" sz="2400" i="1" dirty="0">
              <a:solidFill>
                <a:srgbClr val="00B050"/>
              </a:solidFill>
            </a:endParaRPr>
          </a:p>
          <a:p>
            <a:r>
              <a:rPr lang="nl-BE" sz="2400" i="1" dirty="0" err="1">
                <a:solidFill>
                  <a:srgbClr val="0066FF"/>
                </a:solidFill>
              </a:rPr>
              <a:t>Heracleum</a:t>
            </a:r>
            <a:r>
              <a:rPr lang="nl-BE" sz="2400" i="1" dirty="0">
                <a:solidFill>
                  <a:srgbClr val="0066FF"/>
                </a:solidFill>
              </a:rPr>
              <a:t> </a:t>
            </a:r>
            <a:r>
              <a:rPr lang="nl-BE" sz="2400" i="1" dirty="0" err="1">
                <a:solidFill>
                  <a:srgbClr val="0066FF"/>
                </a:solidFill>
              </a:rPr>
              <a:t>sosnowskyi</a:t>
            </a:r>
            <a:endParaRPr lang="nl-BE" sz="2400" i="1" dirty="0">
              <a:solidFill>
                <a:srgbClr val="0066FF"/>
              </a:solidFill>
            </a:endParaRPr>
          </a:p>
        </p:txBody>
      </p:sp>
      <p:sp>
        <p:nvSpPr>
          <p:cNvPr id="9" name="Ovaal 8">
            <a:extLst>
              <a:ext uri="{FF2B5EF4-FFF2-40B4-BE49-F238E27FC236}">
                <a16:creationId xmlns:a16="http://schemas.microsoft.com/office/drawing/2014/main" id="{E7DD4F1D-ACEF-C472-DECF-28C4D20E8B5A}"/>
              </a:ext>
            </a:extLst>
          </p:cNvPr>
          <p:cNvSpPr/>
          <p:nvPr/>
        </p:nvSpPr>
        <p:spPr bwMode="auto">
          <a:xfrm>
            <a:off x="6938886" y="5483237"/>
            <a:ext cx="989356" cy="369332"/>
          </a:xfrm>
          <a:prstGeom prst="ellipse">
            <a:avLst/>
          </a:prstGeom>
          <a:noFill/>
          <a:ln w="76200"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nl-BE" sz="4200">
              <a:solidFill>
                <a:srgbClr val="000000"/>
              </a:solidFill>
              <a:latin typeface="Gill Sans" charset="0"/>
              <a:ea typeface="ヒラギノ角ゴ ProN W3" charset="0"/>
              <a:cs typeface="ヒラギノ角ゴ ProN W3" charset="0"/>
              <a:sym typeface="Gill Sans" charset="0"/>
            </a:endParaRPr>
          </a:p>
        </p:txBody>
      </p:sp>
      <p:sp>
        <p:nvSpPr>
          <p:cNvPr id="10" name="Ovaal 9">
            <a:extLst>
              <a:ext uri="{FF2B5EF4-FFF2-40B4-BE49-F238E27FC236}">
                <a16:creationId xmlns:a16="http://schemas.microsoft.com/office/drawing/2014/main" id="{007CD222-F6E2-36EF-CCB2-566D7F805270}"/>
              </a:ext>
            </a:extLst>
          </p:cNvPr>
          <p:cNvSpPr/>
          <p:nvPr/>
        </p:nvSpPr>
        <p:spPr bwMode="auto">
          <a:xfrm>
            <a:off x="6340884" y="5097455"/>
            <a:ext cx="948663" cy="307119"/>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nl-BE" sz="4200">
              <a:solidFill>
                <a:srgbClr val="000000"/>
              </a:solidFill>
              <a:latin typeface="Gill Sans" charset="0"/>
              <a:ea typeface="ヒラギノ角ゴ ProN W3" charset="0"/>
              <a:cs typeface="ヒラギノ角ゴ ProN W3" charset="0"/>
              <a:sym typeface="Gill Sans" charset="0"/>
            </a:endParaRPr>
          </a:p>
        </p:txBody>
      </p:sp>
      <p:sp>
        <p:nvSpPr>
          <p:cNvPr id="4" name="Ovaal 3">
            <a:extLst>
              <a:ext uri="{FF2B5EF4-FFF2-40B4-BE49-F238E27FC236}">
                <a16:creationId xmlns:a16="http://schemas.microsoft.com/office/drawing/2014/main" id="{036E7AD5-406A-16E6-BDC8-F6EE2720EBFC}"/>
              </a:ext>
            </a:extLst>
          </p:cNvPr>
          <p:cNvSpPr/>
          <p:nvPr/>
        </p:nvSpPr>
        <p:spPr bwMode="auto">
          <a:xfrm>
            <a:off x="5890080" y="5097454"/>
            <a:ext cx="948664" cy="38160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BE"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7" name="Rechte verbindingslijn met pijl 6">
            <a:extLst>
              <a:ext uri="{FF2B5EF4-FFF2-40B4-BE49-F238E27FC236}">
                <a16:creationId xmlns:a16="http://schemas.microsoft.com/office/drawing/2014/main" id="{0C895849-59FB-41DD-8FAF-5319F431E913}"/>
              </a:ext>
            </a:extLst>
          </p:cNvPr>
          <p:cNvCxnSpPr/>
          <p:nvPr/>
        </p:nvCxnSpPr>
        <p:spPr bwMode="auto">
          <a:xfrm>
            <a:off x="6156176" y="4839291"/>
            <a:ext cx="488363" cy="389909"/>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kstvak 14">
            <a:extLst>
              <a:ext uri="{FF2B5EF4-FFF2-40B4-BE49-F238E27FC236}">
                <a16:creationId xmlns:a16="http://schemas.microsoft.com/office/drawing/2014/main" id="{AD0668BF-3D29-363E-6CE7-B10A54BD5E0F}"/>
              </a:ext>
            </a:extLst>
          </p:cNvPr>
          <p:cNvSpPr txBox="1"/>
          <p:nvPr/>
        </p:nvSpPr>
        <p:spPr>
          <a:xfrm>
            <a:off x="683568" y="6453336"/>
            <a:ext cx="1640898" cy="276999"/>
          </a:xfrm>
          <a:prstGeom prst="rect">
            <a:avLst/>
          </a:prstGeom>
          <a:noFill/>
        </p:spPr>
        <p:txBody>
          <a:bodyPr wrap="none" rtlCol="0">
            <a:spAutoFit/>
          </a:bodyPr>
          <a:lstStyle/>
          <a:p>
            <a:r>
              <a:rPr lang="nl-BE" sz="1200" dirty="0"/>
              <a:t>Bron: </a:t>
            </a:r>
            <a:r>
              <a:rPr lang="nl-BE" sz="1200" dirty="0" err="1"/>
              <a:t>wikimedia</a:t>
            </a:r>
            <a:r>
              <a:rPr lang="nl-BE" sz="1200" dirty="0"/>
              <a:t> (2005)</a:t>
            </a:r>
          </a:p>
        </p:txBody>
      </p:sp>
    </p:spTree>
    <p:extLst>
      <p:ext uri="{BB962C8B-B14F-4D97-AF65-F5344CB8AC3E}">
        <p14:creationId xmlns:p14="http://schemas.microsoft.com/office/powerpoint/2010/main" val="268983222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hemel, plant, berg&#10;&#10;Automatisch gegenereerde beschrijving">
            <a:extLst>
              <a:ext uri="{FF2B5EF4-FFF2-40B4-BE49-F238E27FC236}">
                <a16:creationId xmlns:a16="http://schemas.microsoft.com/office/drawing/2014/main" id="{0E664B3B-DFD9-0F58-838E-2D082590F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descr="pbio209 / Wooddell, J- Heracleum mantegazzianum">
            <a:extLst>
              <a:ext uri="{FF2B5EF4-FFF2-40B4-BE49-F238E27FC236}">
                <a16:creationId xmlns:a16="http://schemas.microsoft.com/office/drawing/2014/main" id="{617F360F-E1C8-A6A7-6CFE-FA1B90F774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996" y="260648"/>
            <a:ext cx="1802311"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06759"/>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el en subtitel kopie">
  <a:themeElements>
    <a:clrScheme name="">
      <a:dk1>
        <a:srgbClr val="000000"/>
      </a:dk1>
      <a:lt1>
        <a:srgbClr val="FFFFFF"/>
      </a:lt1>
      <a:dk2>
        <a:srgbClr val="000000"/>
      </a:dk2>
      <a:lt2>
        <a:srgbClr val="808080"/>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Titel en subtitel kopie">
      <a:majorFont>
        <a:latin typeface="Gill Sans"/>
        <a:ea typeface="ヒラギノ角ゴ ProN W3"/>
        <a:cs typeface="ヒラギノ角ゴ ProN W3"/>
      </a:majorFont>
      <a:minorFont>
        <a:latin typeface="Gill Sans"/>
        <a:ea typeface="ヒラギノ角ゴ ProN W3"/>
        <a:cs typeface="ヒラギノ角ゴ ProN W3"/>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el en subtitel k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CAEB2FBCE8CF41812BCEB3673C1606" ma:contentTypeVersion="1" ma:contentTypeDescription="Een nieuw document maken." ma:contentTypeScope="" ma:versionID="1f5f86b9be845dbd84ed8208ddad5373">
  <xsd:schema xmlns:xsd="http://www.w3.org/2001/XMLSchema" xmlns:p="http://schemas.microsoft.com/office/2006/metadata/properties" xmlns:ns1="http://schemas.microsoft.com/sharepoint/v3" targetNamespace="http://schemas.microsoft.com/office/2006/metadata/properties" ma:root="true" ma:fieldsID="42b0ddb960a834c4cef72cbe8b94bdb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Begindatum van de planning" ma:description="" ma:hidden="true" ma:internalName="PublishingStartDate">
      <xsd:simpleType>
        <xsd:restriction base="dms:Unknown"/>
      </xsd:simpleType>
    </xsd:element>
    <xsd:element name="PublishingExpirationDate" ma:index="9" nillable="true" ma:displayName="Einddatum van de planning"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ma:readOnly="tru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8B376C-D7CE-4C4C-A89B-E8372B3B2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FF1495D-15B3-423C-84B6-C8D7BBB1DD64}">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1C0EAE2-7D73-4CDA-9149-E2B7B5FF09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1262</TotalTime>
  <Words>1340</Words>
  <Application>Microsoft Office PowerPoint</Application>
  <PresentationFormat>Diavoorstelling (4:3)</PresentationFormat>
  <Paragraphs>171</Paragraphs>
  <Slides>33</Slides>
  <Notes>18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Arial</vt:lpstr>
      <vt:lpstr>Calibri</vt:lpstr>
      <vt:lpstr>Ebrima</vt:lpstr>
      <vt:lpstr>Gill Sans</vt:lpstr>
      <vt:lpstr>Wingdings</vt:lpstr>
      <vt:lpstr>Titel en subtitel kopie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Europese lijst met verboden invasieve uitheemse soorten = “de Unie-lijst” = Verordening n° 1143/2014</vt:lpstr>
      <vt:lpstr>PowerPoint-presentatie</vt:lpstr>
      <vt:lpstr>PowerPoint-presentatie</vt:lpstr>
      <vt:lpstr>PowerPoint-presentatie</vt:lpstr>
      <vt:lpstr>PowerPoint-presentatie</vt:lpstr>
      <vt:lpstr>PowerPoint-presentatie</vt:lpstr>
      <vt:lpstr>Reuzenberenklauw en gelijkende soorten</vt:lpstr>
      <vt:lpstr>Reuzenberenklauw</vt:lpstr>
      <vt:lpstr>Gewone berenklauw</vt:lpstr>
      <vt:lpstr>Wilde peen</vt:lpstr>
      <vt:lpstr>Fluitenkruid</vt:lpstr>
      <vt:lpstr>Grote engelwortel</vt:lpstr>
      <vt:lpstr>Gewone engelwortel</vt:lpstr>
      <vt:lpstr>PowerPoint-presentatie</vt:lpstr>
      <vt:lpstr>PowerPoint-presentatie</vt:lpstr>
      <vt:lpstr>PowerPoint-presentatie</vt:lpstr>
      <vt:lpstr>Hoe bestrijden ?</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Provinciebestuur West-Vlaanderen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CBT</dc:creator>
  <cp:lastModifiedBy>Dochy Olivier</cp:lastModifiedBy>
  <cp:revision>79</cp:revision>
  <dcterms:created xsi:type="dcterms:W3CDTF">2013-03-05T11:05:23Z</dcterms:created>
  <dcterms:modified xsi:type="dcterms:W3CDTF">2023-10-10T09:30:54Z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0x010100C9CAEB2FBCE8CF41812BCEB3673C1606</vt:lpwstr>
  </property>
</Properties>
</file>