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88"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Lst>
  <p:sldSz cx="12192000" cy="6858000"/>
  <p:notesSz cx="6858000" cy="9144000"/>
  <p:embeddedFontLst>
    <p:embeddedFont>
      <p:font typeface="Barlow Semi Condensed" panose="00000506000000000000" pitchFamily="2"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Roboto" panose="020000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gIJsxtIYs4V8KA7KlgRbUb+6Fb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5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59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8be906ab38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28be906ab3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7" name="Google Shape;14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3744e187e1_1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Import of data from GBIF is done every night</a:t>
            </a:r>
            <a:endParaRPr/>
          </a:p>
        </p:txBody>
      </p:sp>
      <p:sp>
        <p:nvSpPr>
          <p:cNvPr id="154" name="Google Shape;154;g13744e187e1_1_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3744e187e1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No need to sign in.</a:t>
            </a:r>
            <a:endParaRPr/>
          </a:p>
        </p:txBody>
      </p:sp>
      <p:sp>
        <p:nvSpPr>
          <p:cNvPr id="161" name="Google Shape;161;g13744e187e1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46b2ef05b7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You can: </a:t>
            </a:r>
            <a:endParaRPr/>
          </a:p>
          <a:p>
            <a:pPr marL="0" lvl="0" indent="0" algn="l" rtl="0">
              <a:lnSpc>
                <a:spcPct val="100000"/>
              </a:lnSpc>
              <a:spcBef>
                <a:spcPts val="0"/>
              </a:spcBef>
              <a:spcAft>
                <a:spcPts val="0"/>
              </a:spcAft>
              <a:buSzPts val="1100"/>
              <a:buNone/>
            </a:pPr>
            <a:r>
              <a:rPr lang="en-GB"/>
              <a:t>switch among three different background maps</a:t>
            </a:r>
            <a:endParaRPr/>
          </a:p>
          <a:p>
            <a:pPr marL="0" lvl="0" indent="0" algn="l" rtl="0">
              <a:lnSpc>
                <a:spcPct val="100000"/>
              </a:lnSpc>
              <a:spcBef>
                <a:spcPts val="0"/>
              </a:spcBef>
              <a:spcAft>
                <a:spcPts val="0"/>
              </a:spcAft>
              <a:buSzPts val="1100"/>
              <a:buNone/>
            </a:pPr>
            <a:r>
              <a:rPr lang="en-GB"/>
              <a:t>change the data layer opacity</a:t>
            </a:r>
            <a:endParaRPr/>
          </a:p>
          <a:p>
            <a:pPr marL="0" lvl="0" indent="0" algn="l" rtl="0">
              <a:lnSpc>
                <a:spcPct val="100000"/>
              </a:lnSpc>
              <a:spcBef>
                <a:spcPts val="0"/>
              </a:spcBef>
              <a:spcAft>
                <a:spcPts val="0"/>
              </a:spcAft>
              <a:buSzPts val="1100"/>
              <a:buNone/>
            </a:pPr>
            <a:r>
              <a:rPr lang="en-GB"/>
              <a:t>Zoom in up to the level of single observations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67" name="Google Shape;167;g146b2ef05b7_0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46b2ef05b7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You can: </a:t>
            </a:r>
            <a:endParaRPr/>
          </a:p>
          <a:p>
            <a:pPr marL="0" lvl="0" indent="0" algn="l" rtl="0">
              <a:lnSpc>
                <a:spcPct val="100000"/>
              </a:lnSpc>
              <a:spcBef>
                <a:spcPts val="0"/>
              </a:spcBef>
              <a:spcAft>
                <a:spcPts val="0"/>
              </a:spcAft>
              <a:buSzPts val="1100"/>
              <a:buNone/>
            </a:pPr>
            <a:r>
              <a:rPr lang="en-GB"/>
              <a:t>switch among three different background maps</a:t>
            </a:r>
            <a:endParaRPr/>
          </a:p>
          <a:p>
            <a:pPr marL="0" lvl="0" indent="0" algn="l" rtl="0">
              <a:lnSpc>
                <a:spcPct val="100000"/>
              </a:lnSpc>
              <a:spcBef>
                <a:spcPts val="0"/>
              </a:spcBef>
              <a:spcAft>
                <a:spcPts val="0"/>
              </a:spcAft>
              <a:buSzPts val="1100"/>
              <a:buNone/>
            </a:pPr>
            <a:r>
              <a:rPr lang="en-GB"/>
              <a:t>change the data layer opacity</a:t>
            </a:r>
            <a:endParaRPr/>
          </a:p>
          <a:p>
            <a:pPr marL="0" lvl="0" indent="0" algn="l" rtl="0">
              <a:lnSpc>
                <a:spcPct val="100000"/>
              </a:lnSpc>
              <a:spcBef>
                <a:spcPts val="0"/>
              </a:spcBef>
              <a:spcAft>
                <a:spcPts val="0"/>
              </a:spcAft>
              <a:buSzPts val="1100"/>
              <a:buNone/>
            </a:pPr>
            <a:r>
              <a:rPr lang="en-GB"/>
              <a:t>Zoom in up to the level of single observations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73" name="Google Shape;173;g146b2ef05b7_0_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46b2ef05b7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You can: </a:t>
            </a:r>
            <a:endParaRPr/>
          </a:p>
          <a:p>
            <a:pPr marL="0" lvl="0" indent="0" algn="l" rtl="0">
              <a:lnSpc>
                <a:spcPct val="100000"/>
              </a:lnSpc>
              <a:spcBef>
                <a:spcPts val="0"/>
              </a:spcBef>
              <a:spcAft>
                <a:spcPts val="0"/>
              </a:spcAft>
              <a:buSzPts val="1100"/>
              <a:buNone/>
            </a:pPr>
            <a:r>
              <a:rPr lang="en-GB"/>
              <a:t>switch among three different background maps</a:t>
            </a:r>
            <a:endParaRPr/>
          </a:p>
          <a:p>
            <a:pPr marL="0" lvl="0" indent="0" algn="l" rtl="0">
              <a:lnSpc>
                <a:spcPct val="100000"/>
              </a:lnSpc>
              <a:spcBef>
                <a:spcPts val="0"/>
              </a:spcBef>
              <a:spcAft>
                <a:spcPts val="0"/>
              </a:spcAft>
              <a:buSzPts val="1100"/>
              <a:buNone/>
            </a:pPr>
            <a:r>
              <a:rPr lang="en-GB"/>
              <a:t>change the data layer opacity</a:t>
            </a:r>
            <a:endParaRPr/>
          </a:p>
          <a:p>
            <a:pPr marL="0" lvl="0" indent="0" algn="l" rtl="0">
              <a:lnSpc>
                <a:spcPct val="100000"/>
              </a:lnSpc>
              <a:spcBef>
                <a:spcPts val="0"/>
              </a:spcBef>
              <a:spcAft>
                <a:spcPts val="0"/>
              </a:spcAft>
              <a:buSzPts val="1100"/>
              <a:buNone/>
            </a:pPr>
            <a:r>
              <a:rPr lang="en-GB"/>
              <a:t>Zoom in up to the level of single observations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79" name="Google Shape;179;g146b2ef05b7_0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744e187e1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Observations ordered by default on Date (most recent first)</a:t>
            </a:r>
            <a:endParaRPr/>
          </a:p>
          <a:p>
            <a:pPr marL="0" lvl="0" indent="0" algn="l" rtl="0">
              <a:lnSpc>
                <a:spcPct val="100000"/>
              </a:lnSpc>
              <a:spcBef>
                <a:spcPts val="0"/>
              </a:spcBef>
              <a:spcAft>
                <a:spcPts val="0"/>
              </a:spcAft>
              <a:buSzPts val="1100"/>
              <a:buNone/>
            </a:pPr>
            <a:r>
              <a:rPr lang="en-GB"/>
              <a:t>Click on another column to change order preference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85" name="Google Shape;185;g13744e187e1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3744e187e1_1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You can: </a:t>
            </a:r>
            <a:endParaRPr/>
          </a:p>
          <a:p>
            <a:pPr marL="0" lvl="0" indent="0" algn="l" rtl="0">
              <a:lnSpc>
                <a:spcPct val="100000"/>
              </a:lnSpc>
              <a:spcBef>
                <a:spcPts val="0"/>
              </a:spcBef>
              <a:spcAft>
                <a:spcPts val="0"/>
              </a:spcAft>
              <a:buSzPts val="1100"/>
              <a:buNone/>
            </a:pPr>
            <a:r>
              <a:rPr lang="en-GB"/>
              <a:t>Observations ordered by default on Date (most recent first)</a:t>
            </a:r>
            <a:endParaRPr/>
          </a:p>
          <a:p>
            <a:pPr marL="0" lvl="0" indent="0" algn="l" rtl="0">
              <a:lnSpc>
                <a:spcPct val="100000"/>
              </a:lnSpc>
              <a:spcBef>
                <a:spcPts val="0"/>
              </a:spcBef>
              <a:spcAft>
                <a:spcPts val="0"/>
              </a:spcAft>
              <a:buSzPts val="1100"/>
              <a:buNone/>
            </a:pPr>
            <a:r>
              <a:rPr lang="en-GB"/>
              <a:t>Click on another column to change order preference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91" name="Google Shape;191;g13744e187e1_1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744e187e1_1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“Other filters” are less important for the first-time user</a:t>
            </a:r>
            <a:endParaRPr/>
          </a:p>
          <a:p>
            <a:pPr marL="0" lvl="0" indent="0" algn="l" rtl="0">
              <a:lnSpc>
                <a:spcPct val="100000"/>
              </a:lnSpc>
              <a:spcBef>
                <a:spcPts val="0"/>
              </a:spcBef>
              <a:spcAft>
                <a:spcPts val="0"/>
              </a:spcAft>
              <a:buSzPts val="1100"/>
              <a:buNone/>
            </a:pPr>
            <a:endParaRPr/>
          </a:p>
        </p:txBody>
      </p:sp>
      <p:sp>
        <p:nvSpPr>
          <p:cNvPr id="198" name="Google Shape;198;g13744e187e1_1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744e187e1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5" name="Google Shape;205;g13744e187e1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 name="Google Shape;8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441ef8efe4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Extending species list to the entire List of Invasive Alien Species of Union concern will make this tool much more relevant at national level and so will increase its use even after the end of the project.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212" name="Google Shape;212;g1441ef8efe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441ef8efe4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Extending species list to the entire List of Invasive Alien Species of Union concern will make this tool much more relevant at national level and so will increase its use even after the end of the project.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212" name="Google Shape;212;g1441ef8efe4_0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7717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4ffa366cb1_4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9" name="Google Shape;219;g14ffa366cb1_4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4ffa366cb1_4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Extending species list to the entire List of Invasive Alien Species of Union concern will make this tool much more relevant at national level and so will increase its use even after the end of the project.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224" name="Google Shape;224;g14ffa366cb1_4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44087e33f5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2" name="Google Shape;232;g144087e33f5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44087e33f5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Refreshing the page after a while to see the progress of marking all as seen.</a:t>
            </a:r>
            <a:endParaRPr/>
          </a:p>
        </p:txBody>
      </p:sp>
      <p:sp>
        <p:nvSpPr>
          <p:cNvPr id="239" name="Google Shape;239;g144087e33f5_0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901a6a2576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6" name="Google Shape;246;g2901a6a2576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441ef8efe4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
        <p:nvSpPr>
          <p:cNvPr id="253" name="Google Shape;253;g1441ef8efe4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441ef8efe4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2" name="Google Shape;262;g1441ef8efe4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441ef8efe4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0" name="Google Shape;270;g1441ef8efe4_0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3744e187e1_1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What is the LIFE RIPARIAS early alert? It’s a WEB APPLICATION.That means it is a software that has a website as “end product” (front-end in the computer science jargon) the user interacts with.</a:t>
            </a:r>
            <a:endParaRPr/>
          </a:p>
        </p:txBody>
      </p:sp>
      <p:sp>
        <p:nvSpPr>
          <p:cNvPr id="93" name="Google Shape;93;g13744e187e1_1_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441ef8efe4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1"/>
              <a:t>Mail subject:</a:t>
            </a:r>
            <a:r>
              <a:rPr lang="en-GB"/>
              <a:t> xx unseen observations for your alert “name of the alert”.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b="1"/>
              <a:t>Mail body</a:t>
            </a:r>
            <a:r>
              <a:rPr lang="en-GB"/>
              <a:t>:</a:t>
            </a:r>
            <a:endParaRPr/>
          </a:p>
          <a:p>
            <a:pPr marL="457200" lvl="0" indent="-298450" algn="l" rtl="0">
              <a:lnSpc>
                <a:spcPct val="100000"/>
              </a:lnSpc>
              <a:spcBef>
                <a:spcPts val="0"/>
              </a:spcBef>
              <a:spcAft>
                <a:spcPts val="0"/>
              </a:spcAft>
              <a:buSzPts val="1100"/>
              <a:buAutoNum type="arabicPeriod"/>
            </a:pPr>
            <a:r>
              <a:rPr lang="en-GB"/>
              <a:t>sentence: “</a:t>
            </a:r>
            <a:r>
              <a:rPr lang="en-GB">
                <a:solidFill>
                  <a:srgbClr val="222222"/>
                </a:solidFill>
                <a:highlight>
                  <a:srgbClr val="FFFFFF"/>
                </a:highlight>
              </a:rPr>
              <a:t>You have </a:t>
            </a:r>
            <a:r>
              <a:rPr lang="en-GB" b="1">
                <a:solidFill>
                  <a:srgbClr val="222222"/>
                </a:solidFill>
                <a:highlight>
                  <a:srgbClr val="FFFFFF"/>
                </a:highlight>
              </a:rPr>
              <a:t>xx</a:t>
            </a:r>
            <a:r>
              <a:rPr lang="en-GB">
                <a:solidFill>
                  <a:srgbClr val="222222"/>
                </a:solidFill>
                <a:highlight>
                  <a:srgbClr val="FFFFFF"/>
                </a:highlight>
              </a:rPr>
              <a:t> unseen observation(s) for this alert.”</a:t>
            </a:r>
            <a:endParaRPr>
              <a:solidFill>
                <a:srgbClr val="222222"/>
              </a:solidFill>
              <a:highlight>
                <a:srgbClr val="FFFFFF"/>
              </a:highlight>
            </a:endParaRPr>
          </a:p>
          <a:p>
            <a:pPr marL="457200" lvl="0" indent="-298450" algn="l" rtl="0">
              <a:lnSpc>
                <a:spcPct val="100000"/>
              </a:lnSpc>
              <a:spcBef>
                <a:spcPts val="0"/>
              </a:spcBef>
              <a:spcAft>
                <a:spcPts val="0"/>
              </a:spcAft>
              <a:buClr>
                <a:srgbClr val="222222"/>
              </a:buClr>
              <a:buSzPts val="1100"/>
              <a:buAutoNum type="arabicPeriod"/>
            </a:pPr>
            <a:r>
              <a:rPr lang="en-GB">
                <a:solidFill>
                  <a:srgbClr val="222222"/>
                </a:solidFill>
                <a:highlight>
                  <a:srgbClr val="FFFFFF"/>
                </a:highlight>
              </a:rPr>
              <a:t>Sample of the unseen observations (max 10)</a:t>
            </a:r>
            <a:endParaRPr>
              <a:solidFill>
                <a:srgbClr val="222222"/>
              </a:solidFill>
              <a:highlight>
                <a:srgbClr val="FFFFFF"/>
              </a:highlight>
            </a:endParaRPr>
          </a:p>
          <a:p>
            <a:pPr marL="457200" lvl="0" indent="-298450" algn="l" rtl="0">
              <a:lnSpc>
                <a:spcPct val="100000"/>
              </a:lnSpc>
              <a:spcBef>
                <a:spcPts val="0"/>
              </a:spcBef>
              <a:spcAft>
                <a:spcPts val="0"/>
              </a:spcAft>
              <a:buClr>
                <a:srgbClr val="222222"/>
              </a:buClr>
              <a:buSzPts val="1100"/>
              <a:buAutoNum type="arabicPeriod"/>
            </a:pPr>
            <a:r>
              <a:rPr lang="en-GB">
                <a:solidFill>
                  <a:srgbClr val="222222"/>
                </a:solidFill>
                <a:highlight>
                  <a:srgbClr val="FFFFFF"/>
                </a:highlight>
              </a:rPr>
              <a:t>Sentence with link to the Alert page</a:t>
            </a:r>
            <a:endParaRPr>
              <a:solidFill>
                <a:srgbClr val="222222"/>
              </a:solidFill>
              <a:highlight>
                <a:srgbClr val="FFFFFF"/>
              </a:highlight>
            </a:endParaRPr>
          </a:p>
          <a:p>
            <a:pPr marL="457200" lvl="0" indent="-298450" algn="l" rtl="0">
              <a:lnSpc>
                <a:spcPct val="100000"/>
              </a:lnSpc>
              <a:spcBef>
                <a:spcPts val="0"/>
              </a:spcBef>
              <a:spcAft>
                <a:spcPts val="0"/>
              </a:spcAft>
              <a:buClr>
                <a:srgbClr val="222222"/>
              </a:buClr>
              <a:buSzPts val="1100"/>
              <a:buAutoNum type="arabicPeriod"/>
            </a:pPr>
            <a:r>
              <a:rPr lang="en-GB">
                <a:solidFill>
                  <a:srgbClr val="222222"/>
                </a:solidFill>
                <a:highlight>
                  <a:srgbClr val="FFFFFF"/>
                </a:highlight>
              </a:rPr>
              <a:t>Alert details</a:t>
            </a:r>
            <a:endParaRPr>
              <a:solidFill>
                <a:srgbClr val="222222"/>
              </a:solidFill>
              <a:highlight>
                <a:srgbClr val="FFFFFF"/>
              </a:highlight>
            </a:endParaRPr>
          </a:p>
          <a:p>
            <a:pPr marL="457200" lvl="0" indent="-298450" algn="l" rtl="0">
              <a:lnSpc>
                <a:spcPct val="100000"/>
              </a:lnSpc>
              <a:spcBef>
                <a:spcPts val="0"/>
              </a:spcBef>
              <a:spcAft>
                <a:spcPts val="0"/>
              </a:spcAft>
              <a:buClr>
                <a:srgbClr val="222222"/>
              </a:buClr>
              <a:buSzPts val="1100"/>
              <a:buAutoNum type="arabicPeriod"/>
            </a:pPr>
            <a:r>
              <a:rPr lang="en-GB">
                <a:solidFill>
                  <a:srgbClr val="222222"/>
                </a:solidFill>
                <a:highlight>
                  <a:srgbClr val="FFFFFF"/>
                </a:highlight>
              </a:rPr>
              <a:t>Signature</a:t>
            </a:r>
            <a:endParaRPr>
              <a:solidFill>
                <a:srgbClr val="222222"/>
              </a:solidFill>
              <a:highlight>
                <a:srgbClr val="FFFFFF"/>
              </a:highlight>
            </a:endParaRPr>
          </a:p>
          <a:p>
            <a:pPr marL="0" lvl="0" indent="0" algn="l" rtl="0">
              <a:lnSpc>
                <a:spcPct val="100000"/>
              </a:lnSpc>
              <a:spcBef>
                <a:spcPts val="0"/>
              </a:spcBef>
              <a:spcAft>
                <a:spcPts val="0"/>
              </a:spcAft>
              <a:buSzPts val="1100"/>
              <a:buNone/>
            </a:pPr>
            <a:endParaRPr>
              <a:solidFill>
                <a:srgbClr val="222222"/>
              </a:solidFill>
              <a:highlight>
                <a:srgbClr val="FFFFFF"/>
              </a:highlight>
            </a:endParaRPr>
          </a:p>
        </p:txBody>
      </p:sp>
      <p:sp>
        <p:nvSpPr>
          <p:cNvPr id="281" name="Google Shape;281;g1441ef8efe4_0_1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44087e33f5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8" name="Google Shape;288;g144087e33f5_0_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441ef8efe4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5" name="Google Shape;295;g1441ef8efe4_0_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901a6a2576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3" name="Google Shape;303;g2901a6a2576_0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4ffa366cb1_4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What is the LIFE RIPARIAS early alert? It’s a WEB APPLICATION.That means it is a software that has a website as “end product” (front-end in the computer science jargon) the user interacts with.</a:t>
            </a:r>
            <a:endParaRPr/>
          </a:p>
        </p:txBody>
      </p:sp>
      <p:sp>
        <p:nvSpPr>
          <p:cNvPr id="99" name="Google Shape;99;g14ffa366cb1_4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4ffa366cb1_4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 name="Google Shape;106;g14ffa366cb1_4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4ffa366cb1_4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2" name="Google Shape;112;g14ffa366cb1_4_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41ef8efe4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So, it’s very important that as many observations as possible are published on GBIF. Otherwise the early alert will be a nice tool but not really interesting for a field manager.</a:t>
            </a:r>
            <a:endParaRPr/>
          </a:p>
          <a:p>
            <a:pPr marL="0" lvl="0" indent="0" algn="l" rtl="0">
              <a:lnSpc>
                <a:spcPct val="100000"/>
              </a:lnSpc>
              <a:spcBef>
                <a:spcPts val="0"/>
              </a:spcBef>
              <a:spcAft>
                <a:spcPts val="0"/>
              </a:spcAft>
              <a:buSzPts val="1100"/>
              <a:buNone/>
            </a:pPr>
            <a:endParaRPr/>
          </a:p>
        </p:txBody>
      </p:sp>
      <p:sp>
        <p:nvSpPr>
          <p:cNvPr id="119" name="Google Shape;119;g1441ef8efe4_0_1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4ffa366cb1_4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What is the LIFE RIPARIAS early alert? It’s a WEB APPLICATION.That means it is a software that has a website as “end product” (front-end in the computer science jargon) the user interacts with.</a:t>
            </a:r>
            <a:endParaRPr/>
          </a:p>
        </p:txBody>
      </p:sp>
      <p:sp>
        <p:nvSpPr>
          <p:cNvPr id="134" name="Google Shape;134;g14ffa366cb1_4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901a6a257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What is the LIFE RIPARIAS early alert? It’s a WEB APPLICATION.That means it is a software that has a website as “end product” (front-end in the computer science jargon) the user interacts with.</a:t>
            </a:r>
            <a:endParaRPr/>
          </a:p>
        </p:txBody>
      </p:sp>
      <p:sp>
        <p:nvSpPr>
          <p:cNvPr id="141" name="Google Shape;141;g2901a6a2576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5"/>
          <p:cNvSpPr>
            <a:spLocks noGrp="1"/>
          </p:cNvSpPr>
          <p:nvPr>
            <p:ph type="pic" idx="2"/>
          </p:nvPr>
        </p:nvSpPr>
        <p:spPr>
          <a:xfrm>
            <a:off x="5183188" y="987425"/>
            <a:ext cx="6172200" cy="4873625"/>
          </a:xfrm>
          <a:prstGeom prst="rect">
            <a:avLst/>
          </a:prstGeom>
          <a:noFill/>
          <a:ln>
            <a:noFill/>
          </a:ln>
        </p:spPr>
      </p:sp>
      <p:sp>
        <p:nvSpPr>
          <p:cNvPr id="64" name="Google Shape;64;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iconoe.e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oscibio.inbo.b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gbif.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alert.riparias.b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gbif.org/dataset/6d9e952f-948c-4483-9807-575348147c7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mailto:info@alert.riparias.b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alert.riparias.b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alert.riparias.be/about-site"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hyperlink" Target="https://alert.riparias.be/" TargetMode="External"/><Relationship Id="rId3" Type="http://schemas.openxmlformats.org/officeDocument/2006/relationships/image" Target="../media/image3.png"/><Relationship Id="rId7" Type="http://schemas.openxmlformats.org/officeDocument/2006/relationships/hyperlink" Target="https://www.riparias.be/nl"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s://www.vlaanderen.be/inbo/home/" TargetMode="External"/><Relationship Id="rId5" Type="http://schemas.openxmlformats.org/officeDocument/2006/relationships/hyperlink" Target="https://oscibio.inbo.be/" TargetMode="External"/><Relationship Id="rId10" Type="http://schemas.openxmlformats.org/officeDocument/2006/relationships/hyperlink" Target="https://speakerdeck.com/damianooldoni/digitalization-and-integration-of-databases" TargetMode="External"/><Relationship Id="rId4" Type="http://schemas.openxmlformats.org/officeDocument/2006/relationships/image" Target="../media/image41.png"/><Relationship Id="rId9" Type="http://schemas.openxmlformats.org/officeDocument/2006/relationships/hyperlink" Target="https://docs.google.com/presentation/d/1nZNe_E5Er7y_08FBH4yfggj2jQ4o1NW4/edit?usp=sharing&amp;ouid=109004011205942623101&amp;rtpof=true&amp;sd=tru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s://github.com/riparias/gbif-aler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28be906ab38_0_0"/>
          <p:cNvSpPr txBox="1">
            <a:spLocks noGrp="1"/>
          </p:cNvSpPr>
          <p:nvPr>
            <p:ph type="ctrTitle"/>
          </p:nvPr>
        </p:nvSpPr>
        <p:spPr>
          <a:xfrm>
            <a:off x="1524000" y="1648438"/>
            <a:ext cx="9144000" cy="23877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7916"/>
              </a:lnSpc>
              <a:spcBef>
                <a:spcPts val="0"/>
              </a:spcBef>
              <a:spcAft>
                <a:spcPts val="0"/>
              </a:spcAft>
              <a:buSzPct val="190476"/>
              <a:buNone/>
            </a:pPr>
            <a:r>
              <a:rPr lang="en-GB" sz="3500" b="1"/>
              <a:t>Workshop Digitalisering</a:t>
            </a:r>
            <a:endParaRPr sz="3500" b="1"/>
          </a:p>
          <a:p>
            <a:pPr marL="0" lvl="0" indent="0" algn="l" rtl="0">
              <a:lnSpc>
                <a:spcPct val="107916"/>
              </a:lnSpc>
              <a:spcBef>
                <a:spcPts val="800"/>
              </a:spcBef>
              <a:spcAft>
                <a:spcPts val="0"/>
              </a:spcAft>
              <a:buSzPct val="190476"/>
              <a:buNone/>
            </a:pPr>
            <a:r>
              <a:rPr lang="en-GB" sz="3500" b="1"/>
              <a:t>Praktijkdag Exotenbeheer</a:t>
            </a:r>
            <a:endParaRPr sz="3500" b="1"/>
          </a:p>
          <a:p>
            <a:pPr marL="0" lvl="0" indent="0" algn="l" rtl="0">
              <a:lnSpc>
                <a:spcPct val="107916"/>
              </a:lnSpc>
              <a:spcBef>
                <a:spcPts val="800"/>
              </a:spcBef>
              <a:spcAft>
                <a:spcPts val="0"/>
              </a:spcAft>
              <a:buSzPct val="190476"/>
              <a:buNone/>
            </a:pPr>
            <a:endParaRPr sz="3500" b="1"/>
          </a:p>
          <a:p>
            <a:pPr marL="0" lvl="0" indent="0" algn="l" rtl="0">
              <a:lnSpc>
                <a:spcPct val="107916"/>
              </a:lnSpc>
              <a:spcBef>
                <a:spcPts val="800"/>
              </a:spcBef>
              <a:spcAft>
                <a:spcPts val="0"/>
              </a:spcAft>
              <a:buSzPct val="190476"/>
              <a:buNone/>
            </a:pPr>
            <a:r>
              <a:rPr lang="en-GB" sz="3500"/>
              <a:t>www.menti.com</a:t>
            </a:r>
            <a:endParaRPr sz="3500"/>
          </a:p>
          <a:p>
            <a:pPr marL="0" lvl="0" indent="0" algn="l" rtl="0">
              <a:lnSpc>
                <a:spcPct val="107916"/>
              </a:lnSpc>
              <a:spcBef>
                <a:spcPts val="800"/>
              </a:spcBef>
              <a:spcAft>
                <a:spcPts val="800"/>
              </a:spcAft>
              <a:buClr>
                <a:schemeClr val="dk1"/>
              </a:buClr>
              <a:buSzPct val="31428"/>
              <a:buFont typeface="Arial"/>
              <a:buNone/>
            </a:pPr>
            <a:r>
              <a:rPr lang="en-GB" sz="3500"/>
              <a:t>Access code </a:t>
            </a:r>
            <a:r>
              <a:rPr lang="en-GB" sz="3600" b="1">
                <a:highlight>
                  <a:srgbClr val="FFFFFF"/>
                </a:highlight>
                <a:latin typeface="Arial"/>
                <a:ea typeface="Arial"/>
                <a:cs typeface="Arial"/>
                <a:sym typeface="Arial"/>
              </a:rPr>
              <a:t>2362 7547</a:t>
            </a:r>
            <a:endParaRPr sz="8400" b="1"/>
          </a:p>
        </p:txBody>
      </p:sp>
      <p:pic>
        <p:nvPicPr>
          <p:cNvPr id="85" name="Google Shape;85;g28be906ab38_0_0"/>
          <p:cNvPicPr preferRelativeResize="0"/>
          <p:nvPr/>
        </p:nvPicPr>
        <p:blipFill rotWithShape="1">
          <a:blip r:embed="rId3">
            <a:alphaModFix/>
          </a:blip>
          <a:srcRect/>
          <a:stretch/>
        </p:blipFill>
        <p:spPr>
          <a:xfrm>
            <a:off x="7059200" y="615600"/>
            <a:ext cx="4762500" cy="4762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
          <p:cNvSpPr/>
          <p:nvPr/>
        </p:nvSpPr>
        <p:spPr>
          <a:xfrm>
            <a:off x="95883" y="172800"/>
            <a:ext cx="9730500" cy="8001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LIFE</a:t>
            </a:r>
            <a:r>
              <a:rPr lang="en-GB" sz="2800" b="0" i="0" u="none" strike="noStrike" cap="none">
                <a:solidFill>
                  <a:srgbClr val="00A58F"/>
                </a:solidFill>
                <a:latin typeface="Barlow Semi Condensed"/>
                <a:ea typeface="Barlow Semi Condensed"/>
                <a:cs typeface="Barlow Semi Condensed"/>
                <a:sym typeface="Barlow Semi Condensed"/>
              </a:rPr>
              <a:t> RIPARIAS early alert: web application</a:t>
            </a:r>
            <a:endParaRPr sz="1800" b="0" i="0" u="none" strike="noStrike" cap="none">
              <a:solidFill>
                <a:schemeClr val="dk1"/>
              </a:solidFill>
              <a:latin typeface="Arial"/>
              <a:ea typeface="Arial"/>
              <a:cs typeface="Arial"/>
              <a:sym typeface="Arial"/>
            </a:endParaRPr>
          </a:p>
        </p:txBody>
      </p:sp>
      <p:sp>
        <p:nvSpPr>
          <p:cNvPr id="150" name="Google Shape;150;p2"/>
          <p:cNvSpPr txBox="1"/>
          <p:nvPr/>
        </p:nvSpPr>
        <p:spPr>
          <a:xfrm>
            <a:off x="733025" y="1069450"/>
            <a:ext cx="11249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GB" sz="1800" b="1" i="0" u="none" strike="noStrike" cap="none">
                <a:solidFill>
                  <a:srgbClr val="00A58D"/>
                </a:solidFill>
                <a:latin typeface="Roboto"/>
                <a:ea typeface="Roboto"/>
                <a:cs typeface="Roboto"/>
                <a:sym typeface="Roboto"/>
              </a:rPr>
              <a:t>Open software</a:t>
            </a:r>
            <a:r>
              <a:rPr lang="en-GB" sz="1800" b="0" i="0" u="none" strike="noStrike" cap="none">
                <a:solidFill>
                  <a:schemeClr val="dk1"/>
                </a:solidFill>
                <a:latin typeface="Roboto"/>
                <a:ea typeface="Roboto"/>
                <a:cs typeface="Roboto"/>
                <a:sym typeface="Roboto"/>
              </a:rPr>
              <a:t>: developed by </a:t>
            </a:r>
            <a:r>
              <a:rPr lang="en-GB" sz="1800" b="0" i="0" u="sng" strike="noStrike" cap="none">
                <a:solidFill>
                  <a:srgbClr val="00A58D"/>
                </a:solidFill>
                <a:latin typeface="Roboto"/>
                <a:ea typeface="Roboto"/>
                <a:cs typeface="Roboto"/>
                <a:sym typeface="Roboto"/>
                <a:hlinkClick r:id="rId3">
                  <a:extLst>
                    <a:ext uri="{A12FA001-AC4F-418D-AE19-62706E023703}">
                      <ahyp:hlinkClr xmlns:ahyp="http://schemas.microsoft.com/office/drawing/2018/hyperlinkcolor" val="tx"/>
                    </a:ext>
                  </a:extLst>
                </a:hlinkClick>
              </a:rPr>
              <a:t>Nicolas Noé</a:t>
            </a:r>
            <a:r>
              <a:rPr lang="en-GB" sz="1800" b="0" i="0" u="none" strike="noStrike" cap="none">
                <a:solidFill>
                  <a:schemeClr val="dk1"/>
                </a:solidFill>
                <a:latin typeface="Roboto"/>
                <a:ea typeface="Roboto"/>
                <a:cs typeface="Roboto"/>
                <a:sym typeface="Roboto"/>
              </a:rPr>
              <a:t> </a:t>
            </a:r>
            <a:r>
              <a:rPr lang="en-GB" sz="1800">
                <a:solidFill>
                  <a:schemeClr val="dk1"/>
                </a:solidFill>
                <a:latin typeface="Roboto"/>
                <a:ea typeface="Roboto"/>
                <a:cs typeface="Roboto"/>
                <a:sym typeface="Roboto"/>
              </a:rPr>
              <a:t>with contributions of the </a:t>
            </a:r>
            <a:r>
              <a:rPr lang="en-GB" sz="1800" b="0" i="0" u="sng" strike="noStrike" cap="none">
                <a:solidFill>
                  <a:srgbClr val="00A58D"/>
                </a:solidFill>
                <a:latin typeface="Roboto"/>
                <a:ea typeface="Roboto"/>
                <a:cs typeface="Roboto"/>
                <a:sym typeface="Roboto"/>
                <a:hlinkClick r:id="rId4">
                  <a:extLst>
                    <a:ext uri="{A12FA001-AC4F-418D-AE19-62706E023703}">
                      <ahyp:hlinkClr xmlns:ahyp="http://schemas.microsoft.com/office/drawing/2018/hyperlinkcolor" val="tx"/>
                    </a:ext>
                  </a:extLst>
                </a:hlinkClick>
              </a:rPr>
              <a:t>Open science lab for biodiversity</a:t>
            </a:r>
            <a:r>
              <a:rPr lang="en-GB" sz="1800" b="0" i="0" u="none" strike="noStrike" cap="none">
                <a:solidFill>
                  <a:schemeClr val="dk1"/>
                </a:solidFill>
                <a:latin typeface="Roboto"/>
                <a:ea typeface="Roboto"/>
                <a:cs typeface="Roboto"/>
                <a:sym typeface="Roboto"/>
              </a:rPr>
              <a:t> (INBO)</a:t>
            </a:r>
            <a:endParaRPr sz="1800" b="0" i="0" u="none" strike="noStrike" cap="none">
              <a:solidFill>
                <a:schemeClr val="dk1"/>
              </a:solidFill>
              <a:latin typeface="Calibri"/>
              <a:ea typeface="Calibri"/>
              <a:cs typeface="Calibri"/>
              <a:sym typeface="Calibri"/>
            </a:endParaRPr>
          </a:p>
        </p:txBody>
      </p:sp>
      <p:pic>
        <p:nvPicPr>
          <p:cNvPr id="151" name="Google Shape;151;p2"/>
          <p:cNvPicPr preferRelativeResize="0"/>
          <p:nvPr/>
        </p:nvPicPr>
        <p:blipFill>
          <a:blip r:embed="rId5">
            <a:alphaModFix/>
          </a:blip>
          <a:stretch>
            <a:fillRect/>
          </a:stretch>
        </p:blipFill>
        <p:spPr>
          <a:xfrm>
            <a:off x="985800" y="1534250"/>
            <a:ext cx="10220399" cy="4645500"/>
          </a:xfrm>
          <a:prstGeom prst="rect">
            <a:avLst/>
          </a:prstGeom>
          <a:noFill/>
          <a:ln w="9525" cap="flat" cmpd="sng">
            <a:solidFill>
              <a:srgbClr val="00A58D"/>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13744e187e1_1_68"/>
          <p:cNvSpPr/>
          <p:nvPr/>
        </p:nvSpPr>
        <p:spPr>
          <a:xfrm>
            <a:off x="95883"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LIFE RIPARIAS early alert: about the data</a:t>
            </a:r>
            <a:endParaRPr sz="1800" b="0" i="0" u="none" strike="noStrike" cap="none">
              <a:solidFill>
                <a:schemeClr val="dk1"/>
              </a:solidFill>
              <a:latin typeface="Arial"/>
              <a:ea typeface="Arial"/>
              <a:cs typeface="Arial"/>
              <a:sym typeface="Arial"/>
            </a:endParaRPr>
          </a:p>
        </p:txBody>
      </p:sp>
      <p:sp>
        <p:nvSpPr>
          <p:cNvPr id="157" name="Google Shape;157;g13744e187e1_1_68"/>
          <p:cNvSpPr txBox="1"/>
          <p:nvPr/>
        </p:nvSpPr>
        <p:spPr>
          <a:xfrm>
            <a:off x="734400" y="1069200"/>
            <a:ext cx="11305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GB" sz="1800" b="1" i="0" u="none" strike="noStrike" cap="none">
                <a:solidFill>
                  <a:srgbClr val="00A58D"/>
                </a:solidFill>
                <a:latin typeface="Roboto"/>
                <a:ea typeface="Roboto"/>
                <a:cs typeface="Roboto"/>
                <a:sym typeface="Roboto"/>
              </a:rPr>
              <a:t>GBIF-based:  </a:t>
            </a:r>
            <a:r>
              <a:rPr lang="en-GB" sz="1800" b="0" i="0" u="none" strike="noStrike" cap="none">
                <a:solidFill>
                  <a:schemeClr val="dk1"/>
                </a:solidFill>
                <a:latin typeface="Roboto"/>
                <a:ea typeface="Roboto"/>
                <a:cs typeface="Roboto"/>
                <a:sym typeface="Roboto"/>
              </a:rPr>
              <a:t>ALL data shown are imported daily from the Global Biodiversity Information Facility (</a:t>
            </a:r>
            <a:r>
              <a:rPr lang="en-GB" sz="1800" b="0" i="0" u="sng" strike="noStrike" cap="none">
                <a:solidFill>
                  <a:schemeClr val="hlink"/>
                </a:solidFill>
                <a:latin typeface="Roboto"/>
                <a:ea typeface="Roboto"/>
                <a:cs typeface="Roboto"/>
                <a:sym typeface="Roboto"/>
                <a:hlinkClick r:id="rId3"/>
              </a:rPr>
              <a:t>GBIF</a:t>
            </a:r>
            <a:r>
              <a:rPr lang="en-GB" sz="1800" b="0" i="0" u="none" strike="noStrike" cap="none">
                <a:solidFill>
                  <a:schemeClr val="dk1"/>
                </a:solidFill>
                <a:latin typeface="Roboto"/>
                <a:ea typeface="Roboto"/>
                <a:cs typeface="Roboto"/>
                <a:sym typeface="Roboto"/>
              </a:rPr>
              <a:t>)</a:t>
            </a:r>
            <a:endParaRPr sz="1400" b="0" i="0" u="none" strike="noStrike" cap="none">
              <a:solidFill>
                <a:srgbClr val="000000"/>
              </a:solidFill>
              <a:latin typeface="Arial"/>
              <a:ea typeface="Arial"/>
              <a:cs typeface="Arial"/>
              <a:sym typeface="Arial"/>
            </a:endParaRPr>
          </a:p>
        </p:txBody>
      </p:sp>
      <p:pic>
        <p:nvPicPr>
          <p:cNvPr id="158" name="Google Shape;158;g13744e187e1_1_68"/>
          <p:cNvPicPr preferRelativeResize="0"/>
          <p:nvPr/>
        </p:nvPicPr>
        <p:blipFill>
          <a:blip r:embed="rId4">
            <a:alphaModFix/>
          </a:blip>
          <a:stretch>
            <a:fillRect/>
          </a:stretch>
        </p:blipFill>
        <p:spPr>
          <a:xfrm>
            <a:off x="1094900" y="1653275"/>
            <a:ext cx="10002201" cy="4603949"/>
          </a:xfrm>
          <a:prstGeom prst="rect">
            <a:avLst/>
          </a:prstGeom>
          <a:noFill/>
          <a:ln w="9525" cap="flat" cmpd="sng">
            <a:solidFill>
              <a:srgbClr val="00A58D"/>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13744e187e1_0_17"/>
          <p:cNvSpPr/>
          <p:nvPr/>
        </p:nvSpPr>
        <p:spPr>
          <a:xfrm>
            <a:off x="95883"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Homepage: explore observations</a:t>
            </a:r>
            <a:endParaRPr sz="1800" b="0" i="0" u="none" strike="noStrike" cap="none">
              <a:solidFill>
                <a:schemeClr val="dk1"/>
              </a:solidFill>
              <a:latin typeface="Arial"/>
              <a:ea typeface="Arial"/>
              <a:cs typeface="Arial"/>
              <a:sym typeface="Arial"/>
            </a:endParaRPr>
          </a:p>
        </p:txBody>
      </p:sp>
      <p:pic>
        <p:nvPicPr>
          <p:cNvPr id="164" name="Google Shape;164;g13744e187e1_0_17"/>
          <p:cNvPicPr preferRelativeResize="0"/>
          <p:nvPr/>
        </p:nvPicPr>
        <p:blipFill>
          <a:blip r:embed="rId3">
            <a:alphaModFix/>
          </a:blip>
          <a:stretch>
            <a:fillRect/>
          </a:stretch>
        </p:blipFill>
        <p:spPr>
          <a:xfrm>
            <a:off x="985800" y="975600"/>
            <a:ext cx="10220399" cy="49547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146b2ef05b7_0_32"/>
          <p:cNvSpPr/>
          <p:nvPr/>
        </p:nvSpPr>
        <p:spPr>
          <a:xfrm>
            <a:off x="95883"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Homepage: Map view (default)</a:t>
            </a:r>
            <a:endParaRPr sz="1800" b="0" i="0" u="none" strike="noStrike" cap="none">
              <a:solidFill>
                <a:schemeClr val="dk1"/>
              </a:solidFill>
              <a:latin typeface="Arial"/>
              <a:ea typeface="Arial"/>
              <a:cs typeface="Arial"/>
              <a:sym typeface="Arial"/>
            </a:endParaRPr>
          </a:p>
        </p:txBody>
      </p:sp>
      <p:pic>
        <p:nvPicPr>
          <p:cNvPr id="170" name="Google Shape;170;g146b2ef05b7_0_32"/>
          <p:cNvPicPr preferRelativeResize="0"/>
          <p:nvPr/>
        </p:nvPicPr>
        <p:blipFill rotWithShape="1">
          <a:blip r:embed="rId3">
            <a:alphaModFix/>
          </a:blip>
          <a:srcRect/>
          <a:stretch/>
        </p:blipFill>
        <p:spPr>
          <a:xfrm>
            <a:off x="754088" y="1319350"/>
            <a:ext cx="10683823" cy="4778499"/>
          </a:xfrm>
          <a:prstGeom prst="rect">
            <a:avLst/>
          </a:prstGeom>
          <a:noFill/>
          <a:ln w="9525" cap="flat" cmpd="sng">
            <a:solidFill>
              <a:srgbClr val="00A58D"/>
            </a:solidFill>
            <a:prstDash val="solid"/>
            <a:round/>
            <a:headEnd type="none" w="sm" len="sm"/>
            <a:tailEnd type="none" w="sm" len="sm"/>
          </a:ln>
          <a:effectLst>
            <a:outerShdw blurRad="57150" dist="19050" dir="5400000" algn="bl" rotWithShape="0">
              <a:srgbClr val="000000">
                <a:alpha val="49803"/>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146b2ef05b7_0_38"/>
          <p:cNvSpPr/>
          <p:nvPr/>
        </p:nvSpPr>
        <p:spPr>
          <a:xfrm>
            <a:off x="363058" y="270575"/>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Homepage: Map view (default)</a:t>
            </a:r>
            <a:endParaRPr sz="1800" b="0" i="0" u="none" strike="noStrike" cap="none">
              <a:solidFill>
                <a:schemeClr val="dk1"/>
              </a:solidFill>
              <a:latin typeface="Arial"/>
              <a:ea typeface="Arial"/>
              <a:cs typeface="Arial"/>
              <a:sym typeface="Arial"/>
            </a:endParaRPr>
          </a:p>
        </p:txBody>
      </p:sp>
      <p:pic>
        <p:nvPicPr>
          <p:cNvPr id="176" name="Google Shape;176;g146b2ef05b7_0_38"/>
          <p:cNvPicPr preferRelativeResize="0"/>
          <p:nvPr/>
        </p:nvPicPr>
        <p:blipFill rotWithShape="1">
          <a:blip r:embed="rId3">
            <a:alphaModFix/>
          </a:blip>
          <a:srcRect/>
          <a:stretch/>
        </p:blipFill>
        <p:spPr>
          <a:xfrm>
            <a:off x="872838" y="1070675"/>
            <a:ext cx="10446324" cy="5041151"/>
          </a:xfrm>
          <a:prstGeom prst="rect">
            <a:avLst/>
          </a:prstGeom>
          <a:noFill/>
          <a:ln w="9525" cap="flat" cmpd="sng">
            <a:solidFill>
              <a:srgbClr val="00A58D"/>
            </a:solidFill>
            <a:prstDash val="solid"/>
            <a:round/>
            <a:headEnd type="none" w="sm" len="sm"/>
            <a:tailEnd type="none" w="sm" len="sm"/>
          </a:ln>
          <a:effectLst>
            <a:outerShdw blurRad="57150" dist="19050" dir="5400000" algn="bl" rotWithShape="0">
              <a:srgbClr val="000000">
                <a:alpha val="49803"/>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146b2ef05b7_0_45"/>
          <p:cNvSpPr/>
          <p:nvPr/>
        </p:nvSpPr>
        <p:spPr>
          <a:xfrm>
            <a:off x="95883"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Homepage: Map view (default)</a:t>
            </a:r>
            <a:endParaRPr sz="1800" b="0" i="0" u="none" strike="noStrike" cap="none">
              <a:solidFill>
                <a:schemeClr val="dk1"/>
              </a:solidFill>
              <a:latin typeface="Arial"/>
              <a:ea typeface="Arial"/>
              <a:cs typeface="Arial"/>
              <a:sym typeface="Arial"/>
            </a:endParaRPr>
          </a:p>
        </p:txBody>
      </p:sp>
      <p:pic>
        <p:nvPicPr>
          <p:cNvPr id="182" name="Google Shape;182;g146b2ef05b7_0_45"/>
          <p:cNvPicPr preferRelativeResize="0"/>
          <p:nvPr/>
        </p:nvPicPr>
        <p:blipFill>
          <a:blip r:embed="rId3">
            <a:alphaModFix/>
          </a:blip>
          <a:stretch>
            <a:fillRect/>
          </a:stretch>
        </p:blipFill>
        <p:spPr>
          <a:xfrm>
            <a:off x="986400" y="975600"/>
            <a:ext cx="10018298" cy="5263972"/>
          </a:xfrm>
          <a:prstGeom prst="rect">
            <a:avLst/>
          </a:prstGeom>
          <a:noFill/>
          <a:ln w="9525" cap="flat" cmpd="sng">
            <a:solidFill>
              <a:srgbClr val="00A58D"/>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13744e187e1_0_36"/>
          <p:cNvSpPr/>
          <p:nvPr/>
        </p:nvSpPr>
        <p:spPr>
          <a:xfrm>
            <a:off x="95883"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Homepage: Table view</a:t>
            </a:r>
            <a:endParaRPr sz="1800" b="0" i="0" u="none" strike="noStrike" cap="none">
              <a:solidFill>
                <a:schemeClr val="dk1"/>
              </a:solidFill>
              <a:latin typeface="Arial"/>
              <a:ea typeface="Arial"/>
              <a:cs typeface="Arial"/>
              <a:sym typeface="Arial"/>
            </a:endParaRPr>
          </a:p>
        </p:txBody>
      </p:sp>
      <p:pic>
        <p:nvPicPr>
          <p:cNvPr id="188" name="Google Shape;188;g13744e187e1_0_36"/>
          <p:cNvPicPr preferRelativeResize="0"/>
          <p:nvPr/>
        </p:nvPicPr>
        <p:blipFill>
          <a:blip r:embed="rId3">
            <a:alphaModFix/>
          </a:blip>
          <a:stretch>
            <a:fillRect/>
          </a:stretch>
        </p:blipFill>
        <p:spPr>
          <a:xfrm>
            <a:off x="986400" y="975600"/>
            <a:ext cx="9318749" cy="5263201"/>
          </a:xfrm>
          <a:prstGeom prst="rect">
            <a:avLst/>
          </a:prstGeom>
          <a:noFill/>
          <a:ln w="9525" cap="flat" cmpd="sng">
            <a:solidFill>
              <a:srgbClr val="00A58D"/>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3744e187e1_1_1"/>
          <p:cNvSpPr/>
          <p:nvPr/>
        </p:nvSpPr>
        <p:spPr>
          <a:xfrm>
            <a:off x="95883"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Homepage: Filters</a:t>
            </a:r>
            <a:endParaRPr sz="1800" b="0" i="0" u="none" strike="noStrike" cap="none">
              <a:solidFill>
                <a:schemeClr val="dk1"/>
              </a:solidFill>
              <a:latin typeface="Arial"/>
              <a:ea typeface="Arial"/>
              <a:cs typeface="Arial"/>
              <a:sym typeface="Arial"/>
            </a:endParaRPr>
          </a:p>
        </p:txBody>
      </p:sp>
      <p:sp>
        <p:nvSpPr>
          <p:cNvPr id="194" name="Google Shape;194;g13744e187e1_1_1"/>
          <p:cNvSpPr txBox="1"/>
          <p:nvPr/>
        </p:nvSpPr>
        <p:spPr>
          <a:xfrm>
            <a:off x="130205" y="1243475"/>
            <a:ext cx="11931600" cy="14349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800"/>
              </a:spcBef>
              <a:spcAft>
                <a:spcPts val="0"/>
              </a:spcAft>
              <a:buClr>
                <a:srgbClr val="000000"/>
              </a:buClr>
              <a:buSzPts val="1800"/>
              <a:buFont typeface="Arial"/>
              <a:buNone/>
            </a:pPr>
            <a:r>
              <a:rPr lang="en-GB" sz="1800" b="0" i="0" u="none" strike="noStrike" cap="none">
                <a:solidFill>
                  <a:schemeClr val="dk1"/>
                </a:solidFill>
                <a:latin typeface="Roboto"/>
                <a:ea typeface="Roboto"/>
                <a:cs typeface="Roboto"/>
                <a:sym typeface="Roboto"/>
              </a:rPr>
              <a:t>Filter by</a:t>
            </a:r>
            <a:endParaRPr sz="1400" b="0" i="0" u="none" strike="noStrike" cap="none">
              <a:solidFill>
                <a:srgbClr val="000000"/>
              </a:solidFill>
              <a:latin typeface="Arial"/>
              <a:ea typeface="Arial"/>
              <a:cs typeface="Arial"/>
              <a:sym typeface="Arial"/>
            </a:endParaRPr>
          </a:p>
          <a:p>
            <a:pPr marL="342900" marR="0" lvl="0" indent="-342900" algn="just" rtl="0">
              <a:lnSpc>
                <a:spcPct val="115000"/>
              </a:lnSpc>
              <a:spcBef>
                <a:spcPts val="0"/>
              </a:spcBef>
              <a:spcAft>
                <a:spcPts val="0"/>
              </a:spcAft>
              <a:buClr>
                <a:srgbClr val="00A58D"/>
              </a:buClr>
              <a:buSzPts val="2016"/>
              <a:buFont typeface="Roboto"/>
              <a:buChar char="-"/>
            </a:pPr>
            <a:r>
              <a:rPr lang="en-GB" sz="1800" b="1" i="0" u="none" strike="noStrike" cap="none">
                <a:solidFill>
                  <a:srgbClr val="00A58D"/>
                </a:solidFill>
                <a:latin typeface="Roboto"/>
                <a:ea typeface="Roboto"/>
                <a:cs typeface="Roboto"/>
                <a:sym typeface="Roboto"/>
              </a:rPr>
              <a:t>Species</a:t>
            </a:r>
            <a:r>
              <a:rPr lang="en-GB" sz="1800" b="0" i="0" u="none" strike="noStrike" cap="none">
                <a:solidFill>
                  <a:schemeClr val="dk1"/>
                </a:solidFill>
                <a:latin typeface="Roboto"/>
                <a:ea typeface="Roboto"/>
                <a:cs typeface="Roboto"/>
                <a:sym typeface="Roboto"/>
              </a:rPr>
              <a:t>: one or more species from the LIFE RIPARIAS target list a</a:t>
            </a:r>
            <a:r>
              <a:rPr lang="en-GB" sz="1800">
                <a:solidFill>
                  <a:schemeClr val="dk1"/>
                </a:solidFill>
                <a:latin typeface="Roboto"/>
                <a:ea typeface="Roboto"/>
                <a:cs typeface="Roboto"/>
                <a:sym typeface="Roboto"/>
              </a:rPr>
              <a:t>nd the Union list</a:t>
            </a:r>
            <a:endParaRPr sz="1800" b="0" i="0" u="none" strike="noStrike" cap="none">
              <a:solidFill>
                <a:schemeClr val="dk1"/>
              </a:solidFill>
              <a:latin typeface="Roboto"/>
              <a:ea typeface="Roboto"/>
              <a:cs typeface="Roboto"/>
              <a:sym typeface="Roboto"/>
            </a:endParaRPr>
          </a:p>
          <a:p>
            <a:pPr marL="342900" marR="0" lvl="0" indent="-342900" algn="just" rtl="0">
              <a:lnSpc>
                <a:spcPct val="115000"/>
              </a:lnSpc>
              <a:spcBef>
                <a:spcPts val="0"/>
              </a:spcBef>
              <a:spcAft>
                <a:spcPts val="0"/>
              </a:spcAft>
              <a:buClr>
                <a:srgbClr val="00A58D"/>
              </a:buClr>
              <a:buSzPts val="2016"/>
              <a:buFont typeface="Roboto"/>
              <a:buChar char="-"/>
            </a:pPr>
            <a:r>
              <a:rPr lang="en-GB" sz="1800" b="1" i="0" u="none" strike="noStrike" cap="none">
                <a:solidFill>
                  <a:srgbClr val="00A58D"/>
                </a:solidFill>
                <a:latin typeface="Roboto"/>
                <a:ea typeface="Roboto"/>
                <a:cs typeface="Roboto"/>
                <a:sym typeface="Roboto"/>
              </a:rPr>
              <a:t>Location</a:t>
            </a:r>
            <a:r>
              <a:rPr lang="en-GB" sz="1800" b="0" i="0" u="none" strike="noStrike" cap="none">
                <a:solidFill>
                  <a:schemeClr val="dk1"/>
                </a:solidFill>
                <a:latin typeface="Roboto"/>
                <a:ea typeface="Roboto"/>
                <a:cs typeface="Roboto"/>
                <a:sym typeface="Roboto"/>
              </a:rPr>
              <a:t>: one or more LIFE RIPARIAS river basins, F</a:t>
            </a:r>
            <a:r>
              <a:rPr lang="en-GB" sz="1800">
                <a:solidFill>
                  <a:schemeClr val="dk1"/>
                </a:solidFill>
                <a:latin typeface="Roboto"/>
                <a:ea typeface="Roboto"/>
                <a:cs typeface="Roboto"/>
                <a:sym typeface="Roboto"/>
              </a:rPr>
              <a:t>l</a:t>
            </a:r>
            <a:r>
              <a:rPr lang="en-GB" sz="1800" b="0" i="0" u="none" strike="noStrike" cap="none">
                <a:solidFill>
                  <a:schemeClr val="dk1"/>
                </a:solidFill>
                <a:latin typeface="Roboto"/>
                <a:ea typeface="Roboto"/>
                <a:cs typeface="Roboto"/>
                <a:sym typeface="Roboto"/>
              </a:rPr>
              <a:t>emish river basins, provinces</a:t>
            </a:r>
            <a:r>
              <a:rPr lang="en-GB" sz="1800">
                <a:solidFill>
                  <a:schemeClr val="dk1"/>
                </a:solidFill>
                <a:latin typeface="Roboto"/>
                <a:ea typeface="Roboto"/>
                <a:cs typeface="Roboto"/>
                <a:sym typeface="Roboto"/>
              </a:rPr>
              <a:t>, </a:t>
            </a:r>
            <a:r>
              <a:rPr lang="en-GB" sz="1800" b="0" i="0" u="none" strike="noStrike" cap="none">
                <a:solidFill>
                  <a:schemeClr val="dk1"/>
                </a:solidFill>
                <a:latin typeface="Roboto"/>
                <a:ea typeface="Roboto"/>
                <a:cs typeface="Roboto"/>
                <a:sym typeface="Roboto"/>
              </a:rPr>
              <a:t>regions, Natura2000</a:t>
            </a:r>
            <a:r>
              <a:rPr lang="en-GB" sz="1800">
                <a:solidFill>
                  <a:schemeClr val="dk1"/>
                </a:solidFill>
                <a:latin typeface="Roboto"/>
                <a:ea typeface="Roboto"/>
                <a:cs typeface="Roboto"/>
                <a:sym typeface="Roboto"/>
              </a:rPr>
              <a:t>, …</a:t>
            </a:r>
            <a:endParaRPr sz="1400" b="0" i="0" u="none" strike="noStrike" cap="none">
              <a:solidFill>
                <a:srgbClr val="000000"/>
              </a:solidFill>
              <a:latin typeface="Arial"/>
              <a:ea typeface="Arial"/>
              <a:cs typeface="Arial"/>
              <a:sym typeface="Arial"/>
            </a:endParaRPr>
          </a:p>
          <a:p>
            <a:pPr marL="342900" marR="0" lvl="0" indent="-342900" algn="just" rtl="0">
              <a:lnSpc>
                <a:spcPct val="115000"/>
              </a:lnSpc>
              <a:spcBef>
                <a:spcPts val="0"/>
              </a:spcBef>
              <a:spcAft>
                <a:spcPts val="0"/>
              </a:spcAft>
              <a:buClr>
                <a:srgbClr val="00A58D"/>
              </a:buClr>
              <a:buSzPts val="2016"/>
              <a:buFont typeface="Roboto"/>
              <a:buChar char="-"/>
            </a:pPr>
            <a:r>
              <a:rPr lang="en-GB" sz="1800" b="1" i="0" u="none" strike="noStrike" cap="none">
                <a:solidFill>
                  <a:srgbClr val="00A58D"/>
                </a:solidFill>
                <a:latin typeface="Roboto"/>
                <a:ea typeface="Roboto"/>
                <a:cs typeface="Roboto"/>
                <a:sym typeface="Roboto"/>
              </a:rPr>
              <a:t>Time</a:t>
            </a:r>
            <a:r>
              <a:rPr lang="en-GB" sz="1800" b="0" i="0" u="none" strike="noStrike" cap="none">
                <a:solidFill>
                  <a:schemeClr val="dk1"/>
                </a:solidFill>
                <a:latin typeface="Roboto"/>
                <a:ea typeface="Roboto"/>
                <a:cs typeface="Roboto"/>
                <a:sym typeface="Roboto"/>
              </a:rPr>
              <a:t>: date of observation (by enabling the data range filtering</a:t>
            </a:r>
            <a:r>
              <a:rPr lang="en-GB" sz="1800">
                <a:solidFill>
                  <a:schemeClr val="dk1"/>
                </a:solidFill>
                <a:latin typeface="Roboto"/>
                <a:ea typeface="Roboto"/>
                <a:cs typeface="Roboto"/>
                <a:sym typeface="Roboto"/>
              </a:rPr>
              <a:t>)</a:t>
            </a:r>
            <a:endParaRPr sz="1800" b="0" i="0" u="none" strike="noStrike" cap="none">
              <a:solidFill>
                <a:schemeClr val="dk1"/>
              </a:solidFill>
              <a:latin typeface="Roboto"/>
              <a:ea typeface="Roboto"/>
              <a:cs typeface="Roboto"/>
              <a:sym typeface="Roboto"/>
            </a:endParaRPr>
          </a:p>
        </p:txBody>
      </p:sp>
      <p:pic>
        <p:nvPicPr>
          <p:cNvPr id="195" name="Google Shape;195;g13744e187e1_1_1"/>
          <p:cNvPicPr preferRelativeResize="0"/>
          <p:nvPr/>
        </p:nvPicPr>
        <p:blipFill>
          <a:blip r:embed="rId3">
            <a:alphaModFix/>
          </a:blip>
          <a:stretch>
            <a:fillRect/>
          </a:stretch>
        </p:blipFill>
        <p:spPr>
          <a:xfrm>
            <a:off x="2075300" y="2678375"/>
            <a:ext cx="8041412" cy="4094650"/>
          </a:xfrm>
          <a:prstGeom prst="rect">
            <a:avLst/>
          </a:prstGeom>
          <a:noFill/>
          <a:ln w="9525" cap="flat" cmpd="sng">
            <a:solidFill>
              <a:srgbClr val="00A58D"/>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13744e187e1_1_40"/>
          <p:cNvSpPr/>
          <p:nvPr/>
        </p:nvSpPr>
        <p:spPr>
          <a:xfrm>
            <a:off x="95883"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Homepage: Filters</a:t>
            </a:r>
            <a:endParaRPr sz="1800" b="0" i="0" u="none" strike="noStrike" cap="none">
              <a:solidFill>
                <a:schemeClr val="dk1"/>
              </a:solidFill>
              <a:latin typeface="Arial"/>
              <a:ea typeface="Arial"/>
              <a:cs typeface="Arial"/>
              <a:sym typeface="Arial"/>
            </a:endParaRPr>
          </a:p>
        </p:txBody>
      </p:sp>
      <p:sp>
        <p:nvSpPr>
          <p:cNvPr id="201" name="Google Shape;201;g13744e187e1_1_40"/>
          <p:cNvSpPr txBox="1"/>
          <p:nvPr/>
        </p:nvSpPr>
        <p:spPr>
          <a:xfrm>
            <a:off x="130205" y="1040975"/>
            <a:ext cx="11931600" cy="17202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en-GB" sz="1800" b="0" i="0" u="none" strike="noStrike" cap="none">
                <a:solidFill>
                  <a:schemeClr val="dk1"/>
                </a:solidFill>
                <a:latin typeface="Roboto"/>
                <a:ea typeface="Roboto"/>
                <a:cs typeface="Roboto"/>
                <a:sym typeface="Roboto"/>
              </a:rPr>
              <a:t>Other filters:</a:t>
            </a:r>
            <a:endParaRPr sz="1800" b="0" i="0" u="none" strike="noStrike" cap="none">
              <a:solidFill>
                <a:schemeClr val="dk1"/>
              </a:solidFill>
              <a:latin typeface="Roboto"/>
              <a:ea typeface="Roboto"/>
              <a:cs typeface="Roboto"/>
              <a:sym typeface="Roboto"/>
            </a:endParaRPr>
          </a:p>
          <a:p>
            <a:pPr marL="342900" marR="0" lvl="0" indent="-342900" algn="just" rtl="0">
              <a:lnSpc>
                <a:spcPct val="115000"/>
              </a:lnSpc>
              <a:spcBef>
                <a:spcPts val="0"/>
              </a:spcBef>
              <a:spcAft>
                <a:spcPts val="0"/>
              </a:spcAft>
              <a:buClr>
                <a:srgbClr val="00A58D"/>
              </a:buClr>
              <a:buSzPts val="2016"/>
              <a:buFont typeface="Roboto"/>
              <a:buChar char="-"/>
            </a:pPr>
            <a:r>
              <a:rPr lang="en-GB" sz="1800" b="1" i="0" u="none" strike="noStrike" cap="none">
                <a:solidFill>
                  <a:srgbClr val="00A58D"/>
                </a:solidFill>
                <a:latin typeface="Roboto"/>
                <a:ea typeface="Roboto"/>
                <a:cs typeface="Roboto"/>
                <a:sym typeface="Roboto"/>
              </a:rPr>
              <a:t>Dataset</a:t>
            </a:r>
            <a:r>
              <a:rPr lang="en-GB" sz="1800" b="0" i="0" u="none" strike="noStrike" cap="none">
                <a:solidFill>
                  <a:schemeClr val="dk1"/>
                </a:solidFill>
                <a:latin typeface="Roboto"/>
                <a:ea typeface="Roboto"/>
                <a:cs typeface="Roboto"/>
                <a:sym typeface="Roboto"/>
              </a:rPr>
              <a:t>: the dataset on GBIF the observations come from, </a:t>
            </a:r>
            <a:endParaRPr sz="1800" b="0" i="0" u="none" strike="noStrike" cap="none">
              <a:solidFill>
                <a:schemeClr val="dk1"/>
              </a:solidFill>
              <a:latin typeface="Roboto"/>
              <a:ea typeface="Roboto"/>
              <a:cs typeface="Roboto"/>
              <a:sym typeface="Roboto"/>
            </a:endParaRPr>
          </a:p>
          <a:p>
            <a:pPr marL="457200" marR="0" lvl="0" indent="0" algn="just" rtl="0">
              <a:lnSpc>
                <a:spcPct val="115000"/>
              </a:lnSpc>
              <a:spcBef>
                <a:spcPts val="0"/>
              </a:spcBef>
              <a:spcAft>
                <a:spcPts val="0"/>
              </a:spcAft>
              <a:buClr>
                <a:srgbClr val="000000"/>
              </a:buClr>
              <a:buSzPts val="1800"/>
              <a:buFont typeface="Arial"/>
              <a:buNone/>
            </a:pPr>
            <a:r>
              <a:rPr lang="en-GB" sz="1800" b="0" i="0" u="none" strike="noStrike" cap="none">
                <a:solidFill>
                  <a:schemeClr val="dk1"/>
                </a:solidFill>
                <a:latin typeface="Roboto"/>
                <a:ea typeface="Roboto"/>
                <a:cs typeface="Roboto"/>
                <a:sym typeface="Roboto"/>
              </a:rPr>
              <a:t>e.g. “</a:t>
            </a:r>
            <a:r>
              <a:rPr lang="en-GB" sz="1800">
                <a:solidFill>
                  <a:schemeClr val="dk1"/>
                </a:solidFill>
                <a:latin typeface="Roboto"/>
                <a:ea typeface="Roboto"/>
                <a:cs typeface="Roboto"/>
                <a:sym typeface="Roboto"/>
              </a:rPr>
              <a:t>waarnemingen.be - non native animal and plant occurrences</a:t>
            </a:r>
            <a:r>
              <a:rPr lang="en-GB" sz="1800" b="0" i="0" u="none" strike="noStrike" cap="none">
                <a:solidFill>
                  <a:schemeClr val="dk1"/>
                </a:solidFill>
                <a:latin typeface="Roboto"/>
                <a:ea typeface="Roboto"/>
                <a:cs typeface="Roboto"/>
                <a:sym typeface="Roboto"/>
              </a:rPr>
              <a:t>”</a:t>
            </a:r>
            <a:endParaRPr sz="1400" b="0" i="0" u="none" strike="noStrike" cap="none">
              <a:solidFill>
                <a:schemeClr val="dk1"/>
              </a:solidFill>
              <a:latin typeface="Arial"/>
              <a:ea typeface="Arial"/>
              <a:cs typeface="Arial"/>
              <a:sym typeface="Arial"/>
            </a:endParaRPr>
          </a:p>
          <a:p>
            <a:pPr marL="342900" marR="0" lvl="0" indent="-342900" algn="just" rtl="0">
              <a:lnSpc>
                <a:spcPct val="115000"/>
              </a:lnSpc>
              <a:spcBef>
                <a:spcPts val="0"/>
              </a:spcBef>
              <a:spcAft>
                <a:spcPts val="0"/>
              </a:spcAft>
              <a:buClr>
                <a:srgbClr val="00A58D"/>
              </a:buClr>
              <a:buSzPts val="2016"/>
              <a:buFont typeface="Roboto"/>
              <a:buChar char="-"/>
            </a:pPr>
            <a:r>
              <a:rPr lang="en-GB" sz="1800" b="1" i="0" u="none" strike="noStrike" cap="none">
                <a:solidFill>
                  <a:srgbClr val="00A58D"/>
                </a:solidFill>
                <a:latin typeface="Roboto"/>
                <a:ea typeface="Roboto"/>
                <a:cs typeface="Roboto"/>
                <a:sym typeface="Roboto"/>
              </a:rPr>
              <a:t>Data import</a:t>
            </a:r>
            <a:r>
              <a:rPr lang="en-GB" sz="1800" b="0" i="0" u="none" strike="noStrike" cap="none">
                <a:solidFill>
                  <a:schemeClr val="dk1"/>
                </a:solidFill>
                <a:latin typeface="Roboto"/>
                <a:ea typeface="Roboto"/>
                <a:cs typeface="Roboto"/>
                <a:sym typeface="Roboto"/>
              </a:rPr>
              <a:t>: when the observations were imported for the very first time</a:t>
            </a:r>
            <a:endParaRPr sz="1800" b="0" i="0" u="none" strike="noStrike" cap="none">
              <a:solidFill>
                <a:schemeClr val="dk1"/>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pic>
        <p:nvPicPr>
          <p:cNvPr id="202" name="Google Shape;202;g13744e187e1_1_40"/>
          <p:cNvPicPr preferRelativeResize="0"/>
          <p:nvPr/>
        </p:nvPicPr>
        <p:blipFill>
          <a:blip r:embed="rId3">
            <a:alphaModFix/>
          </a:blip>
          <a:stretch>
            <a:fillRect/>
          </a:stretch>
        </p:blipFill>
        <p:spPr>
          <a:xfrm>
            <a:off x="3346175" y="2509050"/>
            <a:ext cx="5499650" cy="4175574"/>
          </a:xfrm>
          <a:prstGeom prst="rect">
            <a:avLst/>
          </a:prstGeom>
          <a:noFill/>
          <a:ln w="9525" cap="flat" cmpd="sng">
            <a:solidFill>
              <a:srgbClr val="00A58D"/>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13744e187e1_0_7"/>
          <p:cNvSpPr txBox="1"/>
          <p:nvPr/>
        </p:nvSpPr>
        <p:spPr>
          <a:xfrm>
            <a:off x="130200" y="1100800"/>
            <a:ext cx="4976100" cy="458790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15000"/>
              </a:lnSpc>
              <a:spcBef>
                <a:spcPts val="0"/>
              </a:spcBef>
              <a:spcAft>
                <a:spcPts val="0"/>
              </a:spcAft>
              <a:buClr>
                <a:srgbClr val="00A58D"/>
              </a:buClr>
              <a:buSzPts val="2016"/>
              <a:buFont typeface="Roboto"/>
              <a:buChar char="-"/>
            </a:pPr>
            <a:r>
              <a:rPr lang="en-GB" sz="1800" b="1" i="0" u="none" strike="noStrike" cap="none">
                <a:solidFill>
                  <a:srgbClr val="00A58D"/>
                </a:solidFill>
                <a:latin typeface="Roboto"/>
                <a:ea typeface="Roboto"/>
                <a:cs typeface="Roboto"/>
                <a:sym typeface="Roboto"/>
              </a:rPr>
              <a:t>GBIF ID</a:t>
            </a:r>
            <a:r>
              <a:rPr lang="en-GB" sz="1800" b="0" i="0" u="none" strike="noStrike" cap="none">
                <a:solidFill>
                  <a:schemeClr val="dk1"/>
                </a:solidFill>
                <a:latin typeface="Roboto"/>
                <a:ea typeface="Roboto"/>
                <a:cs typeface="Roboto"/>
                <a:sym typeface="Roboto"/>
              </a:rPr>
              <a:t>: link to full observation on GBIF</a:t>
            </a:r>
            <a:endParaRPr sz="1800" b="0" i="0" u="none" strike="noStrike" cap="none">
              <a:solidFill>
                <a:schemeClr val="dk1"/>
              </a:solidFill>
              <a:latin typeface="Roboto"/>
              <a:ea typeface="Roboto"/>
              <a:cs typeface="Roboto"/>
              <a:sym typeface="Roboto"/>
            </a:endParaRPr>
          </a:p>
          <a:p>
            <a:pPr marL="342900" marR="0" lvl="0" indent="-342900" algn="just" rtl="0">
              <a:lnSpc>
                <a:spcPct val="115000"/>
              </a:lnSpc>
              <a:spcBef>
                <a:spcPts val="0"/>
              </a:spcBef>
              <a:spcAft>
                <a:spcPts val="0"/>
              </a:spcAft>
              <a:buClr>
                <a:srgbClr val="00A58D"/>
              </a:buClr>
              <a:buSzPts val="2016"/>
              <a:buFont typeface="Roboto"/>
              <a:buChar char="-"/>
            </a:pPr>
            <a:r>
              <a:rPr lang="en-GB" sz="1800" b="1" i="0" u="none" strike="noStrike" cap="none">
                <a:solidFill>
                  <a:srgbClr val="00A58D"/>
                </a:solidFill>
                <a:latin typeface="Roboto"/>
                <a:ea typeface="Roboto"/>
                <a:cs typeface="Roboto"/>
                <a:sym typeface="Roboto"/>
              </a:rPr>
              <a:t>Species: </a:t>
            </a:r>
            <a:r>
              <a:rPr lang="en-GB" sz="1800" b="0" i="0" u="none" strike="noStrike" cap="none">
                <a:solidFill>
                  <a:schemeClr val="dk1"/>
                </a:solidFill>
                <a:latin typeface="Roboto"/>
                <a:ea typeface="Roboto"/>
                <a:cs typeface="Roboto"/>
                <a:sym typeface="Roboto"/>
              </a:rPr>
              <a:t>scientific name (vernacular name)</a:t>
            </a:r>
            <a:endParaRPr sz="1800" b="0" i="0" u="none" strike="noStrike" cap="none">
              <a:solidFill>
                <a:schemeClr val="dk1"/>
              </a:solidFill>
              <a:latin typeface="Roboto"/>
              <a:ea typeface="Roboto"/>
              <a:cs typeface="Roboto"/>
              <a:sym typeface="Roboto"/>
            </a:endParaRPr>
          </a:p>
          <a:p>
            <a:pPr marL="342900" marR="0" lvl="0" indent="-329184" algn="just" rtl="0">
              <a:lnSpc>
                <a:spcPct val="115000"/>
              </a:lnSpc>
              <a:spcBef>
                <a:spcPts val="0"/>
              </a:spcBef>
              <a:spcAft>
                <a:spcPts val="0"/>
              </a:spcAft>
              <a:buClr>
                <a:schemeClr val="dk1"/>
              </a:buClr>
              <a:buSzPts val="1800"/>
              <a:buFont typeface="Roboto"/>
              <a:buChar char="-"/>
            </a:pPr>
            <a:r>
              <a:rPr lang="en-GB" sz="1800" b="1" i="0" u="none" strike="noStrike" cap="none">
                <a:solidFill>
                  <a:srgbClr val="00A58D"/>
                </a:solidFill>
                <a:latin typeface="Roboto"/>
                <a:ea typeface="Roboto"/>
                <a:cs typeface="Roboto"/>
                <a:sym typeface="Roboto"/>
              </a:rPr>
              <a:t>Individual count</a:t>
            </a:r>
            <a:endParaRPr sz="1800" b="0" i="0" u="none" strike="noStrike" cap="none">
              <a:solidFill>
                <a:schemeClr val="dk1"/>
              </a:solidFill>
              <a:latin typeface="Roboto"/>
              <a:ea typeface="Roboto"/>
              <a:cs typeface="Roboto"/>
              <a:sym typeface="Roboto"/>
            </a:endParaRPr>
          </a:p>
          <a:p>
            <a:pPr marL="342900" marR="0" lvl="0" indent="-329184" algn="just" rtl="0">
              <a:lnSpc>
                <a:spcPct val="115000"/>
              </a:lnSpc>
              <a:spcBef>
                <a:spcPts val="0"/>
              </a:spcBef>
              <a:spcAft>
                <a:spcPts val="0"/>
              </a:spcAft>
              <a:buClr>
                <a:schemeClr val="dk1"/>
              </a:buClr>
              <a:buSzPts val="1800"/>
              <a:buFont typeface="Roboto"/>
              <a:buChar char="-"/>
            </a:pPr>
            <a:r>
              <a:rPr lang="en-GB" sz="1800" b="1" i="0" u="none" strike="noStrike" cap="none">
                <a:solidFill>
                  <a:srgbClr val="00A58D"/>
                </a:solidFill>
                <a:latin typeface="Roboto"/>
                <a:ea typeface="Roboto"/>
                <a:cs typeface="Roboto"/>
                <a:sym typeface="Roboto"/>
              </a:rPr>
              <a:t>Source dataset</a:t>
            </a:r>
            <a:r>
              <a:rPr lang="en-GB" sz="1800" b="0" i="0" u="none" strike="noStrike" cap="none">
                <a:solidFill>
                  <a:schemeClr val="dk1"/>
                </a:solidFill>
                <a:latin typeface="Roboto"/>
                <a:ea typeface="Roboto"/>
                <a:cs typeface="Roboto"/>
                <a:sym typeface="Roboto"/>
              </a:rPr>
              <a:t>: link to GBIF dataset </a:t>
            </a:r>
            <a:endParaRPr sz="1800" b="0" i="0" u="none" strike="noStrike" cap="none">
              <a:solidFill>
                <a:schemeClr val="dk1"/>
              </a:solidFill>
              <a:latin typeface="Roboto"/>
              <a:ea typeface="Roboto"/>
              <a:cs typeface="Roboto"/>
              <a:sym typeface="Roboto"/>
            </a:endParaRPr>
          </a:p>
          <a:p>
            <a:pPr marL="342900" marR="0" lvl="0" indent="-329184" algn="just" rtl="0">
              <a:lnSpc>
                <a:spcPct val="115000"/>
              </a:lnSpc>
              <a:spcBef>
                <a:spcPts val="0"/>
              </a:spcBef>
              <a:spcAft>
                <a:spcPts val="0"/>
              </a:spcAft>
              <a:buClr>
                <a:schemeClr val="dk1"/>
              </a:buClr>
              <a:buSzPts val="1800"/>
              <a:buFont typeface="Roboto"/>
              <a:buChar char="-"/>
            </a:pPr>
            <a:r>
              <a:rPr lang="en-GB" sz="1800" b="1" i="0" u="none" strike="noStrike" cap="none">
                <a:solidFill>
                  <a:srgbClr val="00A58D"/>
                </a:solidFill>
                <a:latin typeface="Roboto"/>
                <a:ea typeface="Roboto"/>
                <a:cs typeface="Roboto"/>
                <a:sym typeface="Roboto"/>
              </a:rPr>
              <a:t>Basis of record</a:t>
            </a:r>
            <a:r>
              <a:rPr lang="en-GB" sz="1800" b="0" i="0" u="none" strike="noStrike" cap="none">
                <a:solidFill>
                  <a:schemeClr val="dk1"/>
                </a:solidFill>
                <a:latin typeface="Roboto"/>
                <a:ea typeface="Roboto"/>
                <a:cs typeface="Roboto"/>
                <a:sym typeface="Roboto"/>
              </a:rPr>
              <a:t>, type of record, e.g. HUMAN_OBSERVATION</a:t>
            </a:r>
            <a:endParaRPr sz="1800" b="0" i="0" u="none" strike="noStrike" cap="none">
              <a:solidFill>
                <a:schemeClr val="dk1"/>
              </a:solidFill>
              <a:latin typeface="Roboto"/>
              <a:ea typeface="Roboto"/>
              <a:cs typeface="Roboto"/>
              <a:sym typeface="Roboto"/>
            </a:endParaRPr>
          </a:p>
          <a:p>
            <a:pPr marL="342900" marR="0" lvl="0" indent="-329184" algn="just" rtl="0">
              <a:lnSpc>
                <a:spcPct val="115000"/>
              </a:lnSpc>
              <a:spcBef>
                <a:spcPts val="0"/>
              </a:spcBef>
              <a:spcAft>
                <a:spcPts val="0"/>
              </a:spcAft>
              <a:buClr>
                <a:schemeClr val="dk1"/>
              </a:buClr>
              <a:buSzPts val="1800"/>
              <a:buFont typeface="Roboto"/>
              <a:buChar char="-"/>
            </a:pPr>
            <a:r>
              <a:rPr lang="en-GB" sz="1800" b="1" i="0" u="none" strike="noStrike" cap="none">
                <a:solidFill>
                  <a:srgbClr val="00A58D"/>
                </a:solidFill>
                <a:latin typeface="Roboto"/>
                <a:ea typeface="Roboto"/>
                <a:cs typeface="Roboto"/>
                <a:sym typeface="Roboto"/>
              </a:rPr>
              <a:t>Date </a:t>
            </a:r>
            <a:r>
              <a:rPr lang="en-GB" sz="1800" b="0" i="0" u="none" strike="noStrike" cap="none">
                <a:solidFill>
                  <a:schemeClr val="dk1"/>
                </a:solidFill>
                <a:latin typeface="Roboto"/>
                <a:ea typeface="Roboto"/>
                <a:cs typeface="Roboto"/>
                <a:sym typeface="Roboto"/>
              </a:rPr>
              <a:t>of observation</a:t>
            </a:r>
            <a:endParaRPr sz="1800" b="0" i="0" u="none" strike="noStrike" cap="none">
              <a:solidFill>
                <a:schemeClr val="dk1"/>
              </a:solidFill>
              <a:latin typeface="Roboto"/>
              <a:ea typeface="Roboto"/>
              <a:cs typeface="Roboto"/>
              <a:sym typeface="Roboto"/>
            </a:endParaRPr>
          </a:p>
          <a:p>
            <a:pPr marL="342900" marR="0" lvl="0" indent="-329184" algn="just" rtl="0">
              <a:lnSpc>
                <a:spcPct val="115000"/>
              </a:lnSpc>
              <a:spcBef>
                <a:spcPts val="0"/>
              </a:spcBef>
              <a:spcAft>
                <a:spcPts val="0"/>
              </a:spcAft>
              <a:buClr>
                <a:schemeClr val="dk1"/>
              </a:buClr>
              <a:buSzPts val="1800"/>
              <a:buFont typeface="Roboto"/>
              <a:buChar char="-"/>
            </a:pPr>
            <a:r>
              <a:rPr lang="en-GB" sz="1800" b="1" i="0" u="none" strike="noStrike" cap="none">
                <a:solidFill>
                  <a:srgbClr val="00A58D"/>
                </a:solidFill>
                <a:latin typeface="Roboto"/>
                <a:ea typeface="Roboto"/>
                <a:cs typeface="Roboto"/>
                <a:sym typeface="Roboto"/>
              </a:rPr>
              <a:t>Recorded by</a:t>
            </a:r>
            <a:r>
              <a:rPr lang="en-GB" sz="1800" b="0" i="0" u="none" strike="noStrike" cap="none">
                <a:solidFill>
                  <a:schemeClr val="dk1"/>
                </a:solidFill>
                <a:latin typeface="Roboto"/>
                <a:ea typeface="Roboto"/>
                <a:cs typeface="Roboto"/>
                <a:sym typeface="Roboto"/>
              </a:rPr>
              <a:t>: recorder details </a:t>
            </a:r>
            <a:endParaRPr sz="1800" b="0" i="0" u="none" strike="noStrike" cap="none">
              <a:solidFill>
                <a:schemeClr val="dk1"/>
              </a:solidFill>
              <a:latin typeface="Roboto"/>
              <a:ea typeface="Roboto"/>
              <a:cs typeface="Roboto"/>
              <a:sym typeface="Roboto"/>
            </a:endParaRPr>
          </a:p>
          <a:p>
            <a:pPr marL="342900" marR="0" lvl="0" indent="-329184" algn="just" rtl="0">
              <a:lnSpc>
                <a:spcPct val="115000"/>
              </a:lnSpc>
              <a:spcBef>
                <a:spcPts val="0"/>
              </a:spcBef>
              <a:spcAft>
                <a:spcPts val="0"/>
              </a:spcAft>
              <a:buClr>
                <a:schemeClr val="dk1"/>
              </a:buClr>
              <a:buSzPts val="1800"/>
              <a:buFont typeface="Roboto"/>
              <a:buChar char="-"/>
            </a:pPr>
            <a:r>
              <a:rPr lang="en-GB" sz="1800" b="1" i="0" u="none" strike="noStrike" cap="none">
                <a:solidFill>
                  <a:srgbClr val="00A58D"/>
                </a:solidFill>
                <a:latin typeface="Roboto"/>
                <a:ea typeface="Roboto"/>
                <a:cs typeface="Roboto"/>
                <a:sym typeface="Roboto"/>
              </a:rPr>
              <a:t>References</a:t>
            </a:r>
            <a:r>
              <a:rPr lang="en-GB" sz="1800" b="0" i="0" u="none" strike="noStrike" cap="none">
                <a:solidFill>
                  <a:schemeClr val="dk1"/>
                </a:solidFill>
                <a:latin typeface="Roboto"/>
                <a:ea typeface="Roboto"/>
                <a:cs typeface="Roboto"/>
                <a:sym typeface="Roboto"/>
              </a:rPr>
              <a:t>: link to extra informations, e.g. observation page on waarnemingen.be</a:t>
            </a:r>
            <a:endParaRPr sz="1800" b="0" i="0" u="none" strike="noStrike" cap="none">
              <a:solidFill>
                <a:schemeClr val="dk1"/>
              </a:solidFill>
              <a:latin typeface="Roboto"/>
              <a:ea typeface="Roboto"/>
              <a:cs typeface="Roboto"/>
              <a:sym typeface="Roboto"/>
            </a:endParaRPr>
          </a:p>
          <a:p>
            <a:pPr marL="342900" marR="0" lvl="0" indent="-329184" algn="just" rtl="0">
              <a:lnSpc>
                <a:spcPct val="115000"/>
              </a:lnSpc>
              <a:spcBef>
                <a:spcPts val="0"/>
              </a:spcBef>
              <a:spcAft>
                <a:spcPts val="0"/>
              </a:spcAft>
              <a:buClr>
                <a:schemeClr val="dk1"/>
              </a:buClr>
              <a:buSzPts val="1800"/>
              <a:buFont typeface="Roboto"/>
              <a:buChar char="-"/>
            </a:pPr>
            <a:r>
              <a:rPr lang="en-GB" sz="1800" b="1" i="0" u="none" strike="noStrike" cap="none">
                <a:solidFill>
                  <a:srgbClr val="00A58D"/>
                </a:solidFill>
                <a:latin typeface="Roboto"/>
                <a:ea typeface="Roboto"/>
                <a:cs typeface="Roboto"/>
                <a:sym typeface="Roboto"/>
              </a:rPr>
              <a:t>Map</a:t>
            </a:r>
            <a:r>
              <a:rPr lang="en-GB" sz="1800" b="0" i="0" u="none" strike="noStrike" cap="none">
                <a:solidFill>
                  <a:schemeClr val="dk1"/>
                </a:solidFill>
                <a:latin typeface="Roboto"/>
                <a:ea typeface="Roboto"/>
                <a:cs typeface="Roboto"/>
                <a:sym typeface="Roboto"/>
              </a:rPr>
              <a:t> with location details: </a:t>
            </a:r>
            <a:r>
              <a:rPr lang="en-GB" sz="1800" b="1" i="0" u="none" strike="noStrike" cap="none">
                <a:solidFill>
                  <a:srgbClr val="00A58D"/>
                </a:solidFill>
                <a:latin typeface="Roboto"/>
                <a:ea typeface="Roboto"/>
                <a:cs typeface="Roboto"/>
                <a:sym typeface="Roboto"/>
              </a:rPr>
              <a:t>coordinates</a:t>
            </a:r>
            <a:r>
              <a:rPr lang="en-GB" sz="1800" b="0" i="0" u="none" strike="noStrike" cap="none">
                <a:solidFill>
                  <a:schemeClr val="dk1"/>
                </a:solidFill>
                <a:latin typeface="Roboto"/>
                <a:ea typeface="Roboto"/>
                <a:cs typeface="Roboto"/>
                <a:sym typeface="Roboto"/>
              </a:rPr>
              <a:t>, </a:t>
            </a:r>
            <a:r>
              <a:rPr lang="en-GB" sz="1800" b="1" i="0" u="none" strike="noStrike" cap="none">
                <a:solidFill>
                  <a:srgbClr val="00A58D"/>
                </a:solidFill>
                <a:latin typeface="Roboto"/>
                <a:ea typeface="Roboto"/>
                <a:cs typeface="Roboto"/>
                <a:sym typeface="Roboto"/>
              </a:rPr>
              <a:t>municipality</a:t>
            </a:r>
            <a:r>
              <a:rPr lang="en-GB" sz="1800" b="0" i="0" u="none" strike="noStrike" cap="none">
                <a:solidFill>
                  <a:schemeClr val="dk1"/>
                </a:solidFill>
                <a:latin typeface="Roboto"/>
                <a:ea typeface="Roboto"/>
                <a:cs typeface="Roboto"/>
                <a:sym typeface="Roboto"/>
              </a:rPr>
              <a:t>, </a:t>
            </a:r>
            <a:r>
              <a:rPr lang="en-GB" sz="1800" b="1" i="0" u="none" strike="noStrike" cap="none">
                <a:solidFill>
                  <a:srgbClr val="00A58D"/>
                </a:solidFill>
                <a:latin typeface="Roboto"/>
                <a:ea typeface="Roboto"/>
                <a:cs typeface="Roboto"/>
                <a:sym typeface="Roboto"/>
              </a:rPr>
              <a:t>coordinates uncertainty</a:t>
            </a:r>
            <a:endParaRPr sz="1800" b="1" i="0" u="none" strike="noStrike" cap="none">
              <a:solidFill>
                <a:srgbClr val="00A58D"/>
              </a:solidFill>
              <a:latin typeface="Roboto"/>
              <a:ea typeface="Roboto"/>
              <a:cs typeface="Roboto"/>
              <a:sym typeface="Roboto"/>
            </a:endParaRPr>
          </a:p>
          <a:p>
            <a:pPr marL="342900" marR="0" lvl="0" indent="-329184" algn="just" rtl="0">
              <a:lnSpc>
                <a:spcPct val="115000"/>
              </a:lnSpc>
              <a:spcBef>
                <a:spcPts val="0"/>
              </a:spcBef>
              <a:spcAft>
                <a:spcPts val="0"/>
              </a:spcAft>
              <a:buClr>
                <a:srgbClr val="00A58D"/>
              </a:buClr>
              <a:buSzPts val="1800"/>
              <a:buFont typeface="Roboto"/>
              <a:buChar char="-"/>
            </a:pPr>
            <a:r>
              <a:rPr lang="en-GB" sz="1800" b="1" i="0" u="none" strike="noStrike" cap="none">
                <a:solidFill>
                  <a:srgbClr val="00A58D"/>
                </a:solidFill>
                <a:latin typeface="Roboto"/>
                <a:ea typeface="Roboto"/>
                <a:cs typeface="Roboto"/>
                <a:sym typeface="Roboto"/>
              </a:rPr>
              <a:t>User comments</a:t>
            </a:r>
            <a:r>
              <a:rPr lang="en-GB" sz="1800" b="0" i="0" u="none" strike="noStrike" cap="none">
                <a:solidFill>
                  <a:schemeClr val="dk1"/>
                </a:solidFill>
                <a:latin typeface="Roboto"/>
                <a:ea typeface="Roboto"/>
                <a:cs typeface="Roboto"/>
                <a:sym typeface="Roboto"/>
              </a:rPr>
              <a:t>: you need to </a:t>
            </a:r>
            <a:r>
              <a:rPr lang="en-GB" sz="1800" b="1" i="0" u="none" strike="noStrike" cap="none">
                <a:solidFill>
                  <a:srgbClr val="00A58D"/>
                </a:solidFill>
                <a:latin typeface="Roboto"/>
                <a:ea typeface="Roboto"/>
                <a:cs typeface="Roboto"/>
                <a:sym typeface="Roboto"/>
              </a:rPr>
              <a:t>sign in</a:t>
            </a:r>
            <a:r>
              <a:rPr lang="en-GB" sz="1800" b="0" i="0" u="none" strike="noStrike" cap="none">
                <a:solidFill>
                  <a:schemeClr val="dk1"/>
                </a:solidFill>
                <a:latin typeface="Roboto"/>
                <a:ea typeface="Roboto"/>
                <a:cs typeface="Roboto"/>
                <a:sym typeface="Roboto"/>
              </a:rPr>
              <a:t> to write a comment</a:t>
            </a:r>
            <a:endParaRPr sz="1800" b="0" i="0" u="none" strike="noStrike" cap="none">
              <a:solidFill>
                <a:schemeClr val="dk1"/>
              </a:solidFill>
              <a:latin typeface="Roboto"/>
              <a:ea typeface="Roboto"/>
              <a:cs typeface="Roboto"/>
              <a:sym typeface="Roboto"/>
            </a:endParaRPr>
          </a:p>
        </p:txBody>
      </p:sp>
      <p:sp>
        <p:nvSpPr>
          <p:cNvPr id="208" name="Google Shape;208;g13744e187e1_0_7"/>
          <p:cNvSpPr/>
          <p:nvPr/>
        </p:nvSpPr>
        <p:spPr>
          <a:xfrm>
            <a:off x="97200"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LIFE RIPARIAS early alert: observation page</a:t>
            </a:r>
            <a:endParaRPr sz="1800" b="0" i="0" u="none" strike="noStrike" cap="none">
              <a:solidFill>
                <a:schemeClr val="dk1"/>
              </a:solidFill>
              <a:latin typeface="Arial"/>
              <a:ea typeface="Arial"/>
              <a:cs typeface="Arial"/>
              <a:sym typeface="Arial"/>
            </a:endParaRPr>
          </a:p>
        </p:txBody>
      </p:sp>
      <p:pic>
        <p:nvPicPr>
          <p:cNvPr id="209" name="Google Shape;209;g13744e187e1_0_7"/>
          <p:cNvPicPr preferRelativeResize="0"/>
          <p:nvPr/>
        </p:nvPicPr>
        <p:blipFill>
          <a:blip r:embed="rId3">
            <a:alphaModFix/>
          </a:blip>
          <a:stretch>
            <a:fillRect/>
          </a:stretch>
        </p:blipFill>
        <p:spPr>
          <a:xfrm>
            <a:off x="5258700" y="1253200"/>
            <a:ext cx="6780900" cy="5087087"/>
          </a:xfrm>
          <a:prstGeom prst="rect">
            <a:avLst/>
          </a:prstGeom>
          <a:noFill/>
          <a:ln w="9525" cap="flat" cmpd="sng">
            <a:solidFill>
              <a:srgbClr val="00A58D"/>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1"/>
          <p:cNvSpPr txBox="1"/>
          <p:nvPr/>
        </p:nvSpPr>
        <p:spPr>
          <a:xfrm>
            <a:off x="1453475" y="629450"/>
            <a:ext cx="10007100" cy="3140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600"/>
              <a:buFont typeface="Arial"/>
              <a:buNone/>
            </a:pPr>
            <a:r>
              <a:rPr lang="en-GB" sz="6600" b="0" i="0" u="none" strike="noStrike" cap="none">
                <a:solidFill>
                  <a:srgbClr val="00A58E"/>
                </a:solidFill>
                <a:latin typeface="Barlow Semi Condensed"/>
                <a:ea typeface="Barlow Semi Condensed"/>
                <a:cs typeface="Barlow Semi Condensed"/>
                <a:sym typeface="Barlow Semi Condensed"/>
              </a:rPr>
              <a:t>LIFE RIPARIAS early alert tool</a:t>
            </a:r>
            <a:endParaRPr sz="6600" b="0" i="0" u="none" strike="noStrike" cap="none">
              <a:solidFill>
                <a:srgbClr val="00A58E"/>
              </a:solidFill>
              <a:latin typeface="Barlow Semi Condensed"/>
              <a:ea typeface="Barlow Semi Condensed"/>
              <a:cs typeface="Barlow Semi Condensed"/>
              <a:sym typeface="Barlow Semi Condensed"/>
            </a:endParaRPr>
          </a:p>
          <a:p>
            <a:pPr marL="0" marR="0" lvl="0" indent="0" algn="r" rtl="0">
              <a:lnSpc>
                <a:spcPct val="100000"/>
              </a:lnSpc>
              <a:spcBef>
                <a:spcPts val="0"/>
              </a:spcBef>
              <a:spcAft>
                <a:spcPts val="0"/>
              </a:spcAft>
              <a:buClr>
                <a:srgbClr val="000000"/>
              </a:buClr>
              <a:buSzPts val="6600"/>
              <a:buFont typeface="Arial"/>
              <a:buNone/>
            </a:pPr>
            <a:endParaRPr sz="6600" b="0" i="0" u="none" strike="noStrike" cap="none">
              <a:solidFill>
                <a:srgbClr val="00A58E"/>
              </a:solidFill>
              <a:latin typeface="Barlow Semi Condensed"/>
              <a:ea typeface="Barlow Semi Condensed"/>
              <a:cs typeface="Barlow Semi Condensed"/>
              <a:sym typeface="Barlow Semi Condensed"/>
            </a:endParaRPr>
          </a:p>
          <a:p>
            <a:pPr marL="0" marR="0" lvl="0" indent="0" algn="ctr" rtl="0">
              <a:lnSpc>
                <a:spcPct val="100000"/>
              </a:lnSpc>
              <a:spcBef>
                <a:spcPts val="0"/>
              </a:spcBef>
              <a:spcAft>
                <a:spcPts val="0"/>
              </a:spcAft>
              <a:buClr>
                <a:srgbClr val="000000"/>
              </a:buClr>
              <a:buSzPts val="6600"/>
              <a:buFont typeface="Arial"/>
              <a:buNone/>
            </a:pPr>
            <a:r>
              <a:rPr lang="en-GB" sz="6600" b="0" i="0" u="sng" strike="noStrike" cap="none">
                <a:solidFill>
                  <a:srgbClr val="00A58D"/>
                </a:solidFill>
                <a:latin typeface="Barlow Semi Condensed"/>
                <a:ea typeface="Barlow Semi Condensed"/>
                <a:cs typeface="Barlow Semi Condensed"/>
                <a:sym typeface="Barlow Semi Condensed"/>
                <a:hlinkClick r:id="rId4">
                  <a:extLst>
                    <a:ext uri="{A12FA001-AC4F-418D-AE19-62706E023703}">
                      <ahyp:hlinkClr xmlns:ahyp="http://schemas.microsoft.com/office/drawing/2018/hyperlinkcolor" val="tx"/>
                    </a:ext>
                  </a:extLst>
                </a:hlinkClick>
              </a:rPr>
              <a:t>alert.riparias.be</a:t>
            </a:r>
            <a:endParaRPr sz="6600" b="0" i="0" u="none" strike="noStrike" cap="none">
              <a:solidFill>
                <a:srgbClr val="00A58D"/>
              </a:solidFill>
              <a:latin typeface="Barlow Semi Condensed"/>
              <a:ea typeface="Barlow Semi Condensed"/>
              <a:cs typeface="Barlow Semi Condensed"/>
              <a:sym typeface="Barlow Semi Condense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1441ef8efe4_0_45"/>
          <p:cNvSpPr/>
          <p:nvPr/>
        </p:nvSpPr>
        <p:spPr>
          <a:xfrm>
            <a:off x="97200"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dirty="0">
                <a:solidFill>
                  <a:srgbClr val="00A58F"/>
                </a:solidFill>
                <a:latin typeface="Barlow Semi Condensed"/>
                <a:ea typeface="Barlow Semi Condensed"/>
                <a:cs typeface="Barlow Semi Condensed"/>
                <a:sym typeface="Barlow Semi Condensed"/>
              </a:rPr>
              <a:t>Award winning application</a:t>
            </a:r>
            <a:endParaRPr sz="1800" b="0" i="0" u="none" strike="noStrike" cap="none" dirty="0">
              <a:solidFill>
                <a:schemeClr val="dk1"/>
              </a:solidFill>
              <a:latin typeface="Arial"/>
              <a:ea typeface="Arial"/>
              <a:cs typeface="Arial"/>
              <a:sym typeface="Arial"/>
            </a:endParaRPr>
          </a:p>
        </p:txBody>
      </p:sp>
      <p:sp>
        <p:nvSpPr>
          <p:cNvPr id="215" name="Google Shape;215;g1441ef8efe4_0_45"/>
          <p:cNvSpPr txBox="1"/>
          <p:nvPr/>
        </p:nvSpPr>
        <p:spPr>
          <a:xfrm>
            <a:off x="129599" y="1242000"/>
            <a:ext cx="11653905" cy="1047939"/>
          </a:xfrm>
          <a:prstGeom prst="rect">
            <a:avLst/>
          </a:prstGeom>
          <a:noFill/>
          <a:ln>
            <a:noFill/>
          </a:ln>
        </p:spPr>
        <p:txBody>
          <a:bodyPr spcFirstLastPara="1" wrap="square" lIns="91425" tIns="45700" rIns="91425" bIns="45700" anchor="t" anchorCtr="0">
            <a:spAutoFit/>
          </a:bodyPr>
          <a:lstStyle/>
          <a:p>
            <a:pPr marL="25400" marR="0" lvl="0" algn="just" rtl="0">
              <a:lnSpc>
                <a:spcPct val="115000"/>
              </a:lnSpc>
              <a:spcBef>
                <a:spcPts val="0"/>
              </a:spcBef>
              <a:spcAft>
                <a:spcPts val="0"/>
              </a:spcAft>
              <a:buClr>
                <a:srgbClr val="00A58D"/>
              </a:buClr>
              <a:buSzPts val="1800"/>
            </a:pPr>
            <a:r>
              <a:rPr lang="nl-BE" sz="1800" dirty="0">
                <a:solidFill>
                  <a:schemeClr val="dk1"/>
                </a:solidFill>
                <a:latin typeface="Roboto"/>
                <a:ea typeface="Roboto"/>
                <a:cs typeface="Roboto"/>
                <a:sym typeface="Roboto"/>
              </a:rPr>
              <a:t>GBIF – Alert has won </a:t>
            </a:r>
            <a:r>
              <a:rPr lang="nl-BE" sz="1800" dirty="0" err="1">
                <a:solidFill>
                  <a:schemeClr val="dk1"/>
                </a:solidFill>
                <a:latin typeface="Roboto"/>
                <a:ea typeface="Roboto"/>
                <a:cs typeface="Roboto"/>
                <a:sym typeface="Roboto"/>
              </a:rPr>
              <a:t>the</a:t>
            </a:r>
            <a:r>
              <a:rPr lang="nl-BE" sz="1800" dirty="0">
                <a:solidFill>
                  <a:schemeClr val="dk1"/>
                </a:solidFill>
                <a:latin typeface="Roboto"/>
                <a:ea typeface="Roboto"/>
                <a:cs typeface="Roboto"/>
                <a:sym typeface="Roboto"/>
              </a:rPr>
              <a:t> </a:t>
            </a:r>
            <a:r>
              <a:rPr lang="nl-BE" sz="1800" b="1" dirty="0">
                <a:solidFill>
                  <a:srgbClr val="00A58D"/>
                </a:solidFill>
                <a:latin typeface="Roboto"/>
                <a:ea typeface="Roboto"/>
                <a:cs typeface="Roboto"/>
                <a:sym typeface="Roboto"/>
              </a:rPr>
              <a:t>1st </a:t>
            </a:r>
            <a:r>
              <a:rPr lang="nl-BE" sz="1800" b="1" dirty="0" err="1">
                <a:solidFill>
                  <a:srgbClr val="00A58D"/>
                </a:solidFill>
                <a:latin typeface="Roboto"/>
                <a:ea typeface="Roboto"/>
                <a:cs typeface="Roboto"/>
                <a:sym typeface="Roboto"/>
              </a:rPr>
              <a:t>prize</a:t>
            </a:r>
            <a:r>
              <a:rPr lang="nl-BE" sz="1800" dirty="0">
                <a:solidFill>
                  <a:schemeClr val="dk1"/>
                </a:solidFill>
                <a:latin typeface="Roboto"/>
                <a:ea typeface="Roboto"/>
                <a:cs typeface="Roboto"/>
                <a:sym typeface="Roboto"/>
              </a:rPr>
              <a:t> of </a:t>
            </a:r>
            <a:r>
              <a:rPr lang="nl-BE" sz="1800" dirty="0" err="1">
                <a:solidFill>
                  <a:schemeClr val="dk1"/>
                </a:solidFill>
                <a:latin typeface="Roboto"/>
                <a:ea typeface="Roboto"/>
                <a:cs typeface="Roboto"/>
                <a:sym typeface="Roboto"/>
              </a:rPr>
              <a:t>the</a:t>
            </a:r>
            <a:r>
              <a:rPr lang="nl-BE" sz="1800" dirty="0">
                <a:solidFill>
                  <a:schemeClr val="dk1"/>
                </a:solidFill>
                <a:latin typeface="Roboto"/>
                <a:ea typeface="Roboto"/>
                <a:cs typeface="Roboto"/>
                <a:sym typeface="Roboto"/>
              </a:rPr>
              <a:t> </a:t>
            </a:r>
            <a:r>
              <a:rPr lang="nl-BE" sz="1800" b="1" dirty="0">
                <a:solidFill>
                  <a:srgbClr val="00A58D"/>
                </a:solidFill>
                <a:latin typeface="Roboto"/>
                <a:ea typeface="Roboto"/>
                <a:cs typeface="Roboto"/>
                <a:sym typeface="Roboto"/>
              </a:rPr>
              <a:t>Ebbe </a:t>
            </a:r>
            <a:r>
              <a:rPr lang="nl-BE" sz="1800" b="1" dirty="0" err="1">
                <a:solidFill>
                  <a:srgbClr val="00A58D"/>
                </a:solidFill>
                <a:latin typeface="Roboto"/>
                <a:ea typeface="Roboto"/>
                <a:cs typeface="Roboto"/>
                <a:sym typeface="Roboto"/>
              </a:rPr>
              <a:t>Nielsen</a:t>
            </a:r>
            <a:r>
              <a:rPr lang="nl-BE" sz="1800" b="1" dirty="0">
                <a:solidFill>
                  <a:srgbClr val="00A58D"/>
                </a:solidFill>
                <a:latin typeface="Roboto"/>
                <a:ea typeface="Roboto"/>
                <a:cs typeface="Roboto"/>
                <a:sym typeface="Roboto"/>
              </a:rPr>
              <a:t> Challenge</a:t>
            </a:r>
            <a:r>
              <a:rPr lang="nl-BE" sz="1800" dirty="0">
                <a:solidFill>
                  <a:schemeClr val="dk1"/>
                </a:solidFill>
                <a:latin typeface="Roboto"/>
                <a:ea typeface="Roboto"/>
                <a:cs typeface="Roboto"/>
                <a:sym typeface="Roboto"/>
              </a:rPr>
              <a:t> 2023: official release </a:t>
            </a:r>
            <a:r>
              <a:rPr lang="nl-BE" sz="1800" dirty="0" err="1">
                <a:solidFill>
                  <a:schemeClr val="dk1"/>
                </a:solidFill>
                <a:latin typeface="Roboto"/>
                <a:ea typeface="Roboto"/>
                <a:cs typeface="Roboto"/>
                <a:sym typeface="Roboto"/>
              </a:rPr>
              <a:t>follows</a:t>
            </a:r>
            <a:r>
              <a:rPr lang="nl-BE" sz="1800" dirty="0">
                <a:solidFill>
                  <a:schemeClr val="dk1"/>
                </a:solidFill>
                <a:latin typeface="Roboto"/>
                <a:ea typeface="Roboto"/>
                <a:cs typeface="Roboto"/>
                <a:sym typeface="Roboto"/>
              </a:rPr>
              <a:t> </a:t>
            </a:r>
            <a:endParaRPr sz="1800" dirty="0">
              <a:solidFill>
                <a:schemeClr val="dk1"/>
              </a:solidFill>
              <a:latin typeface="Roboto"/>
              <a:ea typeface="Roboto"/>
              <a:cs typeface="Roboto"/>
              <a:sym typeface="Roboto"/>
            </a:endParaRPr>
          </a:p>
          <a:p>
            <a:pPr marL="342900" marR="0" lvl="0" indent="-317500" algn="just" rtl="0">
              <a:lnSpc>
                <a:spcPct val="115000"/>
              </a:lnSpc>
              <a:spcBef>
                <a:spcPts val="0"/>
              </a:spcBef>
              <a:spcAft>
                <a:spcPts val="0"/>
              </a:spcAft>
              <a:buClr>
                <a:srgbClr val="00A58D"/>
              </a:buClr>
              <a:buSzPts val="1800"/>
              <a:buFont typeface="Roboto"/>
              <a:buChar char="-"/>
            </a:pPr>
            <a:endParaRPr sz="1800" b="0" i="0" u="none" strike="noStrike" cap="none" dirty="0">
              <a:solidFill>
                <a:schemeClr val="dk1"/>
              </a:solidFill>
              <a:latin typeface="Roboto"/>
              <a:ea typeface="Roboto"/>
              <a:cs typeface="Roboto"/>
              <a:sym typeface="Roboto"/>
            </a:endParaRPr>
          </a:p>
          <a:p>
            <a:pPr marL="457200" marR="0" lvl="0" indent="0" algn="just" rtl="0">
              <a:lnSpc>
                <a:spcPct val="115000"/>
              </a:lnSpc>
              <a:spcBef>
                <a:spcPts val="0"/>
              </a:spcBef>
              <a:spcAft>
                <a:spcPts val="0"/>
              </a:spcAft>
              <a:buClr>
                <a:srgbClr val="000000"/>
              </a:buClr>
              <a:buSzPts val="2200"/>
              <a:buFont typeface="Arial"/>
              <a:buNone/>
            </a:pPr>
            <a:endParaRPr sz="1800" b="0" i="0" u="none" strike="noStrike" cap="none" dirty="0">
              <a:solidFill>
                <a:schemeClr val="dk1"/>
              </a:solidFill>
              <a:latin typeface="Roboto"/>
              <a:ea typeface="Roboto"/>
              <a:cs typeface="Roboto"/>
              <a:sym typeface="Roboto"/>
            </a:endParaRPr>
          </a:p>
        </p:txBody>
      </p:sp>
      <p:pic>
        <p:nvPicPr>
          <p:cNvPr id="1026" name="Picture 2">
            <a:extLst>
              <a:ext uri="{FF2B5EF4-FFF2-40B4-BE49-F238E27FC236}">
                <a16:creationId xmlns:a16="http://schemas.microsoft.com/office/drawing/2014/main" id="{CAB7457B-7055-F3CE-C077-081570F19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 y="1765969"/>
            <a:ext cx="11020425" cy="4438650"/>
          </a:xfrm>
          <a:prstGeom prst="rect">
            <a:avLst/>
          </a:prstGeom>
          <a:noFill/>
          <a:ln w="12700">
            <a:solidFill>
              <a:srgbClr val="00A58D"/>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1441ef8efe4_0_45"/>
          <p:cNvSpPr/>
          <p:nvPr/>
        </p:nvSpPr>
        <p:spPr>
          <a:xfrm>
            <a:off x="97200"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dirty="0">
                <a:solidFill>
                  <a:srgbClr val="00A58F"/>
                </a:solidFill>
                <a:latin typeface="Barlow Semi Condensed"/>
                <a:ea typeface="Barlow Semi Condensed"/>
                <a:cs typeface="Barlow Semi Condensed"/>
                <a:sym typeface="Barlow Semi Condensed"/>
              </a:rPr>
              <a:t>Future development</a:t>
            </a:r>
            <a:endParaRPr sz="1800" b="0" i="0" u="none" strike="noStrike" cap="none" dirty="0">
              <a:solidFill>
                <a:schemeClr val="dk1"/>
              </a:solidFill>
              <a:latin typeface="Arial"/>
              <a:ea typeface="Arial"/>
              <a:cs typeface="Arial"/>
              <a:sym typeface="Arial"/>
            </a:endParaRPr>
          </a:p>
        </p:txBody>
      </p:sp>
      <p:sp>
        <p:nvSpPr>
          <p:cNvPr id="215" name="Google Shape;215;g1441ef8efe4_0_45"/>
          <p:cNvSpPr txBox="1"/>
          <p:nvPr/>
        </p:nvSpPr>
        <p:spPr>
          <a:xfrm>
            <a:off x="129600" y="1242000"/>
            <a:ext cx="8617800" cy="2793600"/>
          </a:xfrm>
          <a:prstGeom prst="rect">
            <a:avLst/>
          </a:prstGeom>
          <a:noFill/>
          <a:ln>
            <a:noFill/>
          </a:ln>
        </p:spPr>
        <p:txBody>
          <a:bodyPr spcFirstLastPara="1" wrap="square" lIns="91425" tIns="45700" rIns="91425" bIns="45700" anchor="t" anchorCtr="0">
            <a:spAutoFit/>
          </a:bodyPr>
          <a:lstStyle/>
          <a:p>
            <a:pPr marL="342900" marR="0" lvl="0" indent="-317500" algn="just" rtl="0">
              <a:lnSpc>
                <a:spcPct val="115000"/>
              </a:lnSpc>
              <a:spcBef>
                <a:spcPts val="0"/>
              </a:spcBef>
              <a:spcAft>
                <a:spcPts val="0"/>
              </a:spcAft>
              <a:buClr>
                <a:srgbClr val="00A58D"/>
              </a:buClr>
              <a:buSzPts val="1800"/>
              <a:buFont typeface="Roboto"/>
              <a:buChar char="-"/>
            </a:pPr>
            <a:r>
              <a:rPr lang="en-GB" sz="1800">
                <a:solidFill>
                  <a:schemeClr val="dk1"/>
                </a:solidFill>
                <a:latin typeface="Roboto"/>
                <a:ea typeface="Roboto"/>
                <a:cs typeface="Roboto"/>
                <a:sym typeface="Roboto"/>
              </a:rPr>
              <a:t>The web application is slow: upscale the database</a:t>
            </a:r>
            <a:endParaRPr sz="1800">
              <a:solidFill>
                <a:schemeClr val="dk1"/>
              </a:solidFill>
              <a:latin typeface="Roboto"/>
              <a:ea typeface="Roboto"/>
              <a:cs typeface="Roboto"/>
              <a:sym typeface="Roboto"/>
            </a:endParaRPr>
          </a:p>
          <a:p>
            <a:pPr marL="342900" marR="0" lvl="0" indent="-317500" algn="just" rtl="0">
              <a:lnSpc>
                <a:spcPct val="115000"/>
              </a:lnSpc>
              <a:spcBef>
                <a:spcPts val="0"/>
              </a:spcBef>
              <a:spcAft>
                <a:spcPts val="0"/>
              </a:spcAft>
              <a:buClr>
                <a:srgbClr val="00A58D"/>
              </a:buClr>
              <a:buSzPts val="1800"/>
              <a:buFont typeface="Roboto"/>
              <a:buChar char="-"/>
            </a:pPr>
            <a:r>
              <a:rPr lang="en-GB" sz="1800" b="0" i="0" u="none" strike="noStrike" cap="none">
                <a:solidFill>
                  <a:schemeClr val="dk1"/>
                </a:solidFill>
                <a:latin typeface="Roboto"/>
                <a:ea typeface="Roboto"/>
                <a:cs typeface="Roboto"/>
                <a:sym typeface="Roboto"/>
              </a:rPr>
              <a:t>Add more </a:t>
            </a:r>
            <a:r>
              <a:rPr lang="en-GB" sz="1800" b="1" i="0" u="none" strike="noStrike" cap="none">
                <a:solidFill>
                  <a:srgbClr val="00A58D"/>
                </a:solidFill>
                <a:latin typeface="Roboto"/>
                <a:ea typeface="Roboto"/>
                <a:cs typeface="Roboto"/>
                <a:sym typeface="Roboto"/>
              </a:rPr>
              <a:t>areas</a:t>
            </a:r>
            <a:r>
              <a:rPr lang="en-GB" sz="1800" b="0" i="0" u="none" strike="noStrike" cap="none">
                <a:solidFill>
                  <a:schemeClr val="dk1"/>
                </a:solidFill>
                <a:latin typeface="Roboto"/>
                <a:ea typeface="Roboto"/>
                <a:cs typeface="Roboto"/>
                <a:sym typeface="Roboto"/>
              </a:rPr>
              <a:t> to filter: </a:t>
            </a:r>
            <a:r>
              <a:rPr lang="en-GB" sz="1800">
                <a:solidFill>
                  <a:schemeClr val="dk1"/>
                </a:solidFill>
                <a:latin typeface="Roboto"/>
                <a:ea typeface="Roboto"/>
                <a:cs typeface="Roboto"/>
                <a:sym typeface="Roboto"/>
              </a:rPr>
              <a:t>Wallonian river basins, others?</a:t>
            </a:r>
            <a:endParaRPr sz="1800" b="0" i="0" u="none" strike="noStrike" cap="none">
              <a:solidFill>
                <a:schemeClr val="dk1"/>
              </a:solidFill>
              <a:latin typeface="Roboto"/>
              <a:ea typeface="Roboto"/>
              <a:cs typeface="Roboto"/>
              <a:sym typeface="Roboto"/>
            </a:endParaRPr>
          </a:p>
          <a:p>
            <a:pPr marL="342900" marR="0" lvl="0" indent="-317500" algn="just" rtl="0">
              <a:lnSpc>
                <a:spcPct val="115000"/>
              </a:lnSpc>
              <a:spcBef>
                <a:spcPts val="0"/>
              </a:spcBef>
              <a:spcAft>
                <a:spcPts val="0"/>
              </a:spcAft>
              <a:buClr>
                <a:srgbClr val="00A58D"/>
              </a:buClr>
              <a:buSzPts val="1800"/>
              <a:buFont typeface="Roboto"/>
              <a:buChar char="-"/>
            </a:pPr>
            <a:r>
              <a:rPr lang="en-GB" sz="1800" b="0" i="0" u="none" strike="noStrike" cap="none">
                <a:solidFill>
                  <a:schemeClr val="dk1"/>
                </a:solidFill>
                <a:latin typeface="Roboto"/>
                <a:ea typeface="Roboto"/>
                <a:cs typeface="Roboto"/>
                <a:sym typeface="Roboto"/>
              </a:rPr>
              <a:t>Extend species list to the entire </a:t>
            </a:r>
            <a:r>
              <a:rPr lang="en-GB" sz="1800" b="1" i="0" u="none" strike="noStrike" cap="none">
                <a:solidFill>
                  <a:srgbClr val="00A58D"/>
                </a:solidFill>
                <a:latin typeface="Roboto"/>
                <a:ea typeface="Roboto"/>
                <a:cs typeface="Roboto"/>
                <a:sym typeface="Roboto"/>
              </a:rPr>
              <a:t>list of alien species of Belgium </a:t>
            </a:r>
            <a:r>
              <a:rPr lang="en-GB" sz="1800" b="0" i="0" u="none" strike="noStrike" cap="none">
                <a:solidFill>
                  <a:schemeClr val="dk1"/>
                </a:solidFill>
                <a:latin typeface="Roboto"/>
                <a:ea typeface="Roboto"/>
                <a:cs typeface="Roboto"/>
                <a:sym typeface="Roboto"/>
              </a:rPr>
              <a:t>(</a:t>
            </a:r>
            <a:r>
              <a:rPr lang="en-GB" sz="1800" b="1" i="0" u="sng" strike="noStrike" cap="none">
                <a:solidFill>
                  <a:schemeClr val="hlink"/>
                </a:solidFill>
                <a:latin typeface="Roboto"/>
                <a:ea typeface="Roboto"/>
                <a:cs typeface="Roboto"/>
                <a:sym typeface="Roboto"/>
                <a:hlinkClick r:id="rId3"/>
              </a:rPr>
              <a:t>GRIIS Belgium</a:t>
            </a:r>
            <a:r>
              <a:rPr lang="en-GB" sz="1800">
                <a:solidFill>
                  <a:schemeClr val="dk1"/>
                </a:solidFill>
                <a:latin typeface="Roboto"/>
                <a:ea typeface="Roboto"/>
                <a:cs typeface="Roboto"/>
                <a:sym typeface="Roboto"/>
              </a:rPr>
              <a:t>,</a:t>
            </a:r>
            <a:r>
              <a:rPr lang="en-GB" sz="1800" b="0" i="0" u="none" strike="noStrike" cap="none">
                <a:solidFill>
                  <a:schemeClr val="dk1"/>
                </a:solidFill>
                <a:latin typeface="Roboto"/>
                <a:ea typeface="Roboto"/>
                <a:cs typeface="Roboto"/>
                <a:sym typeface="Roboto"/>
              </a:rPr>
              <a:t> ~ 3</a:t>
            </a:r>
            <a:r>
              <a:rPr lang="en-GB" sz="1800">
                <a:solidFill>
                  <a:schemeClr val="dk1"/>
                </a:solidFill>
                <a:latin typeface="Roboto"/>
                <a:ea typeface="Roboto"/>
                <a:cs typeface="Roboto"/>
                <a:sym typeface="Roboto"/>
              </a:rPr>
              <a:t>9</a:t>
            </a:r>
            <a:r>
              <a:rPr lang="en-GB" sz="1800" b="0" i="0" u="none" strike="noStrike" cap="none">
                <a:solidFill>
                  <a:schemeClr val="dk1"/>
                </a:solidFill>
                <a:latin typeface="Roboto"/>
                <a:ea typeface="Roboto"/>
                <a:cs typeface="Roboto"/>
                <a:sym typeface="Roboto"/>
              </a:rPr>
              <a:t>00 species)?</a:t>
            </a:r>
            <a:endParaRPr sz="1800" b="0" i="0" u="none" strike="noStrike" cap="none">
              <a:solidFill>
                <a:schemeClr val="dk1"/>
              </a:solidFill>
              <a:latin typeface="Roboto"/>
              <a:ea typeface="Roboto"/>
              <a:cs typeface="Roboto"/>
              <a:sym typeface="Roboto"/>
            </a:endParaRPr>
          </a:p>
          <a:p>
            <a:pPr marL="457200" marR="0" lvl="0" indent="0" algn="just" rtl="0">
              <a:lnSpc>
                <a:spcPct val="115000"/>
              </a:lnSpc>
              <a:spcBef>
                <a:spcPts val="0"/>
              </a:spcBef>
              <a:spcAft>
                <a:spcPts val="0"/>
              </a:spcAft>
              <a:buClr>
                <a:srgbClr val="000000"/>
              </a:buClr>
              <a:buSzPts val="2200"/>
              <a:buFont typeface="Arial"/>
              <a:buNone/>
            </a:pPr>
            <a:endParaRPr sz="1800" b="0" i="0" u="none" strike="noStrike" cap="none">
              <a:solidFill>
                <a:schemeClr val="dk1"/>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2200"/>
              <a:buFont typeface="Arial"/>
              <a:buNone/>
            </a:pPr>
            <a:r>
              <a:rPr lang="en-GB" sz="1800" b="1" i="0" u="none" strike="noStrike" cap="none">
                <a:solidFill>
                  <a:srgbClr val="00A58D"/>
                </a:solidFill>
                <a:latin typeface="Roboto"/>
                <a:ea typeface="Roboto"/>
                <a:cs typeface="Roboto"/>
                <a:sym typeface="Roboto"/>
              </a:rPr>
              <a:t>User feedback</a:t>
            </a:r>
            <a:r>
              <a:rPr lang="en-GB" sz="1800" b="0" i="0" u="none" strike="noStrike" cap="none">
                <a:solidFill>
                  <a:schemeClr val="dk1"/>
                </a:solidFill>
                <a:latin typeface="Roboto"/>
                <a:ea typeface="Roboto"/>
                <a:cs typeface="Roboto"/>
                <a:sym typeface="Roboto"/>
              </a:rPr>
              <a:t> is welcome! Contact us at </a:t>
            </a:r>
            <a:r>
              <a:rPr lang="en-GB" sz="1800" b="0" i="0" u="sng" strike="noStrike" cap="none">
                <a:solidFill>
                  <a:schemeClr val="hlink"/>
                </a:solidFill>
                <a:latin typeface="Roboto"/>
                <a:ea typeface="Roboto"/>
                <a:cs typeface="Roboto"/>
                <a:sym typeface="Roboto"/>
                <a:hlinkClick r:id="rId4"/>
              </a:rPr>
              <a:t>info@alert.riparias.be</a:t>
            </a:r>
            <a:endParaRPr sz="1800" b="0" i="0" u="none" strike="noStrike" cap="none">
              <a:solidFill>
                <a:schemeClr val="dk1"/>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2200"/>
              <a:buFont typeface="Arial"/>
              <a:buNone/>
            </a:pPr>
            <a:endParaRPr sz="2200" b="0" i="0" u="none" strike="noStrike" cap="none">
              <a:solidFill>
                <a:schemeClr val="dk1"/>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2600"/>
              <a:buFont typeface="Arial"/>
              <a:buNone/>
            </a:pPr>
            <a:r>
              <a:rPr lang="en-GB" sz="2600" b="1" i="0" u="none" strike="noStrike" cap="none">
                <a:solidFill>
                  <a:srgbClr val="00A58D"/>
                </a:solidFill>
                <a:latin typeface="Roboto"/>
                <a:ea typeface="Roboto"/>
                <a:cs typeface="Roboto"/>
                <a:sym typeface="Roboto"/>
              </a:rPr>
              <a:t>Share</a:t>
            </a:r>
            <a:r>
              <a:rPr lang="en-GB" sz="2600" i="0" u="none" strike="noStrike" cap="none">
                <a:solidFill>
                  <a:schemeClr val="dk1"/>
                </a:solidFill>
                <a:latin typeface="Roboto"/>
                <a:ea typeface="Roboto"/>
                <a:cs typeface="Roboto"/>
                <a:sym typeface="Roboto"/>
              </a:rPr>
              <a:t> Your data, </a:t>
            </a:r>
            <a:r>
              <a:rPr lang="en-GB" sz="2600" i="0" u="none" strike="noStrike" cap="none">
                <a:solidFill>
                  <a:srgbClr val="00A58D"/>
                </a:solidFill>
                <a:latin typeface="Roboto"/>
                <a:ea typeface="Roboto"/>
                <a:cs typeface="Roboto"/>
                <a:sym typeface="Roboto"/>
              </a:rPr>
              <a:t>LIFE RIPARIAS</a:t>
            </a:r>
            <a:r>
              <a:rPr lang="en-GB" sz="2600" i="0" u="none" strike="noStrike" cap="none">
                <a:solidFill>
                  <a:schemeClr val="dk1"/>
                </a:solidFill>
                <a:latin typeface="Roboto"/>
                <a:ea typeface="Roboto"/>
                <a:cs typeface="Roboto"/>
                <a:sym typeface="Roboto"/>
              </a:rPr>
              <a:t> can deliver </a:t>
            </a:r>
            <a:r>
              <a:rPr lang="en-GB" sz="2600" b="1" i="0" u="none" strike="noStrike" cap="none">
                <a:solidFill>
                  <a:srgbClr val="00A58D"/>
                </a:solidFill>
                <a:latin typeface="Roboto"/>
                <a:ea typeface="Roboto"/>
                <a:cs typeface="Roboto"/>
                <a:sym typeface="Roboto"/>
              </a:rPr>
              <a:t>support</a:t>
            </a:r>
            <a:endParaRPr sz="2600" b="1" i="0" u="none" strike="noStrike" cap="none">
              <a:solidFill>
                <a:srgbClr val="00A58D"/>
              </a:solidFill>
              <a:latin typeface="Roboto"/>
              <a:ea typeface="Roboto"/>
              <a:cs typeface="Roboto"/>
              <a:sym typeface="Roboto"/>
            </a:endParaRPr>
          </a:p>
        </p:txBody>
      </p:sp>
      <p:pic>
        <p:nvPicPr>
          <p:cNvPr id="216" name="Google Shape;216;g1441ef8efe4_0_45"/>
          <p:cNvPicPr preferRelativeResize="0"/>
          <p:nvPr/>
        </p:nvPicPr>
        <p:blipFill rotWithShape="1">
          <a:blip r:embed="rId5">
            <a:alphaModFix/>
          </a:blip>
          <a:srcRect/>
          <a:stretch/>
        </p:blipFill>
        <p:spPr>
          <a:xfrm>
            <a:off x="8991000" y="4145975"/>
            <a:ext cx="2865216" cy="1511425"/>
          </a:xfrm>
          <a:prstGeom prst="rect">
            <a:avLst/>
          </a:prstGeom>
          <a:noFill/>
          <a:ln>
            <a:noFill/>
          </a:ln>
        </p:spPr>
      </p:pic>
    </p:spTree>
    <p:extLst>
      <p:ext uri="{BB962C8B-B14F-4D97-AF65-F5344CB8AC3E}">
        <p14:creationId xmlns:p14="http://schemas.microsoft.com/office/powerpoint/2010/main" val="3040433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
        <p:cNvGrpSpPr/>
        <p:nvPr/>
      </p:nvGrpSpPr>
      <p:grpSpPr>
        <a:xfrm>
          <a:off x="0" y="0"/>
          <a:ext cx="0" cy="0"/>
          <a:chOff x="0" y="0"/>
          <a:chExt cx="0" cy="0"/>
        </a:xfrm>
      </p:grpSpPr>
      <p:sp>
        <p:nvSpPr>
          <p:cNvPr id="221" name="Google Shape;221;g14ffa366cb1_4_28"/>
          <p:cNvSpPr txBox="1"/>
          <p:nvPr/>
        </p:nvSpPr>
        <p:spPr>
          <a:xfrm>
            <a:off x="3411875" y="480950"/>
            <a:ext cx="7077000" cy="212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GB" sz="6600" b="0" i="0" u="none" strike="noStrike" cap="none">
                <a:solidFill>
                  <a:srgbClr val="00A58E"/>
                </a:solidFill>
                <a:latin typeface="Barlow Semi Condensed"/>
                <a:ea typeface="Barlow Semi Condensed"/>
                <a:cs typeface="Barlow Semi Condensed"/>
                <a:sym typeface="Barlow Semi Condensed"/>
              </a:rPr>
              <a:t>DEMO</a:t>
            </a:r>
            <a:endParaRPr sz="6600" b="0" i="0" u="none" strike="noStrike" cap="none">
              <a:solidFill>
                <a:srgbClr val="00A58E"/>
              </a:solidFill>
              <a:latin typeface="Barlow Semi Condensed"/>
              <a:ea typeface="Barlow Semi Condensed"/>
              <a:cs typeface="Barlow Semi Condensed"/>
              <a:sym typeface="Barlow Semi Condensed"/>
            </a:endParaRPr>
          </a:p>
          <a:p>
            <a:pPr marL="0" marR="0" lvl="0" indent="0" algn="ctr" rtl="0">
              <a:lnSpc>
                <a:spcPct val="100000"/>
              </a:lnSpc>
              <a:spcBef>
                <a:spcPts val="0"/>
              </a:spcBef>
              <a:spcAft>
                <a:spcPts val="0"/>
              </a:spcAft>
              <a:buClr>
                <a:srgbClr val="000000"/>
              </a:buClr>
              <a:buSzPts val="6600"/>
              <a:buFont typeface="Arial"/>
              <a:buNone/>
            </a:pPr>
            <a:r>
              <a:rPr lang="en-GB" sz="6600" b="0" i="0" u="none" strike="noStrike" cap="none">
                <a:solidFill>
                  <a:srgbClr val="00A58E"/>
                </a:solidFill>
                <a:latin typeface="Barlow Semi Condensed"/>
                <a:ea typeface="Barlow Semi Condensed"/>
                <a:cs typeface="Barlow Semi Condensed"/>
                <a:sym typeface="Barlow Semi Condensed"/>
              </a:rPr>
              <a:t>Create an Alert</a:t>
            </a:r>
            <a:endParaRPr sz="6600" b="0" i="0" u="none" strike="noStrike" cap="none">
              <a:solidFill>
                <a:srgbClr val="00A58E"/>
              </a:solidFill>
              <a:latin typeface="Barlow Semi Condensed"/>
              <a:ea typeface="Barlow Semi Condensed"/>
              <a:cs typeface="Barlow Semi Condensed"/>
              <a:sym typeface="Barlow Semi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14ffa366cb1_4_34"/>
          <p:cNvSpPr txBox="1"/>
          <p:nvPr/>
        </p:nvSpPr>
        <p:spPr>
          <a:xfrm>
            <a:off x="130205" y="4672475"/>
            <a:ext cx="119316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27" name="Google Shape;227;g14ffa366cb1_4_34"/>
          <p:cNvSpPr/>
          <p:nvPr/>
        </p:nvSpPr>
        <p:spPr>
          <a:xfrm>
            <a:off x="97200"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Oefening</a:t>
            </a:r>
            <a:endParaRPr sz="1800" i="0" u="none" strike="noStrike" cap="none">
              <a:solidFill>
                <a:schemeClr val="dk1"/>
              </a:solidFill>
            </a:endParaRPr>
          </a:p>
        </p:txBody>
      </p:sp>
      <p:sp>
        <p:nvSpPr>
          <p:cNvPr id="228" name="Google Shape;228;g14ffa366cb1_4_34"/>
          <p:cNvSpPr txBox="1"/>
          <p:nvPr/>
        </p:nvSpPr>
        <p:spPr>
          <a:xfrm>
            <a:off x="593775" y="1243475"/>
            <a:ext cx="5937600" cy="4809300"/>
          </a:xfrm>
          <a:prstGeom prst="rect">
            <a:avLst/>
          </a:prstGeom>
          <a:noFill/>
          <a:ln>
            <a:noFill/>
          </a:ln>
        </p:spPr>
        <p:txBody>
          <a:bodyPr spcFirstLastPara="1" wrap="square" lIns="91425" tIns="45700" rIns="91425" bIns="45700" anchor="t" anchorCtr="0">
            <a:spAutoFit/>
          </a:bodyPr>
          <a:lstStyle/>
          <a:p>
            <a:pPr marL="457200" marR="0" lvl="0" indent="0" algn="just" rtl="0">
              <a:lnSpc>
                <a:spcPct val="115000"/>
              </a:lnSpc>
              <a:spcBef>
                <a:spcPts val="0"/>
              </a:spcBef>
              <a:spcAft>
                <a:spcPts val="0"/>
              </a:spcAft>
              <a:buClr>
                <a:srgbClr val="000000"/>
              </a:buClr>
              <a:buSzPts val="2700"/>
              <a:buFont typeface="Arial"/>
              <a:buNone/>
            </a:pPr>
            <a:r>
              <a:rPr lang="en-GB" sz="2700" b="0" i="0" u="none" strike="noStrike" cap="none">
                <a:solidFill>
                  <a:schemeClr val="dk1"/>
                </a:solidFill>
                <a:latin typeface="Roboto"/>
                <a:ea typeface="Roboto"/>
                <a:cs typeface="Roboto"/>
                <a:sym typeface="Roboto"/>
              </a:rPr>
              <a:t>Je bent waterbeheerder in de provincie Oost-Vlaanderen. Maak een alert aan voor dagelijkse waarschuwingen over nieuwe observaties van watercrassula (</a:t>
            </a:r>
            <a:r>
              <a:rPr lang="en-GB" sz="2700" b="0" i="1" u="none" strike="noStrike" cap="none">
                <a:solidFill>
                  <a:schemeClr val="dk1"/>
                </a:solidFill>
                <a:latin typeface="Roboto"/>
                <a:ea typeface="Roboto"/>
                <a:cs typeface="Roboto"/>
                <a:sym typeface="Roboto"/>
              </a:rPr>
              <a:t>Crassula helmsii</a:t>
            </a:r>
            <a:r>
              <a:rPr lang="en-GB" sz="2700" b="0" i="0" u="none" strike="noStrike" cap="none">
                <a:solidFill>
                  <a:schemeClr val="dk1"/>
                </a:solidFill>
                <a:latin typeface="Roboto"/>
                <a:ea typeface="Roboto"/>
                <a:cs typeface="Roboto"/>
                <a:sym typeface="Roboto"/>
              </a:rPr>
              <a:t>) en grote waternavel (</a:t>
            </a:r>
            <a:r>
              <a:rPr lang="en-GB" sz="2700" b="0" i="1" u="none" strike="noStrike" cap="none">
                <a:solidFill>
                  <a:schemeClr val="dk1"/>
                </a:solidFill>
                <a:latin typeface="Roboto"/>
                <a:ea typeface="Roboto"/>
                <a:cs typeface="Roboto"/>
                <a:sym typeface="Roboto"/>
              </a:rPr>
              <a:t>Hydrocotyle ranunculoides</a:t>
            </a:r>
            <a:r>
              <a:rPr lang="en-GB" sz="2700" b="0" i="0" u="none" strike="noStrike" cap="none">
                <a:solidFill>
                  <a:schemeClr val="dk1"/>
                </a:solidFill>
                <a:latin typeface="Roboto"/>
                <a:ea typeface="Roboto"/>
                <a:cs typeface="Roboto"/>
                <a:sym typeface="Roboto"/>
              </a:rPr>
              <a:t>). Je wil enkel data van Florabank, iNaturalist en waarnemingen.be binnenkrijgen.</a:t>
            </a:r>
            <a:endParaRPr sz="2200" b="0" i="0" u="none" strike="noStrike" cap="none">
              <a:solidFill>
                <a:schemeClr val="dk1"/>
              </a:solidFill>
              <a:latin typeface="Roboto"/>
              <a:ea typeface="Roboto"/>
              <a:cs typeface="Roboto"/>
              <a:sym typeface="Roboto"/>
            </a:endParaRPr>
          </a:p>
        </p:txBody>
      </p:sp>
      <p:pic>
        <p:nvPicPr>
          <p:cNvPr id="229" name="Google Shape;229;g14ffa366cb1_4_34"/>
          <p:cNvPicPr preferRelativeResize="0"/>
          <p:nvPr/>
        </p:nvPicPr>
        <p:blipFill>
          <a:blip r:embed="rId3">
            <a:alphaModFix/>
          </a:blip>
          <a:stretch>
            <a:fillRect/>
          </a:stretch>
        </p:blipFill>
        <p:spPr>
          <a:xfrm>
            <a:off x="7860900" y="1125300"/>
            <a:ext cx="3394775" cy="3394775"/>
          </a:xfrm>
          <a:prstGeom prst="rect">
            <a:avLst/>
          </a:prstGeom>
          <a:noFill/>
          <a:ln>
            <a:noFill/>
          </a:ln>
        </p:spPr>
      </p:pic>
      <p:sp>
        <p:nvSpPr>
          <p:cNvPr id="2" name="Tekstvak 1">
            <a:extLst>
              <a:ext uri="{FF2B5EF4-FFF2-40B4-BE49-F238E27FC236}">
                <a16:creationId xmlns:a16="http://schemas.microsoft.com/office/drawing/2014/main" id="{A51CE20C-3C21-5AE3-9822-26BCD3B8B18C}"/>
              </a:ext>
            </a:extLst>
          </p:cNvPr>
          <p:cNvSpPr txBox="1"/>
          <p:nvPr/>
        </p:nvSpPr>
        <p:spPr>
          <a:xfrm>
            <a:off x="7860899" y="4857125"/>
            <a:ext cx="3394775" cy="430887"/>
          </a:xfrm>
          <a:prstGeom prst="rect">
            <a:avLst/>
          </a:prstGeom>
          <a:noFill/>
        </p:spPr>
        <p:txBody>
          <a:bodyPr wrap="square" rtlCol="0">
            <a:spAutoFit/>
          </a:bodyPr>
          <a:lstStyle/>
          <a:p>
            <a:r>
              <a:rPr lang="nl-BE" sz="2200" b="1" dirty="0">
                <a:solidFill>
                  <a:srgbClr val="00A58D"/>
                </a:solidFill>
                <a:latin typeface="Roboto"/>
                <a:ea typeface="Roboto"/>
                <a:cs typeface="Roboto"/>
                <a:hlinkClick r:id="rId4">
                  <a:extLst>
                    <a:ext uri="{A12FA001-AC4F-418D-AE19-62706E023703}">
                      <ahyp:hlinkClr xmlns:ahyp="http://schemas.microsoft.com/office/drawing/2018/hyperlinkcolor" val="tx"/>
                    </a:ext>
                  </a:extLst>
                </a:hlinkClick>
              </a:rPr>
              <a:t>alert.riparias.be</a:t>
            </a:r>
            <a:endParaRPr lang="en-GB" sz="2200" b="1" dirty="0">
              <a:solidFill>
                <a:srgbClr val="00A58D"/>
              </a:solidFill>
              <a:latin typeface="Roboto"/>
              <a:ea typeface="Roboto"/>
              <a:cs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144087e33f5_0_25"/>
          <p:cNvSpPr txBox="1"/>
          <p:nvPr/>
        </p:nvSpPr>
        <p:spPr>
          <a:xfrm>
            <a:off x="323180" y="1181800"/>
            <a:ext cx="11931600" cy="4308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200"/>
              <a:buFont typeface="Arial"/>
              <a:buNone/>
            </a:pPr>
            <a:r>
              <a:rPr lang="en-GB" sz="2200" b="0" i="0" u="none" strike="noStrike" cap="none" dirty="0">
                <a:solidFill>
                  <a:schemeClr val="dk1"/>
                </a:solidFill>
                <a:latin typeface="Roboto"/>
                <a:ea typeface="Roboto"/>
                <a:cs typeface="Roboto"/>
                <a:sym typeface="Roboto"/>
              </a:rPr>
              <a:t>Set your own </a:t>
            </a:r>
            <a:r>
              <a:rPr lang="en-GB" sz="2200" i="0" u="none" strike="noStrike" cap="none" dirty="0">
                <a:solidFill>
                  <a:schemeClr val="dk1"/>
                </a:solidFill>
                <a:latin typeface="Roboto"/>
                <a:ea typeface="Roboto"/>
                <a:cs typeface="Roboto"/>
                <a:sym typeface="Roboto"/>
              </a:rPr>
              <a:t>alerts </a:t>
            </a:r>
            <a:r>
              <a:rPr lang="en-GB" sz="2200" b="0" i="0" u="none" strike="noStrike" cap="none" dirty="0">
                <a:solidFill>
                  <a:schemeClr val="dk1"/>
                </a:solidFill>
                <a:latin typeface="Roboto"/>
                <a:ea typeface="Roboto"/>
                <a:cs typeface="Roboto"/>
                <a:sym typeface="Roboto"/>
              </a:rPr>
              <a:t>by creating a </a:t>
            </a:r>
            <a:r>
              <a:rPr lang="en-GB" sz="2200" b="1" i="0" u="none" strike="noStrike" cap="none" dirty="0">
                <a:solidFill>
                  <a:srgbClr val="00A58D"/>
                </a:solidFill>
                <a:latin typeface="Roboto"/>
                <a:ea typeface="Roboto"/>
                <a:cs typeface="Roboto"/>
                <a:sym typeface="Roboto"/>
              </a:rPr>
              <a:t>new account</a:t>
            </a:r>
            <a:endParaRPr sz="2200" b="1" i="0" u="none" strike="noStrike" cap="none" dirty="0">
              <a:solidFill>
                <a:srgbClr val="00A58D"/>
              </a:solidFill>
              <a:latin typeface="Roboto"/>
              <a:ea typeface="Roboto"/>
              <a:cs typeface="Roboto"/>
              <a:sym typeface="Roboto"/>
            </a:endParaRPr>
          </a:p>
        </p:txBody>
      </p:sp>
      <p:sp>
        <p:nvSpPr>
          <p:cNvPr id="235" name="Google Shape;235;g144087e33f5_0_25"/>
          <p:cNvSpPr/>
          <p:nvPr/>
        </p:nvSpPr>
        <p:spPr>
          <a:xfrm>
            <a:off x="95883"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LIFE RIPARIAS early alert: sign in/ sign up</a:t>
            </a:r>
            <a:endParaRPr sz="1800" b="0" i="0" u="none" strike="noStrike" cap="none">
              <a:solidFill>
                <a:schemeClr val="dk1"/>
              </a:solidFill>
              <a:latin typeface="Arial"/>
              <a:ea typeface="Arial"/>
              <a:cs typeface="Arial"/>
              <a:sym typeface="Arial"/>
            </a:endParaRPr>
          </a:p>
        </p:txBody>
      </p:sp>
      <p:pic>
        <p:nvPicPr>
          <p:cNvPr id="236" name="Google Shape;236;g144087e33f5_0_25"/>
          <p:cNvPicPr preferRelativeResize="0"/>
          <p:nvPr/>
        </p:nvPicPr>
        <p:blipFill>
          <a:blip r:embed="rId3">
            <a:alphaModFix/>
          </a:blip>
          <a:stretch>
            <a:fillRect/>
          </a:stretch>
        </p:blipFill>
        <p:spPr>
          <a:xfrm>
            <a:off x="1244625" y="1821500"/>
            <a:ext cx="9702745" cy="4940599"/>
          </a:xfrm>
          <a:prstGeom prst="rect">
            <a:avLst/>
          </a:prstGeom>
          <a:noFill/>
          <a:ln w="9525" cap="flat" cmpd="sng">
            <a:solidFill>
              <a:srgbClr val="00A58D"/>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144087e33f5_0_32"/>
          <p:cNvSpPr txBox="1"/>
          <p:nvPr/>
        </p:nvSpPr>
        <p:spPr>
          <a:xfrm>
            <a:off x="130205" y="1243475"/>
            <a:ext cx="11931600" cy="8205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200"/>
              <a:buFont typeface="Arial"/>
              <a:buNone/>
            </a:pPr>
            <a:r>
              <a:rPr lang="en-GB" sz="2200" b="0" i="0" u="none" strike="noStrike" cap="none">
                <a:solidFill>
                  <a:schemeClr val="dk1"/>
                </a:solidFill>
                <a:latin typeface="Roboto"/>
                <a:ea typeface="Roboto"/>
                <a:cs typeface="Roboto"/>
                <a:sym typeface="Roboto"/>
              </a:rPr>
              <a:t>All observations are “</a:t>
            </a:r>
            <a:r>
              <a:rPr lang="en-GB" sz="2200" b="1" i="0" u="none" strike="noStrike" cap="none">
                <a:solidFill>
                  <a:srgbClr val="00A58D"/>
                </a:solidFill>
                <a:latin typeface="Roboto"/>
                <a:ea typeface="Roboto"/>
                <a:cs typeface="Roboto"/>
                <a:sym typeface="Roboto"/>
              </a:rPr>
              <a:t>unseen</a:t>
            </a:r>
            <a:r>
              <a:rPr lang="en-GB" sz="2200" b="0" i="0" u="none" strike="noStrike" cap="none">
                <a:solidFill>
                  <a:schemeClr val="dk1"/>
                </a:solidFill>
                <a:latin typeface="Roboto"/>
                <a:ea typeface="Roboto"/>
                <a:cs typeface="Roboto"/>
                <a:sym typeface="Roboto"/>
              </a:rPr>
              <a:t>” to the user the very first time he/she logs in. You can “Mark all observations as seen”. It might take a while the first time…</a:t>
            </a:r>
            <a:endParaRPr sz="2200" b="0" i="0" u="none" strike="noStrike" cap="none">
              <a:solidFill>
                <a:schemeClr val="dk1"/>
              </a:solidFill>
              <a:latin typeface="Roboto"/>
              <a:ea typeface="Roboto"/>
              <a:cs typeface="Roboto"/>
              <a:sym typeface="Roboto"/>
            </a:endParaRPr>
          </a:p>
        </p:txBody>
      </p:sp>
      <p:sp>
        <p:nvSpPr>
          <p:cNvPr id="242" name="Google Shape;242;g144087e33f5_0_32"/>
          <p:cNvSpPr/>
          <p:nvPr/>
        </p:nvSpPr>
        <p:spPr>
          <a:xfrm>
            <a:off x="95883"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LIFE RIPARIAS early alert: after sign up</a:t>
            </a:r>
            <a:endParaRPr sz="1800" b="0" i="0" u="none" strike="noStrike" cap="none">
              <a:solidFill>
                <a:schemeClr val="dk1"/>
              </a:solidFill>
              <a:latin typeface="Arial"/>
              <a:ea typeface="Arial"/>
              <a:cs typeface="Arial"/>
              <a:sym typeface="Arial"/>
            </a:endParaRPr>
          </a:p>
        </p:txBody>
      </p:sp>
      <p:pic>
        <p:nvPicPr>
          <p:cNvPr id="243" name="Google Shape;243;g144087e33f5_0_32"/>
          <p:cNvPicPr preferRelativeResize="0"/>
          <p:nvPr/>
        </p:nvPicPr>
        <p:blipFill>
          <a:blip r:embed="rId3">
            <a:alphaModFix/>
          </a:blip>
          <a:stretch>
            <a:fillRect/>
          </a:stretch>
        </p:blipFill>
        <p:spPr>
          <a:xfrm>
            <a:off x="1360625" y="3008140"/>
            <a:ext cx="9470738" cy="2408485"/>
          </a:xfrm>
          <a:prstGeom prst="rect">
            <a:avLst/>
          </a:prstGeom>
          <a:noFill/>
          <a:ln w="9525" cap="flat" cmpd="sng">
            <a:solidFill>
              <a:srgbClr val="00A58D"/>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901a6a2576_0_5"/>
          <p:cNvSpPr txBox="1"/>
          <p:nvPr/>
        </p:nvSpPr>
        <p:spPr>
          <a:xfrm>
            <a:off x="130205" y="4672475"/>
            <a:ext cx="119316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49" name="Google Shape;249;g2901a6a2576_0_5"/>
          <p:cNvSpPr/>
          <p:nvPr/>
        </p:nvSpPr>
        <p:spPr>
          <a:xfrm>
            <a:off x="95883"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LIFE RIPARIAS early alert: create your alerts</a:t>
            </a:r>
            <a:endParaRPr sz="1800" b="0" i="0" u="none" strike="noStrike" cap="none">
              <a:solidFill>
                <a:schemeClr val="dk1"/>
              </a:solidFill>
              <a:latin typeface="Arial"/>
              <a:ea typeface="Arial"/>
              <a:cs typeface="Arial"/>
              <a:sym typeface="Arial"/>
            </a:endParaRPr>
          </a:p>
        </p:txBody>
      </p:sp>
      <p:sp>
        <p:nvSpPr>
          <p:cNvPr id="250" name="Google Shape;250;g2901a6a2576_0_5"/>
          <p:cNvSpPr txBox="1"/>
          <p:nvPr/>
        </p:nvSpPr>
        <p:spPr>
          <a:xfrm>
            <a:off x="130205" y="1243475"/>
            <a:ext cx="11931600" cy="36612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200"/>
              <a:buFont typeface="Arial"/>
              <a:buNone/>
            </a:pPr>
            <a:r>
              <a:rPr lang="en-GB" sz="2200" b="0" i="0" u="none" strike="noStrike" cap="none">
                <a:solidFill>
                  <a:schemeClr val="dk1"/>
                </a:solidFill>
                <a:latin typeface="Roboto"/>
                <a:ea typeface="Roboto"/>
                <a:cs typeface="Roboto"/>
                <a:sym typeface="Roboto"/>
              </a:rPr>
              <a:t>Configure your </a:t>
            </a:r>
            <a:r>
              <a:rPr lang="en-GB" sz="2200" b="1" i="0" u="none" strike="noStrike" cap="none">
                <a:solidFill>
                  <a:srgbClr val="00A58D"/>
                </a:solidFill>
                <a:latin typeface="Roboto"/>
                <a:ea typeface="Roboto"/>
                <a:cs typeface="Roboto"/>
                <a:sym typeface="Roboto"/>
              </a:rPr>
              <a:t>alerts</a:t>
            </a:r>
            <a:r>
              <a:rPr lang="en-GB" sz="2200" b="0" i="0" u="none" strike="noStrike" cap="none">
                <a:solidFill>
                  <a:schemeClr val="dk1"/>
                </a:solidFill>
                <a:latin typeface="Roboto"/>
                <a:ea typeface="Roboto"/>
                <a:cs typeface="Roboto"/>
                <a:sym typeface="Roboto"/>
              </a:rPr>
              <a:t> based on:</a:t>
            </a:r>
            <a:endParaRPr sz="2200" b="0" i="0" u="none" strike="noStrike" cap="none">
              <a:solidFill>
                <a:schemeClr val="dk1"/>
              </a:solidFill>
              <a:latin typeface="Roboto"/>
              <a:ea typeface="Roboto"/>
              <a:cs typeface="Roboto"/>
              <a:sym typeface="Roboto"/>
            </a:endParaRPr>
          </a:p>
          <a:p>
            <a:pPr marL="342900" marR="0" lvl="0" indent="-342900" algn="just" rtl="0">
              <a:lnSpc>
                <a:spcPct val="115000"/>
              </a:lnSpc>
              <a:spcBef>
                <a:spcPts val="0"/>
              </a:spcBef>
              <a:spcAft>
                <a:spcPts val="0"/>
              </a:spcAft>
              <a:buClr>
                <a:srgbClr val="00A58D"/>
              </a:buClr>
              <a:buSzPts val="2416"/>
              <a:buFont typeface="Roboto"/>
              <a:buChar char="-"/>
            </a:pPr>
            <a:r>
              <a:rPr lang="en-GB" sz="2200" b="1" i="0" u="none" strike="noStrike" cap="none">
                <a:solidFill>
                  <a:srgbClr val="00A58D"/>
                </a:solidFill>
                <a:latin typeface="Roboto"/>
                <a:ea typeface="Roboto"/>
                <a:cs typeface="Roboto"/>
                <a:sym typeface="Roboto"/>
              </a:rPr>
              <a:t>Species</a:t>
            </a:r>
            <a:r>
              <a:rPr lang="en-GB" sz="2200" b="0" i="0" u="none" strike="noStrike" cap="none">
                <a:solidFill>
                  <a:schemeClr val="dk1"/>
                </a:solidFill>
                <a:latin typeface="Roboto"/>
                <a:ea typeface="Roboto"/>
                <a:cs typeface="Roboto"/>
                <a:sym typeface="Roboto"/>
              </a:rPr>
              <a:t>: one or more LIFE RIPARIAS target list</a:t>
            </a:r>
            <a:endParaRPr sz="2200" b="0" i="0" u="none" strike="noStrike" cap="none">
              <a:solidFill>
                <a:schemeClr val="dk1"/>
              </a:solidFill>
              <a:latin typeface="Roboto"/>
              <a:ea typeface="Roboto"/>
              <a:cs typeface="Roboto"/>
              <a:sym typeface="Roboto"/>
            </a:endParaRPr>
          </a:p>
          <a:p>
            <a:pPr marL="342900" marR="0" lvl="0" indent="-342900" algn="just" rtl="0">
              <a:lnSpc>
                <a:spcPct val="115000"/>
              </a:lnSpc>
              <a:spcBef>
                <a:spcPts val="0"/>
              </a:spcBef>
              <a:spcAft>
                <a:spcPts val="0"/>
              </a:spcAft>
              <a:buClr>
                <a:srgbClr val="00A58D"/>
              </a:buClr>
              <a:buSzPts val="2416"/>
              <a:buFont typeface="Roboto"/>
              <a:buChar char="-"/>
            </a:pPr>
            <a:r>
              <a:rPr lang="en-GB" sz="2200" b="1" i="0" u="none" strike="noStrike" cap="none">
                <a:solidFill>
                  <a:srgbClr val="00A58D"/>
                </a:solidFill>
                <a:latin typeface="Roboto"/>
                <a:ea typeface="Roboto"/>
                <a:cs typeface="Roboto"/>
                <a:sym typeface="Roboto"/>
              </a:rPr>
              <a:t>Areas</a:t>
            </a:r>
            <a:r>
              <a:rPr lang="en-GB" sz="2200" b="0" i="0" u="none" strike="noStrike" cap="none">
                <a:solidFill>
                  <a:schemeClr val="dk1"/>
                </a:solidFill>
                <a:latin typeface="Roboto"/>
                <a:ea typeface="Roboto"/>
                <a:cs typeface="Roboto"/>
                <a:sym typeface="Roboto"/>
              </a:rPr>
              <a:t>: (LIFE RIPARIAS) river basins, Natura2000 areas, provinces</a:t>
            </a:r>
            <a:r>
              <a:rPr lang="en-GB" sz="2200">
                <a:solidFill>
                  <a:schemeClr val="dk1"/>
                </a:solidFill>
                <a:latin typeface="Roboto"/>
                <a:ea typeface="Roboto"/>
                <a:cs typeface="Roboto"/>
                <a:sym typeface="Roboto"/>
              </a:rPr>
              <a:t>,</a:t>
            </a:r>
            <a:r>
              <a:rPr lang="en-GB" sz="2200" b="0" i="0" u="none" strike="noStrike" cap="none">
                <a:solidFill>
                  <a:schemeClr val="dk1"/>
                </a:solidFill>
                <a:latin typeface="Roboto"/>
                <a:ea typeface="Roboto"/>
                <a:cs typeface="Roboto"/>
                <a:sym typeface="Roboto"/>
              </a:rPr>
              <a:t> regions or </a:t>
            </a:r>
            <a:r>
              <a:rPr lang="en-GB" sz="2200" b="0" i="0" u="none" strike="noStrike" cap="none">
                <a:solidFill>
                  <a:srgbClr val="00A58D"/>
                </a:solidFill>
                <a:latin typeface="Roboto"/>
                <a:ea typeface="Roboto"/>
                <a:cs typeface="Roboto"/>
                <a:sym typeface="Roboto"/>
              </a:rPr>
              <a:t>custom areas</a:t>
            </a:r>
            <a:endParaRPr sz="1800" b="0" i="0" u="none" strike="noStrike" cap="none">
              <a:solidFill>
                <a:srgbClr val="000000"/>
              </a:solidFill>
              <a:latin typeface="Arial"/>
              <a:ea typeface="Arial"/>
              <a:cs typeface="Arial"/>
              <a:sym typeface="Arial"/>
            </a:endParaRPr>
          </a:p>
          <a:p>
            <a:pPr marL="342900" marR="0" lvl="0" indent="-342900" algn="just" rtl="0">
              <a:lnSpc>
                <a:spcPct val="115000"/>
              </a:lnSpc>
              <a:spcBef>
                <a:spcPts val="0"/>
              </a:spcBef>
              <a:spcAft>
                <a:spcPts val="0"/>
              </a:spcAft>
              <a:buClr>
                <a:srgbClr val="00A58D"/>
              </a:buClr>
              <a:buSzPts val="2416"/>
              <a:buFont typeface="Roboto"/>
              <a:buChar char="-"/>
            </a:pPr>
            <a:r>
              <a:rPr lang="en-GB" sz="2200" b="1" i="0" u="none" strike="noStrike" cap="none">
                <a:solidFill>
                  <a:srgbClr val="00A58D"/>
                </a:solidFill>
                <a:latin typeface="Roboto"/>
                <a:ea typeface="Roboto"/>
                <a:cs typeface="Roboto"/>
                <a:sym typeface="Roboto"/>
              </a:rPr>
              <a:t>Datasets</a:t>
            </a:r>
            <a:r>
              <a:rPr lang="en-GB" sz="2200" b="0" i="0" u="none" strike="noStrike" cap="none">
                <a:solidFill>
                  <a:schemeClr val="dk1"/>
                </a:solidFill>
                <a:latin typeface="Roboto"/>
                <a:ea typeface="Roboto"/>
                <a:cs typeface="Roboto"/>
                <a:sym typeface="Roboto"/>
              </a:rPr>
              <a:t>: GBIF datasets observations belongs to </a:t>
            </a:r>
            <a:endParaRPr sz="2200" b="0" i="0" u="none" strike="noStrike" cap="none">
              <a:solidFill>
                <a:schemeClr val="dk1"/>
              </a:solidFill>
              <a:latin typeface="Roboto"/>
              <a:ea typeface="Roboto"/>
              <a:cs typeface="Roboto"/>
              <a:sym typeface="Roboto"/>
            </a:endParaRPr>
          </a:p>
          <a:p>
            <a:pPr marL="342900" marR="0" lvl="0" indent="-342900" algn="just" rtl="0">
              <a:lnSpc>
                <a:spcPct val="115000"/>
              </a:lnSpc>
              <a:spcBef>
                <a:spcPts val="0"/>
              </a:spcBef>
              <a:spcAft>
                <a:spcPts val="0"/>
              </a:spcAft>
              <a:buClr>
                <a:schemeClr val="dk1"/>
              </a:buClr>
              <a:buSzPts val="2200"/>
              <a:buFont typeface="Roboto"/>
              <a:buChar char="-"/>
            </a:pPr>
            <a:r>
              <a:rPr lang="en-GB" sz="2200" b="1" i="0" u="none" strike="noStrike" cap="none">
                <a:solidFill>
                  <a:srgbClr val="00A58D"/>
                </a:solidFill>
                <a:latin typeface="Roboto"/>
                <a:ea typeface="Roboto"/>
                <a:cs typeface="Roboto"/>
                <a:sym typeface="Roboto"/>
              </a:rPr>
              <a:t>Email notifications frequency</a:t>
            </a:r>
            <a:r>
              <a:rPr lang="en-GB" sz="2200" b="0" i="0" u="none" strike="noStrike" cap="none">
                <a:solidFill>
                  <a:schemeClr val="dk1"/>
                </a:solidFill>
                <a:latin typeface="Roboto"/>
                <a:ea typeface="Roboto"/>
                <a:cs typeface="Roboto"/>
                <a:sym typeface="Roboto"/>
              </a:rPr>
              <a:t>: daily, weekly, never, …</a:t>
            </a:r>
            <a:endParaRPr sz="2200" b="0" i="0" u="none" strike="noStrike" cap="none">
              <a:solidFill>
                <a:schemeClr val="dk1"/>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2200"/>
              <a:buFont typeface="Arial"/>
              <a:buNone/>
            </a:pPr>
            <a:endParaRPr sz="2200" b="0" i="0" u="none" strike="noStrike" cap="none">
              <a:solidFill>
                <a:schemeClr val="dk1"/>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2200"/>
              <a:buFont typeface="Arial"/>
              <a:buNone/>
            </a:pPr>
            <a:r>
              <a:rPr lang="en-GB" sz="2200" b="0" i="0" u="none" strike="noStrike" cap="none">
                <a:solidFill>
                  <a:schemeClr val="dk1"/>
                </a:solidFill>
                <a:latin typeface="Roboto"/>
                <a:ea typeface="Roboto"/>
                <a:cs typeface="Roboto"/>
                <a:sym typeface="Roboto"/>
              </a:rPr>
              <a:t>And explore </a:t>
            </a:r>
            <a:r>
              <a:rPr lang="en-GB" sz="2200" b="1" i="0" u="none" strike="noStrike" cap="none">
                <a:solidFill>
                  <a:srgbClr val="00A58D"/>
                </a:solidFill>
                <a:latin typeface="Roboto"/>
                <a:ea typeface="Roboto"/>
                <a:cs typeface="Roboto"/>
                <a:sym typeface="Roboto"/>
              </a:rPr>
              <a:t>matching observations</a:t>
            </a:r>
            <a:endParaRPr sz="2200" b="0" i="0" u="none" strike="noStrike" cap="none">
              <a:solidFill>
                <a:schemeClr val="dk1"/>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2200"/>
              <a:buFont typeface="Arial"/>
              <a:buNone/>
            </a:pPr>
            <a:endParaRPr sz="2200" b="0" i="0" u="none" strike="noStrike" cap="none">
              <a:solidFill>
                <a:schemeClr val="dk1"/>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2200"/>
              <a:buFont typeface="Arial"/>
              <a:buNone/>
            </a:pPr>
            <a:r>
              <a:rPr lang="en-GB" sz="2200" b="0" i="0" u="none" strike="noStrike" cap="none">
                <a:solidFill>
                  <a:schemeClr val="dk1"/>
                </a:solidFill>
                <a:latin typeface="Roboto"/>
                <a:ea typeface="Roboto"/>
                <a:cs typeface="Roboto"/>
                <a:sym typeface="Roboto"/>
              </a:rPr>
              <a:t>No limit on the number of alerts.</a:t>
            </a:r>
            <a:endParaRPr sz="2200" b="0" i="0" u="none" strike="noStrike" cap="none">
              <a:solidFill>
                <a:schemeClr val="dk1"/>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1441ef8efe4_0_13"/>
          <p:cNvSpPr txBox="1"/>
          <p:nvPr/>
        </p:nvSpPr>
        <p:spPr>
          <a:xfrm>
            <a:off x="130205" y="4672475"/>
            <a:ext cx="119316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56" name="Google Shape;256;g1441ef8efe4_0_13"/>
          <p:cNvSpPr/>
          <p:nvPr/>
        </p:nvSpPr>
        <p:spPr>
          <a:xfrm>
            <a:off x="95883"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LIFE RIPARIAS early alert: seen-unseen observations</a:t>
            </a:r>
            <a:endParaRPr sz="1800" b="0" i="0" u="none" strike="noStrike" cap="none">
              <a:solidFill>
                <a:schemeClr val="dk1"/>
              </a:solidFill>
              <a:latin typeface="Arial"/>
              <a:ea typeface="Arial"/>
              <a:cs typeface="Arial"/>
              <a:sym typeface="Arial"/>
            </a:endParaRPr>
          </a:p>
        </p:txBody>
      </p:sp>
      <p:sp>
        <p:nvSpPr>
          <p:cNvPr id="257" name="Google Shape;257;g1441ef8efe4_0_13"/>
          <p:cNvSpPr txBox="1"/>
          <p:nvPr/>
        </p:nvSpPr>
        <p:spPr>
          <a:xfrm>
            <a:off x="130205" y="1243475"/>
            <a:ext cx="11931600" cy="40260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15000"/>
              </a:lnSpc>
              <a:spcBef>
                <a:spcPts val="0"/>
              </a:spcBef>
              <a:spcAft>
                <a:spcPts val="0"/>
              </a:spcAft>
              <a:buClr>
                <a:srgbClr val="00A58D"/>
              </a:buClr>
              <a:buSzPts val="2016"/>
              <a:buFont typeface="Roboto"/>
              <a:buChar char="-"/>
            </a:pPr>
            <a:r>
              <a:rPr lang="en-GB" sz="1800" b="0" i="0" u="none" strike="noStrike" cap="none">
                <a:solidFill>
                  <a:schemeClr val="dk1"/>
                </a:solidFill>
                <a:latin typeface="Roboto"/>
                <a:ea typeface="Roboto"/>
                <a:cs typeface="Roboto"/>
                <a:sym typeface="Roboto"/>
              </a:rPr>
              <a:t>You can visualize all/seen/unseen observations in both Map View and Table View</a:t>
            </a:r>
            <a:endParaRPr sz="1800" b="1" i="0" u="none" strike="noStrike" cap="none">
              <a:solidFill>
                <a:srgbClr val="00A58D"/>
              </a:solidFill>
              <a:latin typeface="Roboto"/>
              <a:ea typeface="Roboto"/>
              <a:cs typeface="Roboto"/>
              <a:sym typeface="Roboto"/>
            </a:endParaRPr>
          </a:p>
        </p:txBody>
      </p:sp>
      <p:pic>
        <p:nvPicPr>
          <p:cNvPr id="258" name="Google Shape;258;g1441ef8efe4_0_13"/>
          <p:cNvPicPr preferRelativeResize="0"/>
          <p:nvPr/>
        </p:nvPicPr>
        <p:blipFill>
          <a:blip r:embed="rId3">
            <a:alphaModFix/>
          </a:blip>
          <a:stretch>
            <a:fillRect/>
          </a:stretch>
        </p:blipFill>
        <p:spPr>
          <a:xfrm>
            <a:off x="0" y="3685911"/>
            <a:ext cx="12191999" cy="3172078"/>
          </a:xfrm>
          <a:prstGeom prst="rect">
            <a:avLst/>
          </a:prstGeom>
          <a:noFill/>
          <a:ln w="9525" cap="flat" cmpd="sng">
            <a:solidFill>
              <a:srgbClr val="00A58D"/>
            </a:solidFill>
            <a:prstDash val="solid"/>
            <a:round/>
            <a:headEnd type="none" w="sm" len="sm"/>
            <a:tailEnd type="none" w="sm" len="sm"/>
          </a:ln>
        </p:spPr>
      </p:pic>
      <p:pic>
        <p:nvPicPr>
          <p:cNvPr id="259" name="Google Shape;259;g1441ef8efe4_0_13"/>
          <p:cNvPicPr preferRelativeResize="0"/>
          <p:nvPr/>
        </p:nvPicPr>
        <p:blipFill>
          <a:blip r:embed="rId4">
            <a:alphaModFix/>
          </a:blip>
          <a:stretch>
            <a:fillRect/>
          </a:stretch>
        </p:blipFill>
        <p:spPr>
          <a:xfrm>
            <a:off x="2665987" y="1646076"/>
            <a:ext cx="6860024" cy="2446425"/>
          </a:xfrm>
          <a:prstGeom prst="rect">
            <a:avLst/>
          </a:prstGeom>
          <a:noFill/>
          <a:ln w="9525" cap="flat" cmpd="sng">
            <a:solidFill>
              <a:srgbClr val="00A58D"/>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1441ef8efe4_0_20"/>
          <p:cNvSpPr txBox="1"/>
          <p:nvPr/>
        </p:nvSpPr>
        <p:spPr>
          <a:xfrm>
            <a:off x="130205" y="4672475"/>
            <a:ext cx="119316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65" name="Google Shape;265;g1441ef8efe4_0_20"/>
          <p:cNvSpPr/>
          <p:nvPr/>
        </p:nvSpPr>
        <p:spPr>
          <a:xfrm>
            <a:off x="95883"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LIFE RIPARIAS early alert: seen-unseen observations</a:t>
            </a:r>
            <a:endParaRPr sz="1800" b="0" i="0" u="none" strike="noStrike" cap="none">
              <a:solidFill>
                <a:schemeClr val="dk1"/>
              </a:solidFill>
              <a:latin typeface="Arial"/>
              <a:ea typeface="Arial"/>
              <a:cs typeface="Arial"/>
              <a:sym typeface="Arial"/>
            </a:endParaRPr>
          </a:p>
        </p:txBody>
      </p:sp>
      <p:sp>
        <p:nvSpPr>
          <p:cNvPr id="266" name="Google Shape;266;g1441ef8efe4_0_20"/>
          <p:cNvSpPr txBox="1"/>
          <p:nvPr/>
        </p:nvSpPr>
        <p:spPr>
          <a:xfrm>
            <a:off x="130205" y="1243475"/>
            <a:ext cx="11931600" cy="75960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15000"/>
              </a:lnSpc>
              <a:spcBef>
                <a:spcPts val="0"/>
              </a:spcBef>
              <a:spcAft>
                <a:spcPts val="0"/>
              </a:spcAft>
              <a:buClr>
                <a:srgbClr val="00A58D"/>
              </a:buClr>
              <a:buSzPts val="2016"/>
              <a:buFont typeface="Roboto"/>
              <a:buChar char="-"/>
            </a:pPr>
            <a:r>
              <a:rPr lang="en-GB" sz="1800" b="0" i="0" u="none" strike="noStrike" cap="none">
                <a:solidFill>
                  <a:schemeClr val="dk1"/>
                </a:solidFill>
                <a:latin typeface="Roboto"/>
                <a:ea typeface="Roboto"/>
                <a:cs typeface="Roboto"/>
                <a:sym typeface="Roboto"/>
              </a:rPr>
              <a:t>You can visualize all/seen/unseen observations in both map View and Table View</a:t>
            </a:r>
            <a:endParaRPr sz="1800" b="0" i="0" u="none" strike="noStrike" cap="none">
              <a:solidFill>
                <a:schemeClr val="dk1"/>
              </a:solidFill>
              <a:latin typeface="Roboto"/>
              <a:ea typeface="Roboto"/>
              <a:cs typeface="Roboto"/>
              <a:sym typeface="Roboto"/>
            </a:endParaRPr>
          </a:p>
          <a:p>
            <a:pPr marL="342900" marR="0" lvl="0" indent="-342900" algn="just" rtl="0">
              <a:lnSpc>
                <a:spcPct val="115000"/>
              </a:lnSpc>
              <a:spcBef>
                <a:spcPts val="0"/>
              </a:spcBef>
              <a:spcAft>
                <a:spcPts val="0"/>
              </a:spcAft>
              <a:buClr>
                <a:srgbClr val="00A58D"/>
              </a:buClr>
              <a:buSzPts val="2016"/>
              <a:buFont typeface="Roboto"/>
              <a:buChar char="-"/>
            </a:pPr>
            <a:r>
              <a:rPr lang="en-GB" sz="1800" b="0" i="0" u="none" strike="noStrike" cap="none">
                <a:solidFill>
                  <a:schemeClr val="dk1"/>
                </a:solidFill>
                <a:latin typeface="Roboto"/>
                <a:ea typeface="Roboto"/>
                <a:cs typeface="Roboto"/>
                <a:sym typeface="Roboto"/>
              </a:rPr>
              <a:t>Seen observations can be flagged back as </a:t>
            </a:r>
            <a:r>
              <a:rPr lang="en-GB" sz="1800" b="1" i="0" u="none" strike="noStrike" cap="none">
                <a:solidFill>
                  <a:srgbClr val="00A58D"/>
                </a:solidFill>
                <a:latin typeface="Roboto"/>
                <a:ea typeface="Roboto"/>
                <a:cs typeface="Roboto"/>
                <a:sym typeface="Roboto"/>
              </a:rPr>
              <a:t>unseen</a:t>
            </a:r>
            <a:r>
              <a:rPr lang="en-GB" sz="1800" b="0" i="0" u="none" strike="noStrike" cap="none">
                <a:solidFill>
                  <a:schemeClr val="dk1"/>
                </a:solidFill>
                <a:latin typeface="Roboto"/>
                <a:ea typeface="Roboto"/>
                <a:cs typeface="Roboto"/>
                <a:sym typeface="Roboto"/>
              </a:rPr>
              <a:t> on observation page at any time</a:t>
            </a:r>
            <a:endParaRPr sz="1800" b="1" i="0" u="none" strike="noStrike" cap="none">
              <a:solidFill>
                <a:srgbClr val="00A58D"/>
              </a:solidFill>
              <a:latin typeface="Roboto"/>
              <a:ea typeface="Roboto"/>
              <a:cs typeface="Roboto"/>
              <a:sym typeface="Roboto"/>
            </a:endParaRPr>
          </a:p>
        </p:txBody>
      </p:sp>
      <p:pic>
        <p:nvPicPr>
          <p:cNvPr id="267" name="Google Shape;267;g1441ef8efe4_0_20"/>
          <p:cNvPicPr preferRelativeResize="0"/>
          <p:nvPr/>
        </p:nvPicPr>
        <p:blipFill rotWithShape="1">
          <a:blip r:embed="rId3">
            <a:alphaModFix/>
          </a:blip>
          <a:srcRect/>
          <a:stretch/>
        </p:blipFill>
        <p:spPr>
          <a:xfrm>
            <a:off x="178325" y="2688875"/>
            <a:ext cx="11835347" cy="2364600"/>
          </a:xfrm>
          <a:prstGeom prst="rect">
            <a:avLst/>
          </a:prstGeom>
          <a:noFill/>
          <a:ln w="9525" cap="flat" cmpd="sng">
            <a:solidFill>
              <a:srgbClr val="00A58D"/>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1441ef8efe4_0_37"/>
          <p:cNvSpPr txBox="1"/>
          <p:nvPr/>
        </p:nvSpPr>
        <p:spPr>
          <a:xfrm>
            <a:off x="130205" y="4672475"/>
            <a:ext cx="119316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73" name="Google Shape;273;g1441ef8efe4_0_37"/>
          <p:cNvSpPr/>
          <p:nvPr/>
        </p:nvSpPr>
        <p:spPr>
          <a:xfrm>
            <a:off x="95883"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LIFE RIPARIAS early alert: seen-unseen observations</a:t>
            </a:r>
            <a:endParaRPr sz="1800" b="0" i="0" u="none" strike="noStrike" cap="none">
              <a:solidFill>
                <a:schemeClr val="dk1"/>
              </a:solidFill>
              <a:latin typeface="Arial"/>
              <a:ea typeface="Arial"/>
              <a:cs typeface="Arial"/>
              <a:sym typeface="Arial"/>
            </a:endParaRPr>
          </a:p>
        </p:txBody>
      </p:sp>
      <p:sp>
        <p:nvSpPr>
          <p:cNvPr id="274" name="Google Shape;274;g1441ef8efe4_0_37"/>
          <p:cNvSpPr txBox="1"/>
          <p:nvPr/>
        </p:nvSpPr>
        <p:spPr>
          <a:xfrm>
            <a:off x="130205" y="1243475"/>
            <a:ext cx="11931600" cy="108300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15000"/>
              </a:lnSpc>
              <a:spcBef>
                <a:spcPts val="0"/>
              </a:spcBef>
              <a:spcAft>
                <a:spcPts val="0"/>
              </a:spcAft>
              <a:buClr>
                <a:srgbClr val="00A58D"/>
              </a:buClr>
              <a:buSzPts val="2016"/>
              <a:buFont typeface="Roboto"/>
              <a:buChar char="-"/>
            </a:pPr>
            <a:r>
              <a:rPr lang="en-GB" sz="1800" b="0" i="0" u="none" strike="noStrike" cap="none">
                <a:solidFill>
                  <a:schemeClr val="dk1"/>
                </a:solidFill>
                <a:latin typeface="Roboto"/>
                <a:ea typeface="Roboto"/>
                <a:cs typeface="Roboto"/>
                <a:sym typeface="Roboto"/>
              </a:rPr>
              <a:t>You can visualize all/seen/unseen observations in both map View and Table View</a:t>
            </a:r>
            <a:endParaRPr sz="1800" b="0" i="0" u="none" strike="noStrike" cap="none">
              <a:solidFill>
                <a:schemeClr val="dk1"/>
              </a:solidFill>
              <a:latin typeface="Roboto"/>
              <a:ea typeface="Roboto"/>
              <a:cs typeface="Roboto"/>
              <a:sym typeface="Roboto"/>
            </a:endParaRPr>
          </a:p>
          <a:p>
            <a:pPr marL="342900" marR="0" lvl="0" indent="-342900" algn="just" rtl="0">
              <a:lnSpc>
                <a:spcPct val="115000"/>
              </a:lnSpc>
              <a:spcBef>
                <a:spcPts val="0"/>
              </a:spcBef>
              <a:spcAft>
                <a:spcPts val="0"/>
              </a:spcAft>
              <a:buClr>
                <a:srgbClr val="00A58D"/>
              </a:buClr>
              <a:buSzPts val="2016"/>
              <a:buFont typeface="Roboto"/>
              <a:buChar char="-"/>
            </a:pPr>
            <a:r>
              <a:rPr lang="en-GB" sz="1800" b="0" i="0" u="none" strike="noStrike" cap="none">
                <a:solidFill>
                  <a:schemeClr val="dk1"/>
                </a:solidFill>
                <a:latin typeface="Roboto"/>
                <a:ea typeface="Roboto"/>
                <a:cs typeface="Roboto"/>
                <a:sym typeface="Roboto"/>
              </a:rPr>
              <a:t>Seen observations can be changed back to </a:t>
            </a:r>
            <a:r>
              <a:rPr lang="en-GB" sz="1800" b="1" i="0" u="none" strike="noStrike" cap="none">
                <a:solidFill>
                  <a:srgbClr val="00A58D"/>
                </a:solidFill>
                <a:latin typeface="Roboto"/>
                <a:ea typeface="Roboto"/>
                <a:cs typeface="Roboto"/>
                <a:sym typeface="Roboto"/>
              </a:rPr>
              <a:t>unseen</a:t>
            </a:r>
            <a:r>
              <a:rPr lang="en-GB" sz="1800" b="0" i="0" u="none" strike="noStrike" cap="none">
                <a:solidFill>
                  <a:schemeClr val="dk1"/>
                </a:solidFill>
                <a:latin typeface="Roboto"/>
                <a:ea typeface="Roboto"/>
                <a:cs typeface="Roboto"/>
                <a:sym typeface="Roboto"/>
              </a:rPr>
              <a:t> on observation page</a:t>
            </a:r>
            <a:endParaRPr sz="1800" b="0" i="0" u="none" strike="noStrike" cap="none">
              <a:solidFill>
                <a:schemeClr val="dk1"/>
              </a:solidFill>
              <a:latin typeface="Roboto"/>
              <a:ea typeface="Roboto"/>
              <a:cs typeface="Roboto"/>
              <a:sym typeface="Roboto"/>
            </a:endParaRPr>
          </a:p>
          <a:p>
            <a:pPr marL="342900" marR="0" lvl="0" indent="-329184" algn="just" rtl="0">
              <a:lnSpc>
                <a:spcPct val="115000"/>
              </a:lnSpc>
              <a:spcBef>
                <a:spcPts val="0"/>
              </a:spcBef>
              <a:spcAft>
                <a:spcPts val="0"/>
              </a:spcAft>
              <a:buClr>
                <a:schemeClr val="dk1"/>
              </a:buClr>
              <a:buSzPts val="1800"/>
              <a:buFont typeface="Roboto"/>
              <a:buChar char="-"/>
            </a:pPr>
            <a:r>
              <a:rPr lang="en-GB" sz="1800" b="0" i="0" u="none" strike="noStrike" cap="none">
                <a:solidFill>
                  <a:schemeClr val="dk1"/>
                </a:solidFill>
                <a:latin typeface="Roboto"/>
                <a:ea typeface="Roboto"/>
                <a:cs typeface="Roboto"/>
                <a:sym typeface="Roboto"/>
              </a:rPr>
              <a:t>You are visually notified if unseen observations are matching your alerts</a:t>
            </a:r>
            <a:endParaRPr sz="1800" b="0" i="0" u="none" strike="noStrike" cap="none">
              <a:solidFill>
                <a:schemeClr val="dk1"/>
              </a:solidFill>
              <a:latin typeface="Roboto"/>
              <a:ea typeface="Roboto"/>
              <a:cs typeface="Roboto"/>
              <a:sym typeface="Roboto"/>
            </a:endParaRPr>
          </a:p>
        </p:txBody>
      </p:sp>
      <p:pic>
        <p:nvPicPr>
          <p:cNvPr id="275" name="Google Shape;275;g1441ef8efe4_0_37"/>
          <p:cNvPicPr preferRelativeResize="0"/>
          <p:nvPr/>
        </p:nvPicPr>
        <p:blipFill>
          <a:blip r:embed="rId3">
            <a:alphaModFix/>
          </a:blip>
          <a:stretch>
            <a:fillRect/>
          </a:stretch>
        </p:blipFill>
        <p:spPr>
          <a:xfrm>
            <a:off x="937400" y="4136075"/>
            <a:ext cx="11333387" cy="2721925"/>
          </a:xfrm>
          <a:prstGeom prst="rect">
            <a:avLst/>
          </a:prstGeom>
          <a:noFill/>
          <a:ln>
            <a:noFill/>
          </a:ln>
        </p:spPr>
      </p:pic>
      <p:pic>
        <p:nvPicPr>
          <p:cNvPr id="276" name="Google Shape;276;g1441ef8efe4_0_37"/>
          <p:cNvPicPr preferRelativeResize="0"/>
          <p:nvPr/>
        </p:nvPicPr>
        <p:blipFill>
          <a:blip r:embed="rId4">
            <a:alphaModFix/>
          </a:blip>
          <a:stretch>
            <a:fillRect/>
          </a:stretch>
        </p:blipFill>
        <p:spPr>
          <a:xfrm>
            <a:off x="937410" y="2721913"/>
            <a:ext cx="11254589" cy="1414163"/>
          </a:xfrm>
          <a:prstGeom prst="rect">
            <a:avLst/>
          </a:prstGeom>
          <a:noFill/>
          <a:ln>
            <a:noFill/>
          </a:ln>
        </p:spPr>
      </p:pic>
      <p:sp>
        <p:nvSpPr>
          <p:cNvPr id="277" name="Google Shape;277;g1441ef8efe4_0_37"/>
          <p:cNvSpPr/>
          <p:nvPr/>
        </p:nvSpPr>
        <p:spPr>
          <a:xfrm>
            <a:off x="937450" y="2721925"/>
            <a:ext cx="11254500" cy="4211400"/>
          </a:xfrm>
          <a:prstGeom prst="rect">
            <a:avLst/>
          </a:prstGeom>
          <a:noFill/>
          <a:ln w="9525" cap="flat" cmpd="sng">
            <a:solidFill>
              <a:srgbClr val="00A58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78" name="Google Shape;278;g1441ef8efe4_0_37"/>
          <p:cNvSpPr/>
          <p:nvPr/>
        </p:nvSpPr>
        <p:spPr>
          <a:xfrm>
            <a:off x="6351900" y="2792100"/>
            <a:ext cx="1535400" cy="528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g13744e187e1_1_80"/>
          <p:cNvSpPr/>
          <p:nvPr/>
        </p:nvSpPr>
        <p:spPr>
          <a:xfrm>
            <a:off x="95883"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The current early warning system</a:t>
            </a:r>
            <a:endParaRPr sz="1800" b="0" i="0" u="none" strike="noStrike" cap="none">
              <a:solidFill>
                <a:schemeClr val="dk1"/>
              </a:solidFill>
              <a:latin typeface="Arial"/>
              <a:ea typeface="Arial"/>
              <a:cs typeface="Arial"/>
              <a:sym typeface="Arial"/>
            </a:endParaRPr>
          </a:p>
        </p:txBody>
      </p:sp>
      <p:pic>
        <p:nvPicPr>
          <p:cNvPr id="96" name="Google Shape;96;g13744e187e1_1_80"/>
          <p:cNvPicPr preferRelativeResize="0"/>
          <p:nvPr/>
        </p:nvPicPr>
        <p:blipFill rotWithShape="1">
          <a:blip r:embed="rId3">
            <a:alphaModFix/>
          </a:blip>
          <a:srcRect/>
          <a:stretch/>
        </p:blipFill>
        <p:spPr>
          <a:xfrm>
            <a:off x="1056900" y="1181800"/>
            <a:ext cx="8866782" cy="5371400"/>
          </a:xfrm>
          <a:prstGeom prst="rect">
            <a:avLst/>
          </a:prstGeom>
          <a:noFill/>
          <a:ln w="9525" cap="flat" cmpd="sng">
            <a:solidFill>
              <a:srgbClr val="00A58D"/>
            </a:solidFill>
            <a:prstDash val="solid"/>
            <a:round/>
            <a:headEnd type="none" w="sm" len="sm"/>
            <a:tailEnd type="none" w="sm" len="sm"/>
          </a:ln>
          <a:effectLst>
            <a:outerShdw blurRad="57150" dist="19050" dir="5400000" algn="bl" rotWithShape="0">
              <a:srgbClr val="000000">
                <a:alpha val="49803"/>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1441ef8efe4_0_105"/>
          <p:cNvSpPr txBox="1"/>
          <p:nvPr/>
        </p:nvSpPr>
        <p:spPr>
          <a:xfrm>
            <a:off x="130205" y="4672475"/>
            <a:ext cx="119316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4" name="Google Shape;284;g1441ef8efe4_0_105"/>
          <p:cNvSpPr/>
          <p:nvPr/>
        </p:nvSpPr>
        <p:spPr>
          <a:xfrm>
            <a:off x="95883"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LIFE RIPARIAS early alert: mail notifications</a:t>
            </a:r>
            <a:endParaRPr sz="1800" b="0" i="0" u="none" strike="noStrike" cap="none">
              <a:solidFill>
                <a:schemeClr val="dk1"/>
              </a:solidFill>
              <a:latin typeface="Arial"/>
              <a:ea typeface="Arial"/>
              <a:cs typeface="Arial"/>
              <a:sym typeface="Arial"/>
            </a:endParaRPr>
          </a:p>
        </p:txBody>
      </p:sp>
      <p:pic>
        <p:nvPicPr>
          <p:cNvPr id="285" name="Google Shape;285;g1441ef8efe4_0_105"/>
          <p:cNvPicPr preferRelativeResize="0"/>
          <p:nvPr/>
        </p:nvPicPr>
        <p:blipFill>
          <a:blip r:embed="rId3">
            <a:alphaModFix/>
          </a:blip>
          <a:stretch>
            <a:fillRect/>
          </a:stretch>
        </p:blipFill>
        <p:spPr>
          <a:xfrm>
            <a:off x="2304938" y="1106050"/>
            <a:ext cx="7582126" cy="5571101"/>
          </a:xfrm>
          <a:prstGeom prst="rect">
            <a:avLst/>
          </a:prstGeom>
          <a:noFill/>
          <a:ln w="9525" cap="flat" cmpd="sng">
            <a:solidFill>
              <a:srgbClr val="00A58D"/>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144087e33f5_0_53"/>
          <p:cNvSpPr/>
          <p:nvPr/>
        </p:nvSpPr>
        <p:spPr>
          <a:xfrm>
            <a:off x="95883"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LIFE RIPARIAS early alert: my profile</a:t>
            </a:r>
            <a:endParaRPr sz="1800" b="0" i="0" u="none" strike="noStrike" cap="none">
              <a:solidFill>
                <a:schemeClr val="dk1"/>
              </a:solidFill>
              <a:latin typeface="Arial"/>
              <a:ea typeface="Arial"/>
              <a:cs typeface="Arial"/>
              <a:sym typeface="Arial"/>
            </a:endParaRPr>
          </a:p>
        </p:txBody>
      </p:sp>
      <p:sp>
        <p:nvSpPr>
          <p:cNvPr id="291" name="Google Shape;291;g144087e33f5_0_53"/>
          <p:cNvSpPr txBox="1"/>
          <p:nvPr/>
        </p:nvSpPr>
        <p:spPr>
          <a:xfrm>
            <a:off x="130205" y="1243475"/>
            <a:ext cx="11931600" cy="25998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en-GB" sz="1800" b="0" i="0" u="none" strike="noStrike" cap="none">
                <a:solidFill>
                  <a:schemeClr val="dk1"/>
                </a:solidFill>
                <a:latin typeface="Roboto"/>
                <a:ea typeface="Roboto"/>
                <a:cs typeface="Roboto"/>
                <a:sym typeface="Roboto"/>
              </a:rPr>
              <a:t>Configure your contact details:</a:t>
            </a:r>
            <a:endParaRPr sz="1800" b="0" i="0" u="none" strike="noStrike" cap="none">
              <a:solidFill>
                <a:schemeClr val="dk1"/>
              </a:solidFill>
              <a:latin typeface="Roboto"/>
              <a:ea typeface="Roboto"/>
              <a:cs typeface="Roboto"/>
              <a:sym typeface="Roboto"/>
            </a:endParaRPr>
          </a:p>
          <a:p>
            <a:pPr marL="457200" marR="0" lvl="0" indent="-342900" algn="just" rtl="0">
              <a:lnSpc>
                <a:spcPct val="115000"/>
              </a:lnSpc>
              <a:spcBef>
                <a:spcPts val="0"/>
              </a:spcBef>
              <a:spcAft>
                <a:spcPts val="0"/>
              </a:spcAft>
              <a:buClr>
                <a:schemeClr val="dk1"/>
              </a:buClr>
              <a:buSzPts val="1800"/>
              <a:buFont typeface="Roboto"/>
              <a:buChar char="-"/>
            </a:pPr>
            <a:r>
              <a:rPr lang="en-GB" sz="1800">
                <a:solidFill>
                  <a:srgbClr val="00A58D"/>
                </a:solidFill>
                <a:latin typeface="Roboto"/>
                <a:ea typeface="Roboto"/>
                <a:cs typeface="Roboto"/>
                <a:sym typeface="Roboto"/>
              </a:rPr>
              <a:t>F</a:t>
            </a:r>
            <a:r>
              <a:rPr lang="en-GB" sz="1800" i="0" u="none" strike="noStrike" cap="none">
                <a:solidFill>
                  <a:srgbClr val="00A58D"/>
                </a:solidFill>
                <a:latin typeface="Roboto"/>
                <a:ea typeface="Roboto"/>
                <a:cs typeface="Roboto"/>
                <a:sym typeface="Roboto"/>
              </a:rPr>
              <a:t>irst name</a:t>
            </a:r>
            <a:endParaRPr sz="1800" i="0" u="none" strike="noStrike" cap="none">
              <a:solidFill>
                <a:schemeClr val="dk1"/>
              </a:solidFill>
              <a:latin typeface="Roboto"/>
              <a:ea typeface="Roboto"/>
              <a:cs typeface="Roboto"/>
              <a:sym typeface="Roboto"/>
            </a:endParaRPr>
          </a:p>
          <a:p>
            <a:pPr marL="457200" marR="0" lvl="0" indent="-342900" algn="just" rtl="0">
              <a:lnSpc>
                <a:spcPct val="115000"/>
              </a:lnSpc>
              <a:spcBef>
                <a:spcPts val="0"/>
              </a:spcBef>
              <a:spcAft>
                <a:spcPts val="0"/>
              </a:spcAft>
              <a:buClr>
                <a:schemeClr val="dk1"/>
              </a:buClr>
              <a:buSzPts val="1800"/>
              <a:buFont typeface="Roboto"/>
              <a:buChar char="-"/>
            </a:pPr>
            <a:r>
              <a:rPr lang="en-GB" sz="1800">
                <a:solidFill>
                  <a:srgbClr val="00A58D"/>
                </a:solidFill>
                <a:latin typeface="Roboto"/>
                <a:ea typeface="Roboto"/>
                <a:cs typeface="Roboto"/>
                <a:sym typeface="Roboto"/>
              </a:rPr>
              <a:t>L</a:t>
            </a:r>
            <a:r>
              <a:rPr lang="en-GB" sz="1800" i="0" u="none" strike="noStrike" cap="none">
                <a:solidFill>
                  <a:srgbClr val="00A58D"/>
                </a:solidFill>
                <a:latin typeface="Roboto"/>
                <a:ea typeface="Roboto"/>
                <a:cs typeface="Roboto"/>
                <a:sym typeface="Roboto"/>
              </a:rPr>
              <a:t>ast name</a:t>
            </a:r>
            <a:endParaRPr sz="1800" i="0" u="none" strike="noStrike" cap="none">
              <a:solidFill>
                <a:schemeClr val="dk1"/>
              </a:solidFill>
              <a:latin typeface="Roboto"/>
              <a:ea typeface="Roboto"/>
              <a:cs typeface="Roboto"/>
              <a:sym typeface="Roboto"/>
            </a:endParaRPr>
          </a:p>
          <a:p>
            <a:pPr marL="457200" marR="0" lvl="0" indent="-342900" algn="just" rtl="0">
              <a:lnSpc>
                <a:spcPct val="115000"/>
              </a:lnSpc>
              <a:spcBef>
                <a:spcPts val="0"/>
              </a:spcBef>
              <a:spcAft>
                <a:spcPts val="0"/>
              </a:spcAft>
              <a:buClr>
                <a:schemeClr val="dk1"/>
              </a:buClr>
              <a:buSzPts val="1800"/>
              <a:buFont typeface="Roboto"/>
              <a:buChar char="-"/>
            </a:pPr>
            <a:r>
              <a:rPr lang="en-GB" sz="1800">
                <a:solidFill>
                  <a:srgbClr val="00A58D"/>
                </a:solidFill>
                <a:latin typeface="Roboto"/>
                <a:ea typeface="Roboto"/>
                <a:cs typeface="Roboto"/>
                <a:sym typeface="Roboto"/>
              </a:rPr>
              <a:t>E</a:t>
            </a:r>
            <a:r>
              <a:rPr lang="en-GB" sz="1800" i="0" u="none" strike="noStrike" cap="none">
                <a:solidFill>
                  <a:srgbClr val="00A58D"/>
                </a:solidFill>
                <a:latin typeface="Roboto"/>
                <a:ea typeface="Roboto"/>
                <a:cs typeface="Roboto"/>
                <a:sym typeface="Roboto"/>
              </a:rPr>
              <a:t>mail </a:t>
            </a:r>
            <a:r>
              <a:rPr lang="en-GB" sz="1800" b="0" i="0" u="none" strike="noStrike" cap="none">
                <a:solidFill>
                  <a:schemeClr val="dk1"/>
                </a:solidFill>
                <a:latin typeface="Roboto"/>
                <a:ea typeface="Roboto"/>
                <a:cs typeface="Roboto"/>
                <a:sym typeface="Roboto"/>
              </a:rPr>
              <a:t>(important for notifications)</a:t>
            </a:r>
            <a:endParaRPr sz="1800">
              <a:solidFill>
                <a:schemeClr val="dk1"/>
              </a:solidFill>
              <a:latin typeface="Roboto"/>
              <a:ea typeface="Roboto"/>
              <a:cs typeface="Roboto"/>
              <a:sym typeface="Roboto"/>
            </a:endParaRPr>
          </a:p>
          <a:p>
            <a:pPr marL="457200" marR="0" lvl="0" indent="-342900" algn="just" rtl="0">
              <a:lnSpc>
                <a:spcPct val="115000"/>
              </a:lnSpc>
              <a:spcBef>
                <a:spcPts val="0"/>
              </a:spcBef>
              <a:spcAft>
                <a:spcPts val="0"/>
              </a:spcAft>
              <a:buClr>
                <a:srgbClr val="00A58D"/>
              </a:buClr>
              <a:buSzPts val="1800"/>
              <a:buFont typeface="Roboto"/>
              <a:buChar char="-"/>
            </a:pPr>
            <a:r>
              <a:rPr lang="en-GB" sz="1800">
                <a:solidFill>
                  <a:srgbClr val="00A58D"/>
                </a:solidFill>
                <a:latin typeface="Roboto"/>
                <a:ea typeface="Roboto"/>
                <a:cs typeface="Roboto"/>
                <a:sym typeface="Roboto"/>
              </a:rPr>
              <a:t>Language</a:t>
            </a:r>
            <a:endParaRPr sz="1800">
              <a:solidFill>
                <a:srgbClr val="00A58D"/>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1800"/>
              <a:buFont typeface="Arial"/>
              <a:buNone/>
            </a:pPr>
            <a:endParaRPr sz="1800" b="1" i="0" u="none" strike="noStrike" cap="none">
              <a:solidFill>
                <a:srgbClr val="00A58D"/>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1800"/>
              <a:buFont typeface="Arial"/>
              <a:buNone/>
            </a:pPr>
            <a:r>
              <a:rPr lang="en-GB" sz="1800" b="1" i="0" u="none" strike="noStrike" cap="none">
                <a:solidFill>
                  <a:srgbClr val="00A58D"/>
                </a:solidFill>
                <a:latin typeface="Roboto"/>
                <a:ea typeface="Roboto"/>
                <a:cs typeface="Roboto"/>
                <a:sym typeface="Roboto"/>
              </a:rPr>
              <a:t>Username</a:t>
            </a:r>
            <a:r>
              <a:rPr lang="en-GB" sz="1800" b="0" i="0" u="none" strike="noStrike" cap="none">
                <a:solidFill>
                  <a:schemeClr val="dk1"/>
                </a:solidFill>
                <a:latin typeface="Roboto"/>
                <a:ea typeface="Roboto"/>
                <a:cs typeface="Roboto"/>
                <a:sym typeface="Roboto"/>
              </a:rPr>
              <a:t> cannot be changed.</a:t>
            </a:r>
            <a:endParaRPr sz="1800" b="0" i="0" u="none" strike="noStrike" cap="none">
              <a:solidFill>
                <a:schemeClr val="dk1"/>
              </a:solidFill>
              <a:latin typeface="Roboto"/>
              <a:ea typeface="Roboto"/>
              <a:cs typeface="Roboto"/>
              <a:sym typeface="Roboto"/>
            </a:endParaRPr>
          </a:p>
          <a:p>
            <a:pPr marL="0" marR="0" lvl="0" indent="0" algn="just"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pic>
        <p:nvPicPr>
          <p:cNvPr id="292" name="Google Shape;292;g144087e33f5_0_53"/>
          <p:cNvPicPr preferRelativeResize="0"/>
          <p:nvPr/>
        </p:nvPicPr>
        <p:blipFill>
          <a:blip r:embed="rId3">
            <a:alphaModFix/>
          </a:blip>
          <a:stretch>
            <a:fillRect/>
          </a:stretch>
        </p:blipFill>
        <p:spPr>
          <a:xfrm>
            <a:off x="4427375" y="972900"/>
            <a:ext cx="7764624" cy="5872001"/>
          </a:xfrm>
          <a:prstGeom prst="rect">
            <a:avLst/>
          </a:prstGeom>
          <a:noFill/>
          <a:ln w="9525" cap="flat" cmpd="sng">
            <a:solidFill>
              <a:srgbClr val="00A58D"/>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1441ef8efe4_0_68"/>
          <p:cNvSpPr txBox="1"/>
          <p:nvPr/>
        </p:nvSpPr>
        <p:spPr>
          <a:xfrm>
            <a:off x="130205" y="4672475"/>
            <a:ext cx="119316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8" name="Google Shape;298;g1441ef8efe4_0_68"/>
          <p:cNvSpPr/>
          <p:nvPr/>
        </p:nvSpPr>
        <p:spPr>
          <a:xfrm>
            <a:off x="95883"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LIFE RIPARIAS early alert: more info</a:t>
            </a:r>
            <a:endParaRPr sz="1800" b="0" i="0" u="none" strike="noStrike" cap="none">
              <a:solidFill>
                <a:schemeClr val="dk1"/>
              </a:solidFill>
              <a:latin typeface="Arial"/>
              <a:ea typeface="Arial"/>
              <a:cs typeface="Arial"/>
              <a:sym typeface="Arial"/>
            </a:endParaRPr>
          </a:p>
        </p:txBody>
      </p:sp>
      <p:sp>
        <p:nvSpPr>
          <p:cNvPr id="299" name="Google Shape;299;g1441ef8efe4_0_68"/>
          <p:cNvSpPr txBox="1"/>
          <p:nvPr/>
        </p:nvSpPr>
        <p:spPr>
          <a:xfrm>
            <a:off x="130205" y="1243475"/>
            <a:ext cx="119316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en-GB" sz="1800" b="0" i="0" u="none" strike="noStrike" cap="none">
                <a:solidFill>
                  <a:schemeClr val="dk1"/>
                </a:solidFill>
                <a:latin typeface="Roboto"/>
                <a:ea typeface="Roboto"/>
                <a:cs typeface="Roboto"/>
                <a:sym typeface="Roboto"/>
              </a:rPr>
              <a:t>Please give a look to the “</a:t>
            </a:r>
            <a:r>
              <a:rPr lang="en-GB" sz="1800" b="1" i="0" u="sng" strike="noStrike" cap="none">
                <a:solidFill>
                  <a:srgbClr val="00A58D"/>
                </a:solidFill>
                <a:latin typeface="Roboto"/>
                <a:ea typeface="Roboto"/>
                <a:cs typeface="Roboto"/>
                <a:sym typeface="Roboto"/>
                <a:hlinkClick r:id="rId3">
                  <a:extLst>
                    <a:ext uri="{A12FA001-AC4F-418D-AE19-62706E023703}">
                      <ahyp:hlinkClr xmlns:ahyp="http://schemas.microsoft.com/office/drawing/2018/hyperlinkcolor" val="tx"/>
                    </a:ext>
                  </a:extLst>
                </a:hlinkClick>
              </a:rPr>
              <a:t>About this site</a:t>
            </a:r>
            <a:r>
              <a:rPr lang="en-GB" sz="1800" b="0" i="0" u="none" strike="noStrike" cap="none">
                <a:solidFill>
                  <a:schemeClr val="dk1"/>
                </a:solidFill>
                <a:latin typeface="Roboto"/>
                <a:ea typeface="Roboto"/>
                <a:cs typeface="Roboto"/>
                <a:sym typeface="Roboto"/>
              </a:rPr>
              <a:t>” page</a:t>
            </a:r>
            <a:endParaRPr sz="1800" b="0" i="0" u="none" strike="noStrike" cap="none">
              <a:solidFill>
                <a:schemeClr val="dk1"/>
              </a:solidFill>
              <a:latin typeface="Roboto"/>
              <a:ea typeface="Roboto"/>
              <a:cs typeface="Roboto"/>
              <a:sym typeface="Roboto"/>
            </a:endParaRPr>
          </a:p>
        </p:txBody>
      </p:sp>
      <p:pic>
        <p:nvPicPr>
          <p:cNvPr id="300" name="Google Shape;300;g1441ef8efe4_0_68"/>
          <p:cNvPicPr preferRelativeResize="0"/>
          <p:nvPr/>
        </p:nvPicPr>
        <p:blipFill>
          <a:blip r:embed="rId4">
            <a:alphaModFix/>
          </a:blip>
          <a:stretch>
            <a:fillRect/>
          </a:stretch>
        </p:blipFill>
        <p:spPr>
          <a:xfrm>
            <a:off x="1564113" y="1883350"/>
            <a:ext cx="9063773" cy="4319450"/>
          </a:xfrm>
          <a:prstGeom prst="rect">
            <a:avLst/>
          </a:prstGeom>
          <a:noFill/>
          <a:ln w="9525" cap="flat" cmpd="sng">
            <a:solidFill>
              <a:srgbClr val="00A58D"/>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4"/>
        <p:cNvGrpSpPr/>
        <p:nvPr/>
      </p:nvGrpSpPr>
      <p:grpSpPr>
        <a:xfrm>
          <a:off x="0" y="0"/>
          <a:ext cx="0" cy="0"/>
          <a:chOff x="0" y="0"/>
          <a:chExt cx="0" cy="0"/>
        </a:xfrm>
      </p:grpSpPr>
      <p:pic>
        <p:nvPicPr>
          <p:cNvPr id="305" name="Google Shape;305;g2901a6a2576_0_32"/>
          <p:cNvPicPr preferRelativeResize="0"/>
          <p:nvPr/>
        </p:nvPicPr>
        <p:blipFill>
          <a:blip r:embed="rId4">
            <a:alphaModFix/>
          </a:blip>
          <a:stretch>
            <a:fillRect/>
          </a:stretch>
        </p:blipFill>
        <p:spPr>
          <a:xfrm>
            <a:off x="9672022" y="3464025"/>
            <a:ext cx="1994776" cy="1108200"/>
          </a:xfrm>
          <a:prstGeom prst="rect">
            <a:avLst/>
          </a:prstGeom>
          <a:noFill/>
          <a:ln>
            <a:noFill/>
          </a:ln>
        </p:spPr>
      </p:pic>
      <p:sp>
        <p:nvSpPr>
          <p:cNvPr id="306" name="Google Shape;306;g2901a6a2576_0_32"/>
          <p:cNvSpPr txBox="1"/>
          <p:nvPr/>
        </p:nvSpPr>
        <p:spPr>
          <a:xfrm>
            <a:off x="3216000" y="276525"/>
            <a:ext cx="8194500" cy="337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Thank you!</a:t>
            </a:r>
            <a:endParaRPr sz="2800">
              <a:solidFill>
                <a:srgbClr val="00A58F"/>
              </a:solidFill>
              <a:latin typeface="Barlow Semi Condensed"/>
              <a:ea typeface="Barlow Semi Condensed"/>
              <a:cs typeface="Barlow Semi Condensed"/>
              <a:sym typeface="Barlow Semi Condensed"/>
            </a:endParaRPr>
          </a:p>
          <a:p>
            <a:pPr marL="0" marR="0" lvl="0" indent="0" algn="r" rtl="0">
              <a:lnSpc>
                <a:spcPct val="100000"/>
              </a:lnSpc>
              <a:spcBef>
                <a:spcPts val="0"/>
              </a:spcBef>
              <a:spcAft>
                <a:spcPts val="0"/>
              </a:spcAft>
              <a:buClr>
                <a:srgbClr val="00A58F"/>
              </a:buClr>
              <a:buSzPts val="2800"/>
              <a:buFont typeface="Barlow Semi Condensed"/>
              <a:buNone/>
            </a:pPr>
            <a:endParaRPr sz="2800">
              <a:solidFill>
                <a:srgbClr val="00A58F"/>
              </a:solidFill>
              <a:latin typeface="Barlow Semi Condensed"/>
              <a:ea typeface="Barlow Semi Condensed"/>
              <a:cs typeface="Barlow Semi Condensed"/>
              <a:sym typeface="Barlow Semi Condensed"/>
            </a:endParaRPr>
          </a:p>
          <a:p>
            <a:pPr marL="0" marR="0" lvl="0" indent="0" algn="r" rtl="0">
              <a:lnSpc>
                <a:spcPct val="100000"/>
              </a:lnSpc>
              <a:spcBef>
                <a:spcPts val="0"/>
              </a:spcBef>
              <a:spcAft>
                <a:spcPts val="0"/>
              </a:spcAft>
              <a:buClr>
                <a:srgbClr val="00A58F"/>
              </a:buClr>
              <a:buSzPts val="2800"/>
              <a:buFont typeface="Barlow Semi Condensed"/>
              <a:buNone/>
            </a:pPr>
            <a:endParaRPr sz="2800">
              <a:solidFill>
                <a:srgbClr val="00A58F"/>
              </a:solidFill>
              <a:latin typeface="Barlow Semi Condensed"/>
              <a:ea typeface="Barlow Semi Condensed"/>
              <a:cs typeface="Barlow Semi Condensed"/>
              <a:sym typeface="Barlow Semi Condensed"/>
            </a:endParaRPr>
          </a:p>
          <a:p>
            <a:pPr marL="0" marR="0" lvl="0" indent="0" algn="r" rtl="0">
              <a:lnSpc>
                <a:spcPct val="100000"/>
              </a:lnSpc>
              <a:spcBef>
                <a:spcPts val="0"/>
              </a:spcBef>
              <a:spcAft>
                <a:spcPts val="0"/>
              </a:spcAft>
              <a:buClr>
                <a:srgbClr val="00A58F"/>
              </a:buClr>
              <a:buSzPts val="2800"/>
              <a:buFont typeface="Barlow Semi Condensed"/>
              <a:buNone/>
            </a:pPr>
            <a:r>
              <a:rPr lang="en-GB" sz="1800">
                <a:solidFill>
                  <a:srgbClr val="222222"/>
                </a:solidFill>
                <a:latin typeface="Roboto"/>
                <a:ea typeface="Roboto"/>
                <a:cs typeface="Roboto"/>
                <a:sym typeface="Roboto"/>
              </a:rPr>
              <a:t>Damiano Oldoni</a:t>
            </a:r>
            <a:endParaRPr sz="1800">
              <a:solidFill>
                <a:srgbClr val="222222"/>
              </a:solidFill>
              <a:latin typeface="Roboto"/>
              <a:ea typeface="Roboto"/>
              <a:cs typeface="Roboto"/>
              <a:sym typeface="Roboto"/>
            </a:endParaRPr>
          </a:p>
          <a:p>
            <a:pPr marL="0" marR="0" lvl="0" indent="0" algn="r" rtl="0">
              <a:lnSpc>
                <a:spcPct val="100000"/>
              </a:lnSpc>
              <a:spcBef>
                <a:spcPts val="0"/>
              </a:spcBef>
              <a:spcAft>
                <a:spcPts val="0"/>
              </a:spcAft>
              <a:buClr>
                <a:srgbClr val="00A58F"/>
              </a:buClr>
              <a:buSzPts val="2800"/>
              <a:buFont typeface="Barlow Semi Condensed"/>
              <a:buNone/>
            </a:pPr>
            <a:r>
              <a:rPr lang="en-GB" sz="1800">
                <a:solidFill>
                  <a:srgbClr val="222222"/>
                </a:solidFill>
                <a:latin typeface="Roboto"/>
                <a:ea typeface="Roboto"/>
                <a:cs typeface="Roboto"/>
                <a:sym typeface="Roboto"/>
              </a:rPr>
              <a:t>Tim Adriaens</a:t>
            </a:r>
            <a:endParaRPr sz="1800">
              <a:solidFill>
                <a:srgbClr val="222222"/>
              </a:solidFill>
              <a:latin typeface="Roboto"/>
              <a:ea typeface="Roboto"/>
              <a:cs typeface="Roboto"/>
              <a:sym typeface="Roboto"/>
            </a:endParaRPr>
          </a:p>
          <a:p>
            <a:pPr marL="0" marR="0" lvl="0" indent="0" algn="r" rtl="0">
              <a:lnSpc>
                <a:spcPct val="100000"/>
              </a:lnSpc>
              <a:spcBef>
                <a:spcPts val="0"/>
              </a:spcBef>
              <a:spcAft>
                <a:spcPts val="0"/>
              </a:spcAft>
              <a:buClr>
                <a:srgbClr val="00A58F"/>
              </a:buClr>
              <a:buSzPts val="2800"/>
              <a:buFont typeface="Barlow Semi Condensed"/>
              <a:buNone/>
            </a:pPr>
            <a:r>
              <a:rPr lang="en-GB" sz="1800">
                <a:solidFill>
                  <a:srgbClr val="222222"/>
                </a:solidFill>
                <a:latin typeface="Roboto"/>
                <a:ea typeface="Roboto"/>
                <a:cs typeface="Roboto"/>
                <a:sym typeface="Roboto"/>
              </a:rPr>
              <a:t>Open Science Lab for biodiversity (</a:t>
            </a:r>
            <a:r>
              <a:rPr lang="en-GB" sz="1800" u="sng">
                <a:solidFill>
                  <a:srgbClr val="00A58D"/>
                </a:solidFill>
                <a:latin typeface="Roboto"/>
                <a:ea typeface="Roboto"/>
                <a:cs typeface="Roboto"/>
                <a:sym typeface="Roboto"/>
                <a:hlinkClick r:id="rId5">
                  <a:extLst>
                    <a:ext uri="{A12FA001-AC4F-418D-AE19-62706E023703}">
                      <ahyp:hlinkClr xmlns:ahyp="http://schemas.microsoft.com/office/drawing/2018/hyperlinkcolor" val="tx"/>
                    </a:ext>
                  </a:extLst>
                </a:hlinkClick>
              </a:rPr>
              <a:t>oscibio</a:t>
            </a:r>
            <a:r>
              <a:rPr lang="en-GB" sz="1800">
                <a:solidFill>
                  <a:srgbClr val="222222"/>
                </a:solidFill>
                <a:latin typeface="Roboto"/>
                <a:ea typeface="Roboto"/>
                <a:cs typeface="Roboto"/>
                <a:sym typeface="Roboto"/>
              </a:rPr>
              <a:t>)</a:t>
            </a:r>
            <a:endParaRPr sz="1800">
              <a:solidFill>
                <a:srgbClr val="222222"/>
              </a:solidFill>
              <a:latin typeface="Roboto"/>
              <a:ea typeface="Roboto"/>
              <a:cs typeface="Roboto"/>
              <a:sym typeface="Roboto"/>
            </a:endParaRPr>
          </a:p>
          <a:p>
            <a:pPr marL="0" marR="0" lvl="0" indent="0" algn="r" rtl="0">
              <a:lnSpc>
                <a:spcPct val="100000"/>
              </a:lnSpc>
              <a:spcBef>
                <a:spcPts val="0"/>
              </a:spcBef>
              <a:spcAft>
                <a:spcPts val="0"/>
              </a:spcAft>
              <a:buClr>
                <a:srgbClr val="00A58F"/>
              </a:buClr>
              <a:buSzPts val="2800"/>
              <a:buFont typeface="Barlow Semi Condensed"/>
              <a:buNone/>
            </a:pPr>
            <a:r>
              <a:rPr lang="en-GB" sz="1800">
                <a:solidFill>
                  <a:srgbClr val="222222"/>
                </a:solidFill>
                <a:latin typeface="Roboto"/>
                <a:ea typeface="Roboto"/>
                <a:cs typeface="Roboto"/>
                <a:sym typeface="Roboto"/>
              </a:rPr>
              <a:t>Research Institute for Nature and Forest (</a:t>
            </a:r>
            <a:r>
              <a:rPr lang="en-GB" sz="1800" u="sng">
                <a:solidFill>
                  <a:srgbClr val="00A58D"/>
                </a:solidFill>
                <a:latin typeface="Roboto"/>
                <a:ea typeface="Roboto"/>
                <a:cs typeface="Roboto"/>
                <a:sym typeface="Roboto"/>
                <a:hlinkClick r:id="rId6">
                  <a:extLst>
                    <a:ext uri="{A12FA001-AC4F-418D-AE19-62706E023703}">
                      <ahyp:hlinkClr xmlns:ahyp="http://schemas.microsoft.com/office/drawing/2018/hyperlinkcolor" val="tx"/>
                    </a:ext>
                  </a:extLst>
                </a:hlinkClick>
              </a:rPr>
              <a:t>INBO</a:t>
            </a:r>
            <a:r>
              <a:rPr lang="en-GB" sz="1800">
                <a:solidFill>
                  <a:srgbClr val="222222"/>
                </a:solidFill>
                <a:latin typeface="Roboto"/>
                <a:ea typeface="Roboto"/>
                <a:cs typeface="Roboto"/>
                <a:sym typeface="Roboto"/>
              </a:rPr>
              <a:t>)</a:t>
            </a:r>
            <a:endParaRPr sz="1800">
              <a:solidFill>
                <a:srgbClr val="222222"/>
              </a:solidFill>
              <a:latin typeface="Roboto"/>
              <a:ea typeface="Roboto"/>
              <a:cs typeface="Roboto"/>
              <a:sym typeface="Roboto"/>
            </a:endParaRPr>
          </a:p>
          <a:p>
            <a:pPr marL="0" marR="0" lvl="0" indent="0" algn="r" rtl="0">
              <a:lnSpc>
                <a:spcPct val="100000"/>
              </a:lnSpc>
              <a:spcBef>
                <a:spcPts val="0"/>
              </a:spcBef>
              <a:spcAft>
                <a:spcPts val="0"/>
              </a:spcAft>
              <a:buClr>
                <a:srgbClr val="00A58F"/>
              </a:buClr>
              <a:buSzPts val="2800"/>
              <a:buFont typeface="Barlow Semi Condensed"/>
              <a:buNone/>
            </a:pPr>
            <a:r>
              <a:rPr lang="en-GB" sz="1800">
                <a:solidFill>
                  <a:srgbClr val="222222"/>
                </a:solidFill>
                <a:latin typeface="Roboto"/>
                <a:ea typeface="Roboto"/>
                <a:cs typeface="Roboto"/>
                <a:sym typeface="Roboto"/>
              </a:rPr>
              <a:t>LIFE RIPARIAS </a:t>
            </a:r>
            <a:r>
              <a:rPr lang="en-GB" sz="1800" u="sng">
                <a:solidFill>
                  <a:srgbClr val="00A58D"/>
                </a:solidFill>
                <a:latin typeface="Roboto"/>
                <a:ea typeface="Roboto"/>
                <a:cs typeface="Roboto"/>
                <a:sym typeface="Roboto"/>
                <a:hlinkClick r:id="rId7">
                  <a:extLst>
                    <a:ext uri="{A12FA001-AC4F-418D-AE19-62706E023703}">
                      <ahyp:hlinkClr xmlns:ahyp="http://schemas.microsoft.com/office/drawing/2018/hyperlinkcolor" val="tx"/>
                    </a:ext>
                  </a:extLst>
                </a:hlinkClick>
              </a:rPr>
              <a:t>homepage</a:t>
            </a:r>
            <a:endParaRPr sz="1800">
              <a:solidFill>
                <a:srgbClr val="00A58D"/>
              </a:solidFill>
              <a:latin typeface="Roboto"/>
              <a:ea typeface="Roboto"/>
              <a:cs typeface="Roboto"/>
              <a:sym typeface="Roboto"/>
            </a:endParaRPr>
          </a:p>
          <a:p>
            <a:pPr marL="0" marR="0" lvl="0" indent="0" algn="r" rtl="0">
              <a:lnSpc>
                <a:spcPct val="100000"/>
              </a:lnSpc>
              <a:spcBef>
                <a:spcPts val="0"/>
              </a:spcBef>
              <a:spcAft>
                <a:spcPts val="0"/>
              </a:spcAft>
              <a:buClr>
                <a:srgbClr val="00A58F"/>
              </a:buClr>
              <a:buSzPts val="2800"/>
              <a:buFont typeface="Barlow Semi Condensed"/>
              <a:buNone/>
            </a:pPr>
            <a:r>
              <a:rPr lang="en-GB" sz="1800">
                <a:solidFill>
                  <a:schemeClr val="dk1"/>
                </a:solidFill>
                <a:latin typeface="Roboto"/>
                <a:ea typeface="Roboto"/>
                <a:cs typeface="Roboto"/>
                <a:sym typeface="Roboto"/>
              </a:rPr>
              <a:t>LIFE RIPARIAS </a:t>
            </a:r>
            <a:r>
              <a:rPr lang="en-GB" sz="1800" u="sng">
                <a:solidFill>
                  <a:srgbClr val="00A58D"/>
                </a:solidFill>
                <a:latin typeface="Roboto"/>
                <a:ea typeface="Roboto"/>
                <a:cs typeface="Roboto"/>
                <a:sym typeface="Roboto"/>
                <a:hlinkClick r:id="rId8">
                  <a:extLst>
                    <a:ext uri="{A12FA001-AC4F-418D-AE19-62706E023703}">
                      <ahyp:hlinkClr xmlns:ahyp="http://schemas.microsoft.com/office/drawing/2018/hyperlinkcolor" val="tx"/>
                    </a:ext>
                  </a:extLst>
                </a:hlinkClick>
              </a:rPr>
              <a:t>early alert tool</a:t>
            </a:r>
            <a:endParaRPr sz="1800">
              <a:solidFill>
                <a:srgbClr val="00A58D"/>
              </a:solidFill>
              <a:latin typeface="Roboto"/>
              <a:ea typeface="Roboto"/>
              <a:cs typeface="Roboto"/>
              <a:sym typeface="Roboto"/>
            </a:endParaRPr>
          </a:p>
        </p:txBody>
      </p:sp>
      <p:sp>
        <p:nvSpPr>
          <p:cNvPr id="307" name="Google Shape;307;g2901a6a2576_0_32"/>
          <p:cNvSpPr txBox="1"/>
          <p:nvPr/>
        </p:nvSpPr>
        <p:spPr>
          <a:xfrm>
            <a:off x="7532950" y="3649425"/>
            <a:ext cx="2139000" cy="73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Roboto"/>
                <a:ea typeface="Roboto"/>
                <a:cs typeface="Roboto"/>
                <a:sym typeface="Roboto"/>
              </a:rPr>
              <a:t>Slides: </a:t>
            </a:r>
            <a:r>
              <a:rPr lang="en-GB" sz="1800" u="sng">
                <a:solidFill>
                  <a:srgbClr val="00A58D"/>
                </a:solidFill>
                <a:latin typeface="Roboto"/>
                <a:ea typeface="Roboto"/>
                <a:cs typeface="Roboto"/>
                <a:sym typeface="Roboto"/>
                <a:hlinkClick r:id="rId9">
                  <a:extLst>
                    <a:ext uri="{A12FA001-AC4F-418D-AE19-62706E023703}">
                      <ahyp:hlinkClr xmlns:ahyp="http://schemas.microsoft.com/office/drawing/2018/hyperlinkcolor" val="tx"/>
                    </a:ext>
                  </a:extLst>
                </a:hlinkClick>
              </a:rPr>
              <a:t>pptx</a:t>
            </a:r>
            <a:r>
              <a:rPr lang="en-GB" sz="1800">
                <a:latin typeface="Roboto"/>
                <a:ea typeface="Roboto"/>
                <a:cs typeface="Roboto"/>
                <a:sym typeface="Roboto"/>
              </a:rPr>
              <a:t>, </a:t>
            </a:r>
            <a:r>
              <a:rPr lang="en-GB" sz="1800" u="sng">
                <a:solidFill>
                  <a:srgbClr val="00A58D"/>
                </a:solidFill>
                <a:latin typeface="Roboto"/>
                <a:ea typeface="Roboto"/>
                <a:cs typeface="Roboto"/>
                <a:sym typeface="Roboto"/>
                <a:hlinkClick r:id="rId10">
                  <a:extLst>
                    <a:ext uri="{A12FA001-AC4F-418D-AE19-62706E023703}">
                      <ahyp:hlinkClr xmlns:ahyp="http://schemas.microsoft.com/office/drawing/2018/hyperlinkcolor" val="tx"/>
                    </a:ext>
                  </a:extLst>
                </a:hlinkClick>
              </a:rPr>
              <a:t>pdf</a:t>
            </a:r>
            <a:endParaRPr sz="1800">
              <a:solidFill>
                <a:srgbClr val="00A58D"/>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14ffa366cb1_4_15"/>
          <p:cNvSpPr/>
          <p:nvPr/>
        </p:nvSpPr>
        <p:spPr>
          <a:xfrm>
            <a:off x="97200"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The current early warning system</a:t>
            </a:r>
            <a:endParaRPr sz="1800" b="0" i="0" u="none" strike="noStrike" cap="none">
              <a:solidFill>
                <a:schemeClr val="dk1"/>
              </a:solidFill>
              <a:latin typeface="Arial"/>
              <a:ea typeface="Arial"/>
              <a:cs typeface="Arial"/>
              <a:sym typeface="Arial"/>
            </a:endParaRPr>
          </a:p>
        </p:txBody>
      </p:sp>
      <p:pic>
        <p:nvPicPr>
          <p:cNvPr id="102" name="Google Shape;102;g14ffa366cb1_4_15"/>
          <p:cNvPicPr preferRelativeResize="0"/>
          <p:nvPr/>
        </p:nvPicPr>
        <p:blipFill rotWithShape="1">
          <a:blip r:embed="rId3">
            <a:alphaModFix/>
          </a:blip>
          <a:srcRect/>
          <a:stretch/>
        </p:blipFill>
        <p:spPr>
          <a:xfrm>
            <a:off x="4954499" y="1100800"/>
            <a:ext cx="7016926" cy="4876151"/>
          </a:xfrm>
          <a:prstGeom prst="rect">
            <a:avLst/>
          </a:prstGeom>
          <a:noFill/>
          <a:ln w="9525" cap="flat" cmpd="sng">
            <a:solidFill>
              <a:srgbClr val="00A58D"/>
            </a:solidFill>
            <a:prstDash val="solid"/>
            <a:round/>
            <a:headEnd type="none" w="sm" len="sm"/>
            <a:tailEnd type="none" w="sm" len="sm"/>
          </a:ln>
          <a:effectLst>
            <a:outerShdw blurRad="57150" dist="19050" dir="5400000" algn="bl" rotWithShape="0">
              <a:srgbClr val="000000">
                <a:alpha val="49803"/>
              </a:srgbClr>
            </a:outerShdw>
          </a:effectLst>
        </p:spPr>
      </p:pic>
      <p:sp>
        <p:nvSpPr>
          <p:cNvPr id="103" name="Google Shape;103;g14ffa366cb1_4_15"/>
          <p:cNvSpPr txBox="1"/>
          <p:nvPr/>
        </p:nvSpPr>
        <p:spPr>
          <a:xfrm>
            <a:off x="440699" y="1303300"/>
            <a:ext cx="4216800" cy="367020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15000"/>
              </a:lnSpc>
              <a:spcBef>
                <a:spcPts val="0"/>
              </a:spcBef>
              <a:spcAft>
                <a:spcPts val="0"/>
              </a:spcAft>
              <a:buClr>
                <a:srgbClr val="00A58D"/>
              </a:buClr>
              <a:buSzPts val="2016"/>
              <a:buFont typeface="Roboto"/>
              <a:buChar char="-"/>
            </a:pPr>
            <a:r>
              <a:rPr lang="en-GB" sz="1800" b="1" i="0" u="none" strike="noStrike" cap="none">
                <a:solidFill>
                  <a:srgbClr val="00A58D"/>
                </a:solidFill>
                <a:latin typeface="Roboto"/>
                <a:ea typeface="Roboto"/>
                <a:cs typeface="Roboto"/>
                <a:sym typeface="Roboto"/>
              </a:rPr>
              <a:t>Single-datasource</a:t>
            </a:r>
            <a:r>
              <a:rPr lang="en-GB" sz="1800" b="0" i="0" u="none" strike="noStrike" cap="none">
                <a:solidFill>
                  <a:schemeClr val="dk1"/>
                </a:solidFill>
                <a:latin typeface="Roboto"/>
                <a:ea typeface="Roboto"/>
                <a:cs typeface="Roboto"/>
                <a:sym typeface="Roboto"/>
              </a:rPr>
              <a:t>: waarnemingen.be (citizen science)</a:t>
            </a:r>
            <a:endParaRPr sz="1800" b="0" i="0" u="none" strike="noStrike" cap="none">
              <a:solidFill>
                <a:schemeClr val="dk1"/>
              </a:solidFill>
              <a:latin typeface="Roboto"/>
              <a:ea typeface="Roboto"/>
              <a:cs typeface="Roboto"/>
              <a:sym typeface="Roboto"/>
            </a:endParaRPr>
          </a:p>
          <a:p>
            <a:pPr marL="342900" marR="0" lvl="0" indent="-342900" algn="just" rtl="0">
              <a:lnSpc>
                <a:spcPct val="115000"/>
              </a:lnSpc>
              <a:spcBef>
                <a:spcPts val="0"/>
              </a:spcBef>
              <a:spcAft>
                <a:spcPts val="0"/>
              </a:spcAft>
              <a:buClr>
                <a:srgbClr val="00A58D"/>
              </a:buClr>
              <a:buSzPts val="2016"/>
              <a:buFont typeface="Roboto"/>
              <a:buChar char="-"/>
            </a:pPr>
            <a:r>
              <a:rPr lang="en-GB" sz="1800" b="1" i="0" u="none" strike="noStrike" cap="none">
                <a:solidFill>
                  <a:srgbClr val="00A58D"/>
                </a:solidFill>
                <a:latin typeface="Roboto"/>
                <a:ea typeface="Roboto"/>
                <a:cs typeface="Roboto"/>
                <a:sym typeface="Roboto"/>
              </a:rPr>
              <a:t>Individual species alerts</a:t>
            </a:r>
            <a:endParaRPr sz="1800" b="1" i="0" u="none" strike="noStrike" cap="none">
              <a:solidFill>
                <a:srgbClr val="00A58D"/>
              </a:solidFill>
              <a:latin typeface="Roboto"/>
              <a:ea typeface="Roboto"/>
              <a:cs typeface="Roboto"/>
              <a:sym typeface="Roboto"/>
            </a:endParaRPr>
          </a:p>
          <a:p>
            <a:pPr marL="342900" marR="0" lvl="0" indent="-342900" algn="just" rtl="0">
              <a:lnSpc>
                <a:spcPct val="115000"/>
              </a:lnSpc>
              <a:spcBef>
                <a:spcPts val="0"/>
              </a:spcBef>
              <a:spcAft>
                <a:spcPts val="0"/>
              </a:spcAft>
              <a:buClr>
                <a:srgbClr val="00A58D"/>
              </a:buClr>
              <a:buSzPts val="2016"/>
              <a:buFont typeface="Roboto"/>
              <a:buChar char="-"/>
            </a:pPr>
            <a:r>
              <a:rPr lang="en-GB" sz="1800" b="1" i="0" u="none" strike="noStrike" cap="none">
                <a:solidFill>
                  <a:srgbClr val="00A58D"/>
                </a:solidFill>
                <a:latin typeface="Roboto"/>
                <a:ea typeface="Roboto"/>
                <a:cs typeface="Roboto"/>
                <a:sym typeface="Roboto"/>
              </a:rPr>
              <a:t>Batch species alerts</a:t>
            </a:r>
            <a:r>
              <a:rPr lang="en-GB" sz="1800" b="0" i="0" u="none" strike="noStrike" cap="none">
                <a:solidFill>
                  <a:schemeClr val="dk1"/>
                </a:solidFill>
                <a:latin typeface="Roboto"/>
                <a:ea typeface="Roboto"/>
                <a:cs typeface="Roboto"/>
                <a:sym typeface="Roboto"/>
              </a:rPr>
              <a:t>: </a:t>
            </a:r>
            <a:endParaRPr sz="1800" b="0" i="0" u="none" strike="noStrike" cap="none">
              <a:solidFill>
                <a:schemeClr val="dk1"/>
              </a:solidFill>
              <a:latin typeface="Roboto"/>
              <a:ea typeface="Roboto"/>
              <a:cs typeface="Roboto"/>
              <a:sym typeface="Roboto"/>
            </a:endParaRPr>
          </a:p>
          <a:p>
            <a:pPr marL="914400" marR="0" lvl="1" indent="-342900" algn="just" rtl="0">
              <a:lnSpc>
                <a:spcPct val="115000"/>
              </a:lnSpc>
              <a:spcBef>
                <a:spcPts val="0"/>
              </a:spcBef>
              <a:spcAft>
                <a:spcPts val="0"/>
              </a:spcAft>
              <a:buClr>
                <a:schemeClr val="dk1"/>
              </a:buClr>
              <a:buSzPts val="1800"/>
              <a:buFont typeface="Roboto"/>
              <a:buChar char="○"/>
            </a:pPr>
            <a:r>
              <a:rPr lang="en-GB" sz="1800" b="0" i="0" u="none" strike="noStrike" cap="none">
                <a:solidFill>
                  <a:schemeClr val="dk1"/>
                </a:solidFill>
                <a:latin typeface="Roboto"/>
                <a:ea typeface="Roboto"/>
                <a:cs typeface="Roboto"/>
                <a:sym typeface="Roboto"/>
              </a:rPr>
              <a:t>Union List species</a:t>
            </a:r>
            <a:endParaRPr sz="1800" b="0" i="0" u="none" strike="noStrike" cap="none">
              <a:solidFill>
                <a:schemeClr val="dk1"/>
              </a:solidFill>
              <a:latin typeface="Roboto"/>
              <a:ea typeface="Roboto"/>
              <a:cs typeface="Roboto"/>
              <a:sym typeface="Roboto"/>
            </a:endParaRPr>
          </a:p>
          <a:p>
            <a:pPr marL="1371600" marR="0" lvl="2" indent="-342900" algn="just" rtl="0">
              <a:lnSpc>
                <a:spcPct val="115000"/>
              </a:lnSpc>
              <a:spcBef>
                <a:spcPts val="0"/>
              </a:spcBef>
              <a:spcAft>
                <a:spcPts val="0"/>
              </a:spcAft>
              <a:buClr>
                <a:schemeClr val="dk1"/>
              </a:buClr>
              <a:buSzPts val="1800"/>
              <a:buFont typeface="Roboto"/>
              <a:buChar char="■"/>
            </a:pPr>
            <a:r>
              <a:rPr lang="en-GB" sz="1800" b="0" i="0" u="none" strike="noStrike" cap="none">
                <a:solidFill>
                  <a:schemeClr val="dk1"/>
                </a:solidFill>
                <a:latin typeface="Roboto"/>
                <a:ea typeface="Roboto"/>
                <a:cs typeface="Roboto"/>
                <a:sym typeface="Roboto"/>
              </a:rPr>
              <a:t>(3rd update)</a:t>
            </a:r>
            <a:endParaRPr sz="1800" b="0" i="0" u="none" strike="noStrike" cap="none">
              <a:solidFill>
                <a:schemeClr val="dk1"/>
              </a:solidFill>
              <a:latin typeface="Roboto"/>
              <a:ea typeface="Roboto"/>
              <a:cs typeface="Roboto"/>
              <a:sym typeface="Roboto"/>
            </a:endParaRPr>
          </a:p>
          <a:p>
            <a:pPr marL="914400" marR="0" lvl="1" indent="-342900" algn="just" rtl="0">
              <a:lnSpc>
                <a:spcPct val="115000"/>
              </a:lnSpc>
              <a:spcBef>
                <a:spcPts val="0"/>
              </a:spcBef>
              <a:spcAft>
                <a:spcPts val="0"/>
              </a:spcAft>
              <a:buClr>
                <a:schemeClr val="dk1"/>
              </a:buClr>
              <a:buSzPts val="1800"/>
              <a:buFont typeface="Roboto"/>
              <a:buChar char="○"/>
            </a:pPr>
            <a:r>
              <a:rPr lang="en-GB" sz="1800" b="0" i="0" u="none" strike="noStrike" cap="none">
                <a:solidFill>
                  <a:schemeClr val="dk1"/>
                </a:solidFill>
                <a:latin typeface="Roboto"/>
                <a:ea typeface="Roboto"/>
                <a:cs typeface="Roboto"/>
                <a:sym typeface="Roboto"/>
              </a:rPr>
              <a:t>Emerging aliens (ISEIA)</a:t>
            </a:r>
            <a:endParaRPr sz="1800" b="0" i="0" u="none" strike="noStrike" cap="none">
              <a:solidFill>
                <a:schemeClr val="dk1"/>
              </a:solidFill>
              <a:latin typeface="Roboto"/>
              <a:ea typeface="Roboto"/>
              <a:cs typeface="Roboto"/>
              <a:sym typeface="Roboto"/>
            </a:endParaRPr>
          </a:p>
          <a:p>
            <a:pPr marL="914400" marR="0" lvl="1" indent="-342900" algn="just" rtl="0">
              <a:lnSpc>
                <a:spcPct val="115000"/>
              </a:lnSpc>
              <a:spcBef>
                <a:spcPts val="0"/>
              </a:spcBef>
              <a:spcAft>
                <a:spcPts val="0"/>
              </a:spcAft>
              <a:buClr>
                <a:schemeClr val="dk1"/>
              </a:buClr>
              <a:buSzPts val="1800"/>
              <a:buFont typeface="Roboto"/>
              <a:buChar char="○"/>
            </a:pPr>
            <a:r>
              <a:rPr lang="en-GB" sz="1800" b="0" i="0" u="none" strike="noStrike" cap="none">
                <a:solidFill>
                  <a:schemeClr val="dk1"/>
                </a:solidFill>
                <a:latin typeface="Roboto"/>
                <a:ea typeface="Roboto"/>
                <a:cs typeface="Roboto"/>
                <a:sym typeface="Roboto"/>
              </a:rPr>
              <a:t>Established aliens (ISEIA)</a:t>
            </a:r>
            <a:endParaRPr sz="1800" b="0" i="0" u="none" strike="noStrike" cap="none">
              <a:solidFill>
                <a:schemeClr val="dk1"/>
              </a:solidFill>
              <a:latin typeface="Roboto"/>
              <a:ea typeface="Roboto"/>
              <a:cs typeface="Roboto"/>
              <a:sym typeface="Roboto"/>
            </a:endParaRPr>
          </a:p>
          <a:p>
            <a:pPr marL="914400" marR="0" lvl="1" indent="-342900" algn="just" rtl="0">
              <a:lnSpc>
                <a:spcPct val="115000"/>
              </a:lnSpc>
              <a:spcBef>
                <a:spcPts val="0"/>
              </a:spcBef>
              <a:spcAft>
                <a:spcPts val="0"/>
              </a:spcAft>
              <a:buClr>
                <a:schemeClr val="dk1"/>
              </a:buClr>
              <a:buSzPts val="1800"/>
              <a:buFont typeface="Roboto"/>
              <a:buChar char="○"/>
            </a:pPr>
            <a:r>
              <a:rPr lang="en-GB" sz="1800" b="0" i="0" u="none" strike="noStrike" cap="none">
                <a:solidFill>
                  <a:schemeClr val="dk1"/>
                </a:solidFill>
                <a:latin typeface="Roboto"/>
                <a:ea typeface="Roboto"/>
                <a:cs typeface="Roboto"/>
                <a:sym typeface="Roboto"/>
              </a:rPr>
              <a:t>Alert list aliens</a:t>
            </a:r>
            <a:endParaRPr sz="1800" b="0" i="0" u="none" strike="noStrike" cap="none">
              <a:solidFill>
                <a:schemeClr val="dk1"/>
              </a:solidFill>
              <a:latin typeface="Roboto"/>
              <a:ea typeface="Roboto"/>
              <a:cs typeface="Roboto"/>
              <a:sym typeface="Roboto"/>
            </a:endParaRPr>
          </a:p>
          <a:p>
            <a:pPr marL="1371600" marR="0" lvl="2" indent="-342900" algn="just" rtl="0">
              <a:lnSpc>
                <a:spcPct val="115000"/>
              </a:lnSpc>
              <a:spcBef>
                <a:spcPts val="0"/>
              </a:spcBef>
              <a:spcAft>
                <a:spcPts val="0"/>
              </a:spcAft>
              <a:buClr>
                <a:schemeClr val="dk1"/>
              </a:buClr>
              <a:buSzPts val="1800"/>
              <a:buFont typeface="Roboto"/>
              <a:buChar char="■"/>
            </a:pPr>
            <a:r>
              <a:rPr lang="en-GB" sz="1800" b="0" i="0" u="none" strike="noStrike" cap="none">
                <a:solidFill>
                  <a:schemeClr val="dk1"/>
                </a:solidFill>
                <a:latin typeface="Roboto"/>
                <a:ea typeface="Roboto"/>
                <a:cs typeface="Roboto"/>
                <a:sym typeface="Roboto"/>
              </a:rPr>
              <a:t>ISEIA</a:t>
            </a:r>
            <a:endParaRPr sz="1800" b="0" i="0" u="none" strike="noStrike" cap="none">
              <a:solidFill>
                <a:schemeClr val="dk1"/>
              </a:solidFill>
              <a:latin typeface="Roboto"/>
              <a:ea typeface="Roboto"/>
              <a:cs typeface="Roboto"/>
              <a:sym typeface="Roboto"/>
            </a:endParaRPr>
          </a:p>
          <a:p>
            <a:pPr marL="1371600" marR="0" lvl="2" indent="-342900" algn="just" rtl="0">
              <a:lnSpc>
                <a:spcPct val="115000"/>
              </a:lnSpc>
              <a:spcBef>
                <a:spcPts val="0"/>
              </a:spcBef>
              <a:spcAft>
                <a:spcPts val="0"/>
              </a:spcAft>
              <a:buClr>
                <a:schemeClr val="dk1"/>
              </a:buClr>
              <a:buSzPts val="1800"/>
              <a:buFont typeface="Roboto"/>
              <a:buChar char="■"/>
            </a:pPr>
            <a:r>
              <a:rPr lang="en-GB" sz="1800" b="0" i="0" u="none" strike="noStrike" cap="none">
                <a:solidFill>
                  <a:schemeClr val="dk1"/>
                </a:solidFill>
                <a:latin typeface="Roboto"/>
                <a:ea typeface="Roboto"/>
                <a:cs typeface="Roboto"/>
                <a:sym typeface="Roboto"/>
              </a:rPr>
              <a:t>DUNIAS alert list</a:t>
            </a:r>
            <a:endParaRPr sz="1800" b="0" i="0" u="none" strike="noStrike" cap="none">
              <a:solidFill>
                <a:schemeClr val="dk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14ffa366cb1_4_9"/>
          <p:cNvSpPr/>
          <p:nvPr/>
        </p:nvSpPr>
        <p:spPr>
          <a:xfrm>
            <a:off x="97200"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What about the other data sources</a:t>
            </a:r>
            <a:endParaRPr sz="1800" b="0" i="0" u="none" strike="noStrike" cap="none">
              <a:solidFill>
                <a:schemeClr val="dk1"/>
              </a:solidFill>
              <a:latin typeface="Arial"/>
              <a:ea typeface="Arial"/>
              <a:cs typeface="Arial"/>
              <a:sym typeface="Arial"/>
            </a:endParaRPr>
          </a:p>
        </p:txBody>
      </p:sp>
      <p:pic>
        <p:nvPicPr>
          <p:cNvPr id="109" name="Google Shape;109;g14ffa366cb1_4_9"/>
          <p:cNvPicPr preferRelativeResize="0"/>
          <p:nvPr/>
        </p:nvPicPr>
        <p:blipFill rotWithShape="1">
          <a:blip r:embed="rId3">
            <a:alphaModFix/>
          </a:blip>
          <a:srcRect/>
          <a:stretch/>
        </p:blipFill>
        <p:spPr>
          <a:xfrm>
            <a:off x="6590775" y="379724"/>
            <a:ext cx="5431224" cy="5688400"/>
          </a:xfrm>
          <a:prstGeom prst="rect">
            <a:avLst/>
          </a:prstGeom>
          <a:noFill/>
          <a:ln w="9525" cap="flat" cmpd="sng">
            <a:solidFill>
              <a:srgbClr val="00A58D"/>
            </a:solidFill>
            <a:prstDash val="solid"/>
            <a:miter lim="800000"/>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14ffa366cb1_4_55"/>
          <p:cNvSpPr/>
          <p:nvPr/>
        </p:nvSpPr>
        <p:spPr>
          <a:xfrm>
            <a:off x="97200"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Other data sources</a:t>
            </a:r>
            <a:endParaRPr sz="1800" b="0" i="0" u="none" strike="noStrike" cap="none">
              <a:solidFill>
                <a:schemeClr val="dk1"/>
              </a:solidFill>
              <a:latin typeface="Arial"/>
              <a:ea typeface="Arial"/>
              <a:cs typeface="Arial"/>
              <a:sym typeface="Arial"/>
            </a:endParaRPr>
          </a:p>
        </p:txBody>
      </p:sp>
      <p:pic>
        <p:nvPicPr>
          <p:cNvPr id="115" name="Google Shape;115;g14ffa366cb1_4_55"/>
          <p:cNvPicPr preferRelativeResize="0"/>
          <p:nvPr/>
        </p:nvPicPr>
        <p:blipFill rotWithShape="1">
          <a:blip r:embed="rId3">
            <a:alphaModFix/>
          </a:blip>
          <a:srcRect/>
          <a:stretch/>
        </p:blipFill>
        <p:spPr>
          <a:xfrm>
            <a:off x="6885000" y="97325"/>
            <a:ext cx="5089075" cy="6123300"/>
          </a:xfrm>
          <a:prstGeom prst="rect">
            <a:avLst/>
          </a:prstGeom>
          <a:noFill/>
          <a:ln>
            <a:noFill/>
          </a:ln>
          <a:effectLst>
            <a:outerShdw blurRad="57150" dist="19050" dir="5400000" algn="bl" rotWithShape="0">
              <a:srgbClr val="000000">
                <a:alpha val="49803"/>
              </a:srgbClr>
            </a:outerShdw>
          </a:effectLst>
        </p:spPr>
      </p:pic>
      <p:pic>
        <p:nvPicPr>
          <p:cNvPr id="116" name="Google Shape;116;g14ffa366cb1_4_55"/>
          <p:cNvPicPr preferRelativeResize="0"/>
          <p:nvPr/>
        </p:nvPicPr>
        <p:blipFill rotWithShape="1">
          <a:blip r:embed="rId4">
            <a:alphaModFix/>
          </a:blip>
          <a:srcRect/>
          <a:stretch/>
        </p:blipFill>
        <p:spPr>
          <a:xfrm>
            <a:off x="2776097" y="1181800"/>
            <a:ext cx="3496802" cy="5038826"/>
          </a:xfrm>
          <a:prstGeom prst="rect">
            <a:avLst/>
          </a:prstGeom>
          <a:noFill/>
          <a:ln w="19050" cap="flat" cmpd="sng">
            <a:solidFill>
              <a:srgbClr val="00A58D"/>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1441ef8efe4_0_117"/>
          <p:cNvSpPr/>
          <p:nvPr/>
        </p:nvSpPr>
        <p:spPr>
          <a:xfrm>
            <a:off x="95883" y="1728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LIFE RIPARIAS early alert: the data workflow</a:t>
            </a:r>
            <a:endParaRPr sz="1800" b="0" i="0" u="none" strike="noStrike" cap="none">
              <a:solidFill>
                <a:schemeClr val="dk1"/>
              </a:solidFill>
              <a:latin typeface="Arial"/>
              <a:ea typeface="Arial"/>
              <a:cs typeface="Arial"/>
              <a:sym typeface="Arial"/>
            </a:endParaRPr>
          </a:p>
        </p:txBody>
      </p:sp>
      <p:pic>
        <p:nvPicPr>
          <p:cNvPr id="122" name="Google Shape;122;g1441ef8efe4_0_117"/>
          <p:cNvPicPr preferRelativeResize="0"/>
          <p:nvPr/>
        </p:nvPicPr>
        <p:blipFill rotWithShape="1">
          <a:blip r:embed="rId3">
            <a:alphaModFix/>
          </a:blip>
          <a:srcRect/>
          <a:stretch/>
        </p:blipFill>
        <p:spPr>
          <a:xfrm>
            <a:off x="2006350" y="1181800"/>
            <a:ext cx="8179290" cy="5112050"/>
          </a:xfrm>
          <a:prstGeom prst="rect">
            <a:avLst/>
          </a:prstGeom>
          <a:noFill/>
          <a:ln>
            <a:noFill/>
          </a:ln>
        </p:spPr>
      </p:pic>
      <p:sp>
        <p:nvSpPr>
          <p:cNvPr id="123" name="Google Shape;123;g1441ef8efe4_0_117"/>
          <p:cNvSpPr/>
          <p:nvPr/>
        </p:nvSpPr>
        <p:spPr>
          <a:xfrm>
            <a:off x="6056125" y="1920250"/>
            <a:ext cx="3854700" cy="2785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g1441ef8efe4_0_117"/>
          <p:cNvSpPr/>
          <p:nvPr/>
        </p:nvSpPr>
        <p:spPr>
          <a:xfrm>
            <a:off x="8567225" y="1202800"/>
            <a:ext cx="1343700" cy="633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5" name="Google Shape;125;g1441ef8efe4_0_117"/>
          <p:cNvPicPr preferRelativeResize="0"/>
          <p:nvPr/>
        </p:nvPicPr>
        <p:blipFill rotWithShape="1">
          <a:blip r:embed="rId4">
            <a:alphaModFix/>
          </a:blip>
          <a:srcRect/>
          <a:stretch/>
        </p:blipFill>
        <p:spPr>
          <a:xfrm>
            <a:off x="456529" y="1083880"/>
            <a:ext cx="1105625" cy="468725"/>
          </a:xfrm>
          <a:prstGeom prst="rect">
            <a:avLst/>
          </a:prstGeom>
          <a:noFill/>
          <a:ln>
            <a:noFill/>
          </a:ln>
        </p:spPr>
      </p:pic>
      <p:pic>
        <p:nvPicPr>
          <p:cNvPr id="126" name="Google Shape;126;g1441ef8efe4_0_117"/>
          <p:cNvPicPr preferRelativeResize="0"/>
          <p:nvPr/>
        </p:nvPicPr>
        <p:blipFill rotWithShape="1">
          <a:blip r:embed="rId5">
            <a:alphaModFix/>
          </a:blip>
          <a:srcRect/>
          <a:stretch/>
        </p:blipFill>
        <p:spPr>
          <a:xfrm>
            <a:off x="182677" y="1637400"/>
            <a:ext cx="1653323" cy="468725"/>
          </a:xfrm>
          <a:prstGeom prst="rect">
            <a:avLst/>
          </a:prstGeom>
          <a:noFill/>
          <a:ln>
            <a:noFill/>
          </a:ln>
        </p:spPr>
      </p:pic>
      <p:pic>
        <p:nvPicPr>
          <p:cNvPr id="127" name="Google Shape;127;g1441ef8efe4_0_117"/>
          <p:cNvPicPr preferRelativeResize="0"/>
          <p:nvPr/>
        </p:nvPicPr>
        <p:blipFill rotWithShape="1">
          <a:blip r:embed="rId6">
            <a:alphaModFix/>
          </a:blip>
          <a:srcRect/>
          <a:stretch/>
        </p:blipFill>
        <p:spPr>
          <a:xfrm>
            <a:off x="517965" y="2106113"/>
            <a:ext cx="847725" cy="1114425"/>
          </a:xfrm>
          <a:prstGeom prst="rect">
            <a:avLst/>
          </a:prstGeom>
          <a:noFill/>
          <a:ln>
            <a:noFill/>
          </a:ln>
        </p:spPr>
      </p:pic>
      <p:pic>
        <p:nvPicPr>
          <p:cNvPr id="128" name="Google Shape;128;g1441ef8efe4_0_117"/>
          <p:cNvPicPr preferRelativeResize="0"/>
          <p:nvPr/>
        </p:nvPicPr>
        <p:blipFill rotWithShape="1">
          <a:blip r:embed="rId7">
            <a:alphaModFix/>
          </a:blip>
          <a:srcRect/>
          <a:stretch/>
        </p:blipFill>
        <p:spPr>
          <a:xfrm>
            <a:off x="269988" y="3325501"/>
            <a:ext cx="1343701" cy="341978"/>
          </a:xfrm>
          <a:prstGeom prst="rect">
            <a:avLst/>
          </a:prstGeom>
          <a:noFill/>
          <a:ln>
            <a:noFill/>
          </a:ln>
        </p:spPr>
      </p:pic>
      <p:sp>
        <p:nvSpPr>
          <p:cNvPr id="129" name="Google Shape;129;g1441ef8efe4_0_117"/>
          <p:cNvSpPr/>
          <p:nvPr/>
        </p:nvSpPr>
        <p:spPr>
          <a:xfrm>
            <a:off x="95875" y="1068850"/>
            <a:ext cx="1834500" cy="4398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0" name="Google Shape;130;g1441ef8efe4_0_117"/>
          <p:cNvPicPr preferRelativeResize="0"/>
          <p:nvPr/>
        </p:nvPicPr>
        <p:blipFill rotWithShape="1">
          <a:blip r:embed="rId8">
            <a:alphaModFix/>
          </a:blip>
          <a:srcRect/>
          <a:stretch/>
        </p:blipFill>
        <p:spPr>
          <a:xfrm>
            <a:off x="182675" y="3855126"/>
            <a:ext cx="1653325" cy="560301"/>
          </a:xfrm>
          <a:prstGeom prst="rect">
            <a:avLst/>
          </a:prstGeom>
          <a:noFill/>
          <a:ln>
            <a:noFill/>
          </a:ln>
        </p:spPr>
      </p:pic>
      <p:pic>
        <p:nvPicPr>
          <p:cNvPr id="131" name="Google Shape;131;g1441ef8efe4_0_117"/>
          <p:cNvPicPr preferRelativeResize="0"/>
          <p:nvPr/>
        </p:nvPicPr>
        <p:blipFill rotWithShape="1">
          <a:blip r:embed="rId9">
            <a:alphaModFix/>
          </a:blip>
          <a:srcRect/>
          <a:stretch/>
        </p:blipFill>
        <p:spPr>
          <a:xfrm>
            <a:off x="117768" y="4886850"/>
            <a:ext cx="1783155" cy="341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14ffa366cb1_4_41"/>
          <p:cNvSpPr/>
          <p:nvPr/>
        </p:nvSpPr>
        <p:spPr>
          <a:xfrm>
            <a:off x="95883" y="174325"/>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GBIF Alert: what is it?</a:t>
            </a:r>
            <a:endParaRPr sz="1800" b="0" i="0" u="none" strike="noStrike" cap="none">
              <a:solidFill>
                <a:schemeClr val="dk1"/>
              </a:solidFill>
              <a:latin typeface="Arial"/>
              <a:ea typeface="Arial"/>
              <a:cs typeface="Arial"/>
              <a:sym typeface="Arial"/>
            </a:endParaRPr>
          </a:p>
        </p:txBody>
      </p:sp>
      <p:sp>
        <p:nvSpPr>
          <p:cNvPr id="137" name="Google Shape;137;g14ffa366cb1_4_41"/>
          <p:cNvSpPr txBox="1"/>
          <p:nvPr/>
        </p:nvSpPr>
        <p:spPr>
          <a:xfrm>
            <a:off x="130205" y="1243475"/>
            <a:ext cx="11931600" cy="24927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200"/>
              <a:buFont typeface="Arial"/>
              <a:buNone/>
            </a:pPr>
            <a:r>
              <a:rPr lang="en-GB" sz="2200" b="1" u="sng">
                <a:solidFill>
                  <a:srgbClr val="00A58D"/>
                </a:solidFill>
                <a:latin typeface="Roboto"/>
                <a:ea typeface="Roboto"/>
                <a:cs typeface="Roboto"/>
                <a:sym typeface="Roboto"/>
                <a:hlinkClick r:id="rId3">
                  <a:extLst>
                    <a:ext uri="{A12FA001-AC4F-418D-AE19-62706E023703}">
                      <ahyp:hlinkClr xmlns:ahyp="http://schemas.microsoft.com/office/drawing/2018/hyperlinkcolor" val="tx"/>
                    </a:ext>
                  </a:extLst>
                </a:hlinkClick>
              </a:rPr>
              <a:t>GBIF Alert</a:t>
            </a:r>
            <a:r>
              <a:rPr lang="en-GB" sz="2200">
                <a:solidFill>
                  <a:schemeClr val="dk1"/>
                </a:solidFill>
                <a:latin typeface="Roboto"/>
                <a:ea typeface="Roboto"/>
                <a:cs typeface="Roboto"/>
                <a:sym typeface="Roboto"/>
              </a:rPr>
              <a:t> is a </a:t>
            </a:r>
            <a:r>
              <a:rPr lang="en-GB" sz="2200" b="1">
                <a:solidFill>
                  <a:srgbClr val="00A58D"/>
                </a:solidFill>
                <a:latin typeface="Roboto"/>
                <a:ea typeface="Roboto"/>
                <a:cs typeface="Roboto"/>
                <a:sym typeface="Roboto"/>
              </a:rPr>
              <a:t>reusable </a:t>
            </a:r>
            <a:r>
              <a:rPr lang="en-GB" sz="2200">
                <a:solidFill>
                  <a:schemeClr val="dk1"/>
                </a:solidFill>
                <a:latin typeface="Roboto"/>
                <a:ea typeface="Roboto"/>
                <a:cs typeface="Roboto"/>
                <a:sym typeface="Roboto"/>
              </a:rPr>
              <a:t>website engine to: </a:t>
            </a:r>
            <a:endParaRPr sz="2200">
              <a:solidFill>
                <a:schemeClr val="dk1"/>
              </a:solidFill>
              <a:latin typeface="Roboto"/>
              <a:ea typeface="Roboto"/>
              <a:cs typeface="Roboto"/>
              <a:sym typeface="Roboto"/>
            </a:endParaRPr>
          </a:p>
          <a:p>
            <a:pPr marL="342900" marR="0" lvl="0" indent="-342900" algn="just" rtl="0">
              <a:lnSpc>
                <a:spcPct val="115000"/>
              </a:lnSpc>
              <a:spcBef>
                <a:spcPts val="0"/>
              </a:spcBef>
              <a:spcAft>
                <a:spcPts val="0"/>
              </a:spcAft>
              <a:buClr>
                <a:srgbClr val="00A58D"/>
              </a:buClr>
              <a:buSzPts val="2416"/>
              <a:buFont typeface="Roboto"/>
              <a:buChar char="-"/>
            </a:pPr>
            <a:r>
              <a:rPr lang="en-GB" sz="2200" b="1">
                <a:solidFill>
                  <a:srgbClr val="00A58D"/>
                </a:solidFill>
                <a:latin typeface="Roboto"/>
                <a:ea typeface="Roboto"/>
                <a:cs typeface="Roboto"/>
                <a:sym typeface="Roboto"/>
              </a:rPr>
              <a:t>Monitor</a:t>
            </a:r>
            <a:r>
              <a:rPr lang="en-GB" sz="2200">
                <a:solidFill>
                  <a:schemeClr val="dk1"/>
                </a:solidFill>
                <a:latin typeface="Roboto"/>
                <a:ea typeface="Roboto"/>
                <a:cs typeface="Roboto"/>
                <a:sym typeface="Roboto"/>
              </a:rPr>
              <a:t> a (list of) species</a:t>
            </a:r>
            <a:endParaRPr sz="2200">
              <a:solidFill>
                <a:schemeClr val="dk1"/>
              </a:solidFill>
              <a:latin typeface="Roboto"/>
              <a:ea typeface="Roboto"/>
              <a:cs typeface="Roboto"/>
              <a:sym typeface="Roboto"/>
            </a:endParaRPr>
          </a:p>
          <a:p>
            <a:pPr marL="342900" marR="0" lvl="0" indent="-342900" algn="just" rtl="0">
              <a:lnSpc>
                <a:spcPct val="115000"/>
              </a:lnSpc>
              <a:spcBef>
                <a:spcPts val="0"/>
              </a:spcBef>
              <a:spcAft>
                <a:spcPts val="0"/>
              </a:spcAft>
              <a:buClr>
                <a:srgbClr val="00A58D"/>
              </a:buClr>
              <a:buSzPts val="2416"/>
              <a:buFont typeface="Roboto"/>
              <a:buChar char="-"/>
            </a:pPr>
            <a:r>
              <a:rPr lang="en-GB" sz="2200">
                <a:solidFill>
                  <a:schemeClr val="dk1"/>
                </a:solidFill>
                <a:latin typeface="Roboto"/>
                <a:ea typeface="Roboto"/>
                <a:cs typeface="Roboto"/>
                <a:sym typeface="Roboto"/>
              </a:rPr>
              <a:t>Be </a:t>
            </a:r>
            <a:r>
              <a:rPr lang="en-GB" sz="2200" b="1">
                <a:solidFill>
                  <a:srgbClr val="00A58D"/>
                </a:solidFill>
                <a:latin typeface="Roboto"/>
                <a:ea typeface="Roboto"/>
                <a:cs typeface="Roboto"/>
                <a:sym typeface="Roboto"/>
              </a:rPr>
              <a:t>notified</a:t>
            </a:r>
            <a:r>
              <a:rPr lang="en-GB" sz="2200">
                <a:solidFill>
                  <a:schemeClr val="dk1"/>
                </a:solidFill>
                <a:latin typeface="Roboto"/>
                <a:ea typeface="Roboto"/>
                <a:cs typeface="Roboto"/>
                <a:sym typeface="Roboto"/>
              </a:rPr>
              <a:t> of </a:t>
            </a:r>
            <a:r>
              <a:rPr lang="en-GB" sz="2200" b="1">
                <a:solidFill>
                  <a:srgbClr val="00A58D"/>
                </a:solidFill>
                <a:latin typeface="Roboto"/>
                <a:ea typeface="Roboto"/>
                <a:cs typeface="Roboto"/>
                <a:sym typeface="Roboto"/>
              </a:rPr>
              <a:t>new</a:t>
            </a:r>
            <a:r>
              <a:rPr lang="en-GB" sz="2200">
                <a:solidFill>
                  <a:schemeClr val="dk1"/>
                </a:solidFill>
                <a:latin typeface="Roboto"/>
                <a:ea typeface="Roboto"/>
                <a:cs typeface="Roboto"/>
                <a:sym typeface="Roboto"/>
              </a:rPr>
              <a:t> </a:t>
            </a:r>
            <a:r>
              <a:rPr lang="en-GB" sz="2200" b="1">
                <a:solidFill>
                  <a:srgbClr val="00A58D"/>
                </a:solidFill>
                <a:latin typeface="Roboto"/>
                <a:ea typeface="Roboto"/>
                <a:cs typeface="Roboto"/>
                <a:sym typeface="Roboto"/>
              </a:rPr>
              <a:t>occurrences</a:t>
            </a:r>
            <a:r>
              <a:rPr lang="en-GB" sz="2200">
                <a:solidFill>
                  <a:schemeClr val="dk1"/>
                </a:solidFill>
                <a:latin typeface="Roboto"/>
                <a:ea typeface="Roboto"/>
                <a:cs typeface="Roboto"/>
                <a:sym typeface="Roboto"/>
              </a:rPr>
              <a:t> on GBIF via email</a:t>
            </a:r>
            <a:endParaRPr sz="2200">
              <a:solidFill>
                <a:schemeClr val="dk1"/>
              </a:solidFill>
              <a:latin typeface="Roboto"/>
              <a:ea typeface="Roboto"/>
              <a:cs typeface="Roboto"/>
              <a:sym typeface="Roboto"/>
            </a:endParaRPr>
          </a:p>
          <a:p>
            <a:pPr marL="342900" marR="0" lvl="0" indent="-342900" algn="just" rtl="0">
              <a:lnSpc>
                <a:spcPct val="115000"/>
              </a:lnSpc>
              <a:spcBef>
                <a:spcPts val="0"/>
              </a:spcBef>
              <a:spcAft>
                <a:spcPts val="0"/>
              </a:spcAft>
              <a:buClr>
                <a:srgbClr val="00A58D"/>
              </a:buClr>
              <a:buSzPts val="2416"/>
              <a:buFont typeface="Roboto"/>
              <a:buChar char="-"/>
            </a:pPr>
            <a:r>
              <a:rPr lang="en-GB" sz="2200">
                <a:solidFill>
                  <a:srgbClr val="222222"/>
                </a:solidFill>
                <a:latin typeface="Roboto"/>
                <a:ea typeface="Roboto"/>
                <a:cs typeface="Roboto"/>
                <a:sym typeface="Roboto"/>
              </a:rPr>
              <a:t>Build </a:t>
            </a:r>
            <a:r>
              <a:rPr lang="en-GB" sz="2200" b="1">
                <a:solidFill>
                  <a:srgbClr val="00A58D"/>
                </a:solidFill>
                <a:latin typeface="Roboto"/>
                <a:ea typeface="Roboto"/>
                <a:cs typeface="Roboto"/>
                <a:sym typeface="Roboto"/>
              </a:rPr>
              <a:t>multiple</a:t>
            </a:r>
            <a:r>
              <a:rPr lang="en-GB" sz="2200">
                <a:solidFill>
                  <a:schemeClr val="dk1"/>
                </a:solidFill>
                <a:latin typeface="Roboto"/>
                <a:ea typeface="Roboto"/>
                <a:cs typeface="Roboto"/>
                <a:sym typeface="Roboto"/>
              </a:rPr>
              <a:t> websites (called </a:t>
            </a:r>
            <a:r>
              <a:rPr lang="en-GB" sz="2200" b="1">
                <a:solidFill>
                  <a:srgbClr val="00A58D"/>
                </a:solidFill>
                <a:latin typeface="Roboto"/>
                <a:ea typeface="Roboto"/>
                <a:cs typeface="Roboto"/>
                <a:sym typeface="Roboto"/>
              </a:rPr>
              <a:t>instances</a:t>
            </a:r>
            <a:r>
              <a:rPr lang="en-GB" sz="2200">
                <a:solidFill>
                  <a:schemeClr val="dk1"/>
                </a:solidFill>
                <a:latin typeface="Roboto"/>
                <a:ea typeface="Roboto"/>
                <a:cs typeface="Roboto"/>
                <a:sym typeface="Roboto"/>
              </a:rPr>
              <a:t>) to target different communities.</a:t>
            </a:r>
            <a:endParaRPr sz="2200">
              <a:solidFill>
                <a:schemeClr val="dk1"/>
              </a:solidFill>
              <a:latin typeface="Roboto"/>
              <a:ea typeface="Roboto"/>
              <a:cs typeface="Roboto"/>
              <a:sym typeface="Roboto"/>
            </a:endParaRPr>
          </a:p>
          <a:p>
            <a:pPr marL="0" marR="0" lvl="0" indent="0" algn="just" rtl="0">
              <a:lnSpc>
                <a:spcPct val="115000"/>
              </a:lnSpc>
              <a:spcBef>
                <a:spcPts val="0"/>
              </a:spcBef>
              <a:spcAft>
                <a:spcPts val="0"/>
              </a:spcAft>
              <a:buNone/>
            </a:pPr>
            <a:endParaRPr sz="2200">
              <a:solidFill>
                <a:schemeClr val="dk1"/>
              </a:solidFill>
              <a:latin typeface="Roboto"/>
              <a:ea typeface="Roboto"/>
              <a:cs typeface="Roboto"/>
              <a:sym typeface="Roboto"/>
            </a:endParaRPr>
          </a:p>
          <a:p>
            <a:pPr marL="0" marR="0" lvl="0" indent="0" algn="just" rtl="0">
              <a:lnSpc>
                <a:spcPct val="115000"/>
              </a:lnSpc>
              <a:spcBef>
                <a:spcPts val="0"/>
              </a:spcBef>
              <a:spcAft>
                <a:spcPts val="0"/>
              </a:spcAft>
              <a:buNone/>
            </a:pPr>
            <a:r>
              <a:rPr lang="en-GB" sz="2200" b="1">
                <a:solidFill>
                  <a:srgbClr val="00A58D"/>
                </a:solidFill>
                <a:latin typeface="Roboto"/>
                <a:ea typeface="Roboto"/>
                <a:cs typeface="Roboto"/>
                <a:sym typeface="Roboto"/>
              </a:rPr>
              <a:t>LIFE RIPARIAS early alert</a:t>
            </a:r>
            <a:r>
              <a:rPr lang="en-GB" sz="2200">
                <a:solidFill>
                  <a:schemeClr val="dk1"/>
                </a:solidFill>
                <a:latin typeface="Roboto"/>
                <a:ea typeface="Roboto"/>
                <a:cs typeface="Roboto"/>
                <a:sym typeface="Roboto"/>
              </a:rPr>
              <a:t> is an instance of GBIF Alert</a:t>
            </a:r>
            <a:endParaRPr sz="2200">
              <a:solidFill>
                <a:schemeClr val="dk1"/>
              </a:solidFill>
              <a:latin typeface="Roboto"/>
              <a:ea typeface="Roboto"/>
              <a:cs typeface="Roboto"/>
              <a:sym typeface="Roboto"/>
            </a:endParaRPr>
          </a:p>
        </p:txBody>
      </p:sp>
      <p:pic>
        <p:nvPicPr>
          <p:cNvPr id="138" name="Google Shape;138;g14ffa366cb1_4_41"/>
          <p:cNvPicPr preferRelativeResize="0"/>
          <p:nvPr/>
        </p:nvPicPr>
        <p:blipFill>
          <a:blip r:embed="rId4">
            <a:alphaModFix/>
          </a:blip>
          <a:stretch>
            <a:fillRect/>
          </a:stretch>
        </p:blipFill>
        <p:spPr>
          <a:xfrm>
            <a:off x="6061118" y="3736175"/>
            <a:ext cx="6130881" cy="3121825"/>
          </a:xfrm>
          <a:prstGeom prst="rect">
            <a:avLst/>
          </a:prstGeom>
          <a:noFill/>
          <a:ln w="9525" cap="flat" cmpd="sng">
            <a:solidFill>
              <a:srgbClr val="00A58D"/>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2901a6a2576_0_0"/>
          <p:cNvSpPr/>
          <p:nvPr/>
        </p:nvSpPr>
        <p:spPr>
          <a:xfrm>
            <a:off x="95883" y="174325"/>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0" i="0" u="none" strike="noStrike" cap="none">
                <a:solidFill>
                  <a:srgbClr val="00A58F"/>
                </a:solidFill>
                <a:latin typeface="Barlow Semi Condensed"/>
                <a:ea typeface="Barlow Semi Condensed"/>
                <a:cs typeface="Barlow Semi Condensed"/>
                <a:sym typeface="Barlow Semi Condensed"/>
              </a:rPr>
              <a:t>LIFE RIPARIAS early alert: </a:t>
            </a:r>
            <a:r>
              <a:rPr lang="en-GB" sz="2800">
                <a:solidFill>
                  <a:srgbClr val="00A58F"/>
                </a:solidFill>
                <a:latin typeface="Barlow Semi Condensed"/>
                <a:ea typeface="Barlow Semi Condensed"/>
                <a:cs typeface="Barlow Semi Condensed"/>
                <a:sym typeface="Barlow Semi Condensed"/>
              </a:rPr>
              <a:t>web application</a:t>
            </a:r>
            <a:endParaRPr sz="1800" b="0" i="0" u="none" strike="noStrike" cap="none">
              <a:solidFill>
                <a:schemeClr val="dk1"/>
              </a:solidFill>
              <a:latin typeface="Arial"/>
              <a:ea typeface="Arial"/>
              <a:cs typeface="Arial"/>
              <a:sym typeface="Arial"/>
            </a:endParaRPr>
          </a:p>
        </p:txBody>
      </p:sp>
      <p:pic>
        <p:nvPicPr>
          <p:cNvPr id="144" name="Google Shape;144;g2901a6a2576_0_0"/>
          <p:cNvPicPr preferRelativeResize="0"/>
          <p:nvPr/>
        </p:nvPicPr>
        <p:blipFill>
          <a:blip r:embed="rId3">
            <a:alphaModFix/>
          </a:blip>
          <a:stretch>
            <a:fillRect/>
          </a:stretch>
        </p:blipFill>
        <p:spPr>
          <a:xfrm>
            <a:off x="985988" y="974425"/>
            <a:ext cx="10220023" cy="5204000"/>
          </a:xfrm>
          <a:prstGeom prst="rect">
            <a:avLst/>
          </a:prstGeom>
          <a:noFill/>
          <a:ln w="9525" cap="flat" cmpd="sng">
            <a:solidFill>
              <a:srgbClr val="00A58D"/>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1418</Words>
  <Application>Microsoft Office PowerPoint</Application>
  <PresentationFormat>Breedbeeld</PresentationFormat>
  <Paragraphs>157</Paragraphs>
  <Slides>33</Slides>
  <Notes>33</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33</vt:i4>
      </vt:variant>
    </vt:vector>
  </HeadingPairs>
  <TitlesOfParts>
    <vt:vector size="38" baseType="lpstr">
      <vt:lpstr>Roboto</vt:lpstr>
      <vt:lpstr>Barlow Semi Condensed</vt:lpstr>
      <vt:lpstr>Calibri</vt:lpstr>
      <vt:lpstr>Arial</vt:lpstr>
      <vt:lpstr>Office Theme</vt:lpstr>
      <vt:lpstr>Workshop Digitalisering Praktijkdag Exotenbeheer  www.menti.com Access code 2362 7547</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Digitalisering Praktijkdag Exotenbeheer  www.menti.com Access code 2362 7547</dc:title>
  <dc:creator>Marie Patinet</dc:creator>
  <cp:lastModifiedBy>OLDONI, Damiano</cp:lastModifiedBy>
  <cp:revision>1</cp:revision>
  <dcterms:created xsi:type="dcterms:W3CDTF">2021-04-06T08:15:17Z</dcterms:created>
  <dcterms:modified xsi:type="dcterms:W3CDTF">2023-10-18T06:58:35Z</dcterms:modified>
</cp:coreProperties>
</file>