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2" r:id="rId2"/>
    <p:sldId id="335" r:id="rId3"/>
    <p:sldId id="336" r:id="rId4"/>
    <p:sldId id="349" r:id="rId5"/>
    <p:sldId id="353" r:id="rId6"/>
    <p:sldId id="597" r:id="rId7"/>
    <p:sldId id="355" r:id="rId8"/>
    <p:sldId id="356" r:id="rId9"/>
    <p:sldId id="359" r:id="rId10"/>
    <p:sldId id="591" r:id="rId11"/>
    <p:sldId id="599" r:id="rId12"/>
    <p:sldId id="586" r:id="rId13"/>
    <p:sldId id="594" r:id="rId14"/>
    <p:sldId id="590" r:id="rId15"/>
    <p:sldId id="584" r:id="rId16"/>
    <p:sldId id="333" r:id="rId17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451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verdeling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1-404B-B976-50764B6C88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C1-404B-B976-50764B6C88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C1-404B-B976-50764B6C88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C1-404B-B976-50764B6C88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samenvatting!$A$25:$A$35</c:f>
              <c:strCache>
                <c:ptCount val="4"/>
                <c:pt idx="0">
                  <c:v>Bestrijding onmogelijk</c:v>
                </c:pt>
                <c:pt idx="1">
                  <c:v>Nest bestreden</c:v>
                </c:pt>
                <c:pt idx="2">
                  <c:v>Nest was al bestreden</c:v>
                </c:pt>
                <c:pt idx="3">
                  <c:v>Bestrijding niet meer zinvol</c:v>
                </c:pt>
              </c:strCache>
            </c:strRef>
          </c:cat>
          <c:val>
            <c:numRef>
              <c:f>samenvatting!$B$25:$B$35</c:f>
              <c:numCache>
                <c:formatCode>General</c:formatCode>
                <c:ptCount val="4"/>
                <c:pt idx="0">
                  <c:v>66</c:v>
                </c:pt>
                <c:pt idx="1">
                  <c:v>925</c:v>
                </c:pt>
                <c:pt idx="2">
                  <c:v>362</c:v>
                </c:pt>
                <c:pt idx="3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C1-404B-B976-50764B6C8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4C743920-6235-46B0-901C-704BCDDB95DC}" type="datetimeFigureOut">
              <a:rPr lang="nl-BE" smtClean="0"/>
              <a:t>22/03/2024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889250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1" y="9428165"/>
            <a:ext cx="2889250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6645BD90-3921-4D65-89E4-872F502C8E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34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E1C64657-EA4C-4B83-855E-02DD9942522C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98D117EB-4FD7-42EC-A376-A14459FCAC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75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117EB-4FD7-42EC-A376-A14459FCAC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213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B1EF-103E-4F1C-B005-4576B6DC8F33}" type="slidenum">
              <a:rPr lang="nl-BE" smtClean="0">
                <a:solidFill>
                  <a:prstClr val="black"/>
                </a:solidFill>
              </a:rPr>
              <a:pPr/>
              <a:t>6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117EB-4FD7-42EC-A376-A14459FCAC41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013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el, 2 inhoudselementen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4F9E10-7AF8-495C-A398-451E097C904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09D6C4-89A9-4DCC-915C-9803EF6ABB6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BFB5-05C7-404F-B01A-4400D44D282A}" type="datetimeFigureOut">
              <a:rPr lang="nl-BE" smtClean="0"/>
              <a:pPr/>
              <a:t>22/03/2024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E0ED-7BA5-446E-B55F-F7DA2086AD3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oost-vlaanderen.be/aziatische-hoornaa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st-vlaanderen.be/rato" TargetMode="External"/><Relationship Id="rId7" Type="http://schemas.openxmlformats.org/officeDocument/2006/relationships/image" Target="../media/image15.jpeg"/><Relationship Id="rId2" Type="http://schemas.openxmlformats.org/officeDocument/2006/relationships/hyperlink" Target="mailto:rato@oost-vlaanderen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s://www.ecopedia.be/pagina/nieuwsflash-exotennet" TargetMode="External"/><Relationship Id="rId4" Type="http://schemas.openxmlformats.org/officeDocument/2006/relationships/hyperlink" Target="https://exotennet.be/brochure-rat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16BD400-69DB-4D36-B185-C461EA8C15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58" y="-18"/>
            <a:ext cx="3620942" cy="6857999"/>
          </a:xfrm>
          <a:custGeom>
            <a:avLst/>
            <a:gdLst>
              <a:gd name="connsiteX0" fmla="*/ 4441 w 4827922"/>
              <a:gd name="connsiteY0" fmla="*/ 0 h 6858000"/>
              <a:gd name="connsiteX1" fmla="*/ 4827922 w 4827922"/>
              <a:gd name="connsiteY1" fmla="*/ 0 h 6858000"/>
              <a:gd name="connsiteX2" fmla="*/ 4827922 w 4827922"/>
              <a:gd name="connsiteY2" fmla="*/ 6858000 h 6858000"/>
              <a:gd name="connsiteX3" fmla="*/ 0 w 4827922"/>
              <a:gd name="connsiteY3" fmla="*/ 6858000 h 6858000"/>
              <a:gd name="connsiteX4" fmla="*/ 106674 w 4827922"/>
              <a:gd name="connsiteY4" fmla="*/ 6638378 h 6858000"/>
              <a:gd name="connsiteX5" fmla="*/ 777229 w 4827922"/>
              <a:gd name="connsiteY5" fmla="*/ 3424428 h 6858000"/>
              <a:gd name="connsiteX6" fmla="*/ 106674 w 4827922"/>
              <a:gd name="connsiteY6" fmla="*/ 2104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70C875E-0ECA-41BB-B638-99A7B1D41C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520" y="18"/>
            <a:ext cx="3724717" cy="6857999"/>
          </a:xfrm>
          <a:custGeom>
            <a:avLst/>
            <a:gdLst>
              <a:gd name="connsiteX0" fmla="*/ 0 w 4966290"/>
              <a:gd name="connsiteY0" fmla="*/ 0 h 6857999"/>
              <a:gd name="connsiteX1" fmla="*/ 4188230 w 4966290"/>
              <a:gd name="connsiteY1" fmla="*/ 0 h 6857999"/>
              <a:gd name="connsiteX2" fmla="*/ 4295735 w 4966290"/>
              <a:gd name="connsiteY2" fmla="*/ 210478 h 6857999"/>
              <a:gd name="connsiteX3" fmla="*/ 4966290 w 4966290"/>
              <a:gd name="connsiteY3" fmla="*/ 3424428 h 6857999"/>
              <a:gd name="connsiteX4" fmla="*/ 4295735 w 4966290"/>
              <a:gd name="connsiteY4" fmla="*/ 6638378 h 6857999"/>
              <a:gd name="connsiteX5" fmla="*/ 4183560 w 4966290"/>
              <a:gd name="connsiteY5" fmla="*/ 6857999 h 6857999"/>
              <a:gd name="connsiteX6" fmla="*/ 53039 w 4966290"/>
              <a:gd name="connsiteY6" fmla="*/ 6857999 h 6857999"/>
              <a:gd name="connsiteX7" fmla="*/ 132047 w 4966290"/>
              <a:gd name="connsiteY7" fmla="*/ 6695338 h 6857999"/>
              <a:gd name="connsiteX8" fmla="*/ 802602 w 4966290"/>
              <a:gd name="connsiteY8" fmla="*/ 3481388 h 6857999"/>
              <a:gd name="connsiteX9" fmla="*/ 22579 w 4966290"/>
              <a:gd name="connsiteY9" fmla="*/ 4206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042" y="681038"/>
            <a:ext cx="2291742" cy="4980210"/>
          </a:xfrm>
        </p:spPr>
        <p:txBody>
          <a:bodyPr anchor="ctr">
            <a:normAutofit/>
          </a:bodyPr>
          <a:lstStyle/>
          <a:p>
            <a:br>
              <a:rPr lang="nl-BE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3600" b="1" dirty="0">
                <a:solidFill>
                  <a:schemeClr val="accent3">
                    <a:lumMod val="50000"/>
                  </a:schemeClr>
                </a:solidFill>
              </a:rPr>
              <a:t>Aziatische hoornaar </a:t>
            </a:r>
            <a:br>
              <a:rPr lang="nl-BE" sz="4000" b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nl-BE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2800" b="1" dirty="0">
                <a:solidFill>
                  <a:schemeClr val="accent3">
                    <a:lumMod val="50000"/>
                  </a:schemeClr>
                </a:solidFill>
              </a:rPr>
              <a:t>plan van aanpak</a:t>
            </a:r>
            <a:br>
              <a:rPr lang="nl-BE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2800" b="1" dirty="0">
                <a:solidFill>
                  <a:schemeClr val="accent3">
                    <a:lumMod val="50000"/>
                  </a:schemeClr>
                </a:solidFill>
              </a:rPr>
              <a:t>2024</a:t>
            </a:r>
            <a:endParaRPr lang="nl-B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8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8E51D-156D-ADA3-369D-6EE403C4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Van melding tot uitvoering</a:t>
            </a:r>
            <a:br>
              <a:rPr lang="nl-BE" dirty="0"/>
            </a:br>
            <a:r>
              <a:rPr lang="nl-BE" sz="2000" dirty="0"/>
              <a:t>voor gemeenten die beroep doen op coördinatie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88A0C4-F0B0-90C7-1ED8-232601ED6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</a:pP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RATO vzw coördineert de uitvoering van de bestrijding van de nesten voor alle gemeenten in Oost-Vlaanderen.</a:t>
            </a:r>
          </a:p>
          <a:p>
            <a:pPr lvl="0">
              <a:lnSpc>
                <a:spcPct val="107000"/>
              </a:lnSpc>
            </a:pP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Meldingen via Vespa-Watch, overzicht voor Oost-Vlaanderen aan RATO vzw</a:t>
            </a:r>
          </a:p>
          <a:p>
            <a:pPr lvl="0">
              <a:lnSpc>
                <a:spcPct val="107000"/>
              </a:lnSpc>
            </a:pP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Gemeenten dragen de kost voor de bestrijding, zowel op openbaar als privaat terrein. Dit gaat niet over terreinen in beheer van ANB, noch op provinciale domeinen.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RATO vzw rapporteert naar Vespa-Watch zodat er een actueel overzicht is van de meldingen en een goede registratie van de gebruikte bestrijdingsmiddelen.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 op webpagina </a:t>
            </a:r>
            <a:r>
              <a:rPr lang="nl-B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nl-B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.oost-vlaanderen.be/aziatische-hoornaar</a:t>
            </a:r>
            <a:endParaRPr lang="nl-BE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nl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B2F8FDF4-1841-FB3E-D864-865F81C8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30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13C3-BF4D-40B3-AD4F-04D13F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" y="188640"/>
            <a:ext cx="8219256" cy="917783"/>
          </a:xfrm>
        </p:spPr>
        <p:txBody>
          <a:bodyPr>
            <a:noAutofit/>
          </a:bodyPr>
          <a:lstStyle/>
          <a:p>
            <a:r>
              <a:rPr lang="nl-BE" sz="3200" dirty="0"/>
              <a:t>Verloop melding zonder beheer</a:t>
            </a:r>
            <a:br>
              <a:rPr lang="nl-BE" sz="3200" dirty="0"/>
            </a:br>
            <a:r>
              <a:rPr lang="nl-BE" sz="2000" dirty="0"/>
              <a:t>voor gemeenten die geen beroep doen op Coördinatie </a:t>
            </a:r>
            <a:endParaRPr lang="nl-BE" sz="32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286D8B-43D3-4AEB-B6B4-ED5C79B73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81467"/>
            <a:ext cx="8147248" cy="47853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nl-BE" sz="1000" dirty="0"/>
          </a:p>
          <a:p>
            <a:pPr marL="0" indent="0">
              <a:buNone/>
            </a:pPr>
            <a:endParaRPr lang="nl-BE" sz="1600" dirty="0"/>
          </a:p>
          <a:p>
            <a:pPr>
              <a:buFontTx/>
              <a:buChar char="-"/>
            </a:pPr>
            <a:endParaRPr lang="nl-BE" sz="2000" dirty="0"/>
          </a:p>
        </p:txBody>
      </p:sp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C65CD658-B3F8-4349-9469-D7A34395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  <p:pic>
        <p:nvPicPr>
          <p:cNvPr id="7" name="Afbeelding 6" descr="Afbeelding met tekst, diagram, schermopname, lijn&#10;&#10;Automatisch gegenereerde beschrijving">
            <a:extLst>
              <a:ext uri="{FF2B5EF4-FFF2-40B4-BE49-F238E27FC236}">
                <a16:creationId xmlns:a16="http://schemas.microsoft.com/office/drawing/2014/main" id="{72B8F6E1-5DB0-37E7-4B93-E1A05B40F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7" y="1709737"/>
            <a:ext cx="78200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D7D32-4642-EFAA-2A42-BDF8887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1" cy="1053402"/>
          </a:xfrm>
        </p:spPr>
        <p:txBody>
          <a:bodyPr>
            <a:normAutofit/>
          </a:bodyPr>
          <a:lstStyle/>
          <a:p>
            <a:r>
              <a:rPr lang="nl-BE" sz="3600" dirty="0"/>
              <a:t>Vraag aan lokale besturen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660F5D-BA88-3111-D26F-77764962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6" y="1613752"/>
            <a:ext cx="8347435" cy="3838122"/>
          </a:xfrm>
        </p:spPr>
        <p:txBody>
          <a:bodyPr>
            <a:normAutofit/>
          </a:bodyPr>
          <a:lstStyle/>
          <a:p>
            <a:r>
              <a:rPr lang="nl-BE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Besluit voor de instap in een gecoördineerd beheer</a:t>
            </a:r>
          </a:p>
          <a:p>
            <a:r>
              <a:rPr lang="nl-BE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Budget voorzien voor bestrijding</a:t>
            </a:r>
          </a:p>
          <a:p>
            <a:r>
              <a:rPr lang="nl-BE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Mensen die melding maken, doorverwijzen naar het Vespa-Watch platform </a:t>
            </a:r>
          </a:p>
          <a:p>
            <a:r>
              <a:rPr lang="nl-BE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Bij vragen over AH de juiste info doorgeven</a:t>
            </a:r>
          </a:p>
          <a:p>
            <a:r>
              <a:rPr lang="nl-BE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De communicatie over AH ondersteunen</a:t>
            </a:r>
          </a:p>
          <a:p>
            <a:r>
              <a:rPr lang="nl-BE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De gemeente kan het beheer opvolgen via de RATO app</a:t>
            </a:r>
          </a:p>
        </p:txBody>
      </p:sp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D1E9BF00-2661-7D3D-936D-B6AA92A7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62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A4545EA-4BEB-57D5-7411-C7BD18C20C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7" y="663447"/>
            <a:ext cx="7377063" cy="618631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EDDDB75-2BD8-BB61-BA91-A0A97D515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01373"/>
            <a:ext cx="8219256" cy="562074"/>
          </a:xfrm>
        </p:spPr>
        <p:txBody>
          <a:bodyPr>
            <a:noAutofit/>
          </a:bodyPr>
          <a:lstStyle/>
          <a:p>
            <a:r>
              <a:rPr lang="nl-BE" sz="3200" dirty="0"/>
              <a:t>Inschatting aantal nesten en kostprijs</a:t>
            </a:r>
          </a:p>
        </p:txBody>
      </p:sp>
    </p:spTree>
    <p:extLst>
      <p:ext uri="{BB962C8B-B14F-4D97-AF65-F5344CB8AC3E}">
        <p14:creationId xmlns:p14="http://schemas.microsoft.com/office/powerpoint/2010/main" val="289623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63759-520A-347C-2A9F-BDC569A3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53"/>
            <a:ext cx="8229600" cy="752953"/>
          </a:xfrm>
        </p:spPr>
        <p:txBody>
          <a:bodyPr/>
          <a:lstStyle/>
          <a:p>
            <a:r>
              <a:rPr lang="nl-BE" sz="3200" dirty="0"/>
              <a:t>Tijdslijn AH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A9721C-8029-F68C-204B-ADADB677B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862706"/>
            <a:ext cx="4248472" cy="4525963"/>
          </a:xfrm>
        </p:spPr>
        <p:txBody>
          <a:bodyPr/>
          <a:lstStyle/>
          <a:p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25 maart: verzending brief colleges </a:t>
            </a:r>
          </a:p>
          <a:p>
            <a:r>
              <a:rPr lang="nl-BE" sz="2000" dirty="0"/>
              <a:t>19 april: besluiten lokale besturen bundelen</a:t>
            </a:r>
          </a:p>
          <a:p>
            <a:r>
              <a:rPr lang="nl-BE" sz="2000" dirty="0"/>
              <a:t>Mei: communicatie over aanpak in Oost-Vlaanderen</a:t>
            </a:r>
          </a:p>
          <a:p>
            <a:r>
              <a:rPr lang="nl-BE" sz="2000" dirty="0"/>
              <a:t>1 juni: starten met bestrijding van nesten</a:t>
            </a:r>
          </a:p>
          <a:p>
            <a:r>
              <a:rPr lang="nl-BE" sz="2000" dirty="0"/>
              <a:t>15 augustus: eerste hoge nesten</a:t>
            </a:r>
          </a:p>
          <a:p>
            <a:r>
              <a:rPr lang="nl-BE" sz="2000" dirty="0"/>
              <a:t>11 november: einde seizoen</a:t>
            </a:r>
          </a:p>
          <a:p>
            <a:endParaRPr lang="nl-BE" sz="2000" dirty="0"/>
          </a:p>
          <a:p>
            <a:endParaRPr lang="nl-BE" dirty="0"/>
          </a:p>
        </p:txBody>
      </p:sp>
      <p:pic>
        <p:nvPicPr>
          <p:cNvPr id="7" name="Tijdelijke aanduiding voor inhoud 6" descr="Afbeelding met tekst, compactdisk&#10;&#10;Automatisch gegenereerde beschrijving">
            <a:extLst>
              <a:ext uri="{FF2B5EF4-FFF2-40B4-BE49-F238E27FC236}">
                <a16:creationId xmlns:a16="http://schemas.microsoft.com/office/drawing/2014/main" id="{B555B99C-6CAA-AE31-97F8-87A3E07F23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944" y="1223596"/>
            <a:ext cx="4410808" cy="4410808"/>
          </a:xfrm>
        </p:spPr>
      </p:pic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C5742830-B52A-2611-D5BA-232C35E9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5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08B930D-D156-C04F-7A48-940D05C19E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7119" y="1789970"/>
            <a:ext cx="4525963" cy="3394472"/>
          </a:xfrm>
          <a:prstGeom prst="rect">
            <a:avLst/>
          </a:prstGeom>
          <a:effectLst/>
          <a:scene3d>
            <a:camera prst="orthographicFront">
              <a:rot lat="20999996" lon="0" rev="0"/>
            </a:camera>
            <a:lightRig rig="threePt" dir="t"/>
          </a:scene3d>
        </p:spPr>
      </p:pic>
      <p:sp>
        <p:nvSpPr>
          <p:cNvPr id="6" name="Tijdelijke aanduiding voor inhoud 5"/>
          <p:cNvSpPr>
            <a:spLocks noGrp="1"/>
          </p:cNvSpPr>
          <p:nvPr>
            <p:ph sz="quarter" idx="2"/>
          </p:nvPr>
        </p:nvSpPr>
        <p:spPr>
          <a:xfrm>
            <a:off x="4530485" y="2024844"/>
            <a:ext cx="3028950" cy="1639491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93283C-75D8-D995-765B-2665E2F73C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166" y="1789971"/>
            <a:ext cx="2545855" cy="3394472"/>
          </a:xfrm>
          <a:prstGeom prst="rect">
            <a:avLst/>
          </a:prstGeom>
          <a:noFill/>
        </p:spPr>
      </p:pic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C089FE1C-A184-4BFB-E5C3-9A514D58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53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772816" y="296863"/>
            <a:ext cx="8229600" cy="1143000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chemeClr val="accent3">
                    <a:lumMod val="50000"/>
                  </a:schemeClr>
                </a:solidFill>
              </a:rPr>
              <a:t>Contact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lang="nl-BE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dirty="0" err="1">
                <a:solidFill>
                  <a:prstClr val="black"/>
                </a:solidFill>
              </a:rPr>
              <a:t>Gouvernementstraat</a:t>
            </a:r>
            <a:r>
              <a:rPr lang="nl-BE" sz="1800" dirty="0">
                <a:solidFill>
                  <a:prstClr val="black"/>
                </a:solidFill>
              </a:rPr>
              <a:t> 1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dirty="0">
                <a:solidFill>
                  <a:prstClr val="black"/>
                </a:solidFill>
              </a:rPr>
              <a:t>9000 Gent</a:t>
            </a:r>
          </a:p>
          <a:p>
            <a:pPr marL="0" lvl="0" indent="0">
              <a:lnSpc>
                <a:spcPct val="80000"/>
              </a:lnSpc>
              <a:buNone/>
            </a:pPr>
            <a:endParaRPr lang="nl-BE" sz="2000" dirty="0">
              <a:solidFill>
                <a:prstClr val="black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dirty="0">
                <a:solidFill>
                  <a:prstClr val="black"/>
                </a:solidFill>
              </a:rPr>
              <a:t>bezoekadres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dirty="0">
                <a:solidFill>
                  <a:prstClr val="black"/>
                </a:solidFill>
              </a:rPr>
              <a:t>Charles De </a:t>
            </a:r>
            <a:r>
              <a:rPr lang="nl-BE" sz="1800" dirty="0" err="1">
                <a:solidFill>
                  <a:prstClr val="black"/>
                </a:solidFill>
              </a:rPr>
              <a:t>Kerchovelaan</a:t>
            </a:r>
            <a:r>
              <a:rPr lang="nl-BE" sz="1800" dirty="0">
                <a:solidFill>
                  <a:prstClr val="black"/>
                </a:solidFill>
              </a:rPr>
              <a:t> 189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dirty="0">
                <a:solidFill>
                  <a:prstClr val="black"/>
                </a:solidFill>
              </a:rPr>
              <a:t>9000 Gent</a:t>
            </a:r>
          </a:p>
          <a:p>
            <a:pPr marL="0" lvl="0" indent="0">
              <a:lnSpc>
                <a:spcPct val="80000"/>
              </a:lnSpc>
              <a:buNone/>
            </a:pPr>
            <a:endParaRPr lang="nl-BE" sz="2000" dirty="0">
              <a:solidFill>
                <a:prstClr val="black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dirty="0">
                <a:solidFill>
                  <a:prstClr val="black"/>
                </a:solidFill>
              </a:rPr>
              <a:t>09 267 87 43 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dirty="0">
                <a:solidFill>
                  <a:prstClr val="black"/>
                </a:solidFill>
              </a:rPr>
              <a:t>09 267 87 25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dirty="0">
                <a:solidFill>
                  <a:prstClr val="black"/>
                </a:solidFill>
                <a:hlinkClick r:id="rId2"/>
              </a:rPr>
              <a:t>rato@oost-vlaanderen.be</a:t>
            </a:r>
            <a:endParaRPr lang="nl-BE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nl-BE" sz="1800" dirty="0">
                <a:solidFill>
                  <a:prstClr val="black"/>
                </a:solidFill>
                <a:hlinkClick r:id="rId3"/>
              </a:rPr>
              <a:t>www.oost-vlaanderen.be/rato</a:t>
            </a:r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Brochure RATO vzw </a:t>
            </a:r>
            <a:r>
              <a:rPr lang="nl-BE" sz="1800" dirty="0">
                <a:hlinkClick r:id="rId4"/>
              </a:rPr>
              <a:t>https://exotennet.be/brochure-rato/</a:t>
            </a:r>
            <a:r>
              <a:rPr lang="nl-BE" sz="1800" dirty="0"/>
              <a:t> </a:t>
            </a:r>
          </a:p>
          <a:p>
            <a:pPr marL="0" indent="0">
              <a:buNone/>
            </a:pPr>
            <a:r>
              <a:rPr lang="nl-BE" sz="1800" dirty="0"/>
              <a:t>nieuwsbrief </a:t>
            </a:r>
            <a:r>
              <a:rPr lang="nl-BE" sz="1800" dirty="0" err="1"/>
              <a:t>ExotenNet</a:t>
            </a:r>
            <a:r>
              <a:rPr lang="nl-BE" sz="1800" dirty="0"/>
              <a:t> </a:t>
            </a:r>
            <a:r>
              <a:rPr lang="nl-BE" sz="1800" dirty="0">
                <a:hlinkClick r:id="rId5"/>
              </a:rPr>
              <a:t>https://www.ecopedia.be/pagina/nieuwsflash-exotennet</a:t>
            </a:r>
            <a:r>
              <a:rPr lang="nl-BE" sz="1800" dirty="0"/>
              <a:t> </a:t>
            </a:r>
          </a:p>
          <a:p>
            <a:pPr marL="0" lvl="0" indent="0">
              <a:lnSpc>
                <a:spcPct val="80000"/>
              </a:lnSpc>
              <a:buNone/>
            </a:pPr>
            <a:endParaRPr lang="nl-NL" sz="2000" dirty="0">
              <a:solidFill>
                <a:prstClr val="black"/>
              </a:solidFill>
            </a:endParaRPr>
          </a:p>
          <a:p>
            <a:endParaRPr lang="nl-BE" dirty="0"/>
          </a:p>
        </p:txBody>
      </p:sp>
      <p:pic>
        <p:nvPicPr>
          <p:cNvPr id="4" name="Picture 3" descr="C:\Documents and Settings\E4306\Mijn documenten\Mijn afbeeldingen\powerpoint-logo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  <p:pic>
        <p:nvPicPr>
          <p:cNvPr id="5" name="Afbeelding 4" descr="Afbeelding met persoon, groep, plafond, mensen&#10;&#10;Automatisch gegenereerde beschrijving">
            <a:extLst>
              <a:ext uri="{FF2B5EF4-FFF2-40B4-BE49-F238E27FC236}">
                <a16:creationId xmlns:a16="http://schemas.microsoft.com/office/drawing/2014/main" id="{7DF2B113-8F0E-4C7F-C565-D4DF4B6760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088" y="548680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31FB263-020D-4579-9C42-49529EA1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600" dirty="0"/>
              <a:t>Provinciaal project Aziatische hoornaar</a:t>
            </a:r>
            <a:br>
              <a:rPr lang="nl-BE" sz="3600" dirty="0"/>
            </a:br>
            <a:r>
              <a:rPr lang="nl-BE" sz="3600" dirty="0"/>
              <a:t>2021 - 2023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9051960-3883-4E92-A6D2-8C808D476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nl-BE" b="0" dirty="0"/>
              <a:t>Opleiding RATO veldwerkers 2021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F086B93-E22E-4EC5-8130-27A2EFF567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7200" y="2635296"/>
            <a:ext cx="4040188" cy="3030446"/>
          </a:xfrm>
        </p:spPr>
      </p:pic>
      <p:pic>
        <p:nvPicPr>
          <p:cNvPr id="10" name="Tijdelijke aanduiding voor inhoud 9" descr="Afbeelding met buiten, transport&#10;&#10;Automatisch gegenereerde beschrijving">
            <a:extLst>
              <a:ext uri="{FF2B5EF4-FFF2-40B4-BE49-F238E27FC236}">
                <a16:creationId xmlns:a16="http://schemas.microsoft.com/office/drawing/2014/main" id="{B22149BB-55CE-4BBF-8B37-2F0E992C5F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45025" y="2634547"/>
            <a:ext cx="4041775" cy="3031944"/>
          </a:xfrm>
        </p:spPr>
      </p:pic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49913A3E-2FC4-4B72-B0EC-008C587B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91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F6536770-4FB6-46C8-943E-91DD18DD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E9E02562-C70C-4C6C-8554-29E4300BE501}"/>
              </a:ext>
            </a:extLst>
          </p:cNvPr>
          <p:cNvSpPr/>
          <p:nvPr/>
        </p:nvSpPr>
        <p:spPr>
          <a:xfrm>
            <a:off x="2267744" y="2276872"/>
            <a:ext cx="288032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Tijdelijke aanduiding voor inhoud 13" descr="Afbeelding met boom, persoon, buiten, mensen&#10;&#10;Automatisch gegenereerde beschrijving">
            <a:extLst>
              <a:ext uri="{FF2B5EF4-FFF2-40B4-BE49-F238E27FC236}">
                <a16:creationId xmlns:a16="http://schemas.microsoft.com/office/drawing/2014/main" id="{52E3BC0E-C151-4ECF-8E37-16F7E6FD4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30" y="310080"/>
            <a:ext cx="4013378" cy="5351170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B65E80-9E67-B59F-AFD1-8C5D7E3EA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722683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Bestrijdingsacties in 2021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000" dirty="0"/>
              <a:t>- </a:t>
            </a:r>
            <a:r>
              <a:rPr lang="nl-BE" sz="1800" dirty="0"/>
              <a:t>42 meldingen ontvangen</a:t>
            </a:r>
          </a:p>
          <a:p>
            <a:pPr marL="0" indent="0">
              <a:buNone/>
            </a:pPr>
            <a:r>
              <a:rPr lang="nl-BE" sz="1800" dirty="0"/>
              <a:t>- 38 nesten bestreden </a:t>
            </a:r>
          </a:p>
          <a:p>
            <a:pPr marL="0" indent="0">
              <a:buNone/>
            </a:pPr>
            <a:r>
              <a:rPr lang="nl-BE" sz="1800" dirty="0"/>
              <a:t>- 4 nesten waar bestrijding niet mogelijk was</a:t>
            </a:r>
          </a:p>
        </p:txBody>
      </p:sp>
    </p:spTree>
    <p:extLst>
      <p:ext uri="{BB962C8B-B14F-4D97-AF65-F5344CB8AC3E}">
        <p14:creationId xmlns:p14="http://schemas.microsoft.com/office/powerpoint/2010/main" val="135979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C65CD658-B3F8-4349-9469-D7A34395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C3501BF7-C386-49BD-9C4C-1C13A470693E}"/>
              </a:ext>
            </a:extLst>
          </p:cNvPr>
          <p:cNvSpPr txBox="1">
            <a:spLocks/>
          </p:cNvSpPr>
          <p:nvPr/>
        </p:nvSpPr>
        <p:spPr>
          <a:xfrm>
            <a:off x="251520" y="1105728"/>
            <a:ext cx="3672408" cy="4691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l-BE" sz="2800" dirty="0"/>
              <a:t>Bestrijdingsacties in 2022</a:t>
            </a:r>
          </a:p>
          <a:p>
            <a:pPr marL="0" indent="0">
              <a:buFont typeface="Arial" pitchFamily="34" charset="0"/>
              <a:buNone/>
            </a:pPr>
            <a:endParaRPr lang="nl-BE" sz="2000" u="sng" dirty="0"/>
          </a:p>
          <a:p>
            <a:pPr marL="0" indent="0">
              <a:buFont typeface="Arial" pitchFamily="34" charset="0"/>
              <a:buNone/>
            </a:pPr>
            <a:endParaRPr lang="nl-BE" sz="2000" u="sng" dirty="0"/>
          </a:p>
          <a:p>
            <a:r>
              <a:rPr lang="nl-BE" sz="1800" dirty="0"/>
              <a:t>226 meldingen ontvangen</a:t>
            </a:r>
          </a:p>
          <a:p>
            <a:r>
              <a:rPr lang="nl-BE" sz="1800" dirty="0"/>
              <a:t>209 nesten bestreden</a:t>
            </a:r>
          </a:p>
          <a:p>
            <a:r>
              <a:rPr lang="nl-BE" sz="1800" dirty="0"/>
              <a:t>17 nesten waar bestrijding niet mogelijk was. </a:t>
            </a:r>
            <a:endParaRPr lang="nl-BE" sz="1800" u="sng" dirty="0"/>
          </a:p>
          <a:p>
            <a:r>
              <a:rPr lang="nl-BE" sz="1800" dirty="0"/>
              <a:t>uitrol digitaal registratiesysteem voor bestrijding AH</a:t>
            </a:r>
          </a:p>
        </p:txBody>
      </p:sp>
      <p:pic>
        <p:nvPicPr>
          <p:cNvPr id="8" name="Tijdelijke aanduiding voor inhoud 7" descr="Afbeelding met kaart&#10;&#10;Automatisch gegenereerde beschrijving">
            <a:extLst>
              <a:ext uri="{FF2B5EF4-FFF2-40B4-BE49-F238E27FC236}">
                <a16:creationId xmlns:a16="http://schemas.microsoft.com/office/drawing/2014/main" id="{F29AAD19-D42B-4C5D-BEA3-8206E35E2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1196752"/>
            <a:ext cx="4752528" cy="46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4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13C3-BF4D-40B3-AD4F-04D13F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31786"/>
          </a:xfrm>
        </p:spPr>
        <p:txBody>
          <a:bodyPr>
            <a:noAutofit/>
          </a:bodyPr>
          <a:lstStyle/>
          <a:p>
            <a:r>
              <a:rPr lang="nl-BE" sz="3600" dirty="0"/>
              <a:t>Bestrijdingsacties in 2023 </a:t>
            </a:r>
          </a:p>
        </p:txBody>
      </p:sp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C65CD658-B3F8-4349-9469-D7A34395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C3501BF7-C386-49BD-9C4C-1C13A470693E}"/>
              </a:ext>
            </a:extLst>
          </p:cNvPr>
          <p:cNvSpPr txBox="1">
            <a:spLocks/>
          </p:cNvSpPr>
          <p:nvPr/>
        </p:nvSpPr>
        <p:spPr>
          <a:xfrm>
            <a:off x="359268" y="1340768"/>
            <a:ext cx="3008313" cy="4691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nl-BE" sz="2000" u="sng" dirty="0"/>
          </a:p>
          <a:p>
            <a:pPr marL="0" indent="0">
              <a:buNone/>
            </a:pPr>
            <a:endParaRPr lang="nl-BE" sz="2000" u="sng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64956F4-8E0F-8568-B630-56B01F821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45658"/>
              </p:ext>
            </p:extLst>
          </p:nvPr>
        </p:nvGraphicFramePr>
        <p:xfrm>
          <a:off x="251520" y="1514406"/>
          <a:ext cx="3917920" cy="3723910"/>
        </p:xfrm>
        <a:graphic>
          <a:graphicData uri="http://schemas.openxmlformats.org/drawingml/2006/table">
            <a:tbl>
              <a:tblPr/>
              <a:tblGrid>
                <a:gridCol w="2509334">
                  <a:extLst>
                    <a:ext uri="{9D8B030D-6E8A-4147-A177-3AD203B41FA5}">
                      <a16:colId xmlns:a16="http://schemas.microsoft.com/office/drawing/2014/main" val="2321887264"/>
                    </a:ext>
                  </a:extLst>
                </a:gridCol>
                <a:gridCol w="1408586">
                  <a:extLst>
                    <a:ext uri="{9D8B030D-6E8A-4147-A177-3AD203B41FA5}">
                      <a16:colId xmlns:a16="http://schemas.microsoft.com/office/drawing/2014/main" val="2228946119"/>
                    </a:ext>
                  </a:extLst>
                </a:gridCol>
              </a:tblGrid>
              <a:tr h="2682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Overzicht bestrijding AH 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341314"/>
                  </a:ext>
                </a:extLst>
              </a:tr>
              <a:tr h="226942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Bestrijding onmogelijk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131329"/>
                  </a:ext>
                </a:extLst>
              </a:tr>
              <a:tr h="20631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effectLst/>
                          <a:latin typeface="Calibri" panose="020F0502020204030204" pitchFamily="34" charset="0"/>
                        </a:rPr>
                        <a:t>Andere soort dan AH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940706"/>
                  </a:ext>
                </a:extLst>
              </a:tr>
              <a:tr h="20631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Geen nest gevonden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755867"/>
                  </a:ext>
                </a:extLst>
              </a:tr>
              <a:tr h="216626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Nest was onbereikbaar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321506"/>
                  </a:ext>
                </a:extLst>
              </a:tr>
              <a:tr h="226942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Bestreden nesten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26651"/>
                  </a:ext>
                </a:extLst>
              </a:tr>
              <a:tr h="20631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Primaire nesten 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845170"/>
                  </a:ext>
                </a:extLst>
              </a:tr>
              <a:tr h="216626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Secundaire nesten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587807"/>
                  </a:ext>
                </a:extLst>
              </a:tr>
              <a:tr h="226942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Meldingen met meer dan 1 nest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134170"/>
                  </a:ext>
                </a:extLst>
              </a:tr>
              <a:tr h="20631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Primair nest en secundair nest aanwezig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76561"/>
                  </a:ext>
                </a:extLst>
              </a:tr>
              <a:tr h="216626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Meerdere secundaire nesten aanwezig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103057"/>
                  </a:ext>
                </a:extLst>
              </a:tr>
              <a:tr h="226942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Dubbele meldingen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374409"/>
                  </a:ext>
                </a:extLst>
              </a:tr>
              <a:tr h="216626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Nest was al bestreden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805554"/>
                  </a:ext>
                </a:extLst>
              </a:tr>
              <a:tr h="226942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Bestrijding niet zinvol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04781"/>
                  </a:ext>
                </a:extLst>
              </a:tr>
              <a:tr h="20631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Late secundaire nesten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214072"/>
                  </a:ext>
                </a:extLst>
              </a:tr>
              <a:tr h="20631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Verlaten primaire nest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358741"/>
                  </a:ext>
                </a:extLst>
              </a:tr>
              <a:tr h="216626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Eindtotaal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02380"/>
                  </a:ext>
                </a:extLst>
              </a:tr>
            </a:tbl>
          </a:graphicData>
        </a:graphic>
      </p:graphicFrame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BF8BA197-D0BF-965A-C0C7-E708F63B3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604718"/>
              </p:ext>
            </p:extLst>
          </p:nvPr>
        </p:nvGraphicFramePr>
        <p:xfrm>
          <a:off x="4277188" y="1514406"/>
          <a:ext cx="4679368" cy="414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23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dirty="0"/>
          </a:p>
          <a:p>
            <a:pPr marL="400050" lvl="1" indent="0">
              <a:buNone/>
            </a:pPr>
            <a:endParaRPr lang="nl-BE" dirty="0"/>
          </a:p>
        </p:txBody>
      </p:sp>
      <p:pic>
        <p:nvPicPr>
          <p:cNvPr id="4" name="Afbeelding 3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A3570C00-7473-22C5-445D-B40950B60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9810" y="0"/>
            <a:ext cx="9713252" cy="68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13C3-BF4D-40B3-AD4F-04D13F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nl-BE" sz="3600" dirty="0"/>
              <a:t>Vooruitzicht AH in Oost-Vlaanderen 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56D9829-86BE-41AE-A44B-D9FFEF099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098177"/>
            <a:ext cx="8208912" cy="4653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BE" sz="2000" dirty="0"/>
          </a:p>
          <a:p>
            <a:r>
              <a:rPr lang="nl-BE" sz="2200" dirty="0"/>
              <a:t>2024 </a:t>
            </a:r>
          </a:p>
          <a:p>
            <a:pPr lvl="1"/>
            <a:r>
              <a:rPr lang="nl-BE" sz="1600" dirty="0">
                <a:sym typeface="Wingdings" panose="05000000000000000000" pitchFamily="2" charset="2"/>
              </a:rPr>
              <a:t>tussen 4000 en 7500 nesten</a:t>
            </a:r>
          </a:p>
          <a:p>
            <a:pPr lvl="1"/>
            <a:r>
              <a:rPr lang="nl-BE" sz="1600" dirty="0">
                <a:sym typeface="Wingdings" panose="05000000000000000000" pitchFamily="2" charset="2"/>
              </a:rPr>
              <a:t>bestrijding van deze nesten zou een werklast bedragen van ca 1200 mandagen of 14 voltijdse medewerkers gedurende 4 maand. </a:t>
            </a:r>
          </a:p>
          <a:p>
            <a:pPr marL="457200" lvl="1" indent="0">
              <a:buNone/>
            </a:pPr>
            <a:endParaRPr lang="nl-BE" sz="1600" dirty="0">
              <a:sym typeface="Wingdings" panose="05000000000000000000" pitchFamily="2" charset="2"/>
            </a:endParaRPr>
          </a:p>
          <a:p>
            <a:r>
              <a:rPr lang="nl-BE" sz="2200" dirty="0">
                <a:sym typeface="Wingdings" panose="05000000000000000000" pitchFamily="2" charset="2"/>
              </a:rPr>
              <a:t>2025</a:t>
            </a:r>
          </a:p>
          <a:p>
            <a:pPr lvl="1"/>
            <a:r>
              <a:rPr lang="nl-BE" sz="1600" dirty="0">
                <a:sym typeface="Wingdings" panose="05000000000000000000" pitchFamily="2" charset="2"/>
              </a:rPr>
              <a:t>Tussen 6300 en 10 000 nesten </a:t>
            </a:r>
          </a:p>
          <a:p>
            <a:pPr lvl="1"/>
            <a:r>
              <a:rPr lang="nl-BE" sz="1600" dirty="0">
                <a:sym typeface="Wingdings" panose="05000000000000000000" pitchFamily="2" charset="2"/>
              </a:rPr>
              <a:t>Bestrijding van deze nesten zou een werklast bedragen van ca 20 voltijdse medewerkers gedurende 4 maand.</a:t>
            </a:r>
          </a:p>
          <a:p>
            <a:pPr marL="457200" lvl="1" indent="0">
              <a:buNone/>
            </a:pPr>
            <a:endParaRPr lang="nl-BE" sz="1600" dirty="0">
              <a:sym typeface="Wingdings" panose="05000000000000000000" pitchFamily="2" charset="2"/>
            </a:endParaRPr>
          </a:p>
          <a:p>
            <a:r>
              <a:rPr lang="nl-BE" sz="2200" dirty="0">
                <a:sym typeface="Wingdings" panose="05000000000000000000" pitchFamily="2" charset="2"/>
              </a:rPr>
              <a:t>Na 2025 </a:t>
            </a:r>
          </a:p>
          <a:p>
            <a:pPr lvl="1"/>
            <a:r>
              <a:rPr lang="nl-BE" sz="1600" dirty="0">
                <a:sym typeface="Wingdings" panose="05000000000000000000" pitchFamily="2" charset="2"/>
              </a:rPr>
              <a:t>Nog ongekend, hiervoor is meer onderzoek nodig  </a:t>
            </a:r>
          </a:p>
          <a:p>
            <a:pPr lvl="1"/>
            <a:r>
              <a:rPr lang="nl-BE" sz="1600" dirty="0">
                <a:sym typeface="Wingdings" panose="05000000000000000000" pitchFamily="2" charset="2"/>
              </a:rPr>
              <a:t>We verwachten een minimum van 6300 nesten en maximaal 25 900 nesten </a:t>
            </a:r>
          </a:p>
          <a:p>
            <a:pPr lvl="1"/>
            <a:r>
              <a:rPr lang="nl-BE" sz="1600" dirty="0">
                <a:sym typeface="Wingdings" panose="05000000000000000000" pitchFamily="2" charset="2"/>
              </a:rPr>
              <a:t>Gemiddeld 16 100 nesten </a:t>
            </a:r>
          </a:p>
          <a:p>
            <a:pPr marL="457200" lvl="1" indent="0">
              <a:buNone/>
            </a:pPr>
            <a:r>
              <a:rPr lang="nl-BE" sz="1600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endParaRPr lang="nl-BE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700" dirty="0"/>
              <a:t>* Dit zijn inschattingen van RATO, er is meer onderzoek nodig voor betere gegevens </a:t>
            </a:r>
          </a:p>
        </p:txBody>
      </p:sp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C65CD658-B3F8-4349-9469-D7A34395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39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13C3-BF4D-40B3-AD4F-04D13FB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nl-BE" sz="3200" dirty="0"/>
              <a:t>Aanpak AH in Oost-Vlaanderen voor 2024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286D8B-43D3-4AEB-B6B4-ED5C79B73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81467"/>
            <a:ext cx="814724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/>
          </a:p>
          <a:p>
            <a:r>
              <a:rPr lang="nl-BE" sz="2000" dirty="0"/>
              <a:t>Coördinatie en uitvoeren van nestbestrijding</a:t>
            </a:r>
          </a:p>
          <a:p>
            <a:pPr lvl="1">
              <a:buFontTx/>
              <a:buChar char="-"/>
            </a:pPr>
            <a:r>
              <a:rPr lang="nl-BE" sz="1500" dirty="0"/>
              <a:t>Bestrijding van </a:t>
            </a:r>
            <a:r>
              <a:rPr lang="nl-BE" sz="1500" dirty="0" err="1"/>
              <a:t>embrio</a:t>
            </a:r>
            <a:r>
              <a:rPr lang="nl-BE" sz="1500" dirty="0"/>
              <a:t>-nesten, primaire en secundaire nesten </a:t>
            </a:r>
          </a:p>
          <a:p>
            <a:pPr lvl="1">
              <a:buFontTx/>
              <a:buChar char="-"/>
            </a:pPr>
            <a:r>
              <a:rPr lang="nl-BE" sz="1500" dirty="0"/>
              <a:t>Bestrijding door RATO bestrijders in samenwerking met andere professionele bestrijders </a:t>
            </a:r>
          </a:p>
          <a:p>
            <a:pPr lvl="1">
              <a:buFontTx/>
              <a:buChar char="-"/>
            </a:pPr>
            <a:r>
              <a:rPr lang="nl-BE" sz="1500" dirty="0"/>
              <a:t>Lokale besturen dragen bij aan de kost van de bestrijding</a:t>
            </a:r>
          </a:p>
          <a:p>
            <a:pPr lvl="1">
              <a:buFontTx/>
              <a:buChar char="-"/>
            </a:pPr>
            <a:r>
              <a:rPr lang="nl-BE" sz="1500" dirty="0"/>
              <a:t>Coördinatie, communicatie, en rapportage gebeurt met provinciale middelen</a:t>
            </a:r>
          </a:p>
          <a:p>
            <a:pPr lvl="1">
              <a:buFontTx/>
              <a:buChar char="-"/>
            </a:pPr>
            <a:endParaRPr lang="nl-BE" sz="1600" dirty="0"/>
          </a:p>
          <a:p>
            <a:r>
              <a:rPr lang="nl-BE" sz="2000" dirty="0"/>
              <a:t>Evalueren en beheerplan uitwerken voor volgende jaren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Niet voorzien</a:t>
            </a:r>
          </a:p>
          <a:p>
            <a:pPr lvl="1">
              <a:buFontTx/>
              <a:buChar char="-"/>
            </a:pPr>
            <a:r>
              <a:rPr lang="nl-BE" sz="1500" dirty="0"/>
              <a:t>Opsporen van nesten </a:t>
            </a:r>
          </a:p>
          <a:p>
            <a:pPr lvl="1">
              <a:buFontTx/>
              <a:buChar char="-"/>
            </a:pPr>
            <a:r>
              <a:rPr lang="nl-BE" sz="1500" dirty="0"/>
              <a:t>Selectieve valletjes uitzetten (project Limburgse imkersbond </a:t>
            </a:r>
          </a:p>
          <a:p>
            <a:pPr lvl="1">
              <a:buFontTx/>
              <a:buChar char="-"/>
            </a:pPr>
            <a:r>
              <a:rPr lang="nl-BE" sz="1500" dirty="0"/>
              <a:t>Bescherming van bijenkasten </a:t>
            </a:r>
          </a:p>
        </p:txBody>
      </p:sp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C65CD658-B3F8-4349-9469-D7A34395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54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286D8B-43D3-4AEB-B6B4-ED5C79B73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81467"/>
            <a:ext cx="8147248" cy="47853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nl-BE" sz="1000" dirty="0"/>
          </a:p>
          <a:p>
            <a:pPr marL="0" indent="0">
              <a:buNone/>
            </a:pPr>
            <a:endParaRPr lang="nl-BE" sz="1600" dirty="0"/>
          </a:p>
          <a:p>
            <a:pPr>
              <a:buFontTx/>
              <a:buChar char="-"/>
            </a:pPr>
            <a:endParaRPr lang="nl-BE" sz="2000" dirty="0"/>
          </a:p>
        </p:txBody>
      </p:sp>
      <p:pic>
        <p:nvPicPr>
          <p:cNvPr id="4" name="Picture 3" descr="C:\Documents and Settings\E4306\Mijn documenten\Mijn afbeeldingen\powerpoint-logo2.gif">
            <a:extLst>
              <a:ext uri="{FF2B5EF4-FFF2-40B4-BE49-F238E27FC236}">
                <a16:creationId xmlns:a16="http://schemas.microsoft.com/office/drawing/2014/main" id="{C65CD658-B3F8-4349-9469-D7A34395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51576"/>
            <a:ext cx="9144000" cy="1106424"/>
          </a:xfrm>
          <a:prstGeom prst="rect">
            <a:avLst/>
          </a:prstGeom>
          <a:noFill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DAF73D5-5F5F-81BF-9111-738B10EE7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84" y="745847"/>
            <a:ext cx="7920880" cy="500572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F809879-B835-1C60-96C6-1A06699B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" y="63696"/>
            <a:ext cx="8219256" cy="562074"/>
          </a:xfrm>
        </p:spPr>
        <p:txBody>
          <a:bodyPr>
            <a:noAutofit/>
          </a:bodyPr>
          <a:lstStyle/>
          <a:p>
            <a:r>
              <a:rPr lang="nl-BE" sz="3200" dirty="0"/>
              <a:t>Verloop melding bij gezamenlijk beheer</a:t>
            </a:r>
          </a:p>
        </p:txBody>
      </p:sp>
    </p:spTree>
    <p:extLst>
      <p:ext uri="{BB962C8B-B14F-4D97-AF65-F5344CB8AC3E}">
        <p14:creationId xmlns:p14="http://schemas.microsoft.com/office/powerpoint/2010/main" val="921513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</TotalTime>
  <Words>579</Words>
  <Application>Microsoft Office PowerPoint</Application>
  <PresentationFormat>Diavoorstelling (4:3)</PresentationFormat>
  <Paragraphs>131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Office-thema</vt:lpstr>
      <vt:lpstr> Aziatische hoornaar   plan van aanpak 2024</vt:lpstr>
      <vt:lpstr>Provinciaal project Aziatische hoornaar 2021 - 2023</vt:lpstr>
      <vt:lpstr>PowerPoint-presentatie</vt:lpstr>
      <vt:lpstr>PowerPoint-presentatie</vt:lpstr>
      <vt:lpstr>Bestrijdingsacties in 2023 </vt:lpstr>
      <vt:lpstr>PowerPoint-presentatie</vt:lpstr>
      <vt:lpstr>Vooruitzicht AH in Oost-Vlaanderen </vt:lpstr>
      <vt:lpstr>Aanpak AH in Oost-Vlaanderen voor 2024</vt:lpstr>
      <vt:lpstr>Verloop melding bij gezamenlijk beheer</vt:lpstr>
      <vt:lpstr>Van melding tot uitvoering voor gemeenten die beroep doen op coördinatie</vt:lpstr>
      <vt:lpstr>Verloop melding zonder beheer voor gemeenten die geen beroep doen op Coördinatie </vt:lpstr>
      <vt:lpstr>Vraag aan lokale besturen</vt:lpstr>
      <vt:lpstr>Inschatting aantal nesten en kostprijs</vt:lpstr>
      <vt:lpstr>Tijdslijn AH</vt:lpstr>
      <vt:lpstr>PowerPoint-presentatie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Vergadering</dc:title>
  <dc:creator>Standaert Sofie</dc:creator>
  <cp:lastModifiedBy>Standaert Sofie</cp:lastModifiedBy>
  <cp:revision>186</cp:revision>
  <cp:lastPrinted>2022-05-18T11:59:12Z</cp:lastPrinted>
  <dcterms:created xsi:type="dcterms:W3CDTF">2020-09-22T06:58:39Z</dcterms:created>
  <dcterms:modified xsi:type="dcterms:W3CDTF">2024-03-22T16:38:49Z</dcterms:modified>
</cp:coreProperties>
</file>