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371" r:id="rId5"/>
    <p:sldId id="408" r:id="rId6"/>
    <p:sldId id="424" r:id="rId7"/>
    <p:sldId id="427" r:id="rId8"/>
    <p:sldId id="430" r:id="rId9"/>
    <p:sldId id="452" r:id="rId10"/>
    <p:sldId id="457" r:id="rId11"/>
    <p:sldId id="387" r:id="rId12"/>
    <p:sldId id="469" r:id="rId13"/>
    <p:sldId id="471" r:id="rId14"/>
    <p:sldId id="472" r:id="rId15"/>
    <p:sldId id="466" r:id="rId16"/>
    <p:sldId id="465" r:id="rId17"/>
    <p:sldId id="463" r:id="rId18"/>
    <p:sldId id="467" r:id="rId19"/>
    <p:sldId id="455" r:id="rId20"/>
  </p:sldIdLst>
  <p:sldSz cx="9144000" cy="6858000" type="screen4x3"/>
  <p:notesSz cx="7099300" cy="10234613"/>
  <p:defaultTextStyle>
    <a:defPPr>
      <a:defRPr lang="nl-BE"/>
    </a:defPPr>
    <a:lvl1pPr marL="0" algn="l" defTabSz="9137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69" algn="l" defTabSz="9137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743" algn="l" defTabSz="9137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620" algn="l" defTabSz="9137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491" algn="l" defTabSz="9137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362" algn="l" defTabSz="9137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238" algn="l" defTabSz="9137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104" algn="l" defTabSz="9137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982" algn="l" defTabSz="9137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FF3300"/>
    <a:srgbClr val="00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Stijl, thema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Stijl, thema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Stijl, thema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Stijl, gemiddeld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6" autoAdjust="0"/>
    <p:restoredTop sz="94660"/>
  </p:normalViewPr>
  <p:slideViewPr>
    <p:cSldViewPr>
      <p:cViewPr varScale="1">
        <p:scale>
          <a:sx n="111" d="100"/>
          <a:sy n="111" d="100"/>
        </p:scale>
        <p:origin x="159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88C0C-615C-4B85-889B-5868C53B56A0}" type="datetimeFigureOut">
              <a:rPr lang="nl-BE" smtClean="0"/>
              <a:t>30/09/2026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BECC2-D2A8-4D3C-9DAC-3215131304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5234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E7DFD-4E9B-471F-ADA7-B59DCA350C5B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541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E7DFD-4E9B-471F-ADA7-B59DCA350C5B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973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824" y="3886661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225" indent="0" algn="ctr">
              <a:buNone/>
              <a:defRPr/>
            </a:lvl2pPr>
            <a:lvl3pPr marL="642453" indent="0" algn="ctr">
              <a:buNone/>
              <a:defRPr/>
            </a:lvl3pPr>
            <a:lvl4pPr marL="963678" indent="0" algn="ctr">
              <a:buNone/>
              <a:defRPr/>
            </a:lvl4pPr>
            <a:lvl5pPr marL="1284908" indent="0" algn="ctr">
              <a:buNone/>
              <a:defRPr/>
            </a:lvl5pPr>
            <a:lvl6pPr marL="1606134" indent="0" algn="ctr">
              <a:buNone/>
              <a:defRPr/>
            </a:lvl6pPr>
            <a:lvl7pPr marL="1927362" indent="0" algn="ctr">
              <a:buNone/>
              <a:defRPr/>
            </a:lvl7pPr>
            <a:lvl8pPr marL="2248591" indent="0" algn="ctr">
              <a:buNone/>
              <a:defRPr/>
            </a:lvl8pPr>
            <a:lvl9pPr marL="2569817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C789EF-2B9C-4A16-B216-A8A3D11C4B69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44529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A89738-B33F-4917-9433-4C6117D80E9C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0112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225" indent="0">
              <a:buNone/>
              <a:defRPr sz="1300"/>
            </a:lvl2pPr>
            <a:lvl3pPr marL="642453" indent="0">
              <a:buNone/>
              <a:defRPr sz="1100"/>
            </a:lvl3pPr>
            <a:lvl4pPr marL="963678" indent="0">
              <a:buNone/>
              <a:defRPr sz="1000"/>
            </a:lvl4pPr>
            <a:lvl5pPr marL="1284908" indent="0">
              <a:buNone/>
              <a:defRPr sz="1000"/>
            </a:lvl5pPr>
            <a:lvl6pPr marL="1606134" indent="0">
              <a:buNone/>
              <a:defRPr sz="1000"/>
            </a:lvl6pPr>
            <a:lvl7pPr marL="1927362" indent="0">
              <a:buNone/>
              <a:defRPr sz="1000"/>
            </a:lvl7pPr>
            <a:lvl8pPr marL="2248591" indent="0">
              <a:buNone/>
              <a:defRPr sz="1000"/>
            </a:lvl8pPr>
            <a:lvl9pPr marL="2569817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89F3E0-7398-4F55-81B1-05AB1761A5F0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5899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92970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35F918-B8EF-44D9-8CCA-AAF99A255BBD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32505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25" indent="0">
              <a:buNone/>
              <a:defRPr sz="1400" b="1"/>
            </a:lvl2pPr>
            <a:lvl3pPr marL="642453" indent="0">
              <a:buNone/>
              <a:defRPr sz="1300" b="1"/>
            </a:lvl3pPr>
            <a:lvl4pPr marL="963678" indent="0">
              <a:buNone/>
              <a:defRPr sz="1100" b="1"/>
            </a:lvl4pPr>
            <a:lvl5pPr marL="1284908" indent="0">
              <a:buNone/>
              <a:defRPr sz="1100" b="1"/>
            </a:lvl5pPr>
            <a:lvl6pPr marL="1606134" indent="0">
              <a:buNone/>
              <a:defRPr sz="1100" b="1"/>
            </a:lvl6pPr>
            <a:lvl7pPr marL="1927362" indent="0">
              <a:buNone/>
              <a:defRPr sz="1100" b="1"/>
            </a:lvl7pPr>
            <a:lvl8pPr marL="2248591" indent="0">
              <a:buNone/>
              <a:defRPr sz="1100" b="1"/>
            </a:lvl8pPr>
            <a:lvl9pPr marL="2569817" indent="0">
              <a:buNone/>
              <a:defRPr sz="11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225" indent="0">
              <a:buNone/>
              <a:defRPr sz="1400" b="1"/>
            </a:lvl2pPr>
            <a:lvl3pPr marL="642453" indent="0">
              <a:buNone/>
              <a:defRPr sz="1300" b="1"/>
            </a:lvl3pPr>
            <a:lvl4pPr marL="963678" indent="0">
              <a:buNone/>
              <a:defRPr sz="1100" b="1"/>
            </a:lvl4pPr>
            <a:lvl5pPr marL="1284908" indent="0">
              <a:buNone/>
              <a:defRPr sz="1100" b="1"/>
            </a:lvl5pPr>
            <a:lvl6pPr marL="1606134" indent="0">
              <a:buNone/>
              <a:defRPr sz="1100" b="1"/>
            </a:lvl6pPr>
            <a:lvl7pPr marL="1927362" indent="0">
              <a:buNone/>
              <a:defRPr sz="1100" b="1"/>
            </a:lvl7pPr>
            <a:lvl8pPr marL="2248591" indent="0">
              <a:buNone/>
              <a:defRPr sz="1100" b="1"/>
            </a:lvl8pPr>
            <a:lvl9pPr marL="2569817" indent="0">
              <a:buNone/>
              <a:defRPr sz="11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559FA3A-464E-4A1F-A911-EE61AE4C5973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304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1FFBAE-37A7-462F-8D50-5197AB672FE2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9431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D3C61E-ACA8-4328-B7FF-0E68E4BC1865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1624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661" y="273487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661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225" indent="0">
              <a:buNone/>
              <a:defRPr sz="800"/>
            </a:lvl2pPr>
            <a:lvl3pPr marL="642453" indent="0">
              <a:buNone/>
              <a:defRPr sz="700"/>
            </a:lvl3pPr>
            <a:lvl4pPr marL="963678" indent="0">
              <a:buNone/>
              <a:defRPr sz="600"/>
            </a:lvl4pPr>
            <a:lvl5pPr marL="1284908" indent="0">
              <a:buNone/>
              <a:defRPr sz="600"/>
            </a:lvl5pPr>
            <a:lvl6pPr marL="1606134" indent="0">
              <a:buNone/>
              <a:defRPr sz="600"/>
            </a:lvl6pPr>
            <a:lvl7pPr marL="1927362" indent="0">
              <a:buNone/>
              <a:defRPr sz="600"/>
            </a:lvl7pPr>
            <a:lvl8pPr marL="2248591" indent="0">
              <a:buNone/>
              <a:defRPr sz="600"/>
            </a:lvl8pPr>
            <a:lvl9pPr marL="2569817" indent="0">
              <a:buNone/>
              <a:defRPr sz="6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1DA13D-E094-4E04-A364-187D783655AB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61199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649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649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225" indent="0">
              <a:buNone/>
              <a:defRPr sz="2000"/>
            </a:lvl2pPr>
            <a:lvl3pPr marL="642453" indent="0">
              <a:buNone/>
              <a:defRPr sz="1700"/>
            </a:lvl3pPr>
            <a:lvl4pPr marL="963678" indent="0">
              <a:buNone/>
              <a:defRPr sz="1400"/>
            </a:lvl4pPr>
            <a:lvl5pPr marL="1284908" indent="0">
              <a:buNone/>
              <a:defRPr sz="1400"/>
            </a:lvl5pPr>
            <a:lvl6pPr marL="1606134" indent="0">
              <a:buNone/>
              <a:defRPr sz="1400"/>
            </a:lvl6pPr>
            <a:lvl7pPr marL="1927362" indent="0">
              <a:buNone/>
              <a:defRPr sz="1400"/>
            </a:lvl7pPr>
            <a:lvl8pPr marL="2248591" indent="0">
              <a:buNone/>
              <a:defRPr sz="1400"/>
            </a:lvl8pPr>
            <a:lvl9pPr marL="2569817" indent="0">
              <a:buNone/>
              <a:defRPr sz="1400"/>
            </a:lvl9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649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225" indent="0">
              <a:buNone/>
              <a:defRPr sz="800"/>
            </a:lvl2pPr>
            <a:lvl3pPr marL="642453" indent="0">
              <a:buNone/>
              <a:defRPr sz="700"/>
            </a:lvl3pPr>
            <a:lvl4pPr marL="963678" indent="0">
              <a:buNone/>
              <a:defRPr sz="600"/>
            </a:lvl4pPr>
            <a:lvl5pPr marL="1284908" indent="0">
              <a:buNone/>
              <a:defRPr sz="600"/>
            </a:lvl5pPr>
            <a:lvl6pPr marL="1606134" indent="0">
              <a:buNone/>
              <a:defRPr sz="600"/>
            </a:lvl6pPr>
            <a:lvl7pPr marL="1927362" indent="0">
              <a:buNone/>
              <a:defRPr sz="600"/>
            </a:lvl7pPr>
            <a:lvl8pPr marL="2248591" indent="0">
              <a:buNone/>
              <a:defRPr sz="600"/>
            </a:lvl8pPr>
            <a:lvl9pPr marL="2569817" indent="0">
              <a:buNone/>
              <a:defRPr sz="6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92E30A1-C425-4903-9418-68EC39544C5B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2941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98607A-2696-42B5-AFE5-5794388EE1CC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785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92983" y="1151930"/>
            <a:ext cx="5411391" cy="3178969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A1265CD-9C86-4082-8AF5-F96271BED1F7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1170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83" y="3536156"/>
            <a:ext cx="7358063" cy="79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89" tIns="35689" rIns="35689" bIns="356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>
                <a:sym typeface="Gill Sans" charset="0"/>
              </a:rPr>
              <a:t>Klik om de modelstijlen te bewerken</a:t>
            </a:r>
          </a:p>
          <a:p>
            <a:pPr lvl="1"/>
            <a:r>
              <a:rPr lang="nl-NL">
                <a:sym typeface="Gill Sans" charset="0"/>
              </a:rPr>
              <a:t>Tweede niveau</a:t>
            </a:r>
          </a:p>
          <a:p>
            <a:pPr lvl="2"/>
            <a:r>
              <a:rPr lang="nl-NL">
                <a:sym typeface="Gill Sans" charset="0"/>
              </a:rPr>
              <a:t>Derde niveau</a:t>
            </a:r>
          </a:p>
          <a:p>
            <a:pPr lvl="3"/>
            <a:r>
              <a:rPr lang="nl-NL">
                <a:sym typeface="Gill Sans" charset="0"/>
              </a:rPr>
              <a:t>Vierde niveau</a:t>
            </a:r>
          </a:p>
          <a:p>
            <a:pPr lvl="4"/>
            <a:r>
              <a:rPr lang="nl-NL">
                <a:sym typeface="Gill Sans" charset="0"/>
              </a:rPr>
              <a:t>Vijfde niveau</a:t>
            </a:r>
            <a:endParaRPr lang="en-US">
              <a:sym typeface="Gill Sans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92983" y="1151930"/>
            <a:ext cx="7358063" cy="232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89" tIns="35689" rIns="35689" bIns="3568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>
                <a:sym typeface="Gill Sans" charset="0"/>
              </a:rPr>
              <a:t>Klik om de stijl te bewerken</a:t>
            </a:r>
            <a:endParaRPr lang="en-US">
              <a:sym typeface="Gill Sans" charset="0"/>
            </a:endParaRPr>
          </a:p>
        </p:txBody>
      </p:sp>
      <p:sp>
        <p:nvSpPr>
          <p:cNvPr id="102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4446984" y="6509742"/>
            <a:ext cx="241102" cy="258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45" tIns="32121" rIns="64245" bIns="32121" numCol="1" anchor="t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chemeClr val="tx1"/>
                </a:solidFill>
                <a:latin typeface="+mn-lt"/>
                <a:ea typeface="Gill Sans" charset="0"/>
                <a:cs typeface="Gill Sans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C5361C-2082-41D7-A86E-A623CD3284E4}" type="slidenum">
              <a:rPr lang="en-US">
                <a:solidFill>
                  <a:srgbClr val="000000"/>
                </a:solidFill>
                <a:sym typeface="Gill Sans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srgbClr val="000000"/>
              </a:solidFill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72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225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453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3678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4908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225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453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3678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4908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nl-BE"/>
      </a:defPPr>
      <a:lvl1pPr marL="0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225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453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3678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4908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6134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7362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8591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9817" algn="l" defTabSz="64245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www.giswest.be/waterlopen" TargetMode="Externa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jpe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12" Type="http://schemas.openxmlformats.org/officeDocument/2006/relationships/image" Target="../media/image3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7.jpeg"/><Relationship Id="rId5" Type="http://schemas.openxmlformats.org/officeDocument/2006/relationships/image" Target="../media/image32.png"/><Relationship Id="rId10" Type="http://schemas.openxmlformats.org/officeDocument/2006/relationships/image" Target="../media/image36.jpeg"/><Relationship Id="rId4" Type="http://schemas.openxmlformats.org/officeDocument/2006/relationships/image" Target="../media/image31.jpeg"/><Relationship Id="rId9" Type="http://schemas.openxmlformats.org/officeDocument/2006/relationships/image" Target="../media/image12.jpeg"/><Relationship Id="rId1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/>
          </p:cNvSpPr>
          <p:nvPr/>
        </p:nvSpPr>
        <p:spPr bwMode="auto">
          <a:xfrm>
            <a:off x="0" y="-13153"/>
            <a:ext cx="9286875" cy="691157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defTabSz="642618" fontAlgn="base">
              <a:spcBef>
                <a:spcPct val="0"/>
              </a:spcBef>
              <a:spcAft>
                <a:spcPct val="0"/>
              </a:spcAft>
            </a:pPr>
            <a:endParaRPr lang="nl-BE" sz="3000" dirty="0">
              <a:solidFill>
                <a:srgbClr val="000000"/>
              </a:solidFill>
              <a:sym typeface="Gill Sans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674" y="-640390"/>
            <a:ext cx="6083598" cy="3523896"/>
          </a:xfrm>
          <a:prstGeom prst="rect">
            <a:avLst/>
          </a:prstGeom>
        </p:spPr>
      </p:pic>
      <p:sp>
        <p:nvSpPr>
          <p:cNvPr id="7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5B957-1D9C-402C-9E7E-F50BE429CFDA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436" name="Rectangle 4"/>
          <p:cNvSpPr>
            <a:spLocks/>
          </p:cNvSpPr>
          <p:nvPr/>
        </p:nvSpPr>
        <p:spPr bwMode="auto">
          <a:xfrm>
            <a:off x="768652" y="3447570"/>
            <a:ext cx="7920633" cy="200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103" y="5495106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952" y="4423488"/>
            <a:ext cx="5146923" cy="3071771"/>
          </a:xfrm>
          <a:prstGeom prst="rect">
            <a:avLst/>
          </a:prstGeom>
        </p:spPr>
      </p:pic>
      <p:sp>
        <p:nvSpPr>
          <p:cNvPr id="12" name="Rectangle 2"/>
          <p:cNvSpPr>
            <a:spLocks/>
          </p:cNvSpPr>
          <p:nvPr/>
        </p:nvSpPr>
        <p:spPr bwMode="auto">
          <a:xfrm>
            <a:off x="-80674" y="2892515"/>
            <a:ext cx="9367549" cy="13006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algn="ctr" defTabSz="642618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Communiceren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rond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exoten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als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lokaal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bestuur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–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Coördinatie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vanuit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de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dienst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integraal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waterbeleid</a:t>
            </a: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 Provincie </a:t>
            </a:r>
            <a:r>
              <a:rPr lang="en-US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West-Vlaanderen</a:t>
            </a:r>
            <a:endParaRPr lang="en-US" sz="32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Pro-Light" charset="0"/>
              <a:ea typeface="DINPro-Light" charset="0"/>
              <a:cs typeface="DINPro-Light" charset="0"/>
              <a:sym typeface="DINPro-Light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275" y="5451748"/>
            <a:ext cx="2609314" cy="1024217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C3756C24-9F5F-42CD-8DA9-B49E6454AB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3598" y="480327"/>
            <a:ext cx="3060402" cy="191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7351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89738-B33F-4917-9433-4C6117D80E9C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343" y="1124744"/>
            <a:ext cx="5436096" cy="5883647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13" y="0"/>
            <a:ext cx="5581466" cy="2636912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177861" y="3140968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Exacte ligging waterlopen, per adres op te zoeken op: </a:t>
            </a:r>
          </a:p>
          <a:p>
            <a:r>
              <a:rPr lang="nl-BE" dirty="0">
                <a:hlinkClick r:id="rId5"/>
              </a:rPr>
              <a:t>www.giswest.be/waterlopen</a:t>
            </a:r>
            <a:r>
              <a:rPr lang="nl-BE" dirty="0"/>
              <a:t> 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4280323"/>
            <a:ext cx="3718073" cy="257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7267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89738-B33F-4917-9433-4C6117D80E9C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75" y="1700808"/>
            <a:ext cx="6300192" cy="4725144"/>
          </a:xfrm>
          <a:prstGeom prst="rect">
            <a:avLst/>
          </a:prstGeom>
        </p:spPr>
      </p:pic>
      <p:sp>
        <p:nvSpPr>
          <p:cNvPr id="6" name="Rectangle 1026"/>
          <p:cNvSpPr txBox="1">
            <a:spLocks noChangeArrowheads="1"/>
          </p:cNvSpPr>
          <p:nvPr/>
        </p:nvSpPr>
        <p:spPr bwMode="auto">
          <a:xfrm>
            <a:off x="1691680" y="332656"/>
            <a:ext cx="666787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r>
              <a:rPr lang="nl-BE" sz="2200" b="1" kern="0" dirty="0"/>
              <a:t>WATERBEHEER IN DE PROVINCIE WEST-VLAANDEREN</a:t>
            </a:r>
            <a:endParaRPr lang="nl-NL" sz="2200" b="1" kern="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23454" y="1222437"/>
            <a:ext cx="7772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689" tIns="35689" rIns="35689" bIns="35689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321225" algn="ctr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642453" algn="ctr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963678" algn="ctr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1284908" algn="ctr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533400" indent="-533400" algn="just" defTabSz="914400">
              <a:buFont typeface="Wingdings" pitchFamily="2" charset="2"/>
              <a:buNone/>
            </a:pPr>
            <a:r>
              <a:rPr lang="nl-BE" sz="2000" b="1" kern="0" dirty="0">
                <a:cs typeface="Times New Roman" pitchFamily="18" charset="0"/>
              </a:rPr>
              <a:t>Maaien: waar en wanneer de kraan passeert te volgen op </a:t>
            </a:r>
            <a:r>
              <a:rPr lang="nl-BE" sz="2000" b="1" u="sng" kern="0" dirty="0">
                <a:cs typeface="Times New Roman" pitchFamily="18" charset="0"/>
              </a:rPr>
              <a:t>Watertalk.be</a:t>
            </a:r>
            <a:r>
              <a:rPr lang="nl-BE" sz="2000" b="1" kern="0" dirty="0">
                <a:cs typeface="Times New Roman" pitchFamily="18" charset="0"/>
              </a:rPr>
              <a:t> </a:t>
            </a:r>
            <a:endParaRPr lang="nl-BE" sz="2000" kern="0" dirty="0">
              <a:cs typeface="Times New Roman" pitchFamily="18" charset="0"/>
            </a:endParaRPr>
          </a:p>
          <a:p>
            <a:pPr marL="533400" indent="-533400" algn="just" defTabSz="914400">
              <a:buFont typeface="Wingdings" pitchFamily="2" charset="2"/>
              <a:buNone/>
            </a:pPr>
            <a:endParaRPr lang="nl-BE" sz="2000" kern="0" dirty="0">
              <a:cs typeface="Times New Roman" pitchFamily="18" charset="0"/>
            </a:endParaRPr>
          </a:p>
          <a:p>
            <a:pPr marL="533400" indent="-533400" algn="just" defTabSz="914400">
              <a:buFont typeface="Wingdings" pitchFamily="2" charset="2"/>
              <a:buNone/>
            </a:pPr>
            <a:endParaRPr lang="nl-BE" sz="2000" kern="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927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89738-B33F-4917-9433-4C6117D80E9C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026"/>
          <p:cNvSpPr txBox="1">
            <a:spLocks noChangeArrowheads="1"/>
          </p:cNvSpPr>
          <p:nvPr/>
        </p:nvSpPr>
        <p:spPr bwMode="auto">
          <a:xfrm>
            <a:off x="2483768" y="1641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r>
              <a:rPr lang="nl-BE" sz="2200" b="1" kern="0" dirty="0"/>
              <a:t>WATERBEHEER IN DE</a:t>
            </a:r>
            <a:br>
              <a:rPr lang="nl-BE" sz="2200" b="1" kern="0" dirty="0"/>
            </a:br>
            <a:r>
              <a:rPr lang="nl-BE" sz="2200" b="1" kern="0" dirty="0"/>
              <a:t>PROVINCIE WEST-VLAANDEREN</a:t>
            </a:r>
            <a:endParaRPr lang="nl-NL" sz="2200" b="1" kern="0" dirty="0"/>
          </a:p>
        </p:txBody>
      </p:sp>
      <p:pic>
        <p:nvPicPr>
          <p:cNvPr id="10" name="Picture 2" descr="C:\Documents and Settings\glm\Mijn documenten\glenn\cursus SBR waterlopen\Type dwarspr\TP palen +matten+bioroll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1571625"/>
            <a:ext cx="3489325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C:\Documents and Settings\glm\Mijn documenten\glenn\cursus SBR waterlopen\fotos\bioro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9900" y="1928813"/>
            <a:ext cx="4667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TP palen + bioroll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4652963"/>
            <a:ext cx="2960687" cy="2000250"/>
          </a:xfrm>
          <a:prstGeom prst="rect">
            <a:avLst/>
          </a:prstGeom>
          <a:noFill/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295531" y="1327184"/>
            <a:ext cx="4464496" cy="445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33400" indent="-533400" algn="just" defTabSz="914400">
              <a:buFont typeface="Wingdings" pitchFamily="2" charset="2"/>
              <a:buNone/>
            </a:pPr>
            <a:r>
              <a:rPr lang="nl-BE" sz="2000" b="1" kern="0" dirty="0">
                <a:solidFill>
                  <a:srgbClr val="000000"/>
                </a:solidFill>
                <a:cs typeface="Times New Roman" pitchFamily="18" charset="0"/>
              </a:rPr>
              <a:t>Oeverbeschermingswerken</a:t>
            </a:r>
            <a:endParaRPr lang="nl-BE" sz="2000" kern="0" dirty="0">
              <a:solidFill>
                <a:srgbClr val="000000"/>
              </a:solidFill>
              <a:cs typeface="Times New Roman" pitchFamily="18" charset="0"/>
            </a:endParaRPr>
          </a:p>
          <a:p>
            <a:pPr marL="533400" indent="-533400" algn="just" defTabSz="914400">
              <a:buFont typeface="Wingdings" pitchFamily="2" charset="2"/>
              <a:buNone/>
            </a:pPr>
            <a:endParaRPr lang="nl-BE" sz="2000" kern="0" dirty="0">
              <a:solidFill>
                <a:srgbClr val="000000"/>
              </a:solidFill>
              <a:cs typeface="Times New Roman" pitchFamily="18" charset="0"/>
            </a:endParaRPr>
          </a:p>
          <a:p>
            <a:pPr marL="533400" indent="-533400" algn="just" defTabSz="914400">
              <a:buFont typeface="Wingdings" pitchFamily="2" charset="2"/>
              <a:buNone/>
            </a:pPr>
            <a:endParaRPr lang="nl-BE" sz="2000" kern="0" dirty="0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05780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89738-B33F-4917-9433-4C6117D80E9C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026"/>
          <p:cNvSpPr txBox="1">
            <a:spLocks noChangeArrowheads="1"/>
          </p:cNvSpPr>
          <p:nvPr/>
        </p:nvSpPr>
        <p:spPr bwMode="auto">
          <a:xfrm>
            <a:off x="2483768" y="1641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r>
              <a:rPr lang="nl-BE" sz="2200" b="1" kern="0" dirty="0"/>
              <a:t>WATERBEHEER IN DE</a:t>
            </a:r>
            <a:br>
              <a:rPr lang="nl-BE" sz="2200" b="1" kern="0" dirty="0"/>
            </a:br>
            <a:r>
              <a:rPr lang="nl-BE" sz="2200" b="1" kern="0" dirty="0"/>
              <a:t>PROVINCIE WEST-VLAANDEREN</a:t>
            </a:r>
            <a:endParaRPr lang="nl-NL" sz="2200" b="1" kern="0" dirty="0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3695" y="1126555"/>
            <a:ext cx="9322460" cy="556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3052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08"/>
            <a:ext cx="9143999" cy="6634034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89738-B33F-4917-9433-4C6117D80E9C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80971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7"/>
          <a:stretch/>
        </p:blipFill>
        <p:spPr>
          <a:xfrm>
            <a:off x="0" y="0"/>
            <a:ext cx="9180513" cy="6858000"/>
          </a:xfrm>
          <a:prstGeom prst="rect">
            <a:avLst/>
          </a:prstGeom>
        </p:spPr>
      </p:pic>
      <p:sp>
        <p:nvSpPr>
          <p:cNvPr id="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88CEF-DDF8-44C5-9E8B-39C2288ED173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446984" y="6509742"/>
            <a:ext cx="241102" cy="25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48" tIns="32123" rIns="64248" bIns="32123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 defTabSz="642519" fontAlgn="base">
              <a:spcBef>
                <a:spcPct val="0"/>
              </a:spcBef>
              <a:spcAft>
                <a:spcPct val="0"/>
              </a:spcAft>
            </a:pPr>
            <a:fld id="{20E0F5C5-D97C-43E2-85CA-F27ACD31FE64}" type="slidenum">
              <a:rPr lang="en-US" sz="1300">
                <a:solidFill>
                  <a:srgbClr val="FFFFFF"/>
                </a:solidFill>
                <a:latin typeface="Clarendon LT Std Light" charset="0"/>
                <a:ea typeface="Clarendon LT Std Light" charset="0"/>
                <a:cs typeface="Clarendon LT Std Light" charset="0"/>
                <a:sym typeface="Clarendon LT Std Light" charset="0"/>
              </a:rPr>
              <a:pPr algn="ctr" defTabSz="642519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300">
              <a:solidFill>
                <a:srgbClr val="FFFFFF"/>
              </a:solidFill>
              <a:latin typeface="Clarendon LT Std Light" charset="0"/>
              <a:ea typeface="Clarendon LT Std Light" charset="0"/>
              <a:cs typeface="Clarendon LT Std Light" charset="0"/>
              <a:sym typeface="Clarendon LT Std Light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164" y="5203775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/>
          </p:cNvSpPr>
          <p:nvPr/>
        </p:nvSpPr>
        <p:spPr bwMode="auto">
          <a:xfrm>
            <a:off x="1413029" y="1340768"/>
            <a:ext cx="6354453" cy="479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endParaRPr lang="nl-BE" sz="2000">
              <a:latin typeface="Times New Roman" panose="02020603050405020304" pitchFamily="18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69" y="-171110"/>
            <a:ext cx="5136156" cy="7200219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6267015" y="361010"/>
            <a:ext cx="29134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Afstandsregels:</a:t>
            </a:r>
          </a:p>
          <a:p>
            <a:endParaRPr lang="nl-BE" dirty="0"/>
          </a:p>
          <a:p>
            <a:pPr marL="285750" indent="-285750">
              <a:buFontTx/>
              <a:buChar char="-"/>
            </a:pPr>
            <a:r>
              <a:rPr lang="nl-BE" dirty="0"/>
              <a:t>Vrije doorgang van 5m</a:t>
            </a:r>
          </a:p>
          <a:p>
            <a:pPr marL="285750" indent="-285750">
              <a:buFontTx/>
              <a:buChar char="-"/>
            </a:pPr>
            <a:r>
              <a:rPr lang="nl-BE" dirty="0"/>
              <a:t>Niet bemesten &lt; 5m</a:t>
            </a:r>
          </a:p>
          <a:p>
            <a:pPr marL="285750" indent="-285750">
              <a:buFontTx/>
              <a:buChar char="-"/>
            </a:pPr>
            <a:r>
              <a:rPr lang="nl-BE" dirty="0"/>
              <a:t>Geen grondbewerking binnen 1m van de kruin</a:t>
            </a:r>
          </a:p>
          <a:p>
            <a:pPr marL="285750" indent="-285750">
              <a:buFontTx/>
              <a:buChar char="-"/>
            </a:pPr>
            <a:r>
              <a:rPr lang="nl-BE" dirty="0"/>
              <a:t>Gewasbescherming verboden &lt; 1m</a:t>
            </a:r>
          </a:p>
          <a:p>
            <a:pPr marL="285750" indent="-285750">
              <a:buFontTx/>
              <a:buChar char="-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370560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89738-B33F-4917-9433-4C6117D80E9C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26"/>
          <p:cNvSpPr txBox="1">
            <a:spLocks noChangeArrowheads="1"/>
          </p:cNvSpPr>
          <p:nvPr/>
        </p:nvSpPr>
        <p:spPr bwMode="auto">
          <a:xfrm>
            <a:off x="2483768" y="1641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endParaRPr lang="nl-NL" sz="2200" b="1" kern="0" dirty="0"/>
          </a:p>
        </p:txBody>
      </p:sp>
      <p:sp>
        <p:nvSpPr>
          <p:cNvPr id="10" name="Rectangle 1026">
            <a:extLst>
              <a:ext uri="{FF2B5EF4-FFF2-40B4-BE49-F238E27FC236}">
                <a16:creationId xmlns:a16="http://schemas.microsoft.com/office/drawing/2014/main" id="{9231250F-A6B7-4D73-98EB-BCD204C06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168" y="3165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endParaRPr lang="nl-NL" sz="2200" b="1" kern="0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C5658DA8-41C5-499F-BD4F-323C449A5FC4}"/>
              </a:ext>
            </a:extLst>
          </p:cNvPr>
          <p:cNvSpPr/>
          <p:nvPr/>
        </p:nvSpPr>
        <p:spPr>
          <a:xfrm>
            <a:off x="1057324" y="410451"/>
            <a:ext cx="75986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42618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Bestrijding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van de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exoten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via Regionale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Comités</a:t>
            </a:r>
            <a:endParaRPr lang="en-US" sz="2400" b="1" dirty="0">
              <a:solidFill>
                <a:srgbClr val="FF3300"/>
              </a:solidFill>
              <a:latin typeface="+mj-lt"/>
              <a:ea typeface="DINPro-Light" charset="0"/>
              <a:cs typeface="Calibri" panose="020F0502020204030204" pitchFamily="34" charset="0"/>
              <a:sym typeface="DINPro-Light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85A801D-16C4-3A7E-D8A3-5FF64FC41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21" y="1457173"/>
            <a:ext cx="4534293" cy="490008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A3113E1-9861-B01F-4452-8C8F2F24F0CC}"/>
              </a:ext>
            </a:extLst>
          </p:cNvPr>
          <p:cNvSpPr txBox="1"/>
          <p:nvPr/>
        </p:nvSpPr>
        <p:spPr>
          <a:xfrm>
            <a:off x="4994064" y="1457173"/>
            <a:ext cx="3970424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1600" dirty="0" err="1"/>
              <a:t>Gebiedsdekkend</a:t>
            </a:r>
            <a:r>
              <a:rPr lang="nl-BE" sz="1600" dirty="0"/>
              <a:t> voor heel de provincie met 7 comités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100-tal lokale bestrijders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6 provinciale coördinatoren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Vergaderingen gaan 2x per jaar door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Voorzitter is lokaal mandataris (schepen, dijkgraaf of burgemeester)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Aanwezigheid van bestrijders zelf + ploegbaas + schepen</a:t>
            </a:r>
          </a:p>
          <a:p>
            <a:pPr marL="285750" indent="-285750">
              <a:buFontTx/>
              <a:buChar char="-"/>
            </a:pPr>
            <a:endParaRPr lang="nl-BE" sz="1600" dirty="0"/>
          </a:p>
          <a:p>
            <a:pPr marL="285750" indent="-285750">
              <a:buFontTx/>
              <a:buChar char="-"/>
            </a:pPr>
            <a:r>
              <a:rPr lang="nl-BE" sz="1600" dirty="0"/>
              <a:t>Provincie financiert; leidt op en coördineert per RC de gemeenten en polderbesturen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Prioriteit op muskusratbestrijding 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Bruine ratten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Reuzenberenklauw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Grote Waternavel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Reuzenbalsemien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...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Ganzen</a:t>
            </a:r>
          </a:p>
          <a:p>
            <a:pPr marL="285750" indent="-285750">
              <a:buFontTx/>
              <a:buChar char="-"/>
            </a:pPr>
            <a:r>
              <a:rPr lang="nl-BE" sz="1600" dirty="0"/>
              <a:t>Uitheemse rivierkreeft</a:t>
            </a:r>
          </a:p>
          <a:p>
            <a:pPr marL="285750" indent="-285750">
              <a:buFontTx/>
              <a:buChar char="-"/>
            </a:pPr>
            <a:endParaRPr lang="nl-BE" sz="1600" dirty="0"/>
          </a:p>
          <a:p>
            <a:pPr marL="285750" indent="-285750">
              <a:buFontTx/>
              <a:buChar char="-"/>
            </a:pPr>
            <a:endParaRPr lang="nl-BE" sz="1600" dirty="0"/>
          </a:p>
          <a:p>
            <a:pPr marL="285750" indent="-285750">
              <a:buFontTx/>
              <a:buChar char="-"/>
            </a:pPr>
            <a:endParaRPr lang="nl-BE" sz="1600" dirty="0"/>
          </a:p>
          <a:p>
            <a:pPr marL="285750" indent="-285750">
              <a:buFontTx/>
              <a:buChar char="-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6214123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750EA-49DD-4BB0-3204-A1BE1612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5DA458-9E47-6D2E-FE87-1DE192D1E6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89738-B33F-4917-9433-4C6117D80E9C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3AF3D332-33A3-6634-C2FC-89A293C95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26">
            <a:extLst>
              <a:ext uri="{FF2B5EF4-FFF2-40B4-BE49-F238E27FC236}">
                <a16:creationId xmlns:a16="http://schemas.microsoft.com/office/drawing/2014/main" id="{CF336471-B666-7FBC-3182-4E1515CD5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1641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endParaRPr lang="nl-NL" sz="2200" b="1" kern="0" dirty="0"/>
          </a:p>
        </p:txBody>
      </p:sp>
      <p:sp>
        <p:nvSpPr>
          <p:cNvPr id="10" name="Rectangle 1026">
            <a:extLst>
              <a:ext uri="{FF2B5EF4-FFF2-40B4-BE49-F238E27FC236}">
                <a16:creationId xmlns:a16="http://schemas.microsoft.com/office/drawing/2014/main" id="{7E5E392C-9976-F78B-A50E-C4BB21013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168" y="3165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endParaRPr lang="nl-NL" sz="2200" b="1" kern="0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5B11FD7F-9325-1B8F-1B29-5B8DAFCEDE41}"/>
              </a:ext>
            </a:extLst>
          </p:cNvPr>
          <p:cNvSpPr/>
          <p:nvPr/>
        </p:nvSpPr>
        <p:spPr>
          <a:xfrm>
            <a:off x="1057324" y="410451"/>
            <a:ext cx="75986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42618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Bestrijding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van de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exoten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via Regionale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Comités</a:t>
            </a:r>
            <a:endParaRPr lang="en-US" sz="2400" b="1" dirty="0">
              <a:solidFill>
                <a:srgbClr val="FF3300"/>
              </a:solidFill>
              <a:latin typeface="+mj-lt"/>
              <a:ea typeface="DINPro-Light" charset="0"/>
              <a:cs typeface="Calibri" panose="020F0502020204030204" pitchFamily="34" charset="0"/>
              <a:sym typeface="DINPro-Light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8ED28ADB-9B24-55D8-DCF6-9D4CBE9A870F}"/>
              </a:ext>
            </a:extLst>
          </p:cNvPr>
          <p:cNvSpPr txBox="1"/>
          <p:nvPr/>
        </p:nvSpPr>
        <p:spPr>
          <a:xfrm>
            <a:off x="899592" y="1412776"/>
            <a:ext cx="70567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Financiering</a:t>
            </a:r>
          </a:p>
          <a:p>
            <a:endParaRPr lang="nl-BE" dirty="0"/>
          </a:p>
          <a:p>
            <a:pPr marL="285750" indent="-285750">
              <a:buFontTx/>
              <a:buChar char="-"/>
            </a:pPr>
            <a:r>
              <a:rPr lang="nl-BE" dirty="0"/>
              <a:t>€250 000 beschikbaar budget</a:t>
            </a:r>
          </a:p>
          <a:p>
            <a:pPr marL="285750" indent="-285750">
              <a:buFontTx/>
              <a:buChar char="-"/>
            </a:pPr>
            <a:r>
              <a:rPr lang="nl-BE" dirty="0"/>
              <a:t>Groepsaankoop voor vergif bruine ratten </a:t>
            </a:r>
          </a:p>
          <a:p>
            <a:pPr marL="285750" indent="-285750">
              <a:buFontTx/>
              <a:buChar char="-"/>
            </a:pPr>
            <a:r>
              <a:rPr lang="nl-BE" dirty="0"/>
              <a:t>Toelage per comité voor werkingsmiddelen via Provinciale adviescommissie (6 provincieraadsleden, Voorzitters van </a:t>
            </a:r>
            <a:r>
              <a:rPr lang="nl-BE" dirty="0" err="1"/>
              <a:t>RC’s</a:t>
            </a:r>
            <a:r>
              <a:rPr lang="nl-BE" dirty="0"/>
              <a:t> met secretaris, provinciale coördinatoren, gedeputeerde en directeur DIW)</a:t>
            </a:r>
          </a:p>
          <a:p>
            <a:pPr marL="285750" indent="-285750">
              <a:buFontTx/>
              <a:buChar char="-"/>
            </a:pPr>
            <a:r>
              <a:rPr lang="nl-BE" dirty="0"/>
              <a:t>Aankoop beschermende kledij, vangstmateriaal en subsidie van wagentjes per bestuur verloopt via RC</a:t>
            </a:r>
          </a:p>
          <a:p>
            <a:pPr marL="285750" indent="-285750">
              <a:buFontTx/>
              <a:buChar char="-"/>
            </a:pPr>
            <a:r>
              <a:rPr lang="nl-BE" dirty="0"/>
              <a:t>Subsidie kan tot €15 000 voor fulltime bestrijder voor elektrische wagen, uitbetaald in 6 schijven van €2500/jaar – mits blijvend goede werking</a:t>
            </a:r>
          </a:p>
          <a:p>
            <a:pPr marL="285750" indent="-285750">
              <a:buFontTx/>
              <a:buChar char="-"/>
            </a:pPr>
            <a:endParaRPr lang="nl-BE" dirty="0"/>
          </a:p>
          <a:p>
            <a:pPr marL="285750" indent="-285750">
              <a:buFontTx/>
              <a:buChar char="-"/>
            </a:pPr>
            <a:endParaRPr lang="nl-BE" dirty="0"/>
          </a:p>
          <a:p>
            <a:pPr marL="285750" indent="-285750">
              <a:buFontTx/>
              <a:buChar char="-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5995760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EA9F2-5158-4B45-69BD-0DCE69F7F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14EDB6A-B923-0381-3C85-08B25B621C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89738-B33F-4917-9433-4C6117D80E9C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0A935FCE-93FF-9BCF-66DF-AC527452B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26">
            <a:extLst>
              <a:ext uri="{FF2B5EF4-FFF2-40B4-BE49-F238E27FC236}">
                <a16:creationId xmlns:a16="http://schemas.microsoft.com/office/drawing/2014/main" id="{123C67E4-6E10-89E3-44AF-6B79D7C1B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1641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endParaRPr lang="nl-NL" sz="2200" b="1" kern="0" dirty="0"/>
          </a:p>
        </p:txBody>
      </p:sp>
      <p:sp>
        <p:nvSpPr>
          <p:cNvPr id="10" name="Rectangle 1026">
            <a:extLst>
              <a:ext uri="{FF2B5EF4-FFF2-40B4-BE49-F238E27FC236}">
                <a16:creationId xmlns:a16="http://schemas.microsoft.com/office/drawing/2014/main" id="{9501E834-94FF-F8A1-BEA6-FDC0F2131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168" y="3165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endParaRPr lang="nl-NL" sz="2200" b="1" kern="0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45F987A-1726-BBCD-8DA7-F954B31171EB}"/>
              </a:ext>
            </a:extLst>
          </p:cNvPr>
          <p:cNvSpPr/>
          <p:nvPr/>
        </p:nvSpPr>
        <p:spPr>
          <a:xfrm>
            <a:off x="1057324" y="410451"/>
            <a:ext cx="75986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42618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Bestrijding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van de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exoten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via Regionale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Comités</a:t>
            </a:r>
            <a:endParaRPr lang="en-US" sz="2400" b="1" dirty="0">
              <a:solidFill>
                <a:srgbClr val="FF3300"/>
              </a:solidFill>
              <a:latin typeface="+mj-lt"/>
              <a:ea typeface="DINPro-Light" charset="0"/>
              <a:cs typeface="Calibri" panose="020F0502020204030204" pitchFamily="34" charset="0"/>
              <a:sym typeface="DINPro-Light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BA8BFEB-2A84-171D-105C-F97473891ACB}"/>
              </a:ext>
            </a:extLst>
          </p:cNvPr>
          <p:cNvSpPr txBox="1"/>
          <p:nvPr/>
        </p:nvSpPr>
        <p:spPr>
          <a:xfrm>
            <a:off x="827584" y="967187"/>
            <a:ext cx="7056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Rapportering</a:t>
            </a:r>
          </a:p>
          <a:p>
            <a:endParaRPr lang="nl-BE" dirty="0"/>
          </a:p>
          <a:p>
            <a:endParaRPr lang="nl-BE" dirty="0"/>
          </a:p>
          <a:p>
            <a:pPr marL="285750" indent="-285750">
              <a:buFontTx/>
              <a:buChar char="-"/>
            </a:pPr>
            <a:endParaRPr lang="nl-BE" dirty="0"/>
          </a:p>
          <a:p>
            <a:pPr marL="285750" indent="-285750">
              <a:buFontTx/>
              <a:buChar char="-"/>
            </a:pPr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402427D-125D-5465-9078-8D0DC8734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59" y="1605475"/>
            <a:ext cx="7740352" cy="49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7424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2C1AE-7A3B-EBE9-833E-AED3085BC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921A33A-7942-AA45-C964-89EDBDE11D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89738-B33F-4917-9433-4C6117D80E9C}" type="slidenum">
              <a:rPr lang="en-US" smtClean="0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EB64B47D-CDBE-F423-4BAE-F1EC6444D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26">
            <a:extLst>
              <a:ext uri="{FF2B5EF4-FFF2-40B4-BE49-F238E27FC236}">
                <a16:creationId xmlns:a16="http://schemas.microsoft.com/office/drawing/2014/main" id="{236F6C12-D760-E05F-0F54-25839E628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1641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endParaRPr lang="nl-NL" sz="2200" b="1" kern="0" dirty="0"/>
          </a:p>
        </p:txBody>
      </p:sp>
      <p:sp>
        <p:nvSpPr>
          <p:cNvPr id="10" name="Rectangle 1026">
            <a:extLst>
              <a:ext uri="{FF2B5EF4-FFF2-40B4-BE49-F238E27FC236}">
                <a16:creationId xmlns:a16="http://schemas.microsoft.com/office/drawing/2014/main" id="{CEF2EE7F-63CF-5911-E26B-FAA113CC8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168" y="316570"/>
            <a:ext cx="601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CC3300"/>
                </a:solidFill>
                <a:latin typeface="Verdana" pitchFamily="34" charset="0"/>
              </a:defRPr>
            </a:lvl9pPr>
          </a:lstStyle>
          <a:p>
            <a:pPr algn="r" defTabSz="914400"/>
            <a:endParaRPr lang="nl-NL" sz="2200" b="1" kern="0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4BD9F3D-4598-AA81-0E0F-E34D5E2E8C30}"/>
              </a:ext>
            </a:extLst>
          </p:cNvPr>
          <p:cNvSpPr/>
          <p:nvPr/>
        </p:nvSpPr>
        <p:spPr>
          <a:xfrm>
            <a:off x="1057324" y="410451"/>
            <a:ext cx="75986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42618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Bestrijding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van de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exoten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via Regionale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Comités</a:t>
            </a:r>
            <a:endParaRPr lang="en-US" sz="2400" b="1" dirty="0">
              <a:solidFill>
                <a:srgbClr val="FF3300"/>
              </a:solidFill>
              <a:latin typeface="+mj-lt"/>
              <a:ea typeface="DINPro-Light" charset="0"/>
              <a:cs typeface="Calibri" panose="020F0502020204030204" pitchFamily="34" charset="0"/>
              <a:sym typeface="DINPro-Light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E117097-B94B-3B26-85A8-67FBF5D7DFCE}"/>
              </a:ext>
            </a:extLst>
          </p:cNvPr>
          <p:cNvSpPr txBox="1"/>
          <p:nvPr/>
        </p:nvSpPr>
        <p:spPr>
          <a:xfrm>
            <a:off x="827584" y="967187"/>
            <a:ext cx="7056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Rapportering</a:t>
            </a:r>
          </a:p>
          <a:p>
            <a:endParaRPr lang="nl-BE" dirty="0"/>
          </a:p>
          <a:p>
            <a:endParaRPr lang="nl-BE" dirty="0"/>
          </a:p>
          <a:p>
            <a:pPr marL="285750" indent="-285750">
              <a:buFontTx/>
              <a:buChar char="-"/>
            </a:pPr>
            <a:endParaRPr lang="nl-BE" dirty="0"/>
          </a:p>
          <a:p>
            <a:pPr marL="285750" indent="-285750">
              <a:buFontTx/>
              <a:buChar char="-"/>
            </a:pPr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F41EA42-2626-4D2F-6374-12DB1203F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4" y="938438"/>
            <a:ext cx="4343776" cy="582980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8602BDF-D68F-0D19-E661-5051630B95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2568" y="942120"/>
            <a:ext cx="5094626" cy="504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2976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7"/>
          <a:stretch/>
        </p:blipFill>
        <p:spPr>
          <a:xfrm>
            <a:off x="-36513" y="0"/>
            <a:ext cx="9180513" cy="6858000"/>
          </a:xfrm>
          <a:prstGeom prst="rect">
            <a:avLst/>
          </a:prstGeom>
        </p:spPr>
      </p:pic>
      <p:sp>
        <p:nvSpPr>
          <p:cNvPr id="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88CEF-DDF8-44C5-9E8B-39C2288ED173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446984" y="6509742"/>
            <a:ext cx="241102" cy="25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48" tIns="32123" rIns="64248" bIns="32123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 defTabSz="642519" fontAlgn="base">
              <a:spcBef>
                <a:spcPct val="0"/>
              </a:spcBef>
              <a:spcAft>
                <a:spcPct val="0"/>
              </a:spcAft>
            </a:pPr>
            <a:fld id="{20E0F5C5-D97C-43E2-85CA-F27ACD31FE64}" type="slidenum">
              <a:rPr lang="en-US" sz="1300">
                <a:solidFill>
                  <a:srgbClr val="FFFFFF"/>
                </a:solidFill>
                <a:latin typeface="Clarendon LT Std Light" charset="0"/>
                <a:ea typeface="Clarendon LT Std Light" charset="0"/>
                <a:cs typeface="Clarendon LT Std Light" charset="0"/>
                <a:sym typeface="Clarendon LT Std Light" charset="0"/>
              </a:rPr>
              <a:pPr algn="ctr" defTabSz="642519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z="1300" dirty="0">
              <a:solidFill>
                <a:srgbClr val="FFFFFF"/>
              </a:solidFill>
              <a:latin typeface="Clarendon LT Std Light" charset="0"/>
              <a:ea typeface="Clarendon LT Std Light" charset="0"/>
              <a:cs typeface="Clarendon LT Std Light" charset="0"/>
              <a:sym typeface="Clarendon LT Std Light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164" y="5203775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5EE05063-B254-4F53-8809-B427E99D701A}"/>
              </a:ext>
            </a:extLst>
          </p:cNvPr>
          <p:cNvSpPr/>
          <p:nvPr/>
        </p:nvSpPr>
        <p:spPr>
          <a:xfrm>
            <a:off x="1057324" y="410451"/>
            <a:ext cx="7598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42618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Bestrijding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van de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muskusrat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bij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het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integraal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waterbeheer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in de 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Provincie</a:t>
            </a:r>
            <a:r>
              <a:rPr lang="en-US" sz="2400" b="1" dirty="0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 West-</a:t>
            </a:r>
            <a:r>
              <a:rPr lang="en-US" sz="2400" b="1" dirty="0" err="1">
                <a:solidFill>
                  <a:srgbClr val="FF3300"/>
                </a:solidFill>
                <a:latin typeface="+mj-lt"/>
                <a:ea typeface="DINPro-Light" charset="0"/>
                <a:cs typeface="Calibri" panose="020F0502020204030204" pitchFamily="34" charset="0"/>
                <a:sym typeface="DINPro-Light" charset="0"/>
              </a:rPr>
              <a:t>Vlaanderen</a:t>
            </a:r>
            <a:endParaRPr lang="en-US" sz="2400" b="1" dirty="0">
              <a:solidFill>
                <a:srgbClr val="FF3300"/>
              </a:solidFill>
              <a:latin typeface="+mj-lt"/>
              <a:ea typeface="DINPro-Light" charset="0"/>
              <a:cs typeface="Calibri" panose="020F0502020204030204" pitchFamily="34" charset="0"/>
              <a:sym typeface="DINPro-Light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3F689A9-3828-45C8-844C-74CA62DB5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185" y="1650568"/>
            <a:ext cx="5911382" cy="458674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FC55E3D-EC45-4B19-BE99-F69A187080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157" y="1662565"/>
            <a:ext cx="3079347" cy="500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935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7"/>
          <a:stretch/>
        </p:blipFill>
        <p:spPr>
          <a:xfrm>
            <a:off x="-36513" y="0"/>
            <a:ext cx="9180513" cy="6858000"/>
          </a:xfrm>
          <a:prstGeom prst="rect">
            <a:avLst/>
          </a:prstGeom>
        </p:spPr>
      </p:pic>
      <p:sp>
        <p:nvSpPr>
          <p:cNvPr id="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88CEF-DDF8-44C5-9E8B-39C2288ED173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446984" y="6509742"/>
            <a:ext cx="241102" cy="25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48" tIns="32123" rIns="64248" bIns="32123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 defTabSz="642519" fontAlgn="base">
              <a:spcBef>
                <a:spcPct val="0"/>
              </a:spcBef>
              <a:spcAft>
                <a:spcPct val="0"/>
              </a:spcAft>
            </a:pPr>
            <a:fld id="{20E0F5C5-D97C-43E2-85CA-F27ACD31FE64}" type="slidenum">
              <a:rPr lang="en-US" sz="1300">
                <a:solidFill>
                  <a:srgbClr val="FFFFFF"/>
                </a:solidFill>
                <a:latin typeface="Clarendon LT Std Light" charset="0"/>
                <a:ea typeface="Clarendon LT Std Light" charset="0"/>
                <a:cs typeface="Clarendon LT Std Light" charset="0"/>
                <a:sym typeface="Clarendon LT Std Light" charset="0"/>
              </a:rPr>
              <a:pPr algn="ctr" defTabSz="642519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300" dirty="0">
              <a:solidFill>
                <a:srgbClr val="FFFFFF"/>
              </a:solidFill>
              <a:latin typeface="Clarendon LT Std Light" charset="0"/>
              <a:ea typeface="Clarendon LT Std Light" charset="0"/>
              <a:cs typeface="Clarendon LT Std Light" charset="0"/>
              <a:sym typeface="Clarendon LT Std Light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164" y="5203775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DDC906B-05B6-461F-BF89-86F0604F9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2771" y="1940679"/>
            <a:ext cx="7131229" cy="482802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96204E8-C28E-4342-93FD-E0D2889ED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513" y="0"/>
            <a:ext cx="5148064" cy="322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8698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7"/>
          <a:stretch/>
        </p:blipFill>
        <p:spPr>
          <a:xfrm>
            <a:off x="-36513" y="0"/>
            <a:ext cx="9180513" cy="6858000"/>
          </a:xfrm>
          <a:prstGeom prst="rect">
            <a:avLst/>
          </a:prstGeom>
        </p:spPr>
      </p:pic>
      <p:sp>
        <p:nvSpPr>
          <p:cNvPr id="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88CEF-DDF8-44C5-9E8B-39C2288ED173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446984" y="6509742"/>
            <a:ext cx="241102" cy="25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48" tIns="32123" rIns="64248" bIns="32123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 defTabSz="642519" fontAlgn="base">
              <a:spcBef>
                <a:spcPct val="0"/>
              </a:spcBef>
              <a:spcAft>
                <a:spcPct val="0"/>
              </a:spcAft>
            </a:pPr>
            <a:fld id="{20E0F5C5-D97C-43E2-85CA-F27ACD31FE64}" type="slidenum">
              <a:rPr lang="en-US" sz="1300">
                <a:solidFill>
                  <a:srgbClr val="FFFFFF"/>
                </a:solidFill>
                <a:latin typeface="Clarendon LT Std Light" charset="0"/>
                <a:ea typeface="Clarendon LT Std Light" charset="0"/>
                <a:cs typeface="Clarendon LT Std Light" charset="0"/>
                <a:sym typeface="Clarendon LT Std Light" charset="0"/>
              </a:rPr>
              <a:pPr algn="ctr" defTabSz="642519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1300" dirty="0">
              <a:solidFill>
                <a:srgbClr val="FFFFFF"/>
              </a:solidFill>
              <a:latin typeface="Clarendon LT Std Light" charset="0"/>
              <a:ea typeface="Clarendon LT Std Light" charset="0"/>
              <a:cs typeface="Clarendon LT Std Light" charset="0"/>
              <a:sym typeface="Clarendon LT Std Light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164" y="5203775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A659CA4D-A655-4E7F-89A2-07713FE61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192" y="698747"/>
            <a:ext cx="3458823" cy="618172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D276093-8F02-4DFD-A832-4EE9FF76B4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13" y="2609527"/>
            <a:ext cx="3099966" cy="424847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D364F24-8E4B-40CD-8FF0-25D2BD5D25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097" y="-22473"/>
            <a:ext cx="2924322" cy="511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1798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7"/>
          <a:stretch/>
        </p:blipFill>
        <p:spPr>
          <a:xfrm>
            <a:off x="-36513" y="0"/>
            <a:ext cx="9180513" cy="6858000"/>
          </a:xfrm>
          <a:prstGeom prst="rect">
            <a:avLst/>
          </a:prstGeom>
        </p:spPr>
      </p:pic>
      <p:sp>
        <p:nvSpPr>
          <p:cNvPr id="6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88CEF-DDF8-44C5-9E8B-39C2288ED173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446984" y="6509742"/>
            <a:ext cx="241102" cy="25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48" tIns="32123" rIns="64248" bIns="32123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 defTabSz="642519" fontAlgn="base">
              <a:spcBef>
                <a:spcPct val="0"/>
              </a:spcBef>
              <a:spcAft>
                <a:spcPct val="0"/>
              </a:spcAft>
            </a:pPr>
            <a:fld id="{20E0F5C5-D97C-43E2-85CA-F27ACD31FE64}" type="slidenum">
              <a:rPr lang="en-US" sz="1300">
                <a:solidFill>
                  <a:srgbClr val="FFFFFF"/>
                </a:solidFill>
                <a:latin typeface="Clarendon LT Std Light" charset="0"/>
                <a:ea typeface="Clarendon LT Std Light" charset="0"/>
                <a:cs typeface="Clarendon LT Std Light" charset="0"/>
                <a:sym typeface="Clarendon LT Std Light" charset="0"/>
              </a:rPr>
              <a:pPr algn="ctr" defTabSz="642519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300" dirty="0">
              <a:solidFill>
                <a:srgbClr val="FFFFFF"/>
              </a:solidFill>
              <a:latin typeface="Clarendon LT Std Light" charset="0"/>
              <a:ea typeface="Clarendon LT Std Light" charset="0"/>
              <a:cs typeface="Clarendon LT Std Light" charset="0"/>
              <a:sym typeface="Clarendon LT Std Light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164" y="5203775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1B32E95-283B-45A5-9119-782B23A9B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513" y="4960"/>
            <a:ext cx="2817664" cy="489793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F0F7B01-6156-408B-A7C7-5CC0D89A82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84" y="1591218"/>
            <a:ext cx="2981563" cy="517748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563BB72-5C42-4673-9EE0-6F491AEBA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8080" y="44648"/>
            <a:ext cx="3734072" cy="489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5009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5B957-1D9C-402C-9E7E-F50BE429CFDA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433" name="Rectangle 1"/>
          <p:cNvSpPr>
            <a:spLocks/>
          </p:cNvSpPr>
          <p:nvPr/>
        </p:nvSpPr>
        <p:spPr bwMode="auto">
          <a:xfrm>
            <a:off x="-71438" y="-26789"/>
            <a:ext cx="9286875" cy="691157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defTabSz="642618" fontAlgn="base">
              <a:spcBef>
                <a:spcPct val="0"/>
              </a:spcBef>
              <a:spcAft>
                <a:spcPct val="0"/>
              </a:spcAft>
            </a:pPr>
            <a:endParaRPr lang="nl-BE" sz="3000">
              <a:solidFill>
                <a:srgbClr val="000000"/>
              </a:solidFill>
              <a:sym typeface="Gill Sans" charset="0"/>
            </a:endParaRPr>
          </a:p>
        </p:txBody>
      </p:sp>
      <p:sp>
        <p:nvSpPr>
          <p:cNvPr id="18434" name="Rectangle 2"/>
          <p:cNvSpPr>
            <a:spLocks/>
          </p:cNvSpPr>
          <p:nvPr/>
        </p:nvSpPr>
        <p:spPr bwMode="auto">
          <a:xfrm>
            <a:off x="740047" y="332656"/>
            <a:ext cx="4336009" cy="54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err="1">
                <a:solidFill>
                  <a:srgbClr val="C93702"/>
                </a:solidFill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Vragen</a:t>
            </a:r>
            <a:r>
              <a:rPr lang="en-US" sz="3200" b="1" dirty="0">
                <a:solidFill>
                  <a:srgbClr val="C93702"/>
                </a:solidFill>
                <a:latin typeface="DINPro-Light" charset="0"/>
                <a:ea typeface="DINPro-Light" charset="0"/>
                <a:cs typeface="DINPro-Light" charset="0"/>
                <a:sym typeface="DINPro-Light" charset="0"/>
              </a:rPr>
              <a:t>?</a:t>
            </a:r>
          </a:p>
        </p:txBody>
      </p:sp>
      <p:sp>
        <p:nvSpPr>
          <p:cNvPr id="18436" name="Rectangle 4"/>
          <p:cNvSpPr>
            <a:spLocks/>
          </p:cNvSpPr>
          <p:nvPr/>
        </p:nvSpPr>
        <p:spPr bwMode="auto">
          <a:xfrm>
            <a:off x="768652" y="3447570"/>
            <a:ext cx="7920633" cy="200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  <a:p>
            <a:pPr defTabSz="642618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7F7F7F"/>
              </a:solidFill>
              <a:latin typeface="DINPro-Regular" charset="0"/>
              <a:ea typeface="DINPro-Regular" charset="0"/>
              <a:cs typeface="DINPro-Regular" charset="0"/>
              <a:sym typeface="DINPro-Regular" charset="0"/>
            </a:endParaRP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67" y="5246079"/>
            <a:ext cx="1705570" cy="136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372" y="1052736"/>
            <a:ext cx="2995167" cy="2132856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 rotWithShape="1">
          <a:blip r:embed="rId5"/>
          <a:srcRect l="22281" t="27601" r="65960" b="33122"/>
          <a:stretch/>
        </p:blipFill>
        <p:spPr>
          <a:xfrm>
            <a:off x="-71438" y="4868565"/>
            <a:ext cx="2012187" cy="2016224"/>
          </a:xfrm>
          <a:prstGeom prst="rect">
            <a:avLst/>
          </a:prstGeom>
        </p:spPr>
      </p:pic>
      <p:pic>
        <p:nvPicPr>
          <p:cNvPr id="24" name="Afbeelding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9985" y="4883589"/>
            <a:ext cx="3024336" cy="2001200"/>
          </a:xfrm>
          <a:prstGeom prst="rect">
            <a:avLst/>
          </a:prstGeom>
        </p:spPr>
      </p:pic>
      <p:pic>
        <p:nvPicPr>
          <p:cNvPr id="25" name="Afbeelding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1508" y="3180476"/>
            <a:ext cx="3158546" cy="1797142"/>
          </a:xfrm>
          <a:prstGeom prst="rect">
            <a:avLst/>
          </a:prstGeom>
        </p:spPr>
      </p:pic>
      <p:pic>
        <p:nvPicPr>
          <p:cNvPr id="26" name="Afbeelding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8051" y="1057852"/>
            <a:ext cx="3327475" cy="2122623"/>
          </a:xfrm>
          <a:prstGeom prst="rect">
            <a:avLst/>
          </a:prstGeom>
        </p:spPr>
      </p:pic>
      <p:pic>
        <p:nvPicPr>
          <p:cNvPr id="27" name="Picture 3" descr="C:\Documents and Settings\glm\Mijn documenten\glenn\cursus SBR waterlopen\fotos\biorol.JPG"/>
          <p:cNvPicPr>
            <a:picLocks noChangeAspect="1" noChangeArrowheads="1"/>
          </p:cNvPicPr>
          <p:nvPr/>
        </p:nvPicPr>
        <p:blipFill rotWithShape="1">
          <a:blip r:embed="rId9" cstate="print"/>
          <a:srcRect l="17058" r="11972" b="28343"/>
          <a:stretch/>
        </p:blipFill>
        <p:spPr bwMode="auto">
          <a:xfrm>
            <a:off x="5909812" y="7173416"/>
            <a:ext cx="3312368" cy="2508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7" descr="C:\Documents and Settings\glm\Mijn documenten\glenn\cursus SBR waterlopen\fotos\afkalving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57332" y="3180476"/>
            <a:ext cx="2388600" cy="180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7" descr="C:\Documents and Settings\glm\Mijn documenten\glenn\cursus SBR waterlopen\fotos\maaien korfmaaier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55459" y="3185592"/>
            <a:ext cx="2699781" cy="179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8" t="16401" r="6973" b="15351"/>
          <a:stretch/>
        </p:blipFill>
        <p:spPr>
          <a:xfrm>
            <a:off x="6235526" y="-134356"/>
            <a:ext cx="3013492" cy="3319948"/>
          </a:xfrm>
          <a:prstGeom prst="rect">
            <a:avLst/>
          </a:prstGeom>
        </p:spPr>
      </p:pic>
      <p:pic>
        <p:nvPicPr>
          <p:cNvPr id="32" name="Picture 7" descr="C:\Documents and Settings\glm\Mijn documenten\glenn\cursus SBR waterlopen\fotos\ruiming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76258" y="3185592"/>
            <a:ext cx="2388503" cy="179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8F4DC52-2D98-4B96-A52B-8AF3322B562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45932" y="4976885"/>
            <a:ext cx="3060457" cy="19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14258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e_sjabloon_ september_2013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6E6E6"/>
      </a:accent1>
      <a:accent2>
        <a:srgbClr val="333399"/>
      </a:accent2>
      <a:accent3>
        <a:srgbClr val="FFFFFF"/>
      </a:accent3>
      <a:accent4>
        <a:srgbClr val="000000"/>
      </a:accent4>
      <a:accent5>
        <a:srgbClr val="F0F0F0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el en subtitel kopi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el en subtitel kop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DC5ED1DCFE8847BABF491095B7F33B" ma:contentTypeVersion="2" ma:contentTypeDescription="Een nieuw document maken." ma:contentTypeScope="" ma:versionID="438bab25f1d66b0370643744843e118d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7010c10d0254ee8ef3054e93c51ef99f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Begindatum van de planning" ma:internalName="PublishingStartDate">
      <xsd:simpleType>
        <xsd:restriction base="dms:Unknown"/>
      </xsd:simpleType>
    </xsd:element>
    <xsd:element name="PublishingExpirationDate" ma:index="9" nillable="true" ma:displayName="Einddatum van de planning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B35F175D-6F42-4C0F-8576-836F22B9A7ED}">
  <ds:schemaRefs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sharepoint/v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DA69FB2-D4EE-45DF-9C15-917927C39E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1B168D-01EA-4A0E-ADA2-029BF4CC86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2014_Vlario_PraktijkVerordening</Template>
  <TotalTime>9350</TotalTime>
  <Words>296</Words>
  <Application>Microsoft Office PowerPoint</Application>
  <PresentationFormat>Diavoorstelling (4:3)</PresentationFormat>
  <Paragraphs>81</Paragraphs>
  <Slides>16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4" baseType="lpstr">
      <vt:lpstr>Calibri</vt:lpstr>
      <vt:lpstr>Clarendon LT Std Light</vt:lpstr>
      <vt:lpstr>DINPro-Light</vt:lpstr>
      <vt:lpstr>DINPro-Regular</vt:lpstr>
      <vt:lpstr>Gill Sans</vt:lpstr>
      <vt:lpstr>Times New Roman</vt:lpstr>
      <vt:lpstr>Wingdings</vt:lpstr>
      <vt:lpstr>Presentatie_sjabloon_ september_2013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Provinciebestuur West-Vlaanderen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Bouvyn Jeroen</dc:creator>
  <cp:lastModifiedBy>Vandecavey Jan</cp:lastModifiedBy>
  <cp:revision>366</cp:revision>
  <cp:lastPrinted>2014-05-22T12:38:32Z</cp:lastPrinted>
  <dcterms:created xsi:type="dcterms:W3CDTF">2014-05-21T11:55:50Z</dcterms:created>
  <dcterms:modified xsi:type="dcterms:W3CDTF">2026-09-30T15:30:46Z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0x010100A1DC5ED1DCFE8847BABF491095B7F33B</vt:lpwstr>
  </property>
</Properties>
</file>